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  <p:sldId id="259" r:id="rId5"/>
    <p:sldId id="262" r:id="rId6"/>
    <p:sldId id="260" r:id="rId7"/>
    <p:sldId id="263" r:id="rId8"/>
    <p:sldId id="261" r:id="rId9"/>
    <p:sldId id="265" r:id="rId10"/>
    <p:sldId id="266" r:id="rId11"/>
    <p:sldId id="267" r:id="rId12"/>
    <p:sldId id="264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6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B6BE25-03C0-49EB-B683-46077CE26066}" type="doc">
      <dgm:prSet loTypeId="urn:microsoft.com/office/officeart/2005/8/layout/cycle3" loCatId="cycle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it-IT"/>
        </a:p>
      </dgm:t>
    </dgm:pt>
    <dgm:pt modelId="{ACB7B4D5-EF93-44DB-81FA-A043765AD98F}">
      <dgm:prSet phldrT="[Testo]" custT="1"/>
      <dgm:spPr>
        <a:solidFill>
          <a:srgbClr val="C00000"/>
        </a:solidFill>
      </dgm:spPr>
      <dgm:t>
        <a:bodyPr/>
        <a:lstStyle/>
        <a:p>
          <a:r>
            <a:rPr lang="it-IT" sz="2400" dirty="0" err="1"/>
            <a:t>Gott</a:t>
          </a:r>
          <a:endParaRPr lang="it-IT" sz="2400" dirty="0"/>
        </a:p>
      </dgm:t>
    </dgm:pt>
    <dgm:pt modelId="{FED17968-F92B-40AB-9092-2373C569A344}" type="parTrans" cxnId="{E54A06A7-932B-4F8F-A2E6-C079E124C011}">
      <dgm:prSet/>
      <dgm:spPr/>
      <dgm:t>
        <a:bodyPr/>
        <a:lstStyle/>
        <a:p>
          <a:endParaRPr lang="it-IT"/>
        </a:p>
      </dgm:t>
    </dgm:pt>
    <dgm:pt modelId="{E747FFE1-82E3-4875-9669-876390F2784A}" type="sibTrans" cxnId="{E54A06A7-932B-4F8F-A2E6-C079E124C011}">
      <dgm:prSet/>
      <dgm:spPr>
        <a:solidFill>
          <a:srgbClr val="FFFF00"/>
        </a:solidFill>
      </dgm:spPr>
      <dgm:t>
        <a:bodyPr/>
        <a:lstStyle/>
        <a:p>
          <a:endParaRPr lang="it-IT"/>
        </a:p>
      </dgm:t>
    </dgm:pt>
    <dgm:pt modelId="{39F3256C-03DA-4D4A-93A4-CC96379F4E6E}">
      <dgm:prSet phldrT="[Testo]" custT="1"/>
      <dgm:spPr>
        <a:solidFill>
          <a:srgbClr val="FF0000"/>
        </a:solidFill>
      </dgm:spPr>
      <dgm:t>
        <a:bodyPr/>
        <a:lstStyle/>
        <a:p>
          <a:r>
            <a:rPr lang="it-IT" sz="2400" dirty="0" err="1"/>
            <a:t>Liebe</a:t>
          </a:r>
          <a:endParaRPr lang="it-IT" sz="2400" dirty="0"/>
        </a:p>
      </dgm:t>
    </dgm:pt>
    <dgm:pt modelId="{0C32318E-D6EB-4D60-8035-224379A5AB6E}" type="parTrans" cxnId="{5BB082F3-CC79-40AD-AAD6-597F883B9034}">
      <dgm:prSet/>
      <dgm:spPr/>
      <dgm:t>
        <a:bodyPr/>
        <a:lstStyle/>
        <a:p>
          <a:endParaRPr lang="it-IT"/>
        </a:p>
      </dgm:t>
    </dgm:pt>
    <dgm:pt modelId="{9CA4803B-1EAC-4010-945A-E851F3274B10}" type="sibTrans" cxnId="{5BB082F3-CC79-40AD-AAD6-597F883B9034}">
      <dgm:prSet/>
      <dgm:spPr/>
      <dgm:t>
        <a:bodyPr/>
        <a:lstStyle/>
        <a:p>
          <a:endParaRPr lang="it-IT"/>
        </a:p>
      </dgm:t>
    </dgm:pt>
    <dgm:pt modelId="{D19FF375-379A-46A3-A344-1B0F70D232DF}">
      <dgm:prSet phldrT="[Testo]" custT="1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it-IT" sz="2400" dirty="0" err="1"/>
            <a:t>Göttliche</a:t>
          </a:r>
          <a:r>
            <a:rPr lang="it-IT" sz="2400" dirty="0"/>
            <a:t> </a:t>
          </a:r>
          <a:r>
            <a:rPr lang="it-IT" sz="2400" dirty="0" err="1"/>
            <a:t>Weisheit</a:t>
          </a:r>
          <a:endParaRPr lang="it-IT" sz="2400" dirty="0"/>
        </a:p>
      </dgm:t>
    </dgm:pt>
    <dgm:pt modelId="{FD5D219E-9160-4818-BDAD-4F1B12878F4D}" type="parTrans" cxnId="{3E5EBFF8-B5D5-414A-B83B-FC4FB4E1E036}">
      <dgm:prSet/>
      <dgm:spPr/>
      <dgm:t>
        <a:bodyPr/>
        <a:lstStyle/>
        <a:p>
          <a:endParaRPr lang="it-IT"/>
        </a:p>
      </dgm:t>
    </dgm:pt>
    <dgm:pt modelId="{F44FB08B-6B49-4226-A1DA-20C148399350}" type="sibTrans" cxnId="{3E5EBFF8-B5D5-414A-B83B-FC4FB4E1E036}">
      <dgm:prSet/>
      <dgm:spPr/>
      <dgm:t>
        <a:bodyPr/>
        <a:lstStyle/>
        <a:p>
          <a:endParaRPr lang="it-IT"/>
        </a:p>
      </dgm:t>
    </dgm:pt>
    <dgm:pt modelId="{660E39D0-1620-4CD6-8BE6-09D9AC02BBDC}">
      <dgm:prSet phldrT="[Testo]" custT="1"/>
      <dgm:spPr/>
      <dgm:t>
        <a:bodyPr/>
        <a:lstStyle/>
        <a:p>
          <a:r>
            <a:rPr lang="it-IT" sz="2400" dirty="0"/>
            <a:t>Mann</a:t>
          </a:r>
        </a:p>
      </dgm:t>
    </dgm:pt>
    <dgm:pt modelId="{042DE00E-0F96-4B4F-9036-9764904B910A}" type="parTrans" cxnId="{B43AAFF6-1C93-4F65-BA72-EB96834E3A58}">
      <dgm:prSet/>
      <dgm:spPr/>
      <dgm:t>
        <a:bodyPr/>
        <a:lstStyle/>
        <a:p>
          <a:endParaRPr lang="it-IT"/>
        </a:p>
      </dgm:t>
    </dgm:pt>
    <dgm:pt modelId="{41B7F5D3-822A-4AB1-9EF7-4B4B5EF585AD}" type="sibTrans" cxnId="{B43AAFF6-1C93-4F65-BA72-EB96834E3A58}">
      <dgm:prSet/>
      <dgm:spPr/>
      <dgm:t>
        <a:bodyPr/>
        <a:lstStyle/>
        <a:p>
          <a:endParaRPr lang="it-IT"/>
        </a:p>
      </dgm:t>
    </dgm:pt>
    <dgm:pt modelId="{31F5EFD9-CF38-46B3-9B9B-6230DEA85FB9}">
      <dgm:prSet phldrT="[Testo]" custT="1"/>
      <dgm:spPr/>
      <dgm:t>
        <a:bodyPr/>
        <a:lstStyle/>
        <a:p>
          <a:r>
            <a:rPr lang="it-IT" sz="2400" dirty="0" err="1"/>
            <a:t>Göttliche</a:t>
          </a:r>
          <a:r>
            <a:rPr lang="it-IT" sz="2400" dirty="0"/>
            <a:t> </a:t>
          </a:r>
          <a:r>
            <a:rPr lang="it-IT" sz="2400" dirty="0" err="1"/>
            <a:t>Weisheit</a:t>
          </a:r>
          <a:endParaRPr lang="it-IT" sz="2400" dirty="0"/>
        </a:p>
      </dgm:t>
    </dgm:pt>
    <dgm:pt modelId="{016252E6-1402-408E-8D68-AF719A0A5DA6}" type="parTrans" cxnId="{0B03939D-28B8-4FA0-A686-837F11A3CC61}">
      <dgm:prSet/>
      <dgm:spPr/>
      <dgm:t>
        <a:bodyPr/>
        <a:lstStyle/>
        <a:p>
          <a:endParaRPr lang="it-IT"/>
        </a:p>
      </dgm:t>
    </dgm:pt>
    <dgm:pt modelId="{F099DD33-05EE-42B6-9F7F-E84793040E13}" type="sibTrans" cxnId="{0B03939D-28B8-4FA0-A686-837F11A3CC61}">
      <dgm:prSet/>
      <dgm:spPr/>
      <dgm:t>
        <a:bodyPr/>
        <a:lstStyle/>
        <a:p>
          <a:endParaRPr lang="it-IT"/>
        </a:p>
      </dgm:t>
    </dgm:pt>
    <dgm:pt modelId="{BCF0DB84-C8B3-4261-A854-01F2B2BFAA68}">
      <dgm:prSet phldrT="[Testo]" custT="1"/>
      <dgm:spPr>
        <a:solidFill>
          <a:srgbClr val="FF0000"/>
        </a:solidFill>
      </dgm:spPr>
      <dgm:t>
        <a:bodyPr/>
        <a:lstStyle/>
        <a:p>
          <a:r>
            <a:rPr lang="it-IT" sz="2400" dirty="0" err="1"/>
            <a:t>Liebe</a:t>
          </a:r>
          <a:endParaRPr lang="it-IT" sz="2400" dirty="0"/>
        </a:p>
      </dgm:t>
    </dgm:pt>
    <dgm:pt modelId="{C25B4EC8-343F-4050-97CE-98B0250BC71E}" type="parTrans" cxnId="{E48B43EC-D2AC-4F75-86D5-29A6CEBB45D4}">
      <dgm:prSet/>
      <dgm:spPr/>
      <dgm:t>
        <a:bodyPr/>
        <a:lstStyle/>
        <a:p>
          <a:endParaRPr lang="it-IT"/>
        </a:p>
      </dgm:t>
    </dgm:pt>
    <dgm:pt modelId="{EE8550A5-943A-462A-AA89-A75D914CA4D6}" type="sibTrans" cxnId="{E48B43EC-D2AC-4F75-86D5-29A6CEBB45D4}">
      <dgm:prSet/>
      <dgm:spPr/>
      <dgm:t>
        <a:bodyPr/>
        <a:lstStyle/>
        <a:p>
          <a:endParaRPr lang="it-IT"/>
        </a:p>
      </dgm:t>
    </dgm:pt>
    <dgm:pt modelId="{068EFCC1-CDD7-4F89-895E-C32AC1D92E25}">
      <dgm:prSet phldrT="[Testo]" custT="1"/>
      <dgm:spPr>
        <a:solidFill>
          <a:srgbClr val="00B0F0"/>
        </a:solidFill>
      </dgm:spPr>
      <dgm:t>
        <a:bodyPr/>
        <a:lstStyle/>
        <a:p>
          <a:r>
            <a:rPr lang="it-IT" sz="2400" dirty="0" err="1"/>
            <a:t>Natüraliche</a:t>
          </a:r>
          <a:r>
            <a:rPr lang="it-IT" sz="2400" dirty="0"/>
            <a:t> </a:t>
          </a:r>
          <a:r>
            <a:rPr lang="it-IT" sz="2400" dirty="0" err="1"/>
            <a:t>Ordnung</a:t>
          </a:r>
          <a:endParaRPr lang="it-IT" sz="2400" dirty="0"/>
        </a:p>
      </dgm:t>
    </dgm:pt>
    <dgm:pt modelId="{365DF314-9518-4484-9EF4-22B9FB0097D2}" type="parTrans" cxnId="{A5B12041-CD9C-4333-9740-B099550EB49F}">
      <dgm:prSet/>
      <dgm:spPr/>
      <dgm:t>
        <a:bodyPr/>
        <a:lstStyle/>
        <a:p>
          <a:endParaRPr lang="it-IT"/>
        </a:p>
      </dgm:t>
    </dgm:pt>
    <dgm:pt modelId="{DF662A7B-F37E-4D98-8C7D-0C0B1A516CF6}" type="sibTrans" cxnId="{A5B12041-CD9C-4333-9740-B099550EB49F}">
      <dgm:prSet/>
      <dgm:spPr/>
      <dgm:t>
        <a:bodyPr/>
        <a:lstStyle/>
        <a:p>
          <a:endParaRPr lang="it-IT"/>
        </a:p>
      </dgm:t>
    </dgm:pt>
    <dgm:pt modelId="{9C75BC4A-27D7-4908-B6D8-5AE38C098509}">
      <dgm:prSet phldrT="[Testo]" custT="1"/>
      <dgm:spPr>
        <a:solidFill>
          <a:srgbClr val="00B0F0"/>
        </a:solidFill>
      </dgm:spPr>
      <dgm:t>
        <a:bodyPr/>
        <a:lstStyle/>
        <a:p>
          <a:r>
            <a:rPr lang="it-IT" sz="2400" dirty="0" err="1"/>
            <a:t>Natüraliche</a:t>
          </a:r>
          <a:r>
            <a:rPr lang="it-IT" sz="2400" dirty="0"/>
            <a:t> </a:t>
          </a:r>
          <a:r>
            <a:rPr lang="it-IT" sz="2400" dirty="0" err="1"/>
            <a:t>Ordnung</a:t>
          </a:r>
          <a:endParaRPr lang="it-IT" sz="2400" dirty="0"/>
        </a:p>
      </dgm:t>
    </dgm:pt>
    <dgm:pt modelId="{17555F3C-2D82-413D-BA66-02D1252F6542}" type="parTrans" cxnId="{2D3CC5D6-BEB4-447B-8CD9-2C0F8BCEFF59}">
      <dgm:prSet/>
      <dgm:spPr/>
      <dgm:t>
        <a:bodyPr/>
        <a:lstStyle/>
        <a:p>
          <a:endParaRPr lang="it-IT"/>
        </a:p>
      </dgm:t>
    </dgm:pt>
    <dgm:pt modelId="{F41502FD-0E3A-4AE6-A714-A93E03369B76}" type="sibTrans" cxnId="{2D3CC5D6-BEB4-447B-8CD9-2C0F8BCEFF59}">
      <dgm:prSet/>
      <dgm:spPr/>
      <dgm:t>
        <a:bodyPr/>
        <a:lstStyle/>
        <a:p>
          <a:endParaRPr lang="it-IT"/>
        </a:p>
      </dgm:t>
    </dgm:pt>
    <dgm:pt modelId="{DD8A144B-889A-4010-A8D1-3AD47301536B}" type="pres">
      <dgm:prSet presAssocID="{6CB6BE25-03C0-49EB-B683-46077CE26066}" presName="Name0" presStyleCnt="0">
        <dgm:presLayoutVars>
          <dgm:dir/>
          <dgm:resizeHandles val="exact"/>
        </dgm:presLayoutVars>
      </dgm:prSet>
      <dgm:spPr/>
    </dgm:pt>
    <dgm:pt modelId="{5900962B-9184-4BEA-8490-EAFBDDF983F8}" type="pres">
      <dgm:prSet presAssocID="{6CB6BE25-03C0-49EB-B683-46077CE26066}" presName="cycle" presStyleCnt="0"/>
      <dgm:spPr/>
    </dgm:pt>
    <dgm:pt modelId="{AE89AA32-C567-4DA6-A8E6-6341A8E42A63}" type="pres">
      <dgm:prSet presAssocID="{ACB7B4D5-EF93-44DB-81FA-A043765AD98F}" presName="nodeFirstNode" presStyleLbl="node1" presStyleIdx="0" presStyleCnt="8">
        <dgm:presLayoutVars>
          <dgm:bulletEnabled val="1"/>
        </dgm:presLayoutVars>
      </dgm:prSet>
      <dgm:spPr/>
    </dgm:pt>
    <dgm:pt modelId="{DC9945FB-B20A-49C4-A01B-429B8EC641FD}" type="pres">
      <dgm:prSet presAssocID="{E747FFE1-82E3-4875-9669-876390F2784A}" presName="sibTransFirstNode" presStyleLbl="bgShp" presStyleIdx="0" presStyleCnt="1"/>
      <dgm:spPr/>
    </dgm:pt>
    <dgm:pt modelId="{217EE485-EF53-4B57-B893-3FAE3D2D6CCA}" type="pres">
      <dgm:prSet presAssocID="{39F3256C-03DA-4D4A-93A4-CC96379F4E6E}" presName="nodeFollowingNodes" presStyleLbl="node1" presStyleIdx="1" presStyleCnt="8">
        <dgm:presLayoutVars>
          <dgm:bulletEnabled val="1"/>
        </dgm:presLayoutVars>
      </dgm:prSet>
      <dgm:spPr/>
    </dgm:pt>
    <dgm:pt modelId="{CC07A88D-59CA-413B-A23D-7CAD7B2BC002}" type="pres">
      <dgm:prSet presAssocID="{D19FF375-379A-46A3-A344-1B0F70D232DF}" presName="nodeFollowingNodes" presStyleLbl="node1" presStyleIdx="2" presStyleCnt="8">
        <dgm:presLayoutVars>
          <dgm:bulletEnabled val="1"/>
        </dgm:presLayoutVars>
      </dgm:prSet>
      <dgm:spPr/>
    </dgm:pt>
    <dgm:pt modelId="{5C3B844D-8A4F-4999-926A-C9EF1472BAA0}" type="pres">
      <dgm:prSet presAssocID="{068EFCC1-CDD7-4F89-895E-C32AC1D92E25}" presName="nodeFollowingNodes" presStyleLbl="node1" presStyleIdx="3" presStyleCnt="8">
        <dgm:presLayoutVars>
          <dgm:bulletEnabled val="1"/>
        </dgm:presLayoutVars>
      </dgm:prSet>
      <dgm:spPr/>
    </dgm:pt>
    <dgm:pt modelId="{42B40E30-394A-4DEE-A7AC-7F371724A2E2}" type="pres">
      <dgm:prSet presAssocID="{660E39D0-1620-4CD6-8BE6-09D9AC02BBDC}" presName="nodeFollowingNodes" presStyleLbl="node1" presStyleIdx="4" presStyleCnt="8">
        <dgm:presLayoutVars>
          <dgm:bulletEnabled val="1"/>
        </dgm:presLayoutVars>
      </dgm:prSet>
      <dgm:spPr/>
    </dgm:pt>
    <dgm:pt modelId="{168C8E0B-F91B-49AF-A53F-FAC71330CCF1}" type="pres">
      <dgm:prSet presAssocID="{9C75BC4A-27D7-4908-B6D8-5AE38C098509}" presName="nodeFollowingNodes" presStyleLbl="node1" presStyleIdx="5" presStyleCnt="8">
        <dgm:presLayoutVars>
          <dgm:bulletEnabled val="1"/>
        </dgm:presLayoutVars>
      </dgm:prSet>
      <dgm:spPr/>
    </dgm:pt>
    <dgm:pt modelId="{942B89E2-34B8-4D98-B6B9-30F7E9EC0369}" type="pres">
      <dgm:prSet presAssocID="{31F5EFD9-CF38-46B3-9B9B-6230DEA85FB9}" presName="nodeFollowingNodes" presStyleLbl="node1" presStyleIdx="6" presStyleCnt="8">
        <dgm:presLayoutVars>
          <dgm:bulletEnabled val="1"/>
        </dgm:presLayoutVars>
      </dgm:prSet>
      <dgm:spPr/>
    </dgm:pt>
    <dgm:pt modelId="{8C482479-BB4D-4169-89D0-DA9C99F79147}" type="pres">
      <dgm:prSet presAssocID="{BCF0DB84-C8B3-4261-A854-01F2B2BFAA68}" presName="nodeFollowingNodes" presStyleLbl="node1" presStyleIdx="7" presStyleCnt="8">
        <dgm:presLayoutVars>
          <dgm:bulletEnabled val="1"/>
        </dgm:presLayoutVars>
      </dgm:prSet>
      <dgm:spPr/>
    </dgm:pt>
  </dgm:ptLst>
  <dgm:cxnLst>
    <dgm:cxn modelId="{40097506-3785-477F-8614-F262E1B492EF}" type="presOf" srcId="{E747FFE1-82E3-4875-9669-876390F2784A}" destId="{DC9945FB-B20A-49C4-A01B-429B8EC641FD}" srcOrd="0" destOrd="0" presId="urn:microsoft.com/office/officeart/2005/8/layout/cycle3"/>
    <dgm:cxn modelId="{9C915A08-F65A-41FC-BC5B-D4B02B057BF1}" type="presOf" srcId="{ACB7B4D5-EF93-44DB-81FA-A043765AD98F}" destId="{AE89AA32-C567-4DA6-A8E6-6341A8E42A63}" srcOrd="0" destOrd="0" presId="urn:microsoft.com/office/officeart/2005/8/layout/cycle3"/>
    <dgm:cxn modelId="{56D47A0E-F864-4D96-A41F-BDF212F672BF}" type="presOf" srcId="{BCF0DB84-C8B3-4261-A854-01F2B2BFAA68}" destId="{8C482479-BB4D-4169-89D0-DA9C99F79147}" srcOrd="0" destOrd="0" presId="urn:microsoft.com/office/officeart/2005/8/layout/cycle3"/>
    <dgm:cxn modelId="{A5B12041-CD9C-4333-9740-B099550EB49F}" srcId="{6CB6BE25-03C0-49EB-B683-46077CE26066}" destId="{068EFCC1-CDD7-4F89-895E-C32AC1D92E25}" srcOrd="3" destOrd="0" parTransId="{365DF314-9518-4484-9EF4-22B9FB0097D2}" sibTransId="{DF662A7B-F37E-4D98-8C7D-0C0B1A516CF6}"/>
    <dgm:cxn modelId="{CD9B2E72-57DF-4E86-980B-0DB1B88524CF}" type="presOf" srcId="{31F5EFD9-CF38-46B3-9B9B-6230DEA85FB9}" destId="{942B89E2-34B8-4D98-B6B9-30F7E9EC0369}" srcOrd="0" destOrd="0" presId="urn:microsoft.com/office/officeart/2005/8/layout/cycle3"/>
    <dgm:cxn modelId="{EBDFEA9A-C966-4D18-B366-6518A02FFDEE}" type="presOf" srcId="{6CB6BE25-03C0-49EB-B683-46077CE26066}" destId="{DD8A144B-889A-4010-A8D1-3AD47301536B}" srcOrd="0" destOrd="0" presId="urn:microsoft.com/office/officeart/2005/8/layout/cycle3"/>
    <dgm:cxn modelId="{0B03939D-28B8-4FA0-A686-837F11A3CC61}" srcId="{6CB6BE25-03C0-49EB-B683-46077CE26066}" destId="{31F5EFD9-CF38-46B3-9B9B-6230DEA85FB9}" srcOrd="6" destOrd="0" parTransId="{016252E6-1402-408E-8D68-AF719A0A5DA6}" sibTransId="{F099DD33-05EE-42B6-9F7F-E84793040E13}"/>
    <dgm:cxn modelId="{E54A06A7-932B-4F8F-A2E6-C079E124C011}" srcId="{6CB6BE25-03C0-49EB-B683-46077CE26066}" destId="{ACB7B4D5-EF93-44DB-81FA-A043765AD98F}" srcOrd="0" destOrd="0" parTransId="{FED17968-F92B-40AB-9092-2373C569A344}" sibTransId="{E747FFE1-82E3-4875-9669-876390F2784A}"/>
    <dgm:cxn modelId="{617C17A9-6AAA-4E52-8041-717FD1994032}" type="presOf" srcId="{9C75BC4A-27D7-4908-B6D8-5AE38C098509}" destId="{168C8E0B-F91B-49AF-A53F-FAC71330CCF1}" srcOrd="0" destOrd="0" presId="urn:microsoft.com/office/officeart/2005/8/layout/cycle3"/>
    <dgm:cxn modelId="{688399BB-C56F-457D-806A-E46A7FFB146E}" type="presOf" srcId="{068EFCC1-CDD7-4F89-895E-C32AC1D92E25}" destId="{5C3B844D-8A4F-4999-926A-C9EF1472BAA0}" srcOrd="0" destOrd="0" presId="urn:microsoft.com/office/officeart/2005/8/layout/cycle3"/>
    <dgm:cxn modelId="{C9ABB6C4-9F82-4F2F-9157-0DE0BA8B5A17}" type="presOf" srcId="{39F3256C-03DA-4D4A-93A4-CC96379F4E6E}" destId="{217EE485-EF53-4B57-B893-3FAE3D2D6CCA}" srcOrd="0" destOrd="0" presId="urn:microsoft.com/office/officeart/2005/8/layout/cycle3"/>
    <dgm:cxn modelId="{2D3CC5D6-BEB4-447B-8CD9-2C0F8BCEFF59}" srcId="{6CB6BE25-03C0-49EB-B683-46077CE26066}" destId="{9C75BC4A-27D7-4908-B6D8-5AE38C098509}" srcOrd="5" destOrd="0" parTransId="{17555F3C-2D82-413D-BA66-02D1252F6542}" sibTransId="{F41502FD-0E3A-4AE6-A714-A93E03369B76}"/>
    <dgm:cxn modelId="{AA1A59DD-37B9-4B60-9811-D014ABBBE1AF}" type="presOf" srcId="{D19FF375-379A-46A3-A344-1B0F70D232DF}" destId="{CC07A88D-59CA-413B-A23D-7CAD7B2BC002}" srcOrd="0" destOrd="0" presId="urn:microsoft.com/office/officeart/2005/8/layout/cycle3"/>
    <dgm:cxn modelId="{E48B43EC-D2AC-4F75-86D5-29A6CEBB45D4}" srcId="{6CB6BE25-03C0-49EB-B683-46077CE26066}" destId="{BCF0DB84-C8B3-4261-A854-01F2B2BFAA68}" srcOrd="7" destOrd="0" parTransId="{C25B4EC8-343F-4050-97CE-98B0250BC71E}" sibTransId="{EE8550A5-943A-462A-AA89-A75D914CA4D6}"/>
    <dgm:cxn modelId="{429A2BEE-21EA-43B3-A8D0-3FAD4099C568}" type="presOf" srcId="{660E39D0-1620-4CD6-8BE6-09D9AC02BBDC}" destId="{42B40E30-394A-4DEE-A7AC-7F371724A2E2}" srcOrd="0" destOrd="0" presId="urn:microsoft.com/office/officeart/2005/8/layout/cycle3"/>
    <dgm:cxn modelId="{5BB082F3-CC79-40AD-AAD6-597F883B9034}" srcId="{6CB6BE25-03C0-49EB-B683-46077CE26066}" destId="{39F3256C-03DA-4D4A-93A4-CC96379F4E6E}" srcOrd="1" destOrd="0" parTransId="{0C32318E-D6EB-4D60-8035-224379A5AB6E}" sibTransId="{9CA4803B-1EAC-4010-945A-E851F3274B10}"/>
    <dgm:cxn modelId="{B43AAFF6-1C93-4F65-BA72-EB96834E3A58}" srcId="{6CB6BE25-03C0-49EB-B683-46077CE26066}" destId="{660E39D0-1620-4CD6-8BE6-09D9AC02BBDC}" srcOrd="4" destOrd="0" parTransId="{042DE00E-0F96-4B4F-9036-9764904B910A}" sibTransId="{41B7F5D3-822A-4AB1-9EF7-4B4B5EF585AD}"/>
    <dgm:cxn modelId="{3E5EBFF8-B5D5-414A-B83B-FC4FB4E1E036}" srcId="{6CB6BE25-03C0-49EB-B683-46077CE26066}" destId="{D19FF375-379A-46A3-A344-1B0F70D232DF}" srcOrd="2" destOrd="0" parTransId="{FD5D219E-9160-4818-BDAD-4F1B12878F4D}" sibTransId="{F44FB08B-6B49-4226-A1DA-20C148399350}"/>
    <dgm:cxn modelId="{7C84A7CB-850D-4AC6-A18A-8620803072E3}" type="presParOf" srcId="{DD8A144B-889A-4010-A8D1-3AD47301536B}" destId="{5900962B-9184-4BEA-8490-EAFBDDF983F8}" srcOrd="0" destOrd="0" presId="urn:microsoft.com/office/officeart/2005/8/layout/cycle3"/>
    <dgm:cxn modelId="{AEA71E70-68C8-414A-B2F5-B9C4064F9BA3}" type="presParOf" srcId="{5900962B-9184-4BEA-8490-EAFBDDF983F8}" destId="{AE89AA32-C567-4DA6-A8E6-6341A8E42A63}" srcOrd="0" destOrd="0" presId="urn:microsoft.com/office/officeart/2005/8/layout/cycle3"/>
    <dgm:cxn modelId="{9B0E9632-4365-450D-A27B-B641F80147A4}" type="presParOf" srcId="{5900962B-9184-4BEA-8490-EAFBDDF983F8}" destId="{DC9945FB-B20A-49C4-A01B-429B8EC641FD}" srcOrd="1" destOrd="0" presId="urn:microsoft.com/office/officeart/2005/8/layout/cycle3"/>
    <dgm:cxn modelId="{2D748407-A508-4EF4-9180-E1931CAE769E}" type="presParOf" srcId="{5900962B-9184-4BEA-8490-EAFBDDF983F8}" destId="{217EE485-EF53-4B57-B893-3FAE3D2D6CCA}" srcOrd="2" destOrd="0" presId="urn:microsoft.com/office/officeart/2005/8/layout/cycle3"/>
    <dgm:cxn modelId="{3ED83918-41C8-47A5-801C-6E2A96E2D4DE}" type="presParOf" srcId="{5900962B-9184-4BEA-8490-EAFBDDF983F8}" destId="{CC07A88D-59CA-413B-A23D-7CAD7B2BC002}" srcOrd="3" destOrd="0" presId="urn:microsoft.com/office/officeart/2005/8/layout/cycle3"/>
    <dgm:cxn modelId="{F666A740-508B-4991-8C81-052BD07B7F73}" type="presParOf" srcId="{5900962B-9184-4BEA-8490-EAFBDDF983F8}" destId="{5C3B844D-8A4F-4999-926A-C9EF1472BAA0}" srcOrd="4" destOrd="0" presId="urn:microsoft.com/office/officeart/2005/8/layout/cycle3"/>
    <dgm:cxn modelId="{73820BFB-D84C-4512-AAC1-AB2FC340B88C}" type="presParOf" srcId="{5900962B-9184-4BEA-8490-EAFBDDF983F8}" destId="{42B40E30-394A-4DEE-A7AC-7F371724A2E2}" srcOrd="5" destOrd="0" presId="urn:microsoft.com/office/officeart/2005/8/layout/cycle3"/>
    <dgm:cxn modelId="{FC3BD6D7-54E8-4157-92F5-3D121726AD0D}" type="presParOf" srcId="{5900962B-9184-4BEA-8490-EAFBDDF983F8}" destId="{168C8E0B-F91B-49AF-A53F-FAC71330CCF1}" srcOrd="6" destOrd="0" presId="urn:microsoft.com/office/officeart/2005/8/layout/cycle3"/>
    <dgm:cxn modelId="{0434D30D-AB7B-41BC-8BCA-9CF5F21184DB}" type="presParOf" srcId="{5900962B-9184-4BEA-8490-EAFBDDF983F8}" destId="{942B89E2-34B8-4D98-B6B9-30F7E9EC0369}" srcOrd="7" destOrd="0" presId="urn:microsoft.com/office/officeart/2005/8/layout/cycle3"/>
    <dgm:cxn modelId="{727D7DEB-CDB5-4905-AD1E-7818F7BF48BE}" type="presParOf" srcId="{5900962B-9184-4BEA-8490-EAFBDDF983F8}" destId="{8C482479-BB4D-4169-89D0-DA9C99F79147}" srcOrd="8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9945FB-B20A-49C4-A01B-429B8EC641FD}">
      <dsp:nvSpPr>
        <dsp:cNvPr id="0" name=""/>
        <dsp:cNvSpPr/>
      </dsp:nvSpPr>
      <dsp:spPr>
        <a:xfrm>
          <a:off x="3166037" y="-43414"/>
          <a:ext cx="5653598" cy="5653598"/>
        </a:xfrm>
        <a:prstGeom prst="circularArrow">
          <a:avLst>
            <a:gd name="adj1" fmla="val 5544"/>
            <a:gd name="adj2" fmla="val 330680"/>
            <a:gd name="adj3" fmla="val 14614928"/>
            <a:gd name="adj4" fmla="val 16893715"/>
            <a:gd name="adj5" fmla="val 5757"/>
          </a:avLst>
        </a:prstGeom>
        <a:solidFill>
          <a:srgbClr val="FFFF00"/>
        </a:solidFill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89AA32-C567-4DA6-A8E6-6341A8E42A63}">
      <dsp:nvSpPr>
        <dsp:cNvPr id="0" name=""/>
        <dsp:cNvSpPr/>
      </dsp:nvSpPr>
      <dsp:spPr>
        <a:xfrm>
          <a:off x="5174966" y="4237"/>
          <a:ext cx="1635740" cy="817870"/>
        </a:xfrm>
        <a:prstGeom prst="roundRect">
          <a:avLst/>
        </a:prstGeom>
        <a:solidFill>
          <a:srgbClr val="C000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 err="1"/>
            <a:t>Gott</a:t>
          </a:r>
          <a:endParaRPr lang="it-IT" sz="2400" kern="1200" dirty="0"/>
        </a:p>
      </dsp:txBody>
      <dsp:txXfrm>
        <a:off x="5214891" y="44162"/>
        <a:ext cx="1555890" cy="738020"/>
      </dsp:txXfrm>
    </dsp:sp>
    <dsp:sp modelId="{217EE485-EF53-4B57-B893-3FAE3D2D6CCA}">
      <dsp:nvSpPr>
        <dsp:cNvPr id="0" name=""/>
        <dsp:cNvSpPr/>
      </dsp:nvSpPr>
      <dsp:spPr>
        <a:xfrm>
          <a:off x="6879742" y="710378"/>
          <a:ext cx="1635740" cy="817870"/>
        </a:xfrm>
        <a:prstGeom prst="roundRect">
          <a:avLst/>
        </a:prstGeom>
        <a:solidFill>
          <a:srgbClr val="FF00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 err="1"/>
            <a:t>Liebe</a:t>
          </a:r>
          <a:endParaRPr lang="it-IT" sz="2400" kern="1200" dirty="0"/>
        </a:p>
      </dsp:txBody>
      <dsp:txXfrm>
        <a:off x="6919667" y="750303"/>
        <a:ext cx="1555890" cy="738020"/>
      </dsp:txXfrm>
    </dsp:sp>
    <dsp:sp modelId="{CC07A88D-59CA-413B-A23D-7CAD7B2BC002}">
      <dsp:nvSpPr>
        <dsp:cNvPr id="0" name=""/>
        <dsp:cNvSpPr/>
      </dsp:nvSpPr>
      <dsp:spPr>
        <a:xfrm>
          <a:off x="7585883" y="2415153"/>
          <a:ext cx="1635740" cy="817870"/>
        </a:xfrm>
        <a:prstGeom prst="roundRect">
          <a:avLst/>
        </a:prstGeom>
        <a:solidFill>
          <a:schemeClr val="bg1">
            <a:lumMod val="6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 err="1"/>
            <a:t>Göttliche</a:t>
          </a:r>
          <a:r>
            <a:rPr lang="it-IT" sz="2400" kern="1200" dirty="0"/>
            <a:t> </a:t>
          </a:r>
          <a:r>
            <a:rPr lang="it-IT" sz="2400" kern="1200" dirty="0" err="1"/>
            <a:t>Weisheit</a:t>
          </a:r>
          <a:endParaRPr lang="it-IT" sz="2400" kern="1200" dirty="0"/>
        </a:p>
      </dsp:txBody>
      <dsp:txXfrm>
        <a:off x="7625808" y="2455078"/>
        <a:ext cx="1555890" cy="738020"/>
      </dsp:txXfrm>
    </dsp:sp>
    <dsp:sp modelId="{5C3B844D-8A4F-4999-926A-C9EF1472BAA0}">
      <dsp:nvSpPr>
        <dsp:cNvPr id="0" name=""/>
        <dsp:cNvSpPr/>
      </dsp:nvSpPr>
      <dsp:spPr>
        <a:xfrm>
          <a:off x="6879742" y="4119928"/>
          <a:ext cx="1635740" cy="817870"/>
        </a:xfrm>
        <a:prstGeom prst="roundRect">
          <a:avLst/>
        </a:prstGeom>
        <a:solidFill>
          <a:srgbClr val="00B0F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 err="1"/>
            <a:t>Natüraliche</a:t>
          </a:r>
          <a:r>
            <a:rPr lang="it-IT" sz="2400" kern="1200" dirty="0"/>
            <a:t> </a:t>
          </a:r>
          <a:r>
            <a:rPr lang="it-IT" sz="2400" kern="1200" dirty="0" err="1"/>
            <a:t>Ordnung</a:t>
          </a:r>
          <a:endParaRPr lang="it-IT" sz="2400" kern="1200" dirty="0"/>
        </a:p>
      </dsp:txBody>
      <dsp:txXfrm>
        <a:off x="6919667" y="4159853"/>
        <a:ext cx="1555890" cy="738020"/>
      </dsp:txXfrm>
    </dsp:sp>
    <dsp:sp modelId="{42B40E30-394A-4DEE-A7AC-7F371724A2E2}">
      <dsp:nvSpPr>
        <dsp:cNvPr id="0" name=""/>
        <dsp:cNvSpPr/>
      </dsp:nvSpPr>
      <dsp:spPr>
        <a:xfrm>
          <a:off x="5174966" y="4826069"/>
          <a:ext cx="1635740" cy="81787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/>
            <a:t>Mann</a:t>
          </a:r>
        </a:p>
      </dsp:txBody>
      <dsp:txXfrm>
        <a:off x="5214891" y="4865994"/>
        <a:ext cx="1555890" cy="738020"/>
      </dsp:txXfrm>
    </dsp:sp>
    <dsp:sp modelId="{168C8E0B-F91B-49AF-A53F-FAC71330CCF1}">
      <dsp:nvSpPr>
        <dsp:cNvPr id="0" name=""/>
        <dsp:cNvSpPr/>
      </dsp:nvSpPr>
      <dsp:spPr>
        <a:xfrm>
          <a:off x="3470191" y="4119928"/>
          <a:ext cx="1635740" cy="817870"/>
        </a:xfrm>
        <a:prstGeom prst="roundRect">
          <a:avLst/>
        </a:prstGeom>
        <a:solidFill>
          <a:srgbClr val="00B0F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 err="1"/>
            <a:t>Natüraliche</a:t>
          </a:r>
          <a:r>
            <a:rPr lang="it-IT" sz="2400" kern="1200" dirty="0"/>
            <a:t> </a:t>
          </a:r>
          <a:r>
            <a:rPr lang="it-IT" sz="2400" kern="1200" dirty="0" err="1"/>
            <a:t>Ordnung</a:t>
          </a:r>
          <a:endParaRPr lang="it-IT" sz="2400" kern="1200" dirty="0"/>
        </a:p>
      </dsp:txBody>
      <dsp:txXfrm>
        <a:off x="3510116" y="4159853"/>
        <a:ext cx="1555890" cy="738020"/>
      </dsp:txXfrm>
    </dsp:sp>
    <dsp:sp modelId="{942B89E2-34B8-4D98-B6B9-30F7E9EC0369}">
      <dsp:nvSpPr>
        <dsp:cNvPr id="0" name=""/>
        <dsp:cNvSpPr/>
      </dsp:nvSpPr>
      <dsp:spPr>
        <a:xfrm>
          <a:off x="2764050" y="2415153"/>
          <a:ext cx="1635740" cy="81787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 err="1"/>
            <a:t>Göttliche</a:t>
          </a:r>
          <a:r>
            <a:rPr lang="it-IT" sz="2400" kern="1200" dirty="0"/>
            <a:t> </a:t>
          </a:r>
          <a:r>
            <a:rPr lang="it-IT" sz="2400" kern="1200" dirty="0" err="1"/>
            <a:t>Weisheit</a:t>
          </a:r>
          <a:endParaRPr lang="it-IT" sz="2400" kern="1200" dirty="0"/>
        </a:p>
      </dsp:txBody>
      <dsp:txXfrm>
        <a:off x="2803975" y="2455078"/>
        <a:ext cx="1555890" cy="738020"/>
      </dsp:txXfrm>
    </dsp:sp>
    <dsp:sp modelId="{8C482479-BB4D-4169-89D0-DA9C99F79147}">
      <dsp:nvSpPr>
        <dsp:cNvPr id="0" name=""/>
        <dsp:cNvSpPr/>
      </dsp:nvSpPr>
      <dsp:spPr>
        <a:xfrm>
          <a:off x="3470191" y="710378"/>
          <a:ext cx="1635740" cy="817870"/>
        </a:xfrm>
        <a:prstGeom prst="roundRect">
          <a:avLst/>
        </a:prstGeom>
        <a:solidFill>
          <a:srgbClr val="FF00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 err="1"/>
            <a:t>Liebe</a:t>
          </a:r>
          <a:endParaRPr lang="it-IT" sz="2400" kern="1200" dirty="0"/>
        </a:p>
      </dsp:txBody>
      <dsp:txXfrm>
        <a:off x="3510116" y="750303"/>
        <a:ext cx="1555890" cy="7380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3F4D21E-C1A3-4E47-A4D5-811A04DB85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01003C47-2B38-45AA-9D05-372F61D99D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5FF75D6-F588-4C61-A5E4-686AB60A3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08CCD-B3C2-4CE7-8A4B-610170856BEB}" type="datetimeFigureOut">
              <a:rPr lang="it-IT" smtClean="0"/>
              <a:t>05/02/2020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D8C4BB0-0D91-4265-886D-5FC3BF36F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D8B16A4-06F5-438E-AFE0-DE5A8653B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7B87C-9304-4C46-A74A-0349FB61680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07437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DDA9BC6-E6A3-4C5E-9C04-899C3DCA4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2EB9701-A9B2-43F7-A7C7-8811460889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0410CB9-03EB-4ECE-BF35-2439C0FB4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08CCD-B3C2-4CE7-8A4B-610170856BEB}" type="datetimeFigureOut">
              <a:rPr lang="it-IT" smtClean="0"/>
              <a:t>05/02/2020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0EE4DA5-88B9-4314-9940-61D3BCFF2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034F6E1-3B64-495E-825B-2F6447CBC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7B87C-9304-4C46-A74A-0349FB61680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65116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8AE1425-59E1-4EC3-AE6B-B738A0C06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EB6D3C3-744E-40AA-9C2B-1DFFEDEF7A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1F9CFFB-BBE4-4A87-8B59-2E39F46001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08CCD-B3C2-4CE7-8A4B-610170856BEB}" type="datetimeFigureOut">
              <a:rPr lang="it-IT" smtClean="0"/>
              <a:t>05/02/2020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FDE7EEE-109F-4E0C-B571-C7775C99B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3157421-1B37-447D-BED7-602DEAC11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7B87C-9304-4C46-A74A-0349FB61680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73883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6EDBE13-2BC7-4B21-96E4-3953BA1A2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990CC43-420B-4798-BAB8-68BAA07860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6B28D65-A16B-4917-AC20-3E0E07F3F5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498E2CE-0DC2-4543-A37D-AAB4354E9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08CCD-B3C2-4CE7-8A4B-610170856BEB}" type="datetimeFigureOut">
              <a:rPr lang="it-IT" smtClean="0"/>
              <a:t>05/02/2020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BC3858D-E37A-4672-80F5-6D5FF0537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9A06218-B730-4FB9-822B-3BEBD370F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7B87C-9304-4C46-A74A-0349FB61680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51427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74BCEF8-0BF4-439F-9A4A-9BBE19705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6CE4A1D-2265-4732-ADF1-1DFA5C39E3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3EE0EDD-3BC5-4364-A225-1DE17C6797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F0183AA2-8842-42CB-85A0-5D06BE3F5E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6B09077D-BA7A-49F5-9233-9D134731A1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DFDE0427-9021-4E6F-814F-C79F50C4D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08CCD-B3C2-4CE7-8A4B-610170856BEB}" type="datetimeFigureOut">
              <a:rPr lang="it-IT" smtClean="0"/>
              <a:t>05/02/2020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07341B40-BF2C-49BB-BC57-432E9BAA0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AA96D1FA-E97B-42B1-BA77-FA7891D9E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7B87C-9304-4C46-A74A-0349FB61680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80861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BF644F8-DBAE-411D-B5AF-591BACF59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9F12C932-75B4-403B-95FC-9F669B2CA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08CCD-B3C2-4CE7-8A4B-610170856BEB}" type="datetimeFigureOut">
              <a:rPr lang="it-IT" smtClean="0"/>
              <a:t>05/02/2020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1A32E5D-3B47-4C0A-9ECE-91827B05D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4653121-B5BA-4DBD-81EC-BE7616539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7B87C-9304-4C46-A74A-0349FB61680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3188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821E1E28-A8FC-4E46-B675-43246FB26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08CCD-B3C2-4CE7-8A4B-610170856BEB}" type="datetimeFigureOut">
              <a:rPr lang="it-IT" smtClean="0"/>
              <a:t>05/02/2020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110682E9-8813-450E-8D65-D080B1722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DD8C3F7-9553-4178-BF3A-A0904982F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7B87C-9304-4C46-A74A-0349FB61680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00362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FE9E44F-E3AD-462E-ABFF-855D7573E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6D68B29-CFA5-4FC3-B596-9420DB0289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8928710-7831-410C-8269-FEC3177E11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F6C6213-CDEA-4090-B9B8-A767D14989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08CCD-B3C2-4CE7-8A4B-610170856BEB}" type="datetimeFigureOut">
              <a:rPr lang="it-IT" smtClean="0"/>
              <a:t>05/02/2020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4D632EC-B4BF-493D-8605-090537A88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08F2766-97F6-4C4C-9C70-B4C015CB3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7B87C-9304-4C46-A74A-0349FB61680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156303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4ADC88A-856F-41A0-9CE1-23278993F0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60E554DA-779E-4284-93F8-6D0E2EB7AF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12E3D5C-D6D7-4CAA-B61A-654B5884D8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EE42847-ED2F-49C8-953C-1D91F1A206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08CCD-B3C2-4CE7-8A4B-610170856BEB}" type="datetimeFigureOut">
              <a:rPr lang="it-IT" smtClean="0"/>
              <a:t>05/02/2020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7911E17-1909-45B1-BF86-824A31061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A14FD7A-DCE4-476A-BB77-DD06733CA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7B87C-9304-4C46-A74A-0349FB61680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58791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75A7C51-629C-4FE5-80C9-AF507E0E1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E0B2D270-49C0-46BA-9EEC-431556692E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70EBB23-F1D9-4293-970D-84BD07F3E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08CCD-B3C2-4CE7-8A4B-610170856BEB}" type="datetimeFigureOut">
              <a:rPr lang="it-IT" smtClean="0"/>
              <a:t>05/02/2020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9871522-20AF-402D-9717-CC4547B61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BD62A30-048B-4414-ACDD-7EE30937A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7B87C-9304-4C46-A74A-0349FB61680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66597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2A2DBA4A-4D94-4EBC-9BA5-E5590394B5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06153052-1190-4EBD-9A8A-B994979CEC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D43AD9E-D7EA-4610-BD5D-790402D410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08CCD-B3C2-4CE7-8A4B-610170856BEB}" type="datetimeFigureOut">
              <a:rPr lang="it-IT" smtClean="0"/>
              <a:t>05/02/2020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B5157D7-155D-46F2-AD19-A9AD8BAEE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82D424E-8222-4410-B21A-B69CFF78D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7B87C-9304-4C46-A74A-0349FB61680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112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3C1FE838-70D2-4DEE-A1BC-7E6F2524E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A2CF3EA-A4DA-4948-A47B-8E3FD35D75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A2B7FBC-30FF-4DB8-88F4-102BF6B03B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708CCD-B3C2-4CE7-8A4B-610170856BEB}" type="datetimeFigureOut">
              <a:rPr lang="it-IT" smtClean="0"/>
              <a:t>05/02/2020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380A55F-9441-4C72-9E3C-0F337ECAC9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3670F32-FE26-461B-821F-DCD431E919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97B87C-9304-4C46-A74A-0349FB61680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0734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4B943DB-EE2F-4FDC-B0D1-C1A13A0EB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0" y="280219"/>
            <a:ext cx="5633884" cy="6327058"/>
          </a:xfrm>
          <a:noFill/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de-DE" sz="12500" dirty="0">
                <a:latin typeface="Kunstler Script" panose="030304020206070D0D06" pitchFamily="66" charset="0"/>
              </a:rPr>
              <a:t>Die rechten Wege in Dantes Philosophie</a:t>
            </a:r>
            <a:endParaRPr lang="en-US" sz="12500" dirty="0">
              <a:latin typeface="Kunstler Script" panose="030304020206070D0D06" pitchFamily="66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B6557161-B472-4320-8150-5F19E6A97E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35"/>
          <a:stretch/>
        </p:blipFill>
        <p:spPr>
          <a:xfrm>
            <a:off x="20" y="10"/>
            <a:ext cx="6105635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5154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0600759-81C9-466E-BBCD-F6328C762A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45243" y="-206464"/>
            <a:ext cx="6748117" cy="290540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l"/>
            <a:br>
              <a:rPr lang="en-US" sz="1400" dirty="0"/>
            </a:br>
            <a:br>
              <a:rPr lang="en-US" sz="1400" dirty="0"/>
            </a:br>
            <a:r>
              <a:rPr lang="en-US" sz="4000" dirty="0">
                <a:latin typeface="Bookman Old Style" panose="02050604050505020204" pitchFamily="18" charset="0"/>
              </a:rPr>
              <a:t>Joseph Joachim Berthier (Saint Germain sur </a:t>
            </a:r>
            <a:r>
              <a:rPr lang="en-US" sz="4000" dirty="0" err="1">
                <a:latin typeface="Bookman Old Style" panose="02050604050505020204" pitchFamily="18" charset="0"/>
              </a:rPr>
              <a:t>Talloires</a:t>
            </a:r>
            <a:r>
              <a:rPr lang="en-US" sz="4000" dirty="0">
                <a:latin typeface="Bookman Old Style" panose="02050604050505020204" pitchFamily="18" charset="0"/>
              </a:rPr>
              <a:t> 1848  Freiburg 1924</a:t>
            </a:r>
            <a:r>
              <a:rPr lang="en-US" sz="2700" dirty="0">
                <a:latin typeface="Bookman Old Style" panose="02050604050505020204" pitchFamily="18" charset="0"/>
              </a:rPr>
              <a:t>)</a:t>
            </a:r>
            <a:br>
              <a:rPr lang="en-US" sz="3600" dirty="0"/>
            </a:br>
            <a:br>
              <a:rPr lang="en-US" sz="3600" dirty="0"/>
            </a:br>
            <a:endParaRPr lang="en-US" sz="1400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257627D-A9E5-4844-B86A-3FB149198D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65431" y="2438400"/>
            <a:ext cx="6586489" cy="3785419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endParaRPr lang="en-US" sz="2000" dirty="0"/>
          </a:p>
          <a:p>
            <a:pPr algn="just"/>
            <a:r>
              <a:rPr lang="en-US" sz="2800" dirty="0" err="1">
                <a:latin typeface="Bookman Old Style" panose="02050604050505020204" pitchFamily="18" charset="0"/>
              </a:rPr>
              <a:t>Er</a:t>
            </a:r>
            <a:r>
              <a:rPr lang="en-US" sz="2800" dirty="0">
                <a:latin typeface="Bookman Old Style" panose="02050604050505020204" pitchFamily="18" charset="0"/>
              </a:rPr>
              <a:t> war </a:t>
            </a:r>
            <a:r>
              <a:rPr lang="en-US" sz="2800" dirty="0" err="1">
                <a:latin typeface="Bookman Old Style" panose="02050604050505020204" pitchFamily="18" charset="0"/>
              </a:rPr>
              <a:t>ein</a:t>
            </a:r>
            <a:r>
              <a:rPr lang="en-US" sz="2800" dirty="0">
                <a:latin typeface="Bookman Old Style" panose="02050604050505020204" pitchFamily="18" charset="0"/>
              </a:rPr>
              <a:t> </a:t>
            </a:r>
            <a:r>
              <a:rPr lang="en-US" sz="2800" dirty="0" err="1">
                <a:latin typeface="Bookman Old Style" panose="02050604050505020204" pitchFamily="18" charset="0"/>
              </a:rPr>
              <a:t>Dominikanischer</a:t>
            </a:r>
            <a:r>
              <a:rPr lang="en-US" sz="2800" dirty="0">
                <a:latin typeface="Bookman Old Style" panose="02050604050505020204" pitchFamily="18" charset="0"/>
              </a:rPr>
              <a:t> </a:t>
            </a:r>
            <a:r>
              <a:rPr lang="en-US" sz="2800" dirty="0" err="1">
                <a:latin typeface="Bookman Old Style" panose="02050604050505020204" pitchFamily="18" charset="0"/>
              </a:rPr>
              <a:t>Theologe</a:t>
            </a:r>
            <a:endParaRPr lang="en-US" sz="2800" dirty="0">
              <a:latin typeface="Bookman Old Style" panose="02050604050505020204" pitchFamily="18" charset="0"/>
            </a:endParaRPr>
          </a:p>
          <a:p>
            <a:pPr indent="-228600" algn="just">
              <a:buFont typeface="Arial" panose="020B0604020202020204" pitchFamily="34" charset="0"/>
              <a:buChar char="•"/>
            </a:pPr>
            <a:endParaRPr lang="en-US" sz="2800" dirty="0">
              <a:latin typeface="Bookman Old Style" panose="02050604050505020204" pitchFamily="18" charset="0"/>
            </a:endParaRPr>
          </a:p>
          <a:p>
            <a:pPr algn="just"/>
            <a:r>
              <a:rPr lang="en-US" sz="2800" dirty="0">
                <a:latin typeface="Bookman Old Style" panose="02050604050505020204" pitchFamily="18" charset="0"/>
              </a:rPr>
              <a:t>«</a:t>
            </a:r>
            <a:r>
              <a:rPr lang="en-US" sz="2800" dirty="0" err="1">
                <a:latin typeface="Bookman Old Style" panose="02050604050505020204" pitchFamily="18" charset="0"/>
              </a:rPr>
              <a:t>Alle</a:t>
            </a:r>
            <a:r>
              <a:rPr lang="en-US" sz="2800" dirty="0">
                <a:latin typeface="Bookman Old Style" panose="02050604050505020204" pitchFamily="18" charset="0"/>
              </a:rPr>
              <a:t> </a:t>
            </a:r>
            <a:r>
              <a:rPr lang="en-US" sz="2800" dirty="0" err="1">
                <a:latin typeface="Bookman Old Style" panose="02050604050505020204" pitchFamily="18" charset="0"/>
              </a:rPr>
              <a:t>Theologie</a:t>
            </a:r>
            <a:r>
              <a:rPr lang="en-US" sz="2800" dirty="0">
                <a:latin typeface="Bookman Old Style" panose="02050604050505020204" pitchFamily="18" charset="0"/>
              </a:rPr>
              <a:t> und Philosophie von Dante </a:t>
            </a:r>
            <a:r>
              <a:rPr lang="en-US" sz="2800" dirty="0" err="1">
                <a:latin typeface="Bookman Old Style" panose="02050604050505020204" pitchFamily="18" charset="0"/>
              </a:rPr>
              <a:t>sind</a:t>
            </a:r>
            <a:r>
              <a:rPr lang="en-US" sz="2800" dirty="0">
                <a:latin typeface="Bookman Old Style" panose="02050604050505020204" pitchFamily="18" charset="0"/>
              </a:rPr>
              <a:t> </a:t>
            </a:r>
            <a:r>
              <a:rPr lang="en-US" sz="2800" dirty="0" err="1">
                <a:latin typeface="Bookman Old Style" panose="02050604050505020204" pitchFamily="18" charset="0"/>
              </a:rPr>
              <a:t>ein</a:t>
            </a:r>
            <a:r>
              <a:rPr lang="en-US" sz="2800" dirty="0">
                <a:latin typeface="Bookman Old Style" panose="02050604050505020204" pitchFamily="18" charset="0"/>
              </a:rPr>
              <a:t> </a:t>
            </a:r>
            <a:r>
              <a:rPr lang="en-US" sz="2800" dirty="0" err="1">
                <a:latin typeface="Bookman Old Style" panose="02050604050505020204" pitchFamily="18" charset="0"/>
              </a:rPr>
              <a:t>Strahl</a:t>
            </a:r>
            <a:r>
              <a:rPr lang="en-US" sz="2800" dirty="0">
                <a:latin typeface="Bookman Old Style" panose="02050604050505020204" pitchFamily="18" charset="0"/>
              </a:rPr>
              <a:t> der </a:t>
            </a:r>
            <a:r>
              <a:rPr lang="en-US" sz="2800" dirty="0" err="1">
                <a:latin typeface="Bookman Old Style" panose="02050604050505020204" pitchFamily="18" charset="0"/>
              </a:rPr>
              <a:t>Lehre</a:t>
            </a:r>
            <a:r>
              <a:rPr lang="en-US" sz="2800" dirty="0">
                <a:latin typeface="Bookman Old Style" panose="02050604050505020204" pitchFamily="18" charset="0"/>
              </a:rPr>
              <a:t> von Aquin. </a:t>
            </a:r>
            <a:r>
              <a:rPr lang="en-US" sz="2800" dirty="0" err="1">
                <a:latin typeface="Bookman Old Style" panose="02050604050505020204" pitchFamily="18" charset="0"/>
              </a:rPr>
              <a:t>Wir</a:t>
            </a:r>
            <a:r>
              <a:rPr lang="en-US" sz="2800" dirty="0">
                <a:latin typeface="Bookman Old Style" panose="02050604050505020204" pitchFamily="18" charset="0"/>
              </a:rPr>
              <a:t> </a:t>
            </a:r>
            <a:r>
              <a:rPr lang="en-US" sz="2800" dirty="0" err="1">
                <a:latin typeface="Bookman Old Style" panose="02050604050505020204" pitchFamily="18" charset="0"/>
              </a:rPr>
              <a:t>können</a:t>
            </a:r>
            <a:r>
              <a:rPr lang="en-US" sz="2800" dirty="0">
                <a:latin typeface="Bookman Old Style" panose="02050604050505020204" pitchFamily="18" charset="0"/>
              </a:rPr>
              <a:t> </a:t>
            </a:r>
            <a:r>
              <a:rPr lang="en-US" sz="2800" dirty="0" err="1">
                <a:latin typeface="Bookman Old Style" panose="02050604050505020204" pitchFamily="18" charset="0"/>
              </a:rPr>
              <a:t>sagen</a:t>
            </a:r>
            <a:r>
              <a:rPr lang="en-US" sz="2800" dirty="0">
                <a:latin typeface="Bookman Old Style" panose="02050604050505020204" pitchFamily="18" charset="0"/>
              </a:rPr>
              <a:t>, </a:t>
            </a:r>
            <a:r>
              <a:rPr lang="en-US" sz="2800" dirty="0" err="1">
                <a:latin typeface="Bookman Old Style" panose="02050604050505020204" pitchFamily="18" charset="0"/>
              </a:rPr>
              <a:t>dass</a:t>
            </a:r>
            <a:r>
              <a:rPr lang="en-US" sz="2800" dirty="0">
                <a:latin typeface="Bookman Old Style" panose="02050604050505020204" pitchFamily="18" charset="0"/>
              </a:rPr>
              <a:t> Dante Angelico </a:t>
            </a:r>
            <a:r>
              <a:rPr lang="en-US" sz="2800" dirty="0" err="1">
                <a:latin typeface="Bookman Old Style" panose="02050604050505020204" pitchFamily="18" charset="0"/>
              </a:rPr>
              <a:t>folgt</a:t>
            </a:r>
            <a:r>
              <a:rPr lang="en-US" sz="2800" dirty="0">
                <a:latin typeface="Bookman Old Style" panose="02050604050505020204" pitchFamily="18" charset="0"/>
              </a:rPr>
              <a:t> </a:t>
            </a:r>
            <a:r>
              <a:rPr lang="en-US" sz="2800" dirty="0" err="1">
                <a:latin typeface="Bookman Old Style" panose="02050604050505020204" pitchFamily="18" charset="0"/>
              </a:rPr>
              <a:t>als</a:t>
            </a:r>
            <a:r>
              <a:rPr lang="en-US" sz="2800" dirty="0">
                <a:latin typeface="Bookman Old Style" panose="02050604050505020204" pitchFamily="18" charset="0"/>
              </a:rPr>
              <a:t> der </a:t>
            </a:r>
            <a:r>
              <a:rPr lang="en-US" sz="2800" dirty="0" err="1">
                <a:latin typeface="Bookman Old Style" panose="02050604050505020204" pitchFamily="18" charset="0"/>
              </a:rPr>
              <a:t>Schüler</a:t>
            </a:r>
            <a:r>
              <a:rPr lang="en-US" sz="2800" dirty="0">
                <a:latin typeface="Bookman Old Style" panose="02050604050505020204" pitchFamily="18" charset="0"/>
              </a:rPr>
              <a:t> den Lehrer </a:t>
            </a:r>
            <a:r>
              <a:rPr lang="en-US" sz="2800" dirty="0" err="1">
                <a:latin typeface="Bookman Old Style" panose="02050604050505020204" pitchFamily="18" charset="0"/>
              </a:rPr>
              <a:t>folgt</a:t>
            </a:r>
            <a:r>
              <a:rPr lang="en-US" sz="2800" dirty="0">
                <a:latin typeface="Bookman Old Style" panose="02050604050505020204" pitchFamily="18" charset="0"/>
              </a:rPr>
              <a:t>»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BD85F5CF-7222-4D14-8F9E-3E9FFBBF1F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3" r="3273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A3A2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4403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3ED14C35-F5A9-4779-8E0C-5C49E2E103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00216749-85EB-4933-81C2-6D4A0BD92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590" y="411480"/>
            <a:ext cx="3319114" cy="1698432"/>
          </a:xfrm>
        </p:spPr>
        <p:txBody>
          <a:bodyPr>
            <a:normAutofit/>
          </a:bodyPr>
          <a:lstStyle/>
          <a:p>
            <a:pPr algn="ctr"/>
            <a:r>
              <a:rPr lang="it-IT" sz="24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Die </a:t>
            </a:r>
            <a:r>
              <a:rPr lang="it-IT" sz="24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Wege</a:t>
            </a:r>
            <a:r>
              <a:rPr lang="it-IT" sz="24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 von Thomas von </a:t>
            </a:r>
            <a:r>
              <a:rPr lang="it-IT" sz="24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Aquin</a:t>
            </a:r>
            <a:r>
              <a:rPr lang="it-IT" sz="24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sz="24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zu</a:t>
            </a:r>
            <a:r>
              <a:rPr lang="it-IT" sz="24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 Dante: Fra Remigio de’ Girolami</a:t>
            </a:r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5F456BBC-6558-452D-AFB5-084DCC1515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102" b="13533"/>
          <a:stretch/>
        </p:blipFill>
        <p:spPr>
          <a:xfrm>
            <a:off x="-1" y="2509525"/>
            <a:ext cx="4381499" cy="4348475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6E3516FD-508A-4F71-AA5D-C628BF77888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284" r="1" b="10826"/>
          <a:stretch/>
        </p:blipFill>
        <p:spPr>
          <a:xfrm>
            <a:off x="8807838" y="-2"/>
            <a:ext cx="3384162" cy="2553431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EF273D9E-5BEA-459A-918F-AF5ACA2584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20494" y="3396997"/>
            <a:ext cx="6858002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D7E768C-F52C-4C8D-8D28-9E77B1F2DE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49" y="2479633"/>
            <a:ext cx="4381499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4EB376C-A56B-4171-9BE3-898629CFB6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0294" y="1"/>
            <a:ext cx="4330488" cy="671051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Dante lernte den Thomismus von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Fra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 Remigio de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Girolami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 (1247 - 1319):</a:t>
            </a:r>
          </a:p>
          <a:p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der Gottesbegriff (Erster Unbeweglicher Motor) </a:t>
            </a:r>
          </a:p>
          <a:p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der Glaube</a:t>
            </a:r>
          </a:p>
          <a:p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die Liebe</a:t>
            </a:r>
          </a:p>
          <a:p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die Freiheit</a:t>
            </a:r>
          </a:p>
          <a:p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der Freie Wille</a:t>
            </a:r>
          </a:p>
          <a:p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Ausnahme: nicht die Politik</a:t>
            </a:r>
            <a:endParaRPr lang="en-US" dirty="0">
              <a:solidFill>
                <a:schemeClr val="tx2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CD13A2E0-FFA5-48DC-B905-065919144E5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" b="15577"/>
          <a:stretch/>
        </p:blipFill>
        <p:spPr>
          <a:xfrm>
            <a:off x="8775834" y="2553429"/>
            <a:ext cx="3416166" cy="4304571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A2CDF4EC-7B47-436E-927B-5754042585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75834" y="2516418"/>
            <a:ext cx="3416166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5DFA5EF5-56B1-49EE-B0BB-69B6399FAD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46833" y="3396995"/>
            <a:ext cx="6858002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4949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EBC05A6-2911-4B1C-A272-AB0640EB0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1" y="309717"/>
            <a:ext cx="6586490" cy="1605711"/>
          </a:xfrm>
        </p:spPr>
        <p:txBody>
          <a:bodyPr anchor="b">
            <a:normAutofit/>
          </a:bodyPr>
          <a:lstStyle/>
          <a:p>
            <a:r>
              <a:rPr lang="it-IT" dirty="0">
                <a:latin typeface="Bookman Old Style" panose="02050604050505020204" pitchFamily="18" charset="0"/>
              </a:rPr>
              <a:t>Giulio Salvadori</a:t>
            </a:r>
            <a:br>
              <a:rPr lang="it-IT" dirty="0">
                <a:latin typeface="Bookman Old Style" panose="02050604050505020204" pitchFamily="18" charset="0"/>
              </a:rPr>
            </a:br>
            <a:r>
              <a:rPr lang="it-IT" dirty="0">
                <a:latin typeface="Bookman Old Style" panose="02050604050505020204" pitchFamily="18" charset="0"/>
              </a:rPr>
              <a:t>(1862-1928)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68BD10C-CEDE-4561-8BDB-9E23390CB8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3600" dirty="0">
                <a:latin typeface="Bookman Old Style" panose="02050604050505020204" pitchFamily="18" charset="0"/>
              </a:rPr>
              <a:t>«</a:t>
            </a:r>
            <a:r>
              <a:rPr lang="de-DE" sz="3600" dirty="0">
                <a:latin typeface="Bookman Old Style" panose="02050604050505020204" pitchFamily="18" charset="0"/>
              </a:rPr>
              <a:t>Der Beginn des </a:t>
            </a:r>
            <a:r>
              <a:rPr lang="de-DE" sz="3600" dirty="0" err="1">
                <a:latin typeface="Bookman Old Style" panose="02050604050505020204" pitchFamily="18" charset="0"/>
              </a:rPr>
              <a:t>Convivio</a:t>
            </a:r>
            <a:r>
              <a:rPr lang="de-DE" sz="3600" dirty="0">
                <a:latin typeface="Bookman Old Style" panose="02050604050505020204" pitchFamily="18" charset="0"/>
              </a:rPr>
              <a:t> gibt fast wörtlich den Prolog zur Wissenschaft im Allgemeinen wieder. Die Schriften von Remigio (/Aquin) kamen Dante zu Ohren und Augen.</a:t>
            </a:r>
            <a:r>
              <a:rPr lang="it-IT" sz="3600" dirty="0">
                <a:latin typeface="Bookman Old Style" panose="02050604050505020204" pitchFamily="18" charset="0"/>
              </a:rPr>
              <a:t>»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608F92A1-16CA-4944-A143-62A5340CFC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580" r="332" b="1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57A4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88415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AFB5468C-305B-445A-A53B-93DB583365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7683E7FF-E532-43E9-8688-6330F82ED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149" y="436360"/>
            <a:ext cx="3404369" cy="224463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 dirty="0">
                <a:solidFill>
                  <a:schemeClr val="tx1"/>
                </a:solidFill>
                <a:latin typeface="Bookman Old Style" panose="02050604050505020204" pitchFamily="18" charset="0"/>
              </a:rPr>
              <a:t>Die </a:t>
            </a:r>
            <a:r>
              <a:rPr lang="en-US" sz="3600" kern="1200" dirty="0" err="1">
                <a:solidFill>
                  <a:schemeClr val="tx1"/>
                </a:solidFill>
                <a:latin typeface="Bookman Old Style" panose="02050604050505020204" pitchFamily="18" charset="0"/>
              </a:rPr>
              <a:t>Gottswege</a:t>
            </a:r>
            <a:r>
              <a:rPr lang="en-US" sz="3600" kern="1200" dirty="0">
                <a:solidFill>
                  <a:schemeClr val="tx1"/>
                </a:solidFill>
                <a:latin typeface="Bookman Old Style" panose="02050604050505020204" pitchFamily="18" charset="0"/>
              </a:rPr>
              <a:t> von Thomas und von Dante </a:t>
            </a:r>
          </a:p>
        </p:txBody>
      </p:sp>
      <p:pic>
        <p:nvPicPr>
          <p:cNvPr id="5" name="Segnaposto contenuto 4" descr="Immagine che contiene inpiedi, vestito, persone, donna&#10;&#10;Descrizione generata automaticamente">
            <a:extLst>
              <a:ext uri="{FF2B5EF4-FFF2-40B4-BE49-F238E27FC236}">
                <a16:creationId xmlns:a16="http://schemas.microsoft.com/office/drawing/2014/main" id="{2982F619-39AE-404B-B5B3-156428025F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318" r="1" b="6227"/>
          <a:stretch/>
        </p:blipFill>
        <p:spPr>
          <a:xfrm>
            <a:off x="57534" y="3200848"/>
            <a:ext cx="4317491" cy="3673153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2CDF4EC-7B47-436E-927B-5754042585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152841"/>
            <a:ext cx="4317490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F273D9E-5BEA-459A-918F-AF5ACA2584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20494" y="3396997"/>
            <a:ext cx="6858002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A675C96-1CC9-4FB1-8DC4-F1E8A3191E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06645" y="436360"/>
            <a:ext cx="4317491" cy="6448102"/>
          </a:xfrm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marL="0" indent="0" algn="just">
              <a:buNone/>
            </a:pPr>
            <a:r>
              <a:rPr lang="en-US" sz="2300" dirty="0">
                <a:latin typeface="Bookman Old Style" panose="02050604050505020204" pitchFamily="18" charset="0"/>
              </a:rPr>
              <a:t>Thomas </a:t>
            </a:r>
            <a:r>
              <a:rPr lang="en-US" sz="2300" dirty="0" err="1">
                <a:latin typeface="Bookman Old Style" panose="02050604050505020204" pitchFamily="18" charset="0"/>
              </a:rPr>
              <a:t>Wege</a:t>
            </a:r>
            <a:r>
              <a:rPr lang="en-US" sz="2300" dirty="0">
                <a:latin typeface="Bookman Old Style" panose="02050604050505020204" pitchFamily="18" charset="0"/>
              </a:rPr>
              <a:t>:</a:t>
            </a:r>
          </a:p>
          <a:p>
            <a:pPr marL="0" indent="0" algn="just">
              <a:buNone/>
            </a:pPr>
            <a:r>
              <a:rPr lang="en-US" sz="2300" dirty="0">
                <a:latin typeface="Bookman Old Style" panose="02050604050505020204" pitchFamily="18" charset="0"/>
              </a:rPr>
              <a:t>1) Ex motu</a:t>
            </a:r>
          </a:p>
          <a:p>
            <a:pPr marL="0" indent="0" algn="just">
              <a:buNone/>
            </a:pPr>
            <a:r>
              <a:rPr lang="en-US" sz="2300" dirty="0">
                <a:latin typeface="Bookman Old Style" panose="02050604050505020204" pitchFamily="18" charset="0"/>
              </a:rPr>
              <a:t>2) Ex causa</a:t>
            </a:r>
          </a:p>
          <a:p>
            <a:pPr marL="0" indent="0" algn="just">
              <a:buNone/>
            </a:pPr>
            <a:r>
              <a:rPr lang="en-US" sz="2300" dirty="0">
                <a:latin typeface="Bookman Old Style" panose="02050604050505020204" pitchFamily="18" charset="0"/>
              </a:rPr>
              <a:t>3) Ex </a:t>
            </a:r>
            <a:r>
              <a:rPr lang="en-US" sz="2300" dirty="0" err="1">
                <a:latin typeface="Bookman Old Style" panose="02050604050505020204" pitchFamily="18" charset="0"/>
              </a:rPr>
              <a:t>possibili</a:t>
            </a:r>
            <a:r>
              <a:rPr lang="en-US" sz="2300" dirty="0">
                <a:latin typeface="Bookman Old Style" panose="02050604050505020204" pitchFamily="18" charset="0"/>
              </a:rPr>
              <a:t> et </a:t>
            </a:r>
            <a:r>
              <a:rPr lang="en-US" sz="2300" dirty="0" err="1">
                <a:latin typeface="Bookman Old Style" panose="02050604050505020204" pitchFamily="18" charset="0"/>
              </a:rPr>
              <a:t>necessario</a:t>
            </a:r>
            <a:endParaRPr lang="en-US" sz="2300" dirty="0">
              <a:latin typeface="Bookman Old Style" panose="02050604050505020204" pitchFamily="18" charset="0"/>
            </a:endParaRPr>
          </a:p>
          <a:p>
            <a:pPr marL="0" indent="0" algn="just">
              <a:buNone/>
            </a:pPr>
            <a:r>
              <a:rPr lang="en-US" sz="2300" dirty="0">
                <a:latin typeface="Bookman Old Style" panose="02050604050505020204" pitchFamily="18" charset="0"/>
              </a:rPr>
              <a:t>4) Ex </a:t>
            </a:r>
            <a:r>
              <a:rPr lang="en-US" sz="2300" dirty="0" err="1">
                <a:latin typeface="Bookman Old Style" panose="02050604050505020204" pitchFamily="18" charset="0"/>
              </a:rPr>
              <a:t>gradu</a:t>
            </a:r>
            <a:endParaRPr lang="en-US" sz="2300" dirty="0">
              <a:latin typeface="Bookman Old Style" panose="02050604050505020204" pitchFamily="18" charset="0"/>
            </a:endParaRPr>
          </a:p>
          <a:p>
            <a:pPr marL="0" indent="0" algn="just">
              <a:buNone/>
            </a:pPr>
            <a:r>
              <a:rPr lang="en-US" sz="2300" dirty="0">
                <a:latin typeface="Bookman Old Style" panose="02050604050505020204" pitchFamily="18" charset="0"/>
              </a:rPr>
              <a:t>5) Ex fine</a:t>
            </a:r>
          </a:p>
          <a:p>
            <a:pPr marL="0" indent="0" algn="just">
              <a:buNone/>
            </a:pPr>
            <a:r>
              <a:rPr lang="en-US" sz="2300" dirty="0">
                <a:latin typeface="Bookman Old Style" panose="02050604050505020204" pitchFamily="18" charset="0"/>
              </a:rPr>
              <a:t>Sie </a:t>
            </a:r>
            <a:r>
              <a:rPr lang="en-US" sz="2300" dirty="0" err="1">
                <a:latin typeface="Bookman Old Style" panose="02050604050505020204" pitchFamily="18" charset="0"/>
              </a:rPr>
              <a:t>fängt</a:t>
            </a:r>
            <a:r>
              <a:rPr lang="en-US" sz="2300" dirty="0">
                <a:latin typeface="Bookman Old Style" panose="02050604050505020204" pitchFamily="18" charset="0"/>
              </a:rPr>
              <a:t> “ex </a:t>
            </a:r>
            <a:r>
              <a:rPr lang="en-US" sz="2300" dirty="0" err="1">
                <a:latin typeface="Bookman Old Style" panose="02050604050505020204" pitchFamily="18" charset="0"/>
              </a:rPr>
              <a:t>sensu</a:t>
            </a:r>
            <a:r>
              <a:rPr lang="en-US" sz="2300" dirty="0">
                <a:latin typeface="Bookman Old Style" panose="02050604050505020204" pitchFamily="18" charset="0"/>
              </a:rPr>
              <a:t>” an. Sie </a:t>
            </a:r>
            <a:r>
              <a:rPr lang="en-US" sz="2300" dirty="0" err="1">
                <a:latin typeface="Bookman Old Style" panose="02050604050505020204" pitchFamily="18" charset="0"/>
              </a:rPr>
              <a:t>sind</a:t>
            </a:r>
            <a:r>
              <a:rPr lang="en-US" sz="2300" dirty="0">
                <a:latin typeface="Bookman Old Style" panose="02050604050505020204" pitchFamily="18" charset="0"/>
              </a:rPr>
              <a:t> “</a:t>
            </a:r>
            <a:r>
              <a:rPr lang="en-US" sz="2300" dirty="0" err="1">
                <a:latin typeface="Bookman Old Style" panose="02050604050505020204" pitchFamily="18" charset="0"/>
              </a:rPr>
              <a:t>Preambula</a:t>
            </a:r>
            <a:r>
              <a:rPr lang="en-US" sz="2300" dirty="0">
                <a:latin typeface="Bookman Old Style" panose="02050604050505020204" pitchFamily="18" charset="0"/>
              </a:rPr>
              <a:t>  </a:t>
            </a:r>
            <a:r>
              <a:rPr lang="en-US" sz="2300" dirty="0" err="1">
                <a:latin typeface="Bookman Old Style" panose="02050604050505020204" pitchFamily="18" charset="0"/>
              </a:rPr>
              <a:t>Fidae</a:t>
            </a:r>
            <a:r>
              <a:rPr lang="en-US" sz="2300" dirty="0">
                <a:latin typeface="Bookman Old Style" panose="02050604050505020204" pitchFamily="18" charset="0"/>
              </a:rPr>
              <a:t>”. Dann </a:t>
            </a:r>
            <a:r>
              <a:rPr lang="en-US" sz="2300" dirty="0" err="1">
                <a:latin typeface="Bookman Old Style" panose="02050604050505020204" pitchFamily="18" charset="0"/>
              </a:rPr>
              <a:t>gibt</a:t>
            </a:r>
            <a:r>
              <a:rPr lang="en-US" sz="2300" dirty="0">
                <a:latin typeface="Bookman Old Style" panose="02050604050505020204" pitchFamily="18" charset="0"/>
              </a:rPr>
              <a:t> es </a:t>
            </a:r>
            <a:r>
              <a:rPr lang="en-US" sz="2300" dirty="0" err="1">
                <a:latin typeface="Bookman Old Style" panose="02050604050505020204" pitchFamily="18" charset="0"/>
              </a:rPr>
              <a:t>eine</a:t>
            </a:r>
            <a:r>
              <a:rPr lang="en-US" sz="2300" dirty="0">
                <a:latin typeface="Bookman Old Style" panose="02050604050505020204" pitchFamily="18" charset="0"/>
              </a:rPr>
              <a:t> </a:t>
            </a:r>
            <a:r>
              <a:rPr lang="en-US" sz="2300" dirty="0" err="1">
                <a:latin typeface="Bookman Old Style" panose="02050604050505020204" pitchFamily="18" charset="0"/>
              </a:rPr>
              <a:t>Spekulation</a:t>
            </a:r>
            <a:r>
              <a:rPr lang="en-US" sz="2300" dirty="0">
                <a:latin typeface="Bookman Old Style" panose="02050604050505020204" pitchFamily="18" charset="0"/>
              </a:rPr>
              <a:t> </a:t>
            </a:r>
            <a:r>
              <a:rPr lang="en-US" sz="2300" dirty="0" err="1">
                <a:latin typeface="Bookman Old Style" panose="02050604050505020204" pitchFamily="18" charset="0"/>
              </a:rPr>
              <a:t>als</a:t>
            </a:r>
            <a:r>
              <a:rPr lang="en-US" sz="2300" dirty="0">
                <a:latin typeface="Bookman Old Style" panose="02050604050505020204" pitchFamily="18" charset="0"/>
              </a:rPr>
              <a:t> die </a:t>
            </a:r>
            <a:r>
              <a:rPr lang="en-US" sz="2300" dirty="0" err="1">
                <a:latin typeface="Bookman Old Style" panose="02050604050505020204" pitchFamily="18" charset="0"/>
              </a:rPr>
              <a:t>Ontologie</a:t>
            </a:r>
            <a:r>
              <a:rPr lang="en-US" sz="2300" dirty="0">
                <a:latin typeface="Bookman Old Style" panose="02050604050505020204" pitchFamily="18" charset="0"/>
              </a:rPr>
              <a:t> </a:t>
            </a:r>
            <a:r>
              <a:rPr lang="en-US" sz="2300" dirty="0" err="1">
                <a:latin typeface="Bookman Old Style" panose="02050604050505020204" pitchFamily="18" charset="0"/>
              </a:rPr>
              <a:t>existentielle</a:t>
            </a:r>
            <a:r>
              <a:rPr lang="en-US" sz="2300" dirty="0">
                <a:latin typeface="Bookman Old Style" panose="02050604050505020204" pitchFamily="18" charset="0"/>
              </a:rPr>
              <a:t>.</a:t>
            </a:r>
          </a:p>
          <a:p>
            <a:pPr marL="0" indent="0" algn="just">
              <a:buNone/>
            </a:pPr>
            <a:endParaRPr lang="en-US" sz="2300" dirty="0">
              <a:latin typeface="Bookman Old Style" panose="02050604050505020204" pitchFamily="18" charset="0"/>
            </a:endParaRPr>
          </a:p>
          <a:p>
            <a:pPr marL="0" indent="0" algn="just">
              <a:buNone/>
            </a:pPr>
            <a:r>
              <a:rPr lang="en-US" sz="2300" dirty="0">
                <a:latin typeface="Bookman Old Style" panose="02050604050505020204" pitchFamily="18" charset="0"/>
              </a:rPr>
              <a:t>Dante </a:t>
            </a:r>
            <a:r>
              <a:rPr lang="en-US" sz="2300" dirty="0" err="1">
                <a:latin typeface="Bookman Old Style" panose="02050604050505020204" pitchFamily="18" charset="0"/>
              </a:rPr>
              <a:t>Wege</a:t>
            </a:r>
            <a:r>
              <a:rPr lang="en-US" sz="2300" dirty="0">
                <a:latin typeface="Bookman Old Style" panose="02050604050505020204" pitchFamily="18" charset="0"/>
              </a:rPr>
              <a:t>:</a:t>
            </a:r>
          </a:p>
          <a:p>
            <a:pPr marL="457200" indent="-457200" algn="just">
              <a:buAutoNum type="arabicParenR"/>
            </a:pPr>
            <a:r>
              <a:rPr lang="en-US" sz="2300" dirty="0" err="1">
                <a:latin typeface="Bookman Old Style" panose="02050604050505020204" pitchFamily="18" charset="0"/>
              </a:rPr>
              <a:t>Wissenschaften</a:t>
            </a:r>
            <a:r>
              <a:rPr lang="en-US" sz="2300" dirty="0">
                <a:latin typeface="Bookman Old Style" panose="02050604050505020204" pitchFamily="18" charset="0"/>
              </a:rPr>
              <a:t>/ </a:t>
            </a:r>
            <a:r>
              <a:rPr lang="en-US" sz="2300" dirty="0" err="1">
                <a:latin typeface="Bookman Old Style" panose="02050604050505020204" pitchFamily="18" charset="0"/>
              </a:rPr>
              <a:t>Lichtmetaphysik</a:t>
            </a:r>
            <a:endParaRPr lang="en-US" sz="2300" dirty="0">
              <a:latin typeface="Bookman Old Style" panose="02050604050505020204" pitchFamily="18" charset="0"/>
            </a:endParaRPr>
          </a:p>
          <a:p>
            <a:pPr marL="457200" indent="-457200" algn="just">
              <a:buAutoNum type="arabicParenR"/>
            </a:pPr>
            <a:r>
              <a:rPr lang="en-US" sz="2300" dirty="0">
                <a:latin typeface="Bookman Old Style" panose="02050604050505020204" pitchFamily="18" charset="0"/>
              </a:rPr>
              <a:t>Liebe</a:t>
            </a:r>
          </a:p>
          <a:p>
            <a:pPr marL="457200" indent="-457200" algn="just">
              <a:buAutoNum type="arabicParenR"/>
            </a:pPr>
            <a:r>
              <a:rPr lang="en-US" sz="2300" dirty="0" err="1">
                <a:latin typeface="Bookman Old Style" panose="02050604050505020204" pitchFamily="18" charset="0"/>
              </a:rPr>
              <a:t>Schönheit</a:t>
            </a:r>
            <a:endParaRPr lang="en-US" sz="2300" dirty="0">
              <a:latin typeface="Bookman Old Style" panose="02050604050505020204" pitchFamily="18" charset="0"/>
            </a:endParaRPr>
          </a:p>
          <a:p>
            <a:pPr marL="457200" indent="-457200" algn="just">
              <a:buAutoNum type="arabicParenR"/>
            </a:pPr>
            <a:r>
              <a:rPr lang="en-US" sz="2300" dirty="0" err="1">
                <a:latin typeface="Bookman Old Style" panose="02050604050505020204" pitchFamily="18" charset="0"/>
              </a:rPr>
              <a:t>Glauben</a:t>
            </a:r>
            <a:endParaRPr lang="en-US" sz="2300" dirty="0">
              <a:latin typeface="Bookman Old Style" panose="02050604050505020204" pitchFamily="18" charset="0"/>
            </a:endParaRPr>
          </a:p>
          <a:p>
            <a:pPr marL="457200" indent="-457200" algn="just">
              <a:buAutoNum type="arabicParenR"/>
            </a:pPr>
            <a:r>
              <a:rPr lang="en-US" sz="2300" dirty="0" err="1">
                <a:latin typeface="Bookman Old Style" panose="02050604050505020204" pitchFamily="18" charset="0"/>
              </a:rPr>
              <a:t>Prophezeiung</a:t>
            </a:r>
            <a:r>
              <a:rPr lang="en-US" sz="2300" dirty="0">
                <a:latin typeface="Bookman Old Style" panose="02050604050505020204" pitchFamily="18" charset="0"/>
              </a:rPr>
              <a:t> / </a:t>
            </a:r>
            <a:r>
              <a:rPr lang="en-US" sz="2300" dirty="0" err="1">
                <a:latin typeface="Bookman Old Style" panose="02050604050505020204" pitchFamily="18" charset="0"/>
              </a:rPr>
              <a:t>Exil</a:t>
            </a:r>
            <a:endParaRPr lang="en-US" sz="2300" dirty="0">
              <a:latin typeface="Bookman Old Style" panose="02050604050505020204" pitchFamily="18" charset="0"/>
            </a:endParaRPr>
          </a:p>
          <a:p>
            <a:pPr marL="0" indent="0" algn="just">
              <a:buNone/>
            </a:pPr>
            <a:endParaRPr lang="en-US" sz="2300" dirty="0">
              <a:latin typeface="Bookman Old Style" panose="02050604050505020204" pitchFamily="18" charset="0"/>
            </a:endParaRPr>
          </a:p>
          <a:p>
            <a:pPr marL="0" indent="0" algn="just">
              <a:buNone/>
            </a:pPr>
            <a:r>
              <a:rPr lang="de-DE" sz="2300" dirty="0">
                <a:latin typeface="Bookman Old Style" panose="02050604050505020204" pitchFamily="18" charset="0"/>
              </a:rPr>
              <a:t>Das Prinzip der Kausalität ist der Kreationismus. Es gibt auch persönliche und politische Aspekte.</a:t>
            </a:r>
            <a:endParaRPr lang="en-US" sz="2300" dirty="0">
              <a:latin typeface="Bookman Old Style" panose="02050604050505020204" pitchFamily="18" charset="0"/>
            </a:endParaRPr>
          </a:p>
          <a:p>
            <a:pPr marL="457200" indent="-457200">
              <a:buAutoNum type="arabicParenR"/>
            </a:pPr>
            <a:endParaRPr lang="en-US" sz="2000" dirty="0"/>
          </a:p>
          <a:p>
            <a:pPr marL="457200" indent="-457200">
              <a:buAutoNum type="arabicParenR"/>
            </a:pPr>
            <a:endParaRPr lang="en-US" sz="2000" dirty="0"/>
          </a:p>
        </p:txBody>
      </p:sp>
      <p:pic>
        <p:nvPicPr>
          <p:cNvPr id="6" name="Segnaposto contenuto 5" descr="Immagine che contiene vecchio&#10;&#10;Descrizione generata automaticamente">
            <a:extLst>
              <a:ext uri="{FF2B5EF4-FFF2-40B4-BE49-F238E27FC236}">
                <a16:creationId xmlns:a16="http://schemas.microsoft.com/office/drawing/2014/main" id="{E61D45A8-C3FB-409F-AFEF-E8FF3D2B153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14495" r="48495"/>
          <a:stretch/>
        </p:blipFill>
        <p:spPr>
          <a:xfrm>
            <a:off x="8807838" y="-6"/>
            <a:ext cx="3384162" cy="6858002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DFA5EF5-56B1-49EE-B0BB-69B6399FAD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53053" y="3396995"/>
            <a:ext cx="6858002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5399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9">
            <a:extLst>
              <a:ext uri="{FF2B5EF4-FFF2-40B4-BE49-F238E27FC236}">
                <a16:creationId xmlns:a16="http://schemas.microsoft.com/office/drawing/2014/main" id="{AFB5468C-305B-445A-A53B-93DB583365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EA44D64-48FB-4FCF-852A-651E1D87B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149" y="436360"/>
            <a:ext cx="3404369" cy="2244634"/>
          </a:xfrm>
        </p:spPr>
        <p:txBody>
          <a:bodyPr>
            <a:normAutofit/>
          </a:bodyPr>
          <a:lstStyle/>
          <a:p>
            <a:pPr algn="ctr"/>
            <a:r>
              <a:rPr lang="it-IT" sz="5400" dirty="0">
                <a:latin typeface="Bookman Old Style" panose="02050604050505020204" pitchFamily="18" charset="0"/>
              </a:rPr>
              <a:t>Die </a:t>
            </a:r>
            <a:r>
              <a:rPr lang="it-IT" sz="5400" dirty="0" err="1">
                <a:latin typeface="Bookman Old Style" panose="02050604050505020204" pitchFamily="18" charset="0"/>
              </a:rPr>
              <a:t>Ziele</a:t>
            </a:r>
            <a:endParaRPr lang="it-IT" sz="5400" dirty="0">
              <a:latin typeface="Bookman Old Style" panose="02050604050505020204" pitchFamily="18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821D7C24-59FD-4A34-84C7-4DE88CFC06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" b="14925"/>
          <a:stretch/>
        </p:blipFill>
        <p:spPr>
          <a:xfrm>
            <a:off x="-1" y="3184849"/>
            <a:ext cx="4317491" cy="3673153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2CDF4EC-7B47-436E-927B-5754042585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152841"/>
            <a:ext cx="4317490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F273D9E-5BEA-459A-918F-AF5ACA2584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20494" y="3396997"/>
            <a:ext cx="6858002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A7977C0-1756-48F2-8ED5-1B5E590523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9287" y="-5"/>
            <a:ext cx="3847342" cy="685800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de-DE" sz="1700" dirty="0"/>
          </a:p>
          <a:p>
            <a:pPr marL="0" indent="0" algn="ctr">
              <a:buNone/>
            </a:pPr>
            <a:r>
              <a:rPr lang="de-DE" sz="2400" dirty="0"/>
              <a:t>1) Metaphysik: Die Lichtmetaphysik von Dantes stimmt teilweise mit der Metaphysik von Thomas überein</a:t>
            </a:r>
          </a:p>
          <a:p>
            <a:pPr marL="0" indent="0" algn="ctr">
              <a:buNone/>
            </a:pPr>
            <a:r>
              <a:rPr lang="de-DE" sz="2400" dirty="0"/>
              <a:t>2) Liebe: Kosmische Liebe  (Dante = Thomas)</a:t>
            </a:r>
          </a:p>
          <a:p>
            <a:pPr marL="0" indent="0" algn="ctr">
              <a:buNone/>
            </a:pPr>
            <a:r>
              <a:rPr lang="de-DE" sz="2400" dirty="0"/>
              <a:t>3) Schönheit: Dantes Metaphysisches Meer = ex </a:t>
            </a:r>
            <a:r>
              <a:rPr lang="de-DE" sz="2400" dirty="0" err="1"/>
              <a:t>finis</a:t>
            </a:r>
            <a:endParaRPr lang="de-DE" sz="2400" dirty="0"/>
          </a:p>
          <a:p>
            <a:pPr marL="0" indent="0" algn="ctr">
              <a:buNone/>
            </a:pPr>
            <a:r>
              <a:rPr lang="de-DE" sz="2400" dirty="0"/>
              <a:t>4) Glaube: Vereinbarung über Glauben und Vernunft in Dante (?)</a:t>
            </a:r>
          </a:p>
          <a:p>
            <a:pPr marL="0" indent="0" algn="ctr">
              <a:buNone/>
            </a:pPr>
            <a:r>
              <a:rPr lang="de-DE" sz="2400" dirty="0"/>
              <a:t>5) Prophezeiung: De </a:t>
            </a:r>
            <a:r>
              <a:rPr lang="de-DE" sz="2400" dirty="0" err="1"/>
              <a:t>raptu</a:t>
            </a:r>
            <a:r>
              <a:rPr lang="de-DE" sz="2400" dirty="0"/>
              <a:t> von Thomas = Götterschreiber in Dante</a:t>
            </a:r>
          </a:p>
          <a:p>
            <a:pPr marL="0" indent="0" algn="ctr">
              <a:buNone/>
            </a:pPr>
            <a:r>
              <a:rPr lang="de-DE" sz="2400" dirty="0"/>
              <a:t>≠ Politik, ≠ Albert der Große</a:t>
            </a:r>
            <a:endParaRPr lang="it-IT" sz="2400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5FE99EB4-AA96-419F-A27A-35E40B9BCD6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495" r="48495"/>
          <a:stretch/>
        </p:blipFill>
        <p:spPr>
          <a:xfrm>
            <a:off x="8807838" y="-6"/>
            <a:ext cx="3384162" cy="6858002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5DFA5EF5-56B1-49EE-B0BB-69B6399FAD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53053" y="3396995"/>
            <a:ext cx="6858002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442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D462EE7E-14DF-497D-AE08-F6623DB88E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A9481B7A-55C1-4BB7-AF1C-7E709E24F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76" y="0"/>
            <a:ext cx="10914101" cy="123900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z="3600" dirty="0">
                <a:latin typeface="Bookman Old Style" panose="02050604050505020204" pitchFamily="18" charset="0"/>
              </a:rPr>
              <a:t>Schöpfung ex </a:t>
            </a:r>
            <a:r>
              <a:rPr lang="de-DE" sz="3600" dirty="0" err="1">
                <a:latin typeface="Bookman Old Style" panose="02050604050505020204" pitchFamily="18" charset="0"/>
              </a:rPr>
              <a:t>Nihilo</a:t>
            </a:r>
            <a:r>
              <a:rPr lang="de-DE" sz="3600" dirty="0">
                <a:latin typeface="Bookman Old Style" panose="02050604050505020204" pitchFamily="18" charset="0"/>
              </a:rPr>
              <a:t>: eine Unterscheidung zwischen Aristoteles, Thomas, Dante</a:t>
            </a:r>
            <a:endParaRPr lang="en-US" sz="3600" dirty="0">
              <a:latin typeface="Bookman Old Style" panose="02050604050505020204" pitchFamily="18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FBF0AC7-1F73-4A5E-882F-8C2A41F1A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1540"/>
            <a:ext cx="722376" cy="507111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Segnaposto contenuto 6">
            <a:extLst>
              <a:ext uri="{FF2B5EF4-FFF2-40B4-BE49-F238E27FC236}">
                <a16:creationId xmlns:a16="http://schemas.microsoft.com/office/drawing/2014/main" id="{C2D168A7-3901-45C3-A14A-B794A68F91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904" r="1" b="26654"/>
          <a:stretch/>
        </p:blipFill>
        <p:spPr>
          <a:xfrm>
            <a:off x="1681316" y="1158773"/>
            <a:ext cx="1825081" cy="1551144"/>
          </a:xfrm>
          <a:prstGeom prst="rect">
            <a:avLst/>
          </a:prstGeom>
          <a:effectLst>
            <a:outerShdw blurRad="406400" dist="317500" dir="5400000" sx="89000" sy="89000" rotWithShape="0">
              <a:prstClr val="black">
                <a:alpha val="15000"/>
              </a:prstClr>
            </a:outerShdw>
          </a:effectLst>
        </p:spPr>
      </p:pic>
      <p:pic>
        <p:nvPicPr>
          <p:cNvPr id="8" name="Segnaposto contenuto 7">
            <a:extLst>
              <a:ext uri="{FF2B5EF4-FFF2-40B4-BE49-F238E27FC236}">
                <a16:creationId xmlns:a16="http://schemas.microsoft.com/office/drawing/2014/main" id="{FEDC3095-AAF6-4C0A-B56E-1F0785AECCE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r="-3" b="14250"/>
          <a:stretch/>
        </p:blipFill>
        <p:spPr>
          <a:xfrm>
            <a:off x="5209196" y="1113423"/>
            <a:ext cx="1940461" cy="1663895"/>
          </a:xfrm>
          <a:prstGeom prst="rect">
            <a:avLst/>
          </a:prstGeom>
          <a:effectLst>
            <a:outerShdw blurRad="406400" dist="317500" dir="5400000" sx="89000" sy="89000" rotWithShape="0">
              <a:prstClr val="black">
                <a:alpha val="15000"/>
              </a:prstClr>
            </a:outerShdw>
          </a:effectLst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CC43C82E-1E81-43CF-A1AF-5399087EF4C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5003" b="3"/>
          <a:stretch/>
        </p:blipFill>
        <p:spPr>
          <a:xfrm>
            <a:off x="9563387" y="891540"/>
            <a:ext cx="1894594" cy="1894614"/>
          </a:xfrm>
          <a:prstGeom prst="rect">
            <a:avLst/>
          </a:prstGeom>
          <a:effectLst>
            <a:outerShdw blurRad="406400" dist="317500" dir="5400000" sx="89000" sy="89000" rotWithShape="0">
              <a:prstClr val="black">
                <a:alpha val="15000"/>
              </a:prstClr>
            </a:outerShdw>
          </a:effectLst>
        </p:spPr>
      </p:pic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80C897F-3E6D-48D0-B473-608E722A80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22376" y="2910974"/>
            <a:ext cx="3787429" cy="3943216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de-DE" sz="2000" dirty="0">
                <a:latin typeface="Bookman Old Style" panose="02050604050505020204" pitchFamily="18" charset="0"/>
              </a:rPr>
              <a:t>Nachdenken</a:t>
            </a:r>
          </a:p>
          <a:p>
            <a:pPr marL="0" indent="0">
              <a:buNone/>
            </a:pPr>
            <a:r>
              <a:rPr lang="de-DE" sz="2000" dirty="0">
                <a:latin typeface="Bookman Old Style" panose="02050604050505020204" pitchFamily="18" charset="0"/>
              </a:rPr>
              <a:t>Erster Akt</a:t>
            </a:r>
          </a:p>
          <a:p>
            <a:pPr marL="0" indent="0">
              <a:buNone/>
            </a:pPr>
            <a:r>
              <a:rPr lang="de-DE" sz="2000" dirty="0">
                <a:latin typeface="Bookman Old Style" panose="02050604050505020204" pitchFamily="18" charset="0"/>
              </a:rPr>
              <a:t>Erster Immobilien-Motor</a:t>
            </a:r>
          </a:p>
          <a:p>
            <a:pPr marL="0" indent="0">
              <a:buNone/>
            </a:pPr>
            <a:r>
              <a:rPr lang="de-DE" sz="2000" dirty="0">
                <a:latin typeface="Bookman Old Style" panose="02050604050505020204" pitchFamily="18" charset="0"/>
              </a:rPr>
              <a:t>Es gibt keine Schöpfung</a:t>
            </a:r>
          </a:p>
          <a:p>
            <a:pPr marL="0" indent="0">
              <a:buNone/>
            </a:pPr>
            <a:r>
              <a:rPr lang="de-DE" sz="2000" dirty="0">
                <a:latin typeface="Bookman Old Style" panose="02050604050505020204" pitchFamily="18" charset="0"/>
              </a:rPr>
              <a:t>Gott "Meta-natürlich</a:t>
            </a:r>
          </a:p>
          <a:p>
            <a:pPr marL="0" indent="0">
              <a:buNone/>
            </a:pPr>
            <a:r>
              <a:rPr lang="de-DE" sz="2000" dirty="0">
                <a:latin typeface="Bookman Old Style" panose="02050604050505020204" pitchFamily="18" charset="0"/>
              </a:rPr>
              <a:t>Notwendig für die formale Struktur</a:t>
            </a:r>
          </a:p>
          <a:p>
            <a:pPr marL="0" indent="0">
              <a:buNone/>
            </a:pPr>
            <a:r>
              <a:rPr lang="de-DE" sz="2000" dirty="0" err="1">
                <a:latin typeface="Bookman Old Style" panose="02050604050505020204" pitchFamily="18" charset="0"/>
              </a:rPr>
              <a:t>Diw</a:t>
            </a:r>
            <a:r>
              <a:rPr lang="de-DE" sz="2000" dirty="0">
                <a:latin typeface="Bookman Old Style" panose="02050604050505020204" pitchFamily="18" charset="0"/>
              </a:rPr>
              <a:t> Kausalitätsprinzip = 4 Aristotelische Ursachen</a:t>
            </a:r>
            <a:r>
              <a:rPr lang="de-DE" sz="2400" dirty="0">
                <a:latin typeface="Bookman Old Style" panose="02050604050505020204" pitchFamily="18" charset="0"/>
              </a:rPr>
              <a:t> </a:t>
            </a:r>
            <a:endParaRPr lang="en-US" sz="2000" dirty="0">
              <a:latin typeface="Bookman Old Style" panose="02050604050505020204" pitchFamily="18" charset="0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BA157E3F-0173-4E17-861F-FB4C5DD0F3B3}"/>
              </a:ext>
            </a:extLst>
          </p:cNvPr>
          <p:cNvSpPr txBox="1"/>
          <p:nvPr/>
        </p:nvSpPr>
        <p:spPr>
          <a:xfrm>
            <a:off x="4482051" y="2758199"/>
            <a:ext cx="432538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Bookman Old Style" panose="02050604050505020204" pitchFamily="18" charset="0"/>
              </a:rPr>
              <a:t>Gott: Wesen = Sein/Existenz</a:t>
            </a:r>
          </a:p>
          <a:p>
            <a:endParaRPr lang="de-DE" sz="2000" dirty="0">
              <a:latin typeface="Bookman Old Style" panose="02050604050505020204" pitchFamily="18" charset="0"/>
            </a:endParaRPr>
          </a:p>
          <a:p>
            <a:r>
              <a:rPr lang="de-DE" sz="2000" dirty="0">
                <a:latin typeface="Bookman Old Style" panose="02050604050505020204" pitchFamily="18" charset="0"/>
              </a:rPr>
              <a:t>Für die Schöpfung notwendig sein</a:t>
            </a:r>
          </a:p>
          <a:p>
            <a:endParaRPr lang="de-DE" sz="2000" dirty="0">
              <a:latin typeface="Bookman Old Style" panose="02050604050505020204" pitchFamily="18" charset="0"/>
            </a:endParaRPr>
          </a:p>
          <a:p>
            <a:r>
              <a:rPr lang="de-DE" sz="2000" dirty="0">
                <a:latin typeface="Bookman Old Style" panose="02050604050505020204" pitchFamily="18" charset="0"/>
              </a:rPr>
              <a:t>Transzendent</a:t>
            </a:r>
          </a:p>
          <a:p>
            <a:endParaRPr lang="de-DE" sz="2000" dirty="0">
              <a:latin typeface="Bookman Old Style" panose="02050604050505020204" pitchFamily="18" charset="0"/>
            </a:endParaRPr>
          </a:p>
          <a:p>
            <a:r>
              <a:rPr lang="de-DE" sz="2000" dirty="0">
                <a:latin typeface="Bookman Old Style" panose="02050604050505020204" pitchFamily="18" charset="0"/>
              </a:rPr>
              <a:t>Die Schöpfung: durch Beteiligung / durch Analogie</a:t>
            </a:r>
          </a:p>
          <a:p>
            <a:r>
              <a:rPr lang="de-DE" sz="2000" dirty="0">
                <a:latin typeface="Bookman Old Style" panose="02050604050505020204" pitchFamily="18" charset="0"/>
              </a:rPr>
              <a:t>Hierarchie der Institutionen</a:t>
            </a:r>
          </a:p>
          <a:p>
            <a:endParaRPr lang="de-DE" sz="2000" dirty="0">
              <a:latin typeface="Bookman Old Style" panose="02050604050505020204" pitchFamily="18" charset="0"/>
            </a:endParaRPr>
          </a:p>
          <a:p>
            <a:r>
              <a:rPr lang="de-DE" sz="2000" dirty="0">
                <a:latin typeface="Bookman Old Style" panose="02050604050505020204" pitchFamily="18" charset="0"/>
              </a:rPr>
              <a:t>Die Kausalitätsprinzipien ist die Schöpfung + die 4 Ursachen</a:t>
            </a:r>
            <a:endParaRPr lang="it-IT" sz="2000" dirty="0">
              <a:latin typeface="Bookman Old Style" panose="02050604050505020204" pitchFamily="18" charset="0"/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B6F03E5D-1DD0-42AE-98AC-0D5508D2D7B2}"/>
              </a:ext>
            </a:extLst>
          </p:cNvPr>
          <p:cNvSpPr txBox="1"/>
          <p:nvPr/>
        </p:nvSpPr>
        <p:spPr>
          <a:xfrm>
            <a:off x="8985927" y="2985002"/>
            <a:ext cx="304951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/>
              <a:t>die Schöpfung annehmen</a:t>
            </a:r>
          </a:p>
          <a:p>
            <a:endParaRPr lang="de-DE" sz="2000" dirty="0"/>
          </a:p>
          <a:p>
            <a:r>
              <a:rPr lang="de-DE" sz="2000" dirty="0"/>
              <a:t>Gott: Fons </a:t>
            </a:r>
            <a:r>
              <a:rPr lang="de-DE" sz="2000" dirty="0" err="1"/>
              <a:t>Plenitudo</a:t>
            </a:r>
            <a:r>
              <a:rPr lang="de-DE" sz="2000" dirty="0"/>
              <a:t> </a:t>
            </a:r>
            <a:r>
              <a:rPr lang="de-DE" sz="2000" dirty="0" err="1"/>
              <a:t>rerum</a:t>
            </a:r>
            <a:r>
              <a:rPr lang="de-DE" sz="2000" dirty="0"/>
              <a:t> (Platons Vorstellung)</a:t>
            </a:r>
          </a:p>
          <a:p>
            <a:endParaRPr lang="de-DE" sz="2000" dirty="0"/>
          </a:p>
          <a:p>
            <a:r>
              <a:rPr lang="de-DE" sz="2000" dirty="0"/>
              <a:t>Gott gibt der Schöpfung eine Liebesbewegung</a:t>
            </a:r>
          </a:p>
          <a:p>
            <a:r>
              <a:rPr lang="de-DE" sz="2000" dirty="0"/>
              <a:t> </a:t>
            </a:r>
          </a:p>
          <a:p>
            <a:r>
              <a:rPr lang="de-DE" sz="2000" dirty="0"/>
              <a:t>Die Prinzipien der Kausalität sind die Schöpfung + die 4 Ursachen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34359142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69E7AC9-EEDD-46A3-878A-915773373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52" y="1"/>
            <a:ext cx="11863754" cy="1111347"/>
          </a:xfrm>
        </p:spPr>
        <p:txBody>
          <a:bodyPr>
            <a:normAutofit fontScale="90000"/>
          </a:bodyPr>
          <a:lstStyle/>
          <a:p>
            <a:pPr algn="ctr"/>
            <a:r>
              <a:rPr lang="de-DE" dirty="0">
                <a:latin typeface="Bookman Old Style" panose="02050604050505020204" pitchFamily="18" charset="0"/>
              </a:rPr>
              <a:t>Die Form des Kreises: Symbol der Ordnung und Liebe (Romano Guardini)</a:t>
            </a:r>
            <a:endParaRPr lang="it-IT" dirty="0">
              <a:latin typeface="Bookman Old Style" panose="02050604050505020204" pitchFamily="18" charset="0"/>
            </a:endParaRPr>
          </a:p>
        </p:txBody>
      </p:sp>
      <p:graphicFrame>
        <p:nvGraphicFramePr>
          <p:cNvPr id="4" name="Segnaposto contenuto 3">
            <a:extLst>
              <a:ext uri="{FF2B5EF4-FFF2-40B4-BE49-F238E27FC236}">
                <a16:creationId xmlns:a16="http://schemas.microsoft.com/office/drawing/2014/main" id="{F4E3D428-9556-4818-A2D0-EE9E9EB3D45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2718056"/>
              </p:ext>
            </p:extLst>
          </p:nvPr>
        </p:nvGraphicFramePr>
        <p:xfrm>
          <a:off x="98474" y="1209822"/>
          <a:ext cx="11985674" cy="56481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asellaDiTesto 4">
            <a:extLst>
              <a:ext uri="{FF2B5EF4-FFF2-40B4-BE49-F238E27FC236}">
                <a16:creationId xmlns:a16="http://schemas.microsoft.com/office/drawing/2014/main" id="{14B00D72-68ED-420A-BEC5-6CBC6F8E3C56}"/>
              </a:ext>
            </a:extLst>
          </p:cNvPr>
          <p:cNvSpPr txBox="1"/>
          <p:nvPr/>
        </p:nvSpPr>
        <p:spPr>
          <a:xfrm>
            <a:off x="206327" y="4678682"/>
            <a:ext cx="329652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000" dirty="0">
                <a:latin typeface="Bookman Old Style" panose="02050604050505020204" pitchFamily="18" charset="0"/>
              </a:rPr>
              <a:t>Die Schöpfung </a:t>
            </a:r>
          </a:p>
          <a:p>
            <a:r>
              <a:rPr lang="de-DE" sz="3000" dirty="0">
                <a:latin typeface="Bookman Old Style" panose="02050604050505020204" pitchFamily="18" charset="0"/>
              </a:rPr>
              <a:t>ist der Heimholungsakt in Gott</a:t>
            </a:r>
            <a:endParaRPr lang="it-IT" sz="30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60017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7CDA27-52B3-42D1-87AC-6D413E910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7329" y="640080"/>
            <a:ext cx="6274590" cy="4018341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dirty="0">
                <a:latin typeface="Bookman Old Style" panose="02050604050505020204" pitchFamily="18" charset="0"/>
              </a:rPr>
              <a:t>Die </a:t>
            </a:r>
            <a:r>
              <a:rPr lang="en-US" sz="6000" dirty="0" err="1">
                <a:latin typeface="Bookman Old Style" panose="02050604050505020204" pitchFamily="18" charset="0"/>
              </a:rPr>
              <a:t>Holle</a:t>
            </a:r>
            <a:endParaRPr lang="en-US" sz="6000" dirty="0">
              <a:latin typeface="Bookman Old Style" panose="02050604050505020204" pitchFamily="18" charset="0"/>
            </a:endParaRPr>
          </a:p>
        </p:txBody>
      </p:sp>
      <p:pic>
        <p:nvPicPr>
          <p:cNvPr id="5" name="Segnaposto contenuto 4" descr="Immagine che contiene torre&#10;&#10;Descrizione generata automaticamente">
            <a:extLst>
              <a:ext uri="{FF2B5EF4-FFF2-40B4-BE49-F238E27FC236}">
                <a16:creationId xmlns:a16="http://schemas.microsoft.com/office/drawing/2014/main" id="{02AE8D1D-F9D2-4428-9FEB-C69477559C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64" r="4200"/>
          <a:stretch/>
        </p:blipFill>
        <p:spPr>
          <a:xfrm>
            <a:off x="1" y="10"/>
            <a:ext cx="4654296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9364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37EDE50-90DB-4D95-92CF-65922C6F25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C1093AF-D300-45B5-A67A-DF3771133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186067"/>
            <a:ext cx="4754881" cy="313846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 dirty="0">
                <a:latin typeface="Bookman Old Style" panose="02050604050505020204" pitchFamily="18" charset="0"/>
              </a:rPr>
              <a:t>Der </a:t>
            </a:r>
            <a:r>
              <a:rPr lang="en-US" sz="3600" dirty="0" err="1">
                <a:latin typeface="Bookman Old Style" panose="02050604050505020204" pitchFamily="18" charset="0"/>
              </a:rPr>
              <a:t>Läuterungsberg</a:t>
            </a:r>
            <a:endParaRPr lang="en-US" sz="3600" dirty="0">
              <a:latin typeface="Bookman Old Style" panose="020506040505050202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7D859EF-0C2A-487B-A0C6-A8276E48DD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76038"/>
            <a:ext cx="5040655" cy="6043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DB19A81-C621-40A1-87E0-015F982C48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214110"/>
            <a:ext cx="5040655" cy="6043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276E0C7-D588-440B-8F4A-876392DB71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43658" y="3396997"/>
            <a:ext cx="6858002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A5F0B082-1D95-4535-B431-C3056EAC09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4284" r="-2" b="1611"/>
          <a:stretch/>
        </p:blipFill>
        <p:spPr>
          <a:xfrm>
            <a:off x="5104663" y="10"/>
            <a:ext cx="7087337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1198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D4F1E1C-01F5-4306-9FBD-D75D6057A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8763" y="365125"/>
            <a:ext cx="4923691" cy="5177546"/>
          </a:xfrm>
        </p:spPr>
        <p:txBody>
          <a:bodyPr>
            <a:normAutofit/>
          </a:bodyPr>
          <a:lstStyle/>
          <a:p>
            <a:pPr algn="ctr"/>
            <a:r>
              <a:rPr lang="it-IT" dirty="0" err="1"/>
              <a:t>Das</a:t>
            </a:r>
            <a:r>
              <a:rPr lang="it-IT" dirty="0"/>
              <a:t> </a:t>
            </a:r>
            <a:r>
              <a:rPr lang="it-IT" dirty="0" err="1"/>
              <a:t>Paradies</a:t>
            </a:r>
            <a:endParaRPr lang="it-IT" dirty="0"/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D4DE43A2-D5B5-49D8-A2A2-D213E7AEC2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98" r="5" b="5"/>
          <a:stretch/>
        </p:blipFill>
        <p:spPr>
          <a:xfrm>
            <a:off x="-1" y="0"/>
            <a:ext cx="6358597" cy="6910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8503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1360E54-9B00-4BF8-8BFB-EF6825032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1" y="136897"/>
            <a:ext cx="6586491" cy="1676603"/>
          </a:xfrm>
        </p:spPr>
        <p:txBody>
          <a:bodyPr>
            <a:noAutofit/>
          </a:bodyPr>
          <a:lstStyle/>
          <a:p>
            <a:pPr algn="ctr"/>
            <a:r>
              <a:rPr lang="de-DE" dirty="0"/>
              <a:t>Der Weg zur Wissenschaft: Das "Problem" der </a:t>
            </a:r>
            <a:r>
              <a:rPr lang="de-DE" dirty="0" err="1"/>
              <a:t>Lichtmethaphysik</a:t>
            </a:r>
            <a:endParaRPr lang="it-IT" dirty="0"/>
          </a:p>
        </p:txBody>
      </p:sp>
      <p:pic>
        <p:nvPicPr>
          <p:cNvPr id="14" name="Segnaposto contenuto 13">
            <a:extLst>
              <a:ext uri="{FF2B5EF4-FFF2-40B4-BE49-F238E27FC236}">
                <a16:creationId xmlns:a16="http://schemas.microsoft.com/office/drawing/2014/main" id="{34DA4A6F-DF6D-406E-B945-07B81A695B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28" r="2617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sp>
        <p:nvSpPr>
          <p:cNvPr id="20" name="Content Placeholder 17">
            <a:extLst>
              <a:ext uri="{FF2B5EF4-FFF2-40B4-BE49-F238E27FC236}">
                <a16:creationId xmlns:a16="http://schemas.microsoft.com/office/drawing/2014/main" id="{5FA67FE2-102B-4493-A707-6C3BAB9FC6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5591" y="2124222"/>
            <a:ext cx="7556389" cy="4733768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de-DE" sz="2400" dirty="0"/>
              <a:t> «Dantes Theologie des Lichts ist ein "neoplatonischer Gott", der die Welt "aristotelisch" bewegt, um sie zu begehren.</a:t>
            </a:r>
          </a:p>
          <a:p>
            <a:pPr marL="0" indent="0" algn="just">
              <a:buNone/>
            </a:pPr>
            <a:r>
              <a:rPr lang="de-DE" sz="2400" dirty="0"/>
              <a:t>Die Theologie des Lichts ist eine perfekte Fusion des scholastischen Denkens (von Dionysius dem Areopagit bis Thomas von Aquin) » [</a:t>
            </a:r>
            <a:r>
              <a:rPr lang="de-DE" sz="2400" dirty="0" err="1"/>
              <a:t>Ariani</a:t>
            </a:r>
            <a:r>
              <a:rPr lang="de-DE" sz="2400" dirty="0"/>
              <a:t>]</a:t>
            </a:r>
          </a:p>
          <a:p>
            <a:pPr marL="0" indent="0" algn="just">
              <a:buNone/>
            </a:pPr>
            <a:endParaRPr lang="en-US" sz="2400" dirty="0"/>
          </a:p>
          <a:p>
            <a:pPr marL="0" indent="0">
              <a:buNone/>
            </a:pPr>
            <a:r>
              <a:rPr lang="de-DE" sz="2400" dirty="0"/>
              <a:t>«der reines Licht ist,</a:t>
            </a:r>
          </a:p>
          <a:p>
            <a:pPr marL="0" indent="0">
              <a:buNone/>
            </a:pPr>
            <a:r>
              <a:rPr lang="de-DE" sz="2400" dirty="0"/>
              <a:t>Licht der Erkenntnis, ganz erfüllt von Liebe, » Paradies XXX v. 39 – 40</a:t>
            </a:r>
          </a:p>
          <a:p>
            <a:pPr marL="0" indent="0">
              <a:buNone/>
            </a:pPr>
            <a:endParaRPr lang="de-DE" sz="2400" dirty="0"/>
          </a:p>
          <a:p>
            <a:pPr marL="0" indent="0">
              <a:buNone/>
            </a:pPr>
            <a:r>
              <a:rPr lang="de-DE" sz="2400" dirty="0"/>
              <a:t>«</a:t>
            </a:r>
            <a:r>
              <a:rPr lang="de-DE" sz="2400" dirty="0" err="1"/>
              <a:t>Omne</a:t>
            </a:r>
            <a:r>
              <a:rPr lang="de-DE" sz="2400" dirty="0"/>
              <a:t> ergo quod </a:t>
            </a:r>
            <a:r>
              <a:rPr lang="de-DE" sz="2400" dirty="0" err="1"/>
              <a:t>movetu</a:t>
            </a:r>
            <a:r>
              <a:rPr lang="de-DE" sz="2400" dirty="0"/>
              <a:t> </a:t>
            </a:r>
            <a:r>
              <a:rPr lang="de-DE" sz="2400" dirty="0" err="1"/>
              <a:t>est</a:t>
            </a:r>
            <a:r>
              <a:rPr lang="de-DE" sz="2400" dirty="0"/>
              <a:t> in </a:t>
            </a:r>
            <a:r>
              <a:rPr lang="de-DE" sz="2400" dirty="0" err="1"/>
              <a:t>aliquo</a:t>
            </a:r>
            <a:r>
              <a:rPr lang="de-DE" sz="2400" dirty="0"/>
              <a:t> </a:t>
            </a:r>
            <a:r>
              <a:rPr lang="de-DE" sz="2400" dirty="0" err="1"/>
              <a:t>defectu</a:t>
            </a:r>
            <a:r>
              <a:rPr lang="de-DE" sz="2400" dirty="0"/>
              <a:t>» (Aristoteles)</a:t>
            </a:r>
          </a:p>
          <a:p>
            <a:pPr marL="0" indent="0">
              <a:buNone/>
            </a:pPr>
            <a:endParaRPr lang="de-DE" sz="2400" dirty="0"/>
          </a:p>
          <a:p>
            <a:pPr marL="0" indent="0">
              <a:buNone/>
            </a:pP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13314216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E86E57F-8851-4C11-940D-C0BEB1D83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2368" y="1"/>
            <a:ext cx="7141780" cy="1139482"/>
          </a:xfrm>
        </p:spPr>
        <p:txBody>
          <a:bodyPr anchor="b">
            <a:normAutofit fontScale="90000"/>
          </a:bodyPr>
          <a:lstStyle/>
          <a:p>
            <a:r>
              <a:rPr lang="de-DE" dirty="0"/>
              <a:t>Der Weg zur Wissenschaft: Das "Problem" der </a:t>
            </a:r>
            <a:r>
              <a:rPr lang="de-DE" dirty="0" err="1"/>
              <a:t>Lichtmethaphysik</a:t>
            </a:r>
            <a:endParaRPr lang="it-IT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9F38A9C-8C4B-4B2B-BA0A-4F70A565D0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5591" y="1139483"/>
            <a:ext cx="7556409" cy="571850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e-DE" sz="2000" dirty="0"/>
              <a:t>«sie erglänzet,</a:t>
            </a:r>
          </a:p>
          <a:p>
            <a:pPr marL="0" indent="0">
              <a:buNone/>
            </a:pPr>
            <a:r>
              <a:rPr lang="de-DE" sz="2000" dirty="0"/>
              <a:t>An einer Stelle mehr, als an der andren. »</a:t>
            </a:r>
          </a:p>
          <a:p>
            <a:pPr marL="0" indent="0">
              <a:buNone/>
            </a:pPr>
            <a:r>
              <a:rPr lang="de-DE" sz="2000" dirty="0"/>
              <a:t> Paradies I v. 2-3</a:t>
            </a:r>
          </a:p>
          <a:p>
            <a:pPr marL="0" indent="0">
              <a:buNone/>
            </a:pPr>
            <a:r>
              <a:rPr lang="de-DE" sz="2000" dirty="0"/>
              <a:t>«Unsterbliches und was da sterben kann,</a:t>
            </a:r>
          </a:p>
          <a:p>
            <a:pPr marL="0" indent="0">
              <a:buNone/>
            </a:pPr>
            <a:r>
              <a:rPr lang="de-DE" sz="2000" dirty="0"/>
              <a:t>Es ist ein Abglanz nur von der Idee,</a:t>
            </a:r>
          </a:p>
          <a:p>
            <a:pPr marL="0" indent="0">
              <a:buNone/>
            </a:pPr>
            <a:r>
              <a:rPr lang="de-DE" sz="2000" dirty="0"/>
              <a:t>Die unser Herr aus Liebesfülle zeugt.</a:t>
            </a:r>
          </a:p>
          <a:p>
            <a:pPr marL="0" indent="0">
              <a:buNone/>
            </a:pPr>
            <a:r>
              <a:rPr lang="de-DE" sz="2000" dirty="0"/>
              <a:t>Denn das </a:t>
            </a:r>
            <a:r>
              <a:rPr lang="de-DE" sz="2000" dirty="0" err="1"/>
              <a:t>lebend'ge</a:t>
            </a:r>
            <a:r>
              <a:rPr lang="de-DE" sz="2000" dirty="0"/>
              <a:t> Licht, das aus dem Lichtquell</a:t>
            </a:r>
          </a:p>
          <a:p>
            <a:pPr marL="0" indent="0">
              <a:buNone/>
            </a:pPr>
            <a:r>
              <a:rPr lang="de-DE" sz="2000" dirty="0"/>
              <a:t>Also hervorgeht, </a:t>
            </a:r>
            <a:r>
              <a:rPr lang="de-DE" sz="2000" dirty="0" err="1"/>
              <a:t>daß</a:t>
            </a:r>
            <a:r>
              <a:rPr lang="de-DE" sz="2000" dirty="0"/>
              <a:t> von ihm so wenig</a:t>
            </a:r>
          </a:p>
          <a:p>
            <a:pPr marL="0" indent="0">
              <a:buNone/>
            </a:pPr>
            <a:r>
              <a:rPr lang="de-DE" sz="2000" dirty="0"/>
              <a:t>Sich's trennt, als von der Liebe, die die dritt' ist,</a:t>
            </a:r>
          </a:p>
          <a:p>
            <a:pPr marL="0" indent="0">
              <a:buNone/>
            </a:pPr>
            <a:r>
              <a:rPr lang="de-DE" sz="2000" dirty="0"/>
              <a:t>Vereiniget aus Güte seine Strahlen</a:t>
            </a:r>
          </a:p>
          <a:p>
            <a:pPr marL="0" indent="0">
              <a:buNone/>
            </a:pPr>
            <a:r>
              <a:rPr lang="de-DE" sz="2000" dirty="0"/>
              <a:t>Gleich wie in Spiegeln, in neun Wesenheiten,</a:t>
            </a:r>
          </a:p>
          <a:p>
            <a:pPr marL="0" indent="0">
              <a:buNone/>
            </a:pPr>
            <a:r>
              <a:rPr lang="de-DE" sz="2000" dirty="0"/>
              <a:t>Obwohl es ewig in sich selber eins bleibt.</a:t>
            </a:r>
          </a:p>
          <a:p>
            <a:pPr marL="0" indent="0">
              <a:buNone/>
            </a:pPr>
            <a:r>
              <a:rPr lang="de-DE" sz="2000" dirty="0"/>
              <a:t>Abwärts von ihnen steigt von Kraft zu Kraft es</a:t>
            </a:r>
          </a:p>
          <a:p>
            <a:pPr marL="0" indent="0">
              <a:buNone/>
            </a:pPr>
            <a:r>
              <a:rPr lang="de-DE" sz="2000" dirty="0"/>
              <a:t>Hinab bis zu den letzten Fähigkeiten,</a:t>
            </a:r>
          </a:p>
          <a:p>
            <a:pPr marL="0" indent="0">
              <a:buNone/>
            </a:pPr>
            <a:r>
              <a:rPr lang="de-DE" sz="2000" dirty="0"/>
              <a:t>So </a:t>
            </a:r>
            <a:r>
              <a:rPr lang="de-DE" sz="2000" dirty="0" err="1"/>
              <a:t>daß</a:t>
            </a:r>
            <a:r>
              <a:rPr lang="de-DE" sz="2000" dirty="0"/>
              <a:t> es endlich nur </a:t>
            </a:r>
            <a:r>
              <a:rPr lang="de-DE" sz="2000" dirty="0" err="1"/>
              <a:t>Zufäll'ges</a:t>
            </a:r>
            <a:r>
              <a:rPr lang="de-DE" sz="2000" dirty="0"/>
              <a:t> bildet. »</a:t>
            </a:r>
          </a:p>
          <a:p>
            <a:pPr marL="0" indent="0">
              <a:buNone/>
            </a:pPr>
            <a:r>
              <a:rPr lang="de-DE" sz="2000" dirty="0"/>
              <a:t>Paradies XIII v.52 - 63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7FCF92AB-5758-4241-9488-DC0FDB9C7F1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" b="140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BDBE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67852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66A03D8-D0CB-4B45-AB41-9D89381BE6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it-IT" dirty="0" err="1"/>
              <a:t>Der</a:t>
            </a:r>
            <a:r>
              <a:rPr lang="it-IT" dirty="0"/>
              <a:t> </a:t>
            </a:r>
            <a:r>
              <a:rPr lang="it-IT" dirty="0" err="1"/>
              <a:t>Weg</a:t>
            </a:r>
            <a:r>
              <a:rPr lang="it-IT" dirty="0"/>
              <a:t> </a:t>
            </a:r>
            <a:r>
              <a:rPr lang="it-IT" dirty="0" err="1"/>
              <a:t>der</a:t>
            </a:r>
            <a:r>
              <a:rPr lang="it-IT" dirty="0"/>
              <a:t> </a:t>
            </a:r>
            <a:r>
              <a:rPr lang="it-IT" dirty="0" err="1"/>
              <a:t>Liebe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DDD6D8A-C08A-4F5A-845C-26024DC8A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7226549" cy="422968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de-DE" sz="2000" dirty="0"/>
              <a:t>«Der erste bewegungslose Motor bewegt sich also wie das, was geliebt wird, während sich alle anderen Dinge bewegen, wenn sie bewegt werden. »</a:t>
            </a:r>
          </a:p>
          <a:p>
            <a:pPr marL="0" indent="0" algn="just">
              <a:buNone/>
            </a:pPr>
            <a:r>
              <a:rPr lang="de-DE" sz="2000" dirty="0"/>
              <a:t>(Metaphysik, Buch I, c.7, 1072)</a:t>
            </a:r>
          </a:p>
          <a:p>
            <a:pPr marL="0" indent="0" algn="just">
              <a:buNone/>
            </a:pPr>
            <a:endParaRPr lang="de-DE" sz="2000" dirty="0"/>
          </a:p>
          <a:p>
            <a:pPr marL="0" indent="0" algn="just">
              <a:buNone/>
            </a:pPr>
            <a:r>
              <a:rPr lang="de-DE" sz="2000" dirty="0"/>
              <a:t>&lt;&lt; die Liebe,</a:t>
            </a:r>
          </a:p>
          <a:p>
            <a:pPr marL="0" indent="0" algn="just">
              <a:buNone/>
            </a:pPr>
            <a:r>
              <a:rPr lang="de-DE" sz="2000" dirty="0"/>
              <a:t>Die kreisen macht die Sonne wie die Sterne. &gt;&gt;</a:t>
            </a:r>
          </a:p>
          <a:p>
            <a:pPr marL="0" indent="0" algn="just">
              <a:buNone/>
            </a:pPr>
            <a:r>
              <a:rPr lang="de-DE" sz="2000" dirty="0"/>
              <a:t>Paradies XXXIII, 145</a:t>
            </a:r>
          </a:p>
          <a:p>
            <a:pPr marL="0" indent="0" algn="just">
              <a:buNone/>
            </a:pPr>
            <a:endParaRPr lang="de-DE" sz="2000" dirty="0"/>
          </a:p>
          <a:p>
            <a:pPr marL="0" indent="0" algn="just">
              <a:buNone/>
            </a:pPr>
            <a:r>
              <a:rPr lang="de-DE" sz="2000" dirty="0" err="1"/>
              <a:t>Melioest</a:t>
            </a:r>
            <a:r>
              <a:rPr lang="de-DE" sz="2000" dirty="0"/>
              <a:t> </a:t>
            </a:r>
            <a:r>
              <a:rPr lang="de-DE" sz="2000" dirty="0" err="1"/>
              <a:t>amor</a:t>
            </a:r>
            <a:r>
              <a:rPr lang="de-DE" sz="2000" dirty="0"/>
              <a:t> Die quam </a:t>
            </a:r>
            <a:r>
              <a:rPr lang="de-DE" sz="2000" dirty="0" err="1"/>
              <a:t>Cognitio</a:t>
            </a:r>
            <a:r>
              <a:rPr lang="de-DE" sz="2000" dirty="0"/>
              <a:t> (Summa I, L I, Q 82, 1 4) &gt;&gt;</a:t>
            </a:r>
            <a:endParaRPr lang="it-IT" sz="2000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84C56776-2025-485A-B03B-3E57C85FC4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437" r="10284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90609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ACAF293-B65C-4275-8CAA-42244E3A8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4880" y="0"/>
            <a:ext cx="7554351" cy="717452"/>
          </a:xfrm>
        </p:spPr>
        <p:txBody>
          <a:bodyPr anchor="b">
            <a:normAutofit/>
          </a:bodyPr>
          <a:lstStyle/>
          <a:p>
            <a:r>
              <a:rPr lang="it-IT" dirty="0" err="1"/>
              <a:t>Der</a:t>
            </a:r>
            <a:r>
              <a:rPr lang="it-IT" dirty="0"/>
              <a:t> </a:t>
            </a:r>
            <a:r>
              <a:rPr lang="it-IT" dirty="0" err="1"/>
              <a:t>Weg</a:t>
            </a:r>
            <a:r>
              <a:rPr lang="it-IT" dirty="0"/>
              <a:t> </a:t>
            </a:r>
            <a:r>
              <a:rPr lang="it-IT" dirty="0" err="1"/>
              <a:t>der</a:t>
            </a:r>
            <a:r>
              <a:rPr lang="it-IT" dirty="0"/>
              <a:t> </a:t>
            </a:r>
            <a:r>
              <a:rPr lang="it-IT" dirty="0" err="1"/>
              <a:t>Schönheit</a:t>
            </a:r>
            <a:endParaRPr lang="it-IT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2D2DC44-CC71-4242-B70A-9463F90F23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5591" y="717452"/>
            <a:ext cx="6916329" cy="61405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400" dirty="0"/>
              <a:t>&lt;&lt; Des </a:t>
            </a:r>
            <a:r>
              <a:rPr lang="en-US" sz="1400" dirty="0" err="1"/>
              <a:t>Allbewegers</a:t>
            </a:r>
            <a:r>
              <a:rPr lang="en-US" sz="1400" dirty="0"/>
              <a:t> </a:t>
            </a:r>
            <a:r>
              <a:rPr lang="en-US" sz="1400" dirty="0" err="1"/>
              <a:t>Herrlichkeit</a:t>
            </a:r>
            <a:r>
              <a:rPr lang="en-US" sz="1400" dirty="0"/>
              <a:t> </a:t>
            </a:r>
            <a:r>
              <a:rPr lang="en-US" sz="1400" dirty="0" err="1"/>
              <a:t>durchdringt</a:t>
            </a:r>
            <a:r>
              <a:rPr lang="en-US" sz="1400" dirty="0"/>
              <a:t> &gt;&gt;</a:t>
            </a:r>
          </a:p>
          <a:p>
            <a:pPr marL="0" indent="0">
              <a:buNone/>
            </a:pPr>
            <a:r>
              <a:rPr lang="en-US" sz="1400" dirty="0" err="1"/>
              <a:t>Paradies</a:t>
            </a:r>
            <a:r>
              <a:rPr lang="en-US" sz="1400" dirty="0"/>
              <a:t> I, v. 1</a:t>
            </a:r>
          </a:p>
          <a:p>
            <a:pPr marL="0" indent="0">
              <a:buNone/>
            </a:pPr>
            <a:r>
              <a:rPr lang="en-US" sz="1400" dirty="0" err="1"/>
              <a:t>Paradies</a:t>
            </a:r>
            <a:r>
              <a:rPr lang="en-US" sz="1400" dirty="0"/>
              <a:t> I. v 103-120</a:t>
            </a:r>
          </a:p>
          <a:p>
            <a:pPr marL="0" indent="0">
              <a:buNone/>
            </a:pPr>
            <a:r>
              <a:rPr lang="de-DE" sz="1200" dirty="0"/>
              <a:t>Und sie begann: Geordnet zueinander</a:t>
            </a:r>
          </a:p>
          <a:p>
            <a:pPr marL="0" indent="0">
              <a:buNone/>
            </a:pPr>
            <a:r>
              <a:rPr lang="de-DE" sz="1200" dirty="0"/>
              <a:t>Sind alle Dinge; dies Gesetz allein</a:t>
            </a:r>
          </a:p>
          <a:p>
            <a:pPr marL="0" indent="0">
              <a:buNone/>
            </a:pPr>
            <a:r>
              <a:rPr lang="de-DE" sz="1200" dirty="0"/>
              <a:t>Macht, </a:t>
            </a:r>
            <a:r>
              <a:rPr lang="de-DE" sz="1200" dirty="0" err="1"/>
              <a:t>daß</a:t>
            </a:r>
            <a:r>
              <a:rPr lang="de-DE" sz="1200" dirty="0"/>
              <a:t> das All der Welt Gott ähnlich ist.[288]</a:t>
            </a:r>
          </a:p>
          <a:p>
            <a:pPr marL="0" indent="0">
              <a:buNone/>
            </a:pPr>
            <a:r>
              <a:rPr lang="de-DE" sz="1200" dirty="0"/>
              <a:t>Es sehn in ihm die hohen Kreaturen</a:t>
            </a:r>
          </a:p>
          <a:p>
            <a:pPr marL="0" indent="0">
              <a:buNone/>
            </a:pPr>
            <a:r>
              <a:rPr lang="de-DE" sz="1200" dirty="0"/>
              <a:t>Die Spur der höchsten Kraft, in der das Ziel liegt,</a:t>
            </a:r>
          </a:p>
          <a:p>
            <a:pPr marL="0" indent="0">
              <a:buNone/>
            </a:pPr>
            <a:r>
              <a:rPr lang="de-DE" sz="1200" dirty="0"/>
              <a:t>Zu welchem die gedachte Ordnung hinweist.</a:t>
            </a:r>
          </a:p>
          <a:p>
            <a:pPr marL="0" indent="0">
              <a:buNone/>
            </a:pPr>
            <a:r>
              <a:rPr lang="de-DE" sz="1200" dirty="0"/>
              <a:t>Es fügen ihr sich alle Wesen ein,</a:t>
            </a:r>
          </a:p>
          <a:p>
            <a:pPr marL="0" indent="0">
              <a:buNone/>
            </a:pPr>
            <a:r>
              <a:rPr lang="de-DE" sz="1200" dirty="0"/>
              <a:t>Die ihrem Ursprung, je nach ihrem Lose,</a:t>
            </a:r>
          </a:p>
          <a:p>
            <a:pPr marL="0" indent="0">
              <a:buNone/>
            </a:pPr>
            <a:r>
              <a:rPr lang="de-DE" sz="1200" dirty="0"/>
              <a:t>Mehr oder minder fern und nahe sind.</a:t>
            </a:r>
          </a:p>
          <a:p>
            <a:pPr marL="0" indent="0">
              <a:buNone/>
            </a:pPr>
            <a:r>
              <a:rPr lang="de-DE" sz="1200" dirty="0"/>
              <a:t>Drum schiffen in des Daseins großem Meere</a:t>
            </a:r>
          </a:p>
          <a:p>
            <a:pPr marL="0" indent="0">
              <a:buNone/>
            </a:pPr>
            <a:r>
              <a:rPr lang="de-DE" sz="1200" dirty="0"/>
              <a:t>Sie nach </a:t>
            </a:r>
            <a:r>
              <a:rPr lang="de-DE" sz="1200" dirty="0" err="1"/>
              <a:t>verschied'nen</a:t>
            </a:r>
            <a:r>
              <a:rPr lang="de-DE" sz="1200" dirty="0"/>
              <a:t> Häfen, und Naturtrieb</a:t>
            </a:r>
          </a:p>
          <a:p>
            <a:pPr marL="0" indent="0">
              <a:buNone/>
            </a:pPr>
            <a:r>
              <a:rPr lang="de-DE" sz="1200" dirty="0"/>
              <a:t>Ward jedem zugeteilt, </a:t>
            </a:r>
            <a:r>
              <a:rPr lang="de-DE" sz="1200" dirty="0" err="1"/>
              <a:t>daß</a:t>
            </a:r>
            <a:r>
              <a:rPr lang="de-DE" sz="1200" dirty="0"/>
              <a:t> er es leite.</a:t>
            </a:r>
          </a:p>
          <a:p>
            <a:pPr marL="0" indent="0">
              <a:buNone/>
            </a:pPr>
            <a:r>
              <a:rPr lang="de-DE" sz="1200" dirty="0"/>
              <a:t>Er ist es, der das Feuer </a:t>
            </a:r>
            <a:r>
              <a:rPr lang="de-DE" sz="1200" dirty="0" err="1"/>
              <a:t>mondwärts</a:t>
            </a:r>
            <a:r>
              <a:rPr lang="de-DE" sz="1200" dirty="0"/>
              <a:t> treibt,</a:t>
            </a:r>
          </a:p>
          <a:p>
            <a:pPr marL="0" indent="0">
              <a:buNone/>
            </a:pPr>
            <a:r>
              <a:rPr lang="de-DE" sz="1200" dirty="0"/>
              <a:t>Des Menschenherzens Regung kommt von ihm,</a:t>
            </a:r>
          </a:p>
          <a:p>
            <a:pPr marL="0" indent="0">
              <a:buNone/>
            </a:pPr>
            <a:r>
              <a:rPr lang="de-DE" sz="1200" dirty="0"/>
              <a:t>Er ist es, der den Erdball eint und festigt.</a:t>
            </a:r>
          </a:p>
          <a:p>
            <a:pPr marL="0" indent="0">
              <a:buNone/>
            </a:pPr>
            <a:r>
              <a:rPr lang="de-DE" sz="1200" dirty="0"/>
              <a:t>Und dieses Bogens Pfeile treffen</a:t>
            </a:r>
          </a:p>
          <a:p>
            <a:pPr marL="0" indent="0">
              <a:buNone/>
            </a:pPr>
            <a:r>
              <a:rPr lang="de-DE" sz="1200" dirty="0"/>
              <a:t>Nicht nur erkenntnislose Wesen, nein,</a:t>
            </a:r>
          </a:p>
          <a:p>
            <a:pPr marL="0" indent="0">
              <a:buNone/>
            </a:pPr>
            <a:r>
              <a:rPr lang="de-DE" sz="1200" dirty="0"/>
              <a:t>Auch die begabt mit Einsicht sind und Liebe.</a:t>
            </a:r>
            <a:endParaRPr lang="en-US" sz="1400" dirty="0"/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C76B7F4D-222B-46C8-B873-E9E945BF23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27" r="1135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CF66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76606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92BCE8E-3D5D-461B-B033-2C21D8A66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it-IT" dirty="0" err="1"/>
              <a:t>Der</a:t>
            </a:r>
            <a:r>
              <a:rPr lang="it-IT" dirty="0"/>
              <a:t> </a:t>
            </a:r>
            <a:r>
              <a:rPr lang="it-IT" dirty="0" err="1"/>
              <a:t>Weg</a:t>
            </a:r>
            <a:r>
              <a:rPr lang="it-IT" dirty="0"/>
              <a:t> </a:t>
            </a:r>
            <a:r>
              <a:rPr lang="it-IT" dirty="0" err="1"/>
              <a:t>des</a:t>
            </a:r>
            <a:r>
              <a:rPr lang="it-IT" dirty="0"/>
              <a:t> </a:t>
            </a:r>
            <a:r>
              <a:rPr lang="it-IT" dirty="0" err="1"/>
              <a:t>Glaubens</a:t>
            </a:r>
            <a:endParaRPr lang="it-IT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C7A38C4-5C72-4D12-9DBD-6118269F0B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000" dirty="0"/>
              <a:t>Der immer lebt und eins und zwei und drei ist</a:t>
            </a:r>
          </a:p>
          <a:p>
            <a:pPr marL="0" indent="0">
              <a:buNone/>
            </a:pPr>
            <a:endParaRPr lang="de-DE" sz="2000" dirty="0"/>
          </a:p>
          <a:p>
            <a:pPr marL="0" indent="0">
              <a:buNone/>
            </a:pPr>
            <a:r>
              <a:rPr lang="de-DE" sz="2000" dirty="0"/>
              <a:t>Und immer herrscht in dreien, </a:t>
            </a:r>
            <a:r>
              <a:rPr lang="de-DE" sz="2000" dirty="0" err="1"/>
              <a:t>zwei'n</a:t>
            </a:r>
            <a:r>
              <a:rPr lang="de-DE" sz="2000" dirty="0"/>
              <a:t> und einem,</a:t>
            </a:r>
          </a:p>
          <a:p>
            <a:pPr marL="0" indent="0">
              <a:buNone/>
            </a:pPr>
            <a:endParaRPr lang="de-DE" sz="2000" dirty="0"/>
          </a:p>
          <a:p>
            <a:pPr marL="0" indent="0">
              <a:buNone/>
            </a:pPr>
            <a:r>
              <a:rPr lang="de-DE" sz="2000" dirty="0"/>
              <a:t>Der, schrankenlos, das All der Welt umschränkt,</a:t>
            </a:r>
          </a:p>
          <a:p>
            <a:pPr marL="0" indent="0">
              <a:buNone/>
            </a:pPr>
            <a:r>
              <a:rPr lang="de-DE" sz="2000" dirty="0"/>
              <a:t>Paradies XIV v. 27-30</a:t>
            </a:r>
            <a:endParaRPr lang="en-US" sz="2000" dirty="0"/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222891FA-ADC7-4888-8F52-4581FCC703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" b="20482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C9C77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11365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0EF555A-7BDD-4195-8C4F-87EB3A8A5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it-IT" dirty="0" err="1"/>
              <a:t>Der</a:t>
            </a:r>
            <a:r>
              <a:rPr lang="it-IT" dirty="0"/>
              <a:t> </a:t>
            </a:r>
            <a:r>
              <a:rPr lang="it-IT" dirty="0" err="1"/>
              <a:t>Wege</a:t>
            </a:r>
            <a:r>
              <a:rPr lang="it-IT" dirty="0"/>
              <a:t> </a:t>
            </a:r>
            <a:r>
              <a:rPr lang="it-IT" dirty="0" err="1"/>
              <a:t>der</a:t>
            </a:r>
            <a:r>
              <a:rPr lang="it-IT" dirty="0"/>
              <a:t> </a:t>
            </a:r>
            <a:r>
              <a:rPr lang="it-IT" dirty="0" err="1"/>
              <a:t>Prophezeiung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D07BDC5-B8F0-497D-94FB-3A6734224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7076514" cy="42296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1400" dirty="0"/>
              <a:t>Ein Gewissen,</a:t>
            </a:r>
          </a:p>
          <a:p>
            <a:pPr marL="0" indent="0">
              <a:buNone/>
            </a:pPr>
            <a:r>
              <a:rPr lang="de-DE" sz="1400" dirty="0"/>
              <a:t>Das eigne oder fremde Schuld befleckt,</a:t>
            </a:r>
          </a:p>
          <a:p>
            <a:pPr marL="0" indent="0">
              <a:buNone/>
            </a:pPr>
            <a:r>
              <a:rPr lang="de-DE" sz="1400" dirty="0"/>
              <a:t>Wird deines Wortes Herbigkeit empfinden.</a:t>
            </a:r>
          </a:p>
          <a:p>
            <a:pPr marL="0" indent="0">
              <a:buNone/>
            </a:pPr>
            <a:r>
              <a:rPr lang="de-DE" sz="1400" dirty="0"/>
              <a:t>Doch soll dich das nicht hindern, ungeschminkt</a:t>
            </a:r>
          </a:p>
          <a:p>
            <a:pPr marL="0" indent="0">
              <a:buNone/>
            </a:pPr>
            <a:r>
              <a:rPr lang="de-DE" sz="1400" dirty="0"/>
              <a:t>Vollständig dein Gesicht zu offenbaren,</a:t>
            </a:r>
          </a:p>
          <a:p>
            <a:pPr marL="0" indent="0">
              <a:buNone/>
            </a:pPr>
            <a:r>
              <a:rPr lang="de-DE" sz="1400" dirty="0"/>
              <a:t>Und wer dann räudig ist, den </a:t>
            </a:r>
            <a:r>
              <a:rPr lang="de-DE" sz="1400" dirty="0" err="1"/>
              <a:t>laß</a:t>
            </a:r>
            <a:r>
              <a:rPr lang="de-DE" sz="1400" dirty="0"/>
              <a:t> sich kratzen.</a:t>
            </a:r>
          </a:p>
          <a:p>
            <a:pPr marL="0" indent="0">
              <a:buNone/>
            </a:pPr>
            <a:r>
              <a:rPr lang="de-DE" sz="1400" dirty="0"/>
              <a:t>Wird deines </a:t>
            </a:r>
            <a:r>
              <a:rPr lang="de-DE" sz="1400" dirty="0" err="1"/>
              <a:t>Wort's</a:t>
            </a:r>
            <a:r>
              <a:rPr lang="de-DE" sz="1400" dirty="0"/>
              <a:t> anfänglicher Geschmack</a:t>
            </a:r>
          </a:p>
          <a:p>
            <a:pPr marL="0" indent="0">
              <a:buNone/>
            </a:pPr>
            <a:r>
              <a:rPr lang="de-DE" sz="1400" dirty="0"/>
              <a:t>Auch lästig sein, so wird es, wenn verdaut,</a:t>
            </a:r>
          </a:p>
          <a:p>
            <a:pPr marL="0" indent="0">
              <a:buNone/>
            </a:pPr>
            <a:r>
              <a:rPr lang="de-DE" sz="1400" dirty="0"/>
              <a:t>Dem Hörer Lebensnahrung hinterlassen.</a:t>
            </a:r>
          </a:p>
          <a:p>
            <a:pPr marL="0" indent="0">
              <a:buNone/>
            </a:pPr>
            <a:r>
              <a:rPr lang="de-DE" sz="1400" dirty="0"/>
              <a:t>Es wird dein Ruf dem Winde gleichen, welcher</a:t>
            </a:r>
          </a:p>
          <a:p>
            <a:pPr marL="0" indent="0">
              <a:buNone/>
            </a:pPr>
            <a:r>
              <a:rPr lang="de-DE" sz="1400" dirty="0"/>
              <a:t>Am heftigsten die höchsten Gipfel trifft,</a:t>
            </a:r>
          </a:p>
          <a:p>
            <a:pPr marL="0" indent="0">
              <a:buNone/>
            </a:pPr>
            <a:r>
              <a:rPr lang="de-DE" sz="1400" dirty="0"/>
              <a:t>Und zu nicht kleinem Ruhm wird das gereichen.</a:t>
            </a:r>
          </a:p>
          <a:p>
            <a:pPr marL="0" indent="0">
              <a:buNone/>
            </a:pPr>
            <a:r>
              <a:rPr lang="de-DE" sz="1400" dirty="0"/>
              <a:t>Paradies XVIII (124-135)</a:t>
            </a:r>
            <a:endParaRPr lang="it-IT" sz="1100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37C17558-9844-4B2B-9B39-731500CD42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17" r="8192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117062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1059</Words>
  <Application>Microsoft Office PowerPoint</Application>
  <PresentationFormat>Widescreen</PresentationFormat>
  <Paragraphs>157</Paragraphs>
  <Slides>17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17</vt:i4>
      </vt:variant>
    </vt:vector>
  </HeadingPairs>
  <TitlesOfParts>
    <vt:vector size="23" baseType="lpstr">
      <vt:lpstr>Arial</vt:lpstr>
      <vt:lpstr>Bookman Old Style</vt:lpstr>
      <vt:lpstr>Calibri</vt:lpstr>
      <vt:lpstr>Calibri Light</vt:lpstr>
      <vt:lpstr>Kunstler Script</vt:lpstr>
      <vt:lpstr>Tema di Office</vt:lpstr>
      <vt:lpstr>Die rechten Wege in Dantes Philosophie</vt:lpstr>
      <vt:lpstr>  Joseph Joachim Berthier (Saint Germain sur Talloires 1848  Freiburg 1924)  </vt:lpstr>
      <vt:lpstr>Die Wege von Thomas von Aquin zu Dante: Fra Remigio de’ Girolami</vt:lpstr>
      <vt:lpstr>Giulio Salvadori (1862-1928)</vt:lpstr>
      <vt:lpstr>Die Gottswege von Thomas und von Dante </vt:lpstr>
      <vt:lpstr>Die Ziele</vt:lpstr>
      <vt:lpstr>Schöpfung ex Nihilo: eine Unterscheidung zwischen Aristoteles, Thomas, Dante</vt:lpstr>
      <vt:lpstr>Die Form des Kreises: Symbol der Ordnung und Liebe (Romano Guardini)</vt:lpstr>
      <vt:lpstr>Die Holle</vt:lpstr>
      <vt:lpstr>Der Läuterungsberg</vt:lpstr>
      <vt:lpstr>Das Paradies</vt:lpstr>
      <vt:lpstr>Der Weg zur Wissenschaft: Das "Problem" der Lichtmethaphysik</vt:lpstr>
      <vt:lpstr>Der Weg zur Wissenschaft: Das "Problem" der Lichtmethaphysik</vt:lpstr>
      <vt:lpstr>Der Weg der Liebe</vt:lpstr>
      <vt:lpstr>Der Weg der Schönheit</vt:lpstr>
      <vt:lpstr>Der Weg des Glaubens</vt:lpstr>
      <vt:lpstr>Der Wege der Prophezeiung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Die rechten Wege in Dantes Philosophie</dc:title>
  <dc:creator>gianluca borreca</dc:creator>
  <cp:lastModifiedBy>gianluca borreca</cp:lastModifiedBy>
  <cp:revision>2</cp:revision>
  <dcterms:created xsi:type="dcterms:W3CDTF">2020-02-06T15:01:02Z</dcterms:created>
  <dcterms:modified xsi:type="dcterms:W3CDTF">2020-02-06T15:02:11Z</dcterms:modified>
</cp:coreProperties>
</file>