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3" r:id="rId8"/>
    <p:sldId id="264" r:id="rId9"/>
    <p:sldId id="274" r:id="rId10"/>
    <p:sldId id="266" r:id="rId11"/>
    <p:sldId id="269" r:id="rId12"/>
    <p:sldId id="267" r:id="rId13"/>
    <p:sldId id="270" r:id="rId14"/>
    <p:sldId id="271" r:id="rId15"/>
    <p:sldId id="272" r:id="rId16"/>
    <p:sldId id="273" r:id="rId17"/>
    <p:sldId id="261" r:id="rId18"/>
    <p:sldId id="275" r:id="rId19"/>
    <p:sldId id="276" r:id="rId20"/>
    <p:sldId id="277" r:id="rId21"/>
    <p:sldId id="278" r:id="rId22"/>
    <p:sldId id="279" r:id="rId23"/>
    <p:sldId id="280" r:id="rId24"/>
    <p:sldId id="281" r:id="rId25"/>
    <p:sldId id="282" r:id="rId26"/>
    <p:sldId id="283" r:id="rId27"/>
    <p:sldId id="268" r:id="rId28"/>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84"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459C3B7-011B-4D9D-90DA-FC8FF139CEF5}"/>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FE6FB8EB-86E2-498D-84FE-5101CC5616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4CE1AD68-86B5-4EB3-8997-4443943EF651}"/>
              </a:ext>
            </a:extLst>
          </p:cNvPr>
          <p:cNvSpPr>
            <a:spLocks noGrp="1"/>
          </p:cNvSpPr>
          <p:nvPr>
            <p:ph type="dt" sz="half" idx="10"/>
          </p:nvPr>
        </p:nvSpPr>
        <p:spPr/>
        <p:txBody>
          <a:bodyPr/>
          <a:lstStyle/>
          <a:p>
            <a:fld id="{961E5B93-1978-4B10-9619-E99F40F9F276}" type="datetimeFigureOut">
              <a:rPr lang="it-IT" smtClean="0"/>
              <a:t>19/11/2019</a:t>
            </a:fld>
            <a:endParaRPr lang="it-IT"/>
          </a:p>
        </p:txBody>
      </p:sp>
      <p:sp>
        <p:nvSpPr>
          <p:cNvPr id="5" name="Segnaposto piè di pagina 4">
            <a:extLst>
              <a:ext uri="{FF2B5EF4-FFF2-40B4-BE49-F238E27FC236}">
                <a16:creationId xmlns:a16="http://schemas.microsoft.com/office/drawing/2014/main" id="{4D91982C-BC94-4146-9F9F-A1CF1A31382E}"/>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C69088F3-C13C-4926-AA45-7342826FED0F}"/>
              </a:ext>
            </a:extLst>
          </p:cNvPr>
          <p:cNvSpPr>
            <a:spLocks noGrp="1"/>
          </p:cNvSpPr>
          <p:nvPr>
            <p:ph type="sldNum" sz="quarter" idx="12"/>
          </p:nvPr>
        </p:nvSpPr>
        <p:spPr/>
        <p:txBody>
          <a:bodyPr/>
          <a:lstStyle/>
          <a:p>
            <a:fld id="{BEEC8F03-6A5D-4245-A170-E08A382CF7DE}" type="slidenum">
              <a:rPr lang="it-IT" smtClean="0"/>
              <a:t>‹N›</a:t>
            </a:fld>
            <a:endParaRPr lang="it-IT"/>
          </a:p>
        </p:txBody>
      </p:sp>
    </p:spTree>
    <p:extLst>
      <p:ext uri="{BB962C8B-B14F-4D97-AF65-F5344CB8AC3E}">
        <p14:creationId xmlns:p14="http://schemas.microsoft.com/office/powerpoint/2010/main" val="30520573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6208B53-F8C7-4034-9C9C-62F603BF21A7}"/>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93B2D841-4D15-4F61-8AF1-A3E10E94F2C1}"/>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7EAD804D-C211-4B0F-80D9-D43A4EA7DBF6}"/>
              </a:ext>
            </a:extLst>
          </p:cNvPr>
          <p:cNvSpPr>
            <a:spLocks noGrp="1"/>
          </p:cNvSpPr>
          <p:nvPr>
            <p:ph type="dt" sz="half" idx="10"/>
          </p:nvPr>
        </p:nvSpPr>
        <p:spPr/>
        <p:txBody>
          <a:bodyPr/>
          <a:lstStyle/>
          <a:p>
            <a:fld id="{961E5B93-1978-4B10-9619-E99F40F9F276}" type="datetimeFigureOut">
              <a:rPr lang="it-IT" smtClean="0"/>
              <a:t>19/11/2019</a:t>
            </a:fld>
            <a:endParaRPr lang="it-IT"/>
          </a:p>
        </p:txBody>
      </p:sp>
      <p:sp>
        <p:nvSpPr>
          <p:cNvPr id="5" name="Segnaposto piè di pagina 4">
            <a:extLst>
              <a:ext uri="{FF2B5EF4-FFF2-40B4-BE49-F238E27FC236}">
                <a16:creationId xmlns:a16="http://schemas.microsoft.com/office/drawing/2014/main" id="{1F811C59-4C59-4E3B-832E-ED7762ED1C6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DD7E111-E863-442C-985E-1A6CB34709D5}"/>
              </a:ext>
            </a:extLst>
          </p:cNvPr>
          <p:cNvSpPr>
            <a:spLocks noGrp="1"/>
          </p:cNvSpPr>
          <p:nvPr>
            <p:ph type="sldNum" sz="quarter" idx="12"/>
          </p:nvPr>
        </p:nvSpPr>
        <p:spPr/>
        <p:txBody>
          <a:bodyPr/>
          <a:lstStyle/>
          <a:p>
            <a:fld id="{BEEC8F03-6A5D-4245-A170-E08A382CF7DE}" type="slidenum">
              <a:rPr lang="it-IT" smtClean="0"/>
              <a:t>‹N›</a:t>
            </a:fld>
            <a:endParaRPr lang="it-IT"/>
          </a:p>
        </p:txBody>
      </p:sp>
    </p:spTree>
    <p:extLst>
      <p:ext uri="{BB962C8B-B14F-4D97-AF65-F5344CB8AC3E}">
        <p14:creationId xmlns:p14="http://schemas.microsoft.com/office/powerpoint/2010/main" val="3505064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A863C12-12B7-4D26-AA5E-45765C4ABD7D}"/>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6DE8951B-009F-456F-9D11-7D68BDCBBCD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F41F1887-E526-46B5-875B-38580798024C}"/>
              </a:ext>
            </a:extLst>
          </p:cNvPr>
          <p:cNvSpPr>
            <a:spLocks noGrp="1"/>
          </p:cNvSpPr>
          <p:nvPr>
            <p:ph type="dt" sz="half" idx="10"/>
          </p:nvPr>
        </p:nvSpPr>
        <p:spPr/>
        <p:txBody>
          <a:bodyPr/>
          <a:lstStyle/>
          <a:p>
            <a:fld id="{961E5B93-1978-4B10-9619-E99F40F9F276}" type="datetimeFigureOut">
              <a:rPr lang="it-IT" smtClean="0"/>
              <a:t>19/11/2019</a:t>
            </a:fld>
            <a:endParaRPr lang="it-IT"/>
          </a:p>
        </p:txBody>
      </p:sp>
      <p:sp>
        <p:nvSpPr>
          <p:cNvPr id="5" name="Segnaposto piè di pagina 4">
            <a:extLst>
              <a:ext uri="{FF2B5EF4-FFF2-40B4-BE49-F238E27FC236}">
                <a16:creationId xmlns:a16="http://schemas.microsoft.com/office/drawing/2014/main" id="{283EDBC4-ED33-47BE-AD11-E8577261484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D9F738E-70C2-4EF6-A5E4-2EEBB174F605}"/>
              </a:ext>
            </a:extLst>
          </p:cNvPr>
          <p:cNvSpPr>
            <a:spLocks noGrp="1"/>
          </p:cNvSpPr>
          <p:nvPr>
            <p:ph type="sldNum" sz="quarter" idx="12"/>
          </p:nvPr>
        </p:nvSpPr>
        <p:spPr/>
        <p:txBody>
          <a:bodyPr/>
          <a:lstStyle/>
          <a:p>
            <a:fld id="{BEEC8F03-6A5D-4245-A170-E08A382CF7DE}" type="slidenum">
              <a:rPr lang="it-IT" smtClean="0"/>
              <a:t>‹N›</a:t>
            </a:fld>
            <a:endParaRPr lang="it-IT"/>
          </a:p>
        </p:txBody>
      </p:sp>
    </p:spTree>
    <p:extLst>
      <p:ext uri="{BB962C8B-B14F-4D97-AF65-F5344CB8AC3E}">
        <p14:creationId xmlns:p14="http://schemas.microsoft.com/office/powerpoint/2010/main" val="29893855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B567527-4620-4565-A1B0-4DE5191AB629}"/>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CA4FCAA6-32FF-4A01-9091-1194C96C162D}"/>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AD048187-B00C-4647-84EC-8E4AA787E37B}"/>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FACFD358-B563-4C24-A4D7-372F2209C6F9}"/>
              </a:ext>
            </a:extLst>
          </p:cNvPr>
          <p:cNvSpPr>
            <a:spLocks noGrp="1"/>
          </p:cNvSpPr>
          <p:nvPr>
            <p:ph type="dt" sz="half" idx="10"/>
          </p:nvPr>
        </p:nvSpPr>
        <p:spPr/>
        <p:txBody>
          <a:bodyPr/>
          <a:lstStyle/>
          <a:p>
            <a:fld id="{961E5B93-1978-4B10-9619-E99F40F9F276}" type="datetimeFigureOut">
              <a:rPr lang="it-IT" smtClean="0"/>
              <a:t>19/11/2019</a:t>
            </a:fld>
            <a:endParaRPr lang="it-IT"/>
          </a:p>
        </p:txBody>
      </p:sp>
      <p:sp>
        <p:nvSpPr>
          <p:cNvPr id="6" name="Segnaposto piè di pagina 5">
            <a:extLst>
              <a:ext uri="{FF2B5EF4-FFF2-40B4-BE49-F238E27FC236}">
                <a16:creationId xmlns:a16="http://schemas.microsoft.com/office/drawing/2014/main" id="{CA9BE9C7-87F7-4EDC-944F-F26E5D864C5F}"/>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B801EF0F-D856-454D-AD71-601DC741C8EE}"/>
              </a:ext>
            </a:extLst>
          </p:cNvPr>
          <p:cNvSpPr>
            <a:spLocks noGrp="1"/>
          </p:cNvSpPr>
          <p:nvPr>
            <p:ph type="sldNum" sz="quarter" idx="12"/>
          </p:nvPr>
        </p:nvSpPr>
        <p:spPr/>
        <p:txBody>
          <a:bodyPr/>
          <a:lstStyle/>
          <a:p>
            <a:fld id="{BEEC8F03-6A5D-4245-A170-E08A382CF7DE}" type="slidenum">
              <a:rPr lang="it-IT" smtClean="0"/>
              <a:t>‹N›</a:t>
            </a:fld>
            <a:endParaRPr lang="it-IT"/>
          </a:p>
        </p:txBody>
      </p:sp>
    </p:spTree>
    <p:extLst>
      <p:ext uri="{BB962C8B-B14F-4D97-AF65-F5344CB8AC3E}">
        <p14:creationId xmlns:p14="http://schemas.microsoft.com/office/powerpoint/2010/main" val="14600042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07C3640-363C-4712-9EF0-860AB8800F9B}"/>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E171F2C0-2A41-4F66-8A51-2FCC690405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F4FDA1AA-5046-46B1-8DCF-AA7265AB7CA4}"/>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11FC37AC-3C53-4023-88AF-C9CA084475F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768477D1-2C88-460D-A324-8A7F92231DF1}"/>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DF19DDCD-3F26-4C2E-9CC5-C08D2B26C73E}"/>
              </a:ext>
            </a:extLst>
          </p:cNvPr>
          <p:cNvSpPr>
            <a:spLocks noGrp="1"/>
          </p:cNvSpPr>
          <p:nvPr>
            <p:ph type="dt" sz="half" idx="10"/>
          </p:nvPr>
        </p:nvSpPr>
        <p:spPr/>
        <p:txBody>
          <a:bodyPr/>
          <a:lstStyle/>
          <a:p>
            <a:fld id="{961E5B93-1978-4B10-9619-E99F40F9F276}" type="datetimeFigureOut">
              <a:rPr lang="it-IT" smtClean="0"/>
              <a:t>19/11/2019</a:t>
            </a:fld>
            <a:endParaRPr lang="it-IT"/>
          </a:p>
        </p:txBody>
      </p:sp>
      <p:sp>
        <p:nvSpPr>
          <p:cNvPr id="8" name="Segnaposto piè di pagina 7">
            <a:extLst>
              <a:ext uri="{FF2B5EF4-FFF2-40B4-BE49-F238E27FC236}">
                <a16:creationId xmlns:a16="http://schemas.microsoft.com/office/drawing/2014/main" id="{0B0BF8E2-D861-495F-9D7B-DBF0E6C61D2A}"/>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4ABA4F14-D1F1-407A-BECC-038EB31604C9}"/>
              </a:ext>
            </a:extLst>
          </p:cNvPr>
          <p:cNvSpPr>
            <a:spLocks noGrp="1"/>
          </p:cNvSpPr>
          <p:nvPr>
            <p:ph type="sldNum" sz="quarter" idx="12"/>
          </p:nvPr>
        </p:nvSpPr>
        <p:spPr/>
        <p:txBody>
          <a:bodyPr/>
          <a:lstStyle/>
          <a:p>
            <a:fld id="{BEEC8F03-6A5D-4245-A170-E08A382CF7DE}" type="slidenum">
              <a:rPr lang="it-IT" smtClean="0"/>
              <a:t>‹N›</a:t>
            </a:fld>
            <a:endParaRPr lang="it-IT"/>
          </a:p>
        </p:txBody>
      </p:sp>
    </p:spTree>
    <p:extLst>
      <p:ext uri="{BB962C8B-B14F-4D97-AF65-F5344CB8AC3E}">
        <p14:creationId xmlns:p14="http://schemas.microsoft.com/office/powerpoint/2010/main" val="35128363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84F7EEE-8F3A-4062-9145-51A0AE53E1C8}"/>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815C3CE4-5FE0-4E5B-96E6-3F807B9BB2DC}"/>
              </a:ext>
            </a:extLst>
          </p:cNvPr>
          <p:cNvSpPr>
            <a:spLocks noGrp="1"/>
          </p:cNvSpPr>
          <p:nvPr>
            <p:ph type="dt" sz="half" idx="10"/>
          </p:nvPr>
        </p:nvSpPr>
        <p:spPr/>
        <p:txBody>
          <a:bodyPr/>
          <a:lstStyle/>
          <a:p>
            <a:fld id="{961E5B93-1978-4B10-9619-E99F40F9F276}" type="datetimeFigureOut">
              <a:rPr lang="it-IT" smtClean="0"/>
              <a:t>19/11/2019</a:t>
            </a:fld>
            <a:endParaRPr lang="it-IT"/>
          </a:p>
        </p:txBody>
      </p:sp>
      <p:sp>
        <p:nvSpPr>
          <p:cNvPr id="4" name="Segnaposto piè di pagina 3">
            <a:extLst>
              <a:ext uri="{FF2B5EF4-FFF2-40B4-BE49-F238E27FC236}">
                <a16:creationId xmlns:a16="http://schemas.microsoft.com/office/drawing/2014/main" id="{8B929213-72D7-4415-9CB8-3EDCE2A265CA}"/>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15A64AA7-73B2-4207-BF83-B3E2B8CD38ED}"/>
              </a:ext>
            </a:extLst>
          </p:cNvPr>
          <p:cNvSpPr>
            <a:spLocks noGrp="1"/>
          </p:cNvSpPr>
          <p:nvPr>
            <p:ph type="sldNum" sz="quarter" idx="12"/>
          </p:nvPr>
        </p:nvSpPr>
        <p:spPr/>
        <p:txBody>
          <a:bodyPr/>
          <a:lstStyle/>
          <a:p>
            <a:fld id="{BEEC8F03-6A5D-4245-A170-E08A382CF7DE}" type="slidenum">
              <a:rPr lang="it-IT" smtClean="0"/>
              <a:t>‹N›</a:t>
            </a:fld>
            <a:endParaRPr lang="it-IT"/>
          </a:p>
        </p:txBody>
      </p:sp>
    </p:spTree>
    <p:extLst>
      <p:ext uri="{BB962C8B-B14F-4D97-AF65-F5344CB8AC3E}">
        <p14:creationId xmlns:p14="http://schemas.microsoft.com/office/powerpoint/2010/main" val="32212146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A6B55A39-3092-4082-87DE-7D0B86C322FE}"/>
              </a:ext>
            </a:extLst>
          </p:cNvPr>
          <p:cNvSpPr>
            <a:spLocks noGrp="1"/>
          </p:cNvSpPr>
          <p:nvPr>
            <p:ph type="dt" sz="half" idx="10"/>
          </p:nvPr>
        </p:nvSpPr>
        <p:spPr/>
        <p:txBody>
          <a:bodyPr/>
          <a:lstStyle/>
          <a:p>
            <a:fld id="{961E5B93-1978-4B10-9619-E99F40F9F276}" type="datetimeFigureOut">
              <a:rPr lang="it-IT" smtClean="0"/>
              <a:t>19/11/2019</a:t>
            </a:fld>
            <a:endParaRPr lang="it-IT"/>
          </a:p>
        </p:txBody>
      </p:sp>
      <p:sp>
        <p:nvSpPr>
          <p:cNvPr id="3" name="Segnaposto piè di pagina 2">
            <a:extLst>
              <a:ext uri="{FF2B5EF4-FFF2-40B4-BE49-F238E27FC236}">
                <a16:creationId xmlns:a16="http://schemas.microsoft.com/office/drawing/2014/main" id="{ED2A691D-56FB-495D-8318-2D758CE3747A}"/>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00ADBFDE-8E8D-4576-AA80-6F01ECCD5C4C}"/>
              </a:ext>
            </a:extLst>
          </p:cNvPr>
          <p:cNvSpPr>
            <a:spLocks noGrp="1"/>
          </p:cNvSpPr>
          <p:nvPr>
            <p:ph type="sldNum" sz="quarter" idx="12"/>
          </p:nvPr>
        </p:nvSpPr>
        <p:spPr/>
        <p:txBody>
          <a:bodyPr/>
          <a:lstStyle/>
          <a:p>
            <a:fld id="{BEEC8F03-6A5D-4245-A170-E08A382CF7DE}" type="slidenum">
              <a:rPr lang="it-IT" smtClean="0"/>
              <a:t>‹N›</a:t>
            </a:fld>
            <a:endParaRPr lang="it-IT"/>
          </a:p>
        </p:txBody>
      </p:sp>
    </p:spTree>
    <p:extLst>
      <p:ext uri="{BB962C8B-B14F-4D97-AF65-F5344CB8AC3E}">
        <p14:creationId xmlns:p14="http://schemas.microsoft.com/office/powerpoint/2010/main" val="2226433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FCC83D1-2A27-4BF6-B9AB-B90E3F68AED9}"/>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8E958F12-7396-4F43-831C-9CF70D785B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C39CA610-BF6E-4919-BA0C-F0215C9CEB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F633BE3C-EF72-4CBB-B3F8-0E0FCBA4B129}"/>
              </a:ext>
            </a:extLst>
          </p:cNvPr>
          <p:cNvSpPr>
            <a:spLocks noGrp="1"/>
          </p:cNvSpPr>
          <p:nvPr>
            <p:ph type="dt" sz="half" idx="10"/>
          </p:nvPr>
        </p:nvSpPr>
        <p:spPr/>
        <p:txBody>
          <a:bodyPr/>
          <a:lstStyle/>
          <a:p>
            <a:fld id="{961E5B93-1978-4B10-9619-E99F40F9F276}" type="datetimeFigureOut">
              <a:rPr lang="it-IT" smtClean="0"/>
              <a:t>19/11/2019</a:t>
            </a:fld>
            <a:endParaRPr lang="it-IT"/>
          </a:p>
        </p:txBody>
      </p:sp>
      <p:sp>
        <p:nvSpPr>
          <p:cNvPr id="6" name="Segnaposto piè di pagina 5">
            <a:extLst>
              <a:ext uri="{FF2B5EF4-FFF2-40B4-BE49-F238E27FC236}">
                <a16:creationId xmlns:a16="http://schemas.microsoft.com/office/drawing/2014/main" id="{6809675E-FBAF-4F50-BBE7-8B47FFA64918}"/>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048FBBE8-9528-4D61-8E30-10642E0E81E0}"/>
              </a:ext>
            </a:extLst>
          </p:cNvPr>
          <p:cNvSpPr>
            <a:spLocks noGrp="1"/>
          </p:cNvSpPr>
          <p:nvPr>
            <p:ph type="sldNum" sz="quarter" idx="12"/>
          </p:nvPr>
        </p:nvSpPr>
        <p:spPr/>
        <p:txBody>
          <a:bodyPr/>
          <a:lstStyle/>
          <a:p>
            <a:fld id="{BEEC8F03-6A5D-4245-A170-E08A382CF7DE}" type="slidenum">
              <a:rPr lang="it-IT" smtClean="0"/>
              <a:t>‹N›</a:t>
            </a:fld>
            <a:endParaRPr lang="it-IT"/>
          </a:p>
        </p:txBody>
      </p:sp>
    </p:spTree>
    <p:extLst>
      <p:ext uri="{BB962C8B-B14F-4D97-AF65-F5344CB8AC3E}">
        <p14:creationId xmlns:p14="http://schemas.microsoft.com/office/powerpoint/2010/main" val="23796685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C157B3D-C340-40C0-ADC0-856D0F839C78}"/>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9C89DBFC-45F6-4E15-B754-219E075F435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0FF908EA-3D4E-4BA0-AC34-03BBEE717C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8534D1C2-227B-4139-BCD7-79BF92E0210C}"/>
              </a:ext>
            </a:extLst>
          </p:cNvPr>
          <p:cNvSpPr>
            <a:spLocks noGrp="1"/>
          </p:cNvSpPr>
          <p:nvPr>
            <p:ph type="dt" sz="half" idx="10"/>
          </p:nvPr>
        </p:nvSpPr>
        <p:spPr/>
        <p:txBody>
          <a:bodyPr/>
          <a:lstStyle/>
          <a:p>
            <a:fld id="{961E5B93-1978-4B10-9619-E99F40F9F276}" type="datetimeFigureOut">
              <a:rPr lang="it-IT" smtClean="0"/>
              <a:t>19/11/2019</a:t>
            </a:fld>
            <a:endParaRPr lang="it-IT"/>
          </a:p>
        </p:txBody>
      </p:sp>
      <p:sp>
        <p:nvSpPr>
          <p:cNvPr id="6" name="Segnaposto piè di pagina 5">
            <a:extLst>
              <a:ext uri="{FF2B5EF4-FFF2-40B4-BE49-F238E27FC236}">
                <a16:creationId xmlns:a16="http://schemas.microsoft.com/office/drawing/2014/main" id="{ED163483-7443-47B7-BADB-8A652CC20688}"/>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2073D783-1DC9-4924-AAA2-32BDA1839AAF}"/>
              </a:ext>
            </a:extLst>
          </p:cNvPr>
          <p:cNvSpPr>
            <a:spLocks noGrp="1"/>
          </p:cNvSpPr>
          <p:nvPr>
            <p:ph type="sldNum" sz="quarter" idx="12"/>
          </p:nvPr>
        </p:nvSpPr>
        <p:spPr/>
        <p:txBody>
          <a:bodyPr/>
          <a:lstStyle/>
          <a:p>
            <a:fld id="{BEEC8F03-6A5D-4245-A170-E08A382CF7DE}" type="slidenum">
              <a:rPr lang="it-IT" smtClean="0"/>
              <a:t>‹N›</a:t>
            </a:fld>
            <a:endParaRPr lang="it-IT"/>
          </a:p>
        </p:txBody>
      </p:sp>
    </p:spTree>
    <p:extLst>
      <p:ext uri="{BB962C8B-B14F-4D97-AF65-F5344CB8AC3E}">
        <p14:creationId xmlns:p14="http://schemas.microsoft.com/office/powerpoint/2010/main" val="11162374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A900C8A-0DDF-4DF1-ACE7-678FEE9AD0D8}"/>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C3A81B87-6404-497F-9C75-83E09AE773F3}"/>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5E976E6A-3AB4-42B8-AA7C-6E7EECB3AD5A}"/>
              </a:ext>
            </a:extLst>
          </p:cNvPr>
          <p:cNvSpPr>
            <a:spLocks noGrp="1"/>
          </p:cNvSpPr>
          <p:nvPr>
            <p:ph type="dt" sz="half" idx="10"/>
          </p:nvPr>
        </p:nvSpPr>
        <p:spPr/>
        <p:txBody>
          <a:bodyPr/>
          <a:lstStyle/>
          <a:p>
            <a:fld id="{961E5B93-1978-4B10-9619-E99F40F9F276}" type="datetimeFigureOut">
              <a:rPr lang="it-IT" smtClean="0"/>
              <a:t>19/11/2019</a:t>
            </a:fld>
            <a:endParaRPr lang="it-IT"/>
          </a:p>
        </p:txBody>
      </p:sp>
      <p:sp>
        <p:nvSpPr>
          <p:cNvPr id="5" name="Segnaposto piè di pagina 4">
            <a:extLst>
              <a:ext uri="{FF2B5EF4-FFF2-40B4-BE49-F238E27FC236}">
                <a16:creationId xmlns:a16="http://schemas.microsoft.com/office/drawing/2014/main" id="{720D99A9-70BD-4848-BB31-83BB69A4D781}"/>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CB6C751E-6CC2-4E0F-9D12-CEE29D420BD6}"/>
              </a:ext>
            </a:extLst>
          </p:cNvPr>
          <p:cNvSpPr>
            <a:spLocks noGrp="1"/>
          </p:cNvSpPr>
          <p:nvPr>
            <p:ph type="sldNum" sz="quarter" idx="12"/>
          </p:nvPr>
        </p:nvSpPr>
        <p:spPr/>
        <p:txBody>
          <a:bodyPr/>
          <a:lstStyle/>
          <a:p>
            <a:fld id="{BEEC8F03-6A5D-4245-A170-E08A382CF7DE}" type="slidenum">
              <a:rPr lang="it-IT" smtClean="0"/>
              <a:t>‹N›</a:t>
            </a:fld>
            <a:endParaRPr lang="it-IT"/>
          </a:p>
        </p:txBody>
      </p:sp>
    </p:spTree>
    <p:extLst>
      <p:ext uri="{BB962C8B-B14F-4D97-AF65-F5344CB8AC3E}">
        <p14:creationId xmlns:p14="http://schemas.microsoft.com/office/powerpoint/2010/main" val="711800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661364E9-55B7-4E88-92BF-19BF2DA7C58B}"/>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E6EAFDA4-07F7-4ADF-B7F2-6B803B43D604}"/>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ED099EB1-CD8E-4679-8DDA-EAAE15D266E0}"/>
              </a:ext>
            </a:extLst>
          </p:cNvPr>
          <p:cNvSpPr>
            <a:spLocks noGrp="1"/>
          </p:cNvSpPr>
          <p:nvPr>
            <p:ph type="dt" sz="half" idx="10"/>
          </p:nvPr>
        </p:nvSpPr>
        <p:spPr/>
        <p:txBody>
          <a:bodyPr/>
          <a:lstStyle/>
          <a:p>
            <a:fld id="{961E5B93-1978-4B10-9619-E99F40F9F276}" type="datetimeFigureOut">
              <a:rPr lang="it-IT" smtClean="0"/>
              <a:t>19/11/2019</a:t>
            </a:fld>
            <a:endParaRPr lang="it-IT"/>
          </a:p>
        </p:txBody>
      </p:sp>
      <p:sp>
        <p:nvSpPr>
          <p:cNvPr id="5" name="Segnaposto piè di pagina 4">
            <a:extLst>
              <a:ext uri="{FF2B5EF4-FFF2-40B4-BE49-F238E27FC236}">
                <a16:creationId xmlns:a16="http://schemas.microsoft.com/office/drawing/2014/main" id="{FCE16172-015A-4A15-949B-F6D6CA52DA2D}"/>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AC6170A-060B-430D-A8BA-64DEFCC289FB}"/>
              </a:ext>
            </a:extLst>
          </p:cNvPr>
          <p:cNvSpPr>
            <a:spLocks noGrp="1"/>
          </p:cNvSpPr>
          <p:nvPr>
            <p:ph type="sldNum" sz="quarter" idx="12"/>
          </p:nvPr>
        </p:nvSpPr>
        <p:spPr/>
        <p:txBody>
          <a:bodyPr/>
          <a:lstStyle/>
          <a:p>
            <a:fld id="{BEEC8F03-6A5D-4245-A170-E08A382CF7DE}" type="slidenum">
              <a:rPr lang="it-IT" smtClean="0"/>
              <a:t>‹N›</a:t>
            </a:fld>
            <a:endParaRPr lang="it-IT"/>
          </a:p>
        </p:txBody>
      </p:sp>
    </p:spTree>
    <p:extLst>
      <p:ext uri="{BB962C8B-B14F-4D97-AF65-F5344CB8AC3E}">
        <p14:creationId xmlns:p14="http://schemas.microsoft.com/office/powerpoint/2010/main" val="4561156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7872FD5D-2A36-46A9-8F5B-7AF525D036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1C81A9A6-CA88-4C41-992F-987E01F39A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294BCE71-F4CA-4DC0-85A4-F237EA71BE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1E5B93-1978-4B10-9619-E99F40F9F276}" type="datetimeFigureOut">
              <a:rPr lang="it-IT" smtClean="0"/>
              <a:t>19/11/2019</a:t>
            </a:fld>
            <a:endParaRPr lang="it-IT"/>
          </a:p>
        </p:txBody>
      </p:sp>
      <p:sp>
        <p:nvSpPr>
          <p:cNvPr id="5" name="Segnaposto piè di pagina 4">
            <a:extLst>
              <a:ext uri="{FF2B5EF4-FFF2-40B4-BE49-F238E27FC236}">
                <a16:creationId xmlns:a16="http://schemas.microsoft.com/office/drawing/2014/main" id="{0360CDD9-10BA-4301-9583-87CF7628ED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DF0AE4AE-AA89-4EF3-88DE-A435CF644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EC8F03-6A5D-4245-A170-E08A382CF7DE}" type="slidenum">
              <a:rPr lang="it-IT" smtClean="0"/>
              <a:t>‹N›</a:t>
            </a:fld>
            <a:endParaRPr lang="it-IT"/>
          </a:p>
        </p:txBody>
      </p:sp>
    </p:spTree>
    <p:extLst>
      <p:ext uri="{BB962C8B-B14F-4D97-AF65-F5344CB8AC3E}">
        <p14:creationId xmlns:p14="http://schemas.microsoft.com/office/powerpoint/2010/main" val="39620354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1026" name="Picture 2" descr="Impero Sasanide Ērānshahr - Stemma">
            <a:extLst>
              <a:ext uri="{FF2B5EF4-FFF2-40B4-BE49-F238E27FC236}">
                <a16:creationId xmlns:a16="http://schemas.microsoft.com/office/drawing/2014/main" id="{1E4474BD-A9ED-4A88-9620-AD26F2E8AB8D}"/>
              </a:ext>
            </a:extLst>
          </p:cNvPr>
          <p:cNvPicPr>
            <a:picLocks noChangeAspect="1" noChangeArrowheads="1"/>
          </p:cNvPicPr>
          <p:nvPr/>
        </p:nvPicPr>
        <p:blipFill rotWithShape="1">
          <a:blip r:embed="rId2">
            <a:alphaModFix/>
            <a:extLst>
              <a:ext uri="{28A0092B-C50C-407E-A947-70E740481C1C}">
                <a14:useLocalDpi xmlns:a14="http://schemas.microsoft.com/office/drawing/2010/main" val="0"/>
              </a:ext>
            </a:extLst>
          </a:blip>
          <a:srcRect l="1480" r="5" b="5"/>
          <a:stretch/>
        </p:blipFill>
        <p:spPr bwMode="auto">
          <a:xfrm>
            <a:off x="8444281" y="1"/>
            <a:ext cx="3747719" cy="3804027"/>
          </a:xfrm>
          <a:custGeom>
            <a:avLst/>
            <a:gdLst>
              <a:gd name="connsiteX0" fmla="*/ 807468 w 4184139"/>
              <a:gd name="connsiteY0" fmla="*/ 0 h 4247004"/>
              <a:gd name="connsiteX1" fmla="*/ 4068803 w 4184139"/>
              <a:gd name="connsiteY1" fmla="*/ 0 h 4247004"/>
              <a:gd name="connsiteX2" fmla="*/ 4162158 w 4184139"/>
              <a:gd name="connsiteY2" fmla="*/ 84846 h 4247004"/>
              <a:gd name="connsiteX3" fmla="*/ 4184139 w 4184139"/>
              <a:gd name="connsiteY3" fmla="*/ 109032 h 4247004"/>
              <a:gd name="connsiteX4" fmla="*/ 4184139 w 4184139"/>
              <a:gd name="connsiteY4" fmla="*/ 3508705 h 4247004"/>
              <a:gd name="connsiteX5" fmla="*/ 4162158 w 4184139"/>
              <a:gd name="connsiteY5" fmla="*/ 3532891 h 4247004"/>
              <a:gd name="connsiteX6" fmla="*/ 2438135 w 4184139"/>
              <a:gd name="connsiteY6" fmla="*/ 4247004 h 4247004"/>
              <a:gd name="connsiteX7" fmla="*/ 0 w 4184139"/>
              <a:gd name="connsiteY7" fmla="*/ 1808869 h 4247004"/>
              <a:gd name="connsiteX8" fmla="*/ 714113 w 4184139"/>
              <a:gd name="connsiteY8" fmla="*/ 84846 h 4247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84139" h="4247004">
                <a:moveTo>
                  <a:pt x="807468" y="0"/>
                </a:moveTo>
                <a:lnTo>
                  <a:pt x="4068803" y="0"/>
                </a:lnTo>
                <a:lnTo>
                  <a:pt x="4162158" y="84846"/>
                </a:lnTo>
                <a:lnTo>
                  <a:pt x="4184139" y="109032"/>
                </a:lnTo>
                <a:lnTo>
                  <a:pt x="4184139" y="3508705"/>
                </a:lnTo>
                <a:lnTo>
                  <a:pt x="4162158" y="3532891"/>
                </a:lnTo>
                <a:cubicBezTo>
                  <a:pt x="3720942" y="3974107"/>
                  <a:pt x="3111408" y="4247004"/>
                  <a:pt x="2438135" y="4247004"/>
                </a:cubicBezTo>
                <a:cubicBezTo>
                  <a:pt x="1091590" y="4247004"/>
                  <a:pt x="0" y="3155414"/>
                  <a:pt x="0" y="1808869"/>
                </a:cubicBezTo>
                <a:cubicBezTo>
                  <a:pt x="0" y="1135596"/>
                  <a:pt x="272898" y="526062"/>
                  <a:pt x="714113" y="84846"/>
                </a:cubicBezTo>
                <a:close/>
              </a:path>
            </a:pathLst>
          </a:custGeom>
          <a:noFill/>
          <a:effectLst>
            <a:softEdge rad="0"/>
          </a:effectLst>
          <a:extLst>
            <a:ext uri="{909E8E84-426E-40DD-AFC4-6F175D3DCCD1}">
              <a14:hiddenFill xmlns:a14="http://schemas.microsoft.com/office/drawing/2010/main">
                <a:solidFill>
                  <a:srgbClr val="FFFFFF"/>
                </a:solidFill>
              </a14:hiddenFill>
            </a:ext>
          </a:extLst>
        </p:spPr>
      </p:pic>
      <p:pic>
        <p:nvPicPr>
          <p:cNvPr id="5" name="Immagine 4">
            <a:extLst>
              <a:ext uri="{FF2B5EF4-FFF2-40B4-BE49-F238E27FC236}">
                <a16:creationId xmlns:a16="http://schemas.microsoft.com/office/drawing/2014/main" id="{D1C14A01-D438-443D-8FE2-7C9FD1E2E7FB}"/>
              </a:ext>
            </a:extLst>
          </p:cNvPr>
          <p:cNvPicPr>
            <a:picLocks noChangeAspect="1"/>
          </p:cNvPicPr>
          <p:nvPr/>
        </p:nvPicPr>
        <p:blipFill rotWithShape="1">
          <a:blip r:embed="rId3">
            <a:alphaModFix/>
          </a:blip>
          <a:srcRect t="10019" r="4" b="9965"/>
          <a:stretch/>
        </p:blipFill>
        <p:spPr>
          <a:xfrm>
            <a:off x="4267510" y="101542"/>
            <a:ext cx="3314392" cy="2658794"/>
          </a:xfrm>
          <a:custGeom>
            <a:avLst/>
            <a:gdLst>
              <a:gd name="connsiteX0" fmla="*/ 431362 w 4215670"/>
              <a:gd name="connsiteY0" fmla="*/ 0 h 3381796"/>
              <a:gd name="connsiteX1" fmla="*/ 3784309 w 4215670"/>
              <a:gd name="connsiteY1" fmla="*/ 0 h 3381796"/>
              <a:gd name="connsiteX2" fmla="*/ 3855685 w 4215670"/>
              <a:gd name="connsiteY2" fmla="*/ 95451 h 3381796"/>
              <a:gd name="connsiteX3" fmla="*/ 4215670 w 4215670"/>
              <a:gd name="connsiteY3" fmla="*/ 1273961 h 3381796"/>
              <a:gd name="connsiteX4" fmla="*/ 2107836 w 4215670"/>
              <a:gd name="connsiteY4" fmla="*/ 3381796 h 3381796"/>
              <a:gd name="connsiteX5" fmla="*/ 0 w 4215670"/>
              <a:gd name="connsiteY5" fmla="*/ 1273961 h 3381796"/>
              <a:gd name="connsiteX6" fmla="*/ 359986 w 4215670"/>
              <a:gd name="connsiteY6" fmla="*/ 95451 h 3381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5670" h="3381796">
                <a:moveTo>
                  <a:pt x="431362" y="0"/>
                </a:moveTo>
                <a:lnTo>
                  <a:pt x="3784309" y="0"/>
                </a:lnTo>
                <a:lnTo>
                  <a:pt x="3855685" y="95451"/>
                </a:lnTo>
                <a:cubicBezTo>
                  <a:pt x="4082961" y="431863"/>
                  <a:pt x="4215670" y="837414"/>
                  <a:pt x="4215670" y="1273961"/>
                </a:cubicBezTo>
                <a:cubicBezTo>
                  <a:pt x="4215670" y="2438087"/>
                  <a:pt x="3271960" y="3381796"/>
                  <a:pt x="2107836" y="3381796"/>
                </a:cubicBezTo>
                <a:cubicBezTo>
                  <a:pt x="943711" y="3381796"/>
                  <a:pt x="0" y="2438087"/>
                  <a:pt x="0" y="1273961"/>
                </a:cubicBezTo>
                <a:cubicBezTo>
                  <a:pt x="0" y="837414"/>
                  <a:pt x="132710" y="431863"/>
                  <a:pt x="359986" y="95451"/>
                </a:cubicBezTo>
                <a:close/>
              </a:path>
            </a:pathLst>
          </a:custGeom>
          <a:effectLst>
            <a:softEdge rad="0"/>
          </a:effectLst>
        </p:spPr>
      </p:pic>
      <p:pic>
        <p:nvPicPr>
          <p:cNvPr id="4" name="Immagine 3">
            <a:extLst>
              <a:ext uri="{FF2B5EF4-FFF2-40B4-BE49-F238E27FC236}">
                <a16:creationId xmlns:a16="http://schemas.microsoft.com/office/drawing/2014/main" id="{6C2A5112-197A-44EB-AE4C-2189A55DB578}"/>
              </a:ext>
            </a:extLst>
          </p:cNvPr>
          <p:cNvPicPr>
            <a:picLocks noChangeAspect="1"/>
          </p:cNvPicPr>
          <p:nvPr/>
        </p:nvPicPr>
        <p:blipFill rotWithShape="1">
          <a:blip r:embed="rId4">
            <a:alphaModFix/>
          </a:blip>
          <a:srcRect l="6141"/>
          <a:stretch/>
        </p:blipFill>
        <p:spPr>
          <a:xfrm>
            <a:off x="1" y="1955751"/>
            <a:ext cx="4610099" cy="4911725"/>
          </a:xfrm>
          <a:custGeom>
            <a:avLst/>
            <a:gdLst>
              <a:gd name="connsiteX0" fmla="*/ 1986067 w 5190767"/>
              <a:gd name="connsiteY0" fmla="*/ 0 h 5530385"/>
              <a:gd name="connsiteX1" fmla="*/ 5190767 w 5190767"/>
              <a:gd name="connsiteY1" fmla="*/ 3204701 h 5530385"/>
              <a:gd name="connsiteX2" fmla="*/ 4252132 w 5190767"/>
              <a:gd name="connsiteY2" fmla="*/ 5470767 h 5530385"/>
              <a:gd name="connsiteX3" fmla="*/ 4186536 w 5190767"/>
              <a:gd name="connsiteY3" fmla="*/ 5530385 h 5530385"/>
              <a:gd name="connsiteX4" fmla="*/ 0 w 5190767"/>
              <a:gd name="connsiteY4" fmla="*/ 5530385 h 5530385"/>
              <a:gd name="connsiteX5" fmla="*/ 0 w 5190767"/>
              <a:gd name="connsiteY5" fmla="*/ 692598 h 5530385"/>
              <a:gd name="connsiteX6" fmla="*/ 194287 w 5190767"/>
              <a:gd name="connsiteY6" fmla="*/ 547313 h 5530385"/>
              <a:gd name="connsiteX7" fmla="*/ 1986067 w 5190767"/>
              <a:gd name="connsiteY7" fmla="*/ 0 h 553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90767" h="5530385">
                <a:moveTo>
                  <a:pt x="1986067" y="0"/>
                </a:moveTo>
                <a:cubicBezTo>
                  <a:pt x="3755974" y="0"/>
                  <a:pt x="5190767" y="1434794"/>
                  <a:pt x="5190767" y="3204701"/>
                </a:cubicBezTo>
                <a:cubicBezTo>
                  <a:pt x="5190767" y="4089655"/>
                  <a:pt x="4832069" y="4890830"/>
                  <a:pt x="4252132" y="5470767"/>
                </a:cubicBezTo>
                <a:lnTo>
                  <a:pt x="4186536" y="5530385"/>
                </a:lnTo>
                <a:lnTo>
                  <a:pt x="0" y="5530385"/>
                </a:lnTo>
                <a:lnTo>
                  <a:pt x="0" y="692598"/>
                </a:lnTo>
                <a:lnTo>
                  <a:pt x="194287" y="547313"/>
                </a:lnTo>
                <a:cubicBezTo>
                  <a:pt x="705761" y="201768"/>
                  <a:pt x="1322351" y="0"/>
                  <a:pt x="1986067" y="0"/>
                </a:cubicBezTo>
                <a:close/>
              </a:path>
            </a:pathLst>
          </a:custGeom>
          <a:effectLst>
            <a:softEdge rad="0"/>
          </a:effectLst>
        </p:spPr>
      </p:pic>
      <p:pic>
        <p:nvPicPr>
          <p:cNvPr id="135" name="Picture 134">
            <a:extLst>
              <a:ext uri="{FF2B5EF4-FFF2-40B4-BE49-F238E27FC236}">
                <a16:creationId xmlns:a16="http://schemas.microsoft.com/office/drawing/2014/main" id="{4603FC70-67D9-49EF-983C-3853BF2B49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olo 1">
            <a:extLst>
              <a:ext uri="{FF2B5EF4-FFF2-40B4-BE49-F238E27FC236}">
                <a16:creationId xmlns:a16="http://schemas.microsoft.com/office/drawing/2014/main" id="{54388EEE-7985-47E2-9CD3-1C4A24BC5382}"/>
              </a:ext>
            </a:extLst>
          </p:cNvPr>
          <p:cNvSpPr>
            <a:spLocks noGrp="1"/>
          </p:cNvSpPr>
          <p:nvPr>
            <p:ph type="ctrTitle"/>
          </p:nvPr>
        </p:nvSpPr>
        <p:spPr>
          <a:xfrm>
            <a:off x="5190767" y="5059192"/>
            <a:ext cx="6658333" cy="1798807"/>
          </a:xfrm>
        </p:spPr>
        <p:txBody>
          <a:bodyPr anchor="t">
            <a:normAutofit/>
          </a:bodyPr>
          <a:lstStyle/>
          <a:p>
            <a:r>
              <a:rPr lang="en-US" sz="3600" dirty="0">
                <a:solidFill>
                  <a:srgbClr val="000000"/>
                </a:solidFill>
              </a:rPr>
              <a:t>The Late Antique in Iran: the interpretation of </a:t>
            </a:r>
            <a:r>
              <a:rPr lang="en-US" sz="3600" dirty="0" err="1">
                <a:solidFill>
                  <a:srgbClr val="000000"/>
                </a:solidFill>
              </a:rPr>
              <a:t>Khodad</a:t>
            </a:r>
            <a:r>
              <a:rPr lang="en-US" sz="3600" dirty="0">
                <a:solidFill>
                  <a:srgbClr val="000000"/>
                </a:solidFill>
              </a:rPr>
              <a:t> </a:t>
            </a:r>
            <a:r>
              <a:rPr lang="en-US" sz="3600" dirty="0" err="1">
                <a:solidFill>
                  <a:srgbClr val="000000"/>
                </a:solidFill>
              </a:rPr>
              <a:t>Rezakhani</a:t>
            </a:r>
            <a:endParaRPr lang="it-IT" sz="3600" dirty="0">
              <a:solidFill>
                <a:srgbClr val="000000"/>
              </a:solidFill>
            </a:endParaRPr>
          </a:p>
        </p:txBody>
      </p:sp>
      <p:sp>
        <p:nvSpPr>
          <p:cNvPr id="3" name="Sottotitolo 2">
            <a:extLst>
              <a:ext uri="{FF2B5EF4-FFF2-40B4-BE49-F238E27FC236}">
                <a16:creationId xmlns:a16="http://schemas.microsoft.com/office/drawing/2014/main" id="{65B582C8-ADF0-4378-8064-15C6CABDA02B}"/>
              </a:ext>
            </a:extLst>
          </p:cNvPr>
          <p:cNvSpPr>
            <a:spLocks noGrp="1"/>
          </p:cNvSpPr>
          <p:nvPr>
            <p:ph type="subTitle" idx="1"/>
          </p:nvPr>
        </p:nvSpPr>
        <p:spPr>
          <a:xfrm>
            <a:off x="5741233" y="4375438"/>
            <a:ext cx="5650644" cy="683752"/>
          </a:xfrm>
        </p:spPr>
        <p:txBody>
          <a:bodyPr anchor="b">
            <a:normAutofit/>
          </a:bodyPr>
          <a:lstStyle/>
          <a:p>
            <a:r>
              <a:rPr lang="it-IT" sz="1800" dirty="0">
                <a:solidFill>
                  <a:srgbClr val="000000"/>
                </a:solidFill>
              </a:rPr>
              <a:t>Presentation of Gianluca Borreca</a:t>
            </a:r>
          </a:p>
        </p:txBody>
      </p:sp>
    </p:spTree>
    <p:extLst>
      <p:ext uri="{BB962C8B-B14F-4D97-AF65-F5344CB8AC3E}">
        <p14:creationId xmlns:p14="http://schemas.microsoft.com/office/powerpoint/2010/main" val="38385714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E2F346CF-EEBA-481D-825D-C8C35A0FDE11}"/>
              </a:ext>
            </a:extLst>
          </p:cNvPr>
          <p:cNvPicPr>
            <a:picLocks noChangeAspect="1"/>
          </p:cNvPicPr>
          <p:nvPr/>
        </p:nvPicPr>
        <p:blipFill rotWithShape="1">
          <a:blip r:embed="rId2">
            <a:alphaModFix/>
          </a:blip>
          <a:srcRect l="13092" r="32841" b="-1"/>
          <a:stretch/>
        </p:blipFill>
        <p:spPr>
          <a:xfrm>
            <a:off x="8103955" y="1311129"/>
            <a:ext cx="4088045" cy="4744622"/>
          </a:xfrm>
          <a:custGeom>
            <a:avLst/>
            <a:gdLst>
              <a:gd name="connsiteX0" fmla="*/ 3479124 w 5294678"/>
              <a:gd name="connsiteY0" fmla="*/ 0 h 6145051"/>
              <a:gd name="connsiteX1" fmla="*/ 5137482 w 5294678"/>
              <a:gd name="connsiteY1" fmla="*/ 419912 h 6145051"/>
              <a:gd name="connsiteX2" fmla="*/ 5294678 w 5294678"/>
              <a:gd name="connsiteY2" fmla="*/ 515411 h 6145051"/>
              <a:gd name="connsiteX3" fmla="*/ 5294678 w 5294678"/>
              <a:gd name="connsiteY3" fmla="*/ 6145051 h 6145051"/>
              <a:gd name="connsiteX4" fmla="*/ 1245466 w 5294678"/>
              <a:gd name="connsiteY4" fmla="*/ 6145051 h 6145051"/>
              <a:gd name="connsiteX5" fmla="*/ 1019012 w 5294678"/>
              <a:gd name="connsiteY5" fmla="*/ 5939236 h 6145051"/>
              <a:gd name="connsiteX6" fmla="*/ 0 w 5294678"/>
              <a:gd name="connsiteY6" fmla="*/ 3479124 h 6145051"/>
              <a:gd name="connsiteX7" fmla="*/ 3479124 w 5294678"/>
              <a:gd name="connsiteY7" fmla="*/ 0 h 6145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94678" h="6145051">
                <a:moveTo>
                  <a:pt x="3479124" y="0"/>
                </a:moveTo>
                <a:cubicBezTo>
                  <a:pt x="4079583" y="0"/>
                  <a:pt x="4644513" y="152115"/>
                  <a:pt x="5137482" y="419912"/>
                </a:cubicBezTo>
                <a:lnTo>
                  <a:pt x="5294678" y="515411"/>
                </a:lnTo>
                <a:lnTo>
                  <a:pt x="5294678" y="6145051"/>
                </a:lnTo>
                <a:lnTo>
                  <a:pt x="1245466" y="6145051"/>
                </a:lnTo>
                <a:lnTo>
                  <a:pt x="1019012" y="5939236"/>
                </a:lnTo>
                <a:cubicBezTo>
                  <a:pt x="389414" y="5309639"/>
                  <a:pt x="0" y="4439858"/>
                  <a:pt x="0" y="3479124"/>
                </a:cubicBezTo>
                <a:cubicBezTo>
                  <a:pt x="0" y="1557657"/>
                  <a:pt x="1557657" y="0"/>
                  <a:pt x="3479124" y="0"/>
                </a:cubicBezTo>
                <a:close/>
              </a:path>
            </a:pathLst>
          </a:custGeom>
          <a:effectLst>
            <a:softEdge rad="0"/>
          </a:effectLst>
        </p:spPr>
      </p:pic>
      <p:pic>
        <p:nvPicPr>
          <p:cNvPr id="18" name="Picture 17">
            <a:extLst>
              <a:ext uri="{FF2B5EF4-FFF2-40B4-BE49-F238E27FC236}">
                <a16:creationId xmlns:a16="http://schemas.microsoft.com/office/drawing/2014/main" id="{6D104383-AD7E-45AE-BEBC-A74A7E3364D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pic>
        <p:nvPicPr>
          <p:cNvPr id="4" name="Segnaposto contenuto 3">
            <a:extLst>
              <a:ext uri="{FF2B5EF4-FFF2-40B4-BE49-F238E27FC236}">
                <a16:creationId xmlns:a16="http://schemas.microsoft.com/office/drawing/2014/main" id="{C73887ED-96E2-47DA-88E5-3FB38EF4785C}"/>
              </a:ext>
            </a:extLst>
          </p:cNvPr>
          <p:cNvPicPr>
            <a:picLocks noGrp="1" noChangeAspect="1"/>
          </p:cNvPicPr>
          <p:nvPr>
            <p:ph idx="1"/>
          </p:nvPr>
        </p:nvPicPr>
        <p:blipFill rotWithShape="1">
          <a:blip r:embed="rId4">
            <a:alphaModFix/>
          </a:blip>
          <a:srcRect l="7619" r="2" b="2"/>
          <a:stretch/>
        </p:blipFill>
        <p:spPr>
          <a:xfrm>
            <a:off x="4597328" y="0"/>
            <a:ext cx="4072520" cy="2920582"/>
          </a:xfrm>
          <a:custGeom>
            <a:avLst/>
            <a:gdLst>
              <a:gd name="connsiteX0" fmla="*/ 253815 w 5061985"/>
              <a:gd name="connsiteY0" fmla="*/ 0 h 3630170"/>
              <a:gd name="connsiteX1" fmla="*/ 4808170 w 5061985"/>
              <a:gd name="connsiteY1" fmla="*/ 0 h 3630170"/>
              <a:gd name="connsiteX2" fmla="*/ 4863087 w 5061985"/>
              <a:gd name="connsiteY2" fmla="*/ 114001 h 3630170"/>
              <a:gd name="connsiteX3" fmla="*/ 5061985 w 5061985"/>
              <a:gd name="connsiteY3" fmla="*/ 1099178 h 3630170"/>
              <a:gd name="connsiteX4" fmla="*/ 2530993 w 5061985"/>
              <a:gd name="connsiteY4" fmla="*/ 3630170 h 3630170"/>
              <a:gd name="connsiteX5" fmla="*/ 0 w 5061985"/>
              <a:gd name="connsiteY5" fmla="*/ 1099178 h 3630170"/>
              <a:gd name="connsiteX6" fmla="*/ 198898 w 5061985"/>
              <a:gd name="connsiteY6" fmla="*/ 114001 h 3630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61985" h="3630170">
                <a:moveTo>
                  <a:pt x="253815" y="0"/>
                </a:moveTo>
                <a:lnTo>
                  <a:pt x="4808170" y="0"/>
                </a:lnTo>
                <a:lnTo>
                  <a:pt x="4863087" y="114001"/>
                </a:lnTo>
                <a:cubicBezTo>
                  <a:pt x="4991162" y="416805"/>
                  <a:pt x="5061985" y="749721"/>
                  <a:pt x="5061985" y="1099178"/>
                </a:cubicBezTo>
                <a:cubicBezTo>
                  <a:pt x="5061985" y="2497007"/>
                  <a:pt x="3928821" y="3630170"/>
                  <a:pt x="2530993" y="3630170"/>
                </a:cubicBezTo>
                <a:cubicBezTo>
                  <a:pt x="1133164" y="3630170"/>
                  <a:pt x="0" y="2497007"/>
                  <a:pt x="0" y="1099178"/>
                </a:cubicBezTo>
                <a:cubicBezTo>
                  <a:pt x="0" y="749721"/>
                  <a:pt x="70823" y="416805"/>
                  <a:pt x="198898" y="114001"/>
                </a:cubicBezTo>
                <a:close/>
              </a:path>
            </a:pathLst>
          </a:custGeom>
          <a:effectLst>
            <a:softEdge rad="0"/>
          </a:effectLst>
        </p:spPr>
      </p:pic>
      <p:sp>
        <p:nvSpPr>
          <p:cNvPr id="2" name="Titolo 1">
            <a:extLst>
              <a:ext uri="{FF2B5EF4-FFF2-40B4-BE49-F238E27FC236}">
                <a16:creationId xmlns:a16="http://schemas.microsoft.com/office/drawing/2014/main" id="{1B94D047-6D07-4334-AC23-0F8ADFD2DF81}"/>
              </a:ext>
            </a:extLst>
          </p:cNvPr>
          <p:cNvSpPr>
            <a:spLocks noGrp="1"/>
          </p:cNvSpPr>
          <p:nvPr>
            <p:ph type="title"/>
          </p:nvPr>
        </p:nvSpPr>
        <p:spPr>
          <a:xfrm>
            <a:off x="404062" y="2920581"/>
            <a:ext cx="7189434" cy="3578693"/>
          </a:xfrm>
        </p:spPr>
        <p:txBody>
          <a:bodyPr vert="horz" lIns="91440" tIns="45720" rIns="91440" bIns="45720" rtlCol="0" anchor="t">
            <a:normAutofit fontScale="90000"/>
          </a:bodyPr>
          <a:lstStyle/>
          <a:p>
            <a:pPr algn="just"/>
            <a:r>
              <a:rPr lang="en-US" dirty="0">
                <a:solidFill>
                  <a:srgbClr val="000000"/>
                </a:solidFill>
              </a:rPr>
              <a:t>10/11/2019 </a:t>
            </a:r>
            <a:br>
              <a:rPr lang="en-US" dirty="0">
                <a:solidFill>
                  <a:srgbClr val="000000"/>
                </a:solidFill>
              </a:rPr>
            </a:br>
            <a:r>
              <a:rPr lang="en-US" dirty="0">
                <a:solidFill>
                  <a:srgbClr val="000000"/>
                </a:solidFill>
              </a:rPr>
              <a:t>The Iranian President Hassan Rouhani announced that a new large oil field with a capacity of about 53 billion barrels of crude was discovered in the Iranian province of Khuzestan.</a:t>
            </a:r>
            <a:endParaRPr lang="en-US" kern="1200" dirty="0">
              <a:solidFill>
                <a:srgbClr val="000000"/>
              </a:solidFill>
              <a:latin typeface="+mj-lt"/>
              <a:ea typeface="+mj-ea"/>
              <a:cs typeface="+mj-cs"/>
            </a:endParaRPr>
          </a:p>
        </p:txBody>
      </p:sp>
    </p:spTree>
    <p:extLst>
      <p:ext uri="{BB962C8B-B14F-4D97-AF65-F5344CB8AC3E}">
        <p14:creationId xmlns:p14="http://schemas.microsoft.com/office/powerpoint/2010/main" val="14509689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2" name="Rectangle 134">
            <a:extLst>
              <a:ext uri="{FF2B5EF4-FFF2-40B4-BE49-F238E27FC236}">
                <a16:creationId xmlns:a16="http://schemas.microsoft.com/office/drawing/2014/main" id="{9BD0A92D-399A-41B4-B955-6B72A41B7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42264" y="0"/>
            <a:ext cx="9349736"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7" name="Picture 136">
            <a:extLst>
              <a:ext uri="{FF2B5EF4-FFF2-40B4-BE49-F238E27FC236}">
                <a16:creationId xmlns:a16="http://schemas.microsoft.com/office/drawing/2014/main" id="{D6A49DF9-534D-4905-8F46-02AB63EB6F3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2" name="Titolo 1">
            <a:extLst>
              <a:ext uri="{FF2B5EF4-FFF2-40B4-BE49-F238E27FC236}">
                <a16:creationId xmlns:a16="http://schemas.microsoft.com/office/drawing/2014/main" id="{D40D0DDA-5159-41D7-B446-71BC8F47A94C}"/>
              </a:ext>
            </a:extLst>
          </p:cNvPr>
          <p:cNvSpPr>
            <a:spLocks noGrp="1"/>
          </p:cNvSpPr>
          <p:nvPr>
            <p:ph type="title"/>
          </p:nvPr>
        </p:nvSpPr>
        <p:spPr>
          <a:xfrm>
            <a:off x="374547" y="3429000"/>
            <a:ext cx="5946579" cy="2831123"/>
          </a:xfrm>
        </p:spPr>
        <p:txBody>
          <a:bodyPr vert="horz" lIns="91440" tIns="45720" rIns="91440" bIns="45720" rtlCol="0" anchor="t">
            <a:normAutofit fontScale="90000"/>
          </a:bodyPr>
          <a:lstStyle/>
          <a:p>
            <a:r>
              <a:rPr lang="en-US" sz="2800" kern="1200" dirty="0">
                <a:solidFill>
                  <a:srgbClr val="000000"/>
                </a:solidFill>
                <a:latin typeface="+mj-lt"/>
                <a:ea typeface="+mj-ea"/>
                <a:cs typeface="+mj-cs"/>
              </a:rPr>
              <a:t>How was the "geo-political" influence of Iran in the Ancient Period</a:t>
            </a:r>
            <a:r>
              <a:rPr lang="en-US" sz="2800" dirty="0">
                <a:solidFill>
                  <a:srgbClr val="000000"/>
                </a:solidFill>
              </a:rPr>
              <a:t>?</a:t>
            </a:r>
            <a:br>
              <a:rPr lang="en-US" sz="2800" dirty="0">
                <a:solidFill>
                  <a:srgbClr val="000000"/>
                </a:solidFill>
              </a:rPr>
            </a:br>
            <a:br>
              <a:rPr lang="en-US" sz="2800" dirty="0">
                <a:solidFill>
                  <a:srgbClr val="000000"/>
                </a:solidFill>
              </a:rPr>
            </a:br>
            <a:r>
              <a:rPr lang="en-US" sz="2800" dirty="0">
                <a:solidFill>
                  <a:srgbClr val="000000"/>
                </a:solidFill>
              </a:rPr>
              <a:t>Battle of Marathon 490 BC: Victory of the Greeks</a:t>
            </a:r>
            <a:br>
              <a:rPr lang="en-US" sz="2800" dirty="0">
                <a:solidFill>
                  <a:srgbClr val="000000"/>
                </a:solidFill>
              </a:rPr>
            </a:br>
            <a:r>
              <a:rPr lang="en-US" sz="2800" dirty="0">
                <a:solidFill>
                  <a:srgbClr val="000000"/>
                </a:solidFill>
              </a:rPr>
              <a:t>Battle of Thermopylae 480 BC: Legend of the 300 Spartans</a:t>
            </a:r>
            <a:br>
              <a:rPr lang="en-US" sz="2800" dirty="0">
                <a:solidFill>
                  <a:srgbClr val="000000"/>
                </a:solidFill>
              </a:rPr>
            </a:br>
            <a:endParaRPr lang="en-US" sz="2800" kern="1200" dirty="0">
              <a:solidFill>
                <a:srgbClr val="000000"/>
              </a:solidFill>
              <a:latin typeface="+mj-lt"/>
              <a:ea typeface="+mj-ea"/>
              <a:cs typeface="+mj-cs"/>
            </a:endParaRPr>
          </a:p>
        </p:txBody>
      </p:sp>
      <p:sp>
        <p:nvSpPr>
          <p:cNvPr id="139" name="Freeform 56">
            <a:extLst>
              <a:ext uri="{FF2B5EF4-FFF2-40B4-BE49-F238E27FC236}">
                <a16:creationId xmlns:a16="http://schemas.microsoft.com/office/drawing/2014/main" id="{9FA51AA9-DFBD-4CB2-9C70-26DAC24A34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35021" y="2"/>
            <a:ext cx="4305922" cy="3193227"/>
          </a:xfrm>
          <a:custGeom>
            <a:avLst/>
            <a:gdLst>
              <a:gd name="connsiteX0" fmla="*/ 268379 w 4305922"/>
              <a:gd name="connsiteY0" fmla="*/ 0 h 3193227"/>
              <a:gd name="connsiteX1" fmla="*/ 4037544 w 4305922"/>
              <a:gd name="connsiteY1" fmla="*/ 0 h 3193227"/>
              <a:gd name="connsiteX2" fmla="*/ 4046072 w 4305922"/>
              <a:gd name="connsiteY2" fmla="*/ 14037 h 3193227"/>
              <a:gd name="connsiteX3" fmla="*/ 4305922 w 4305922"/>
              <a:gd name="connsiteY3" fmla="*/ 1040266 h 3193227"/>
              <a:gd name="connsiteX4" fmla="*/ 2152962 w 4305922"/>
              <a:gd name="connsiteY4" fmla="*/ 3193227 h 3193227"/>
              <a:gd name="connsiteX5" fmla="*/ 0 w 4305922"/>
              <a:gd name="connsiteY5" fmla="*/ 1040266 h 3193227"/>
              <a:gd name="connsiteX6" fmla="*/ 259851 w 4305922"/>
              <a:gd name="connsiteY6" fmla="*/ 14037 h 3193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05922" h="3193227">
                <a:moveTo>
                  <a:pt x="268379" y="0"/>
                </a:moveTo>
                <a:lnTo>
                  <a:pt x="4037544" y="0"/>
                </a:lnTo>
                <a:lnTo>
                  <a:pt x="4046072" y="14037"/>
                </a:lnTo>
                <a:cubicBezTo>
                  <a:pt x="4211790" y="319097"/>
                  <a:pt x="4305922" y="668689"/>
                  <a:pt x="4305922" y="1040266"/>
                </a:cubicBezTo>
                <a:cubicBezTo>
                  <a:pt x="4305922" y="2229314"/>
                  <a:pt x="3342009" y="3193227"/>
                  <a:pt x="2152962" y="3193227"/>
                </a:cubicBezTo>
                <a:cubicBezTo>
                  <a:pt x="963913" y="3193227"/>
                  <a:pt x="0" y="2229314"/>
                  <a:pt x="0" y="1040266"/>
                </a:cubicBezTo>
                <a:cubicBezTo>
                  <a:pt x="0" y="668689"/>
                  <a:pt x="94133" y="319097"/>
                  <a:pt x="259851" y="14037"/>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Immagine 4">
            <a:extLst>
              <a:ext uri="{FF2B5EF4-FFF2-40B4-BE49-F238E27FC236}">
                <a16:creationId xmlns:a16="http://schemas.microsoft.com/office/drawing/2014/main" id="{7F55D391-D0FD-40AB-AE84-0C67921F5530}"/>
              </a:ext>
            </a:extLst>
          </p:cNvPr>
          <p:cNvPicPr>
            <a:picLocks noChangeAspect="1"/>
          </p:cNvPicPr>
          <p:nvPr/>
        </p:nvPicPr>
        <p:blipFill rotWithShape="1">
          <a:blip r:embed="rId3">
            <a:alphaModFix/>
          </a:blip>
          <a:srcRect l="17986" r="12236" b="-1"/>
          <a:stretch/>
        </p:blipFill>
        <p:spPr>
          <a:xfrm>
            <a:off x="3347837" y="1"/>
            <a:ext cx="4063868" cy="3072200"/>
          </a:xfrm>
          <a:custGeom>
            <a:avLst/>
            <a:gdLst>
              <a:gd name="connsiteX0" fmla="*/ 288818 w 4063868"/>
              <a:gd name="connsiteY0" fmla="*/ 0 h 3072200"/>
              <a:gd name="connsiteX1" fmla="*/ 3775050 w 4063868"/>
              <a:gd name="connsiteY1" fmla="*/ 0 h 3072200"/>
              <a:gd name="connsiteX2" fmla="*/ 3818625 w 4063868"/>
              <a:gd name="connsiteY2" fmla="*/ 71726 h 3072200"/>
              <a:gd name="connsiteX3" fmla="*/ 4063868 w 4063868"/>
              <a:gd name="connsiteY3" fmla="*/ 1040266 h 3072200"/>
              <a:gd name="connsiteX4" fmla="*/ 2031934 w 4063868"/>
              <a:gd name="connsiteY4" fmla="*/ 3072200 h 3072200"/>
              <a:gd name="connsiteX5" fmla="*/ 0 w 4063868"/>
              <a:gd name="connsiteY5" fmla="*/ 1040266 h 3072200"/>
              <a:gd name="connsiteX6" fmla="*/ 245244 w 4063868"/>
              <a:gd name="connsiteY6" fmla="*/ 71726 h 30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63868" h="3072200">
                <a:moveTo>
                  <a:pt x="288818" y="0"/>
                </a:moveTo>
                <a:lnTo>
                  <a:pt x="3775050" y="0"/>
                </a:lnTo>
                <a:lnTo>
                  <a:pt x="3818625" y="71726"/>
                </a:lnTo>
                <a:cubicBezTo>
                  <a:pt x="3975028" y="359637"/>
                  <a:pt x="4063868" y="689577"/>
                  <a:pt x="4063868" y="1040266"/>
                </a:cubicBezTo>
                <a:cubicBezTo>
                  <a:pt x="4063868" y="2162473"/>
                  <a:pt x="3154140" y="3072200"/>
                  <a:pt x="2031934" y="3072200"/>
                </a:cubicBezTo>
                <a:cubicBezTo>
                  <a:pt x="909728" y="3072200"/>
                  <a:pt x="0" y="2162473"/>
                  <a:pt x="0" y="1040266"/>
                </a:cubicBezTo>
                <a:cubicBezTo>
                  <a:pt x="0" y="689577"/>
                  <a:pt x="88841" y="359637"/>
                  <a:pt x="245244" y="71726"/>
                </a:cubicBezTo>
                <a:close/>
              </a:path>
            </a:pathLst>
          </a:custGeom>
          <a:effectLst>
            <a:softEdge rad="0"/>
          </a:effectLst>
        </p:spPr>
      </p:pic>
      <p:sp>
        <p:nvSpPr>
          <p:cNvPr id="141" name="Freeform 58">
            <a:extLst>
              <a:ext uri="{FF2B5EF4-FFF2-40B4-BE49-F238E27FC236}">
                <a16:creationId xmlns:a16="http://schemas.microsoft.com/office/drawing/2014/main" id="{D5905D0D-FE5E-454B-A340-4DE821C09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85658" y="1424717"/>
            <a:ext cx="4506342" cy="5442758"/>
          </a:xfrm>
          <a:custGeom>
            <a:avLst/>
            <a:gdLst>
              <a:gd name="connsiteX0" fmla="*/ 3034499 w 4506342"/>
              <a:gd name="connsiteY0" fmla="*/ 0 h 5442758"/>
              <a:gd name="connsiteX1" fmla="*/ 4480922 w 4506342"/>
              <a:gd name="connsiteY1" fmla="*/ 366248 h 5442758"/>
              <a:gd name="connsiteX2" fmla="*/ 4506342 w 4506342"/>
              <a:gd name="connsiteY2" fmla="*/ 381691 h 5442758"/>
              <a:gd name="connsiteX3" fmla="*/ 4506342 w 4506342"/>
              <a:gd name="connsiteY3" fmla="*/ 5442758 h 5442758"/>
              <a:gd name="connsiteX4" fmla="*/ 1193461 w 4506342"/>
              <a:gd name="connsiteY4" fmla="*/ 5442758 h 5442758"/>
              <a:gd name="connsiteX5" fmla="*/ 1104276 w 4506342"/>
              <a:gd name="connsiteY5" fmla="*/ 5376066 h 5442758"/>
              <a:gd name="connsiteX6" fmla="*/ 0 w 4506342"/>
              <a:gd name="connsiteY6" fmla="*/ 3034499 h 5442758"/>
              <a:gd name="connsiteX7" fmla="*/ 3034499 w 4506342"/>
              <a:gd name="connsiteY7" fmla="*/ 0 h 5442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06342" h="5442758">
                <a:moveTo>
                  <a:pt x="3034499" y="0"/>
                </a:moveTo>
                <a:cubicBezTo>
                  <a:pt x="3558220" y="0"/>
                  <a:pt x="4050953" y="132675"/>
                  <a:pt x="4480922" y="366248"/>
                </a:cubicBezTo>
                <a:lnTo>
                  <a:pt x="4506342" y="381691"/>
                </a:lnTo>
                <a:lnTo>
                  <a:pt x="4506342" y="5442758"/>
                </a:lnTo>
                <a:lnTo>
                  <a:pt x="1193461" y="5442758"/>
                </a:lnTo>
                <a:lnTo>
                  <a:pt x="1104276" y="5376066"/>
                </a:lnTo>
                <a:cubicBezTo>
                  <a:pt x="429867" y="4819495"/>
                  <a:pt x="0" y="3977198"/>
                  <a:pt x="0" y="3034499"/>
                </a:cubicBezTo>
                <a:cubicBezTo>
                  <a:pt x="0" y="1358591"/>
                  <a:pt x="1358591" y="0"/>
                  <a:pt x="3034499"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050" name="Picture 2">
            <a:extLst>
              <a:ext uri="{FF2B5EF4-FFF2-40B4-BE49-F238E27FC236}">
                <a16:creationId xmlns:a16="http://schemas.microsoft.com/office/drawing/2014/main" id="{3F4B5DEE-2854-4E76-92CB-CBA668504F6E}"/>
              </a:ext>
            </a:extLst>
          </p:cNvPr>
          <p:cNvPicPr>
            <a:picLocks noGrp="1" noChangeAspect="1" noChangeArrowheads="1"/>
          </p:cNvPicPr>
          <p:nvPr>
            <p:ph idx="1"/>
          </p:nvPr>
        </p:nvPicPr>
        <p:blipFill rotWithShape="1">
          <a:blip r:embed="rId4">
            <a:alphaModFix/>
            <a:extLst>
              <a:ext uri="{28A0092B-C50C-407E-A947-70E740481C1C}">
                <a14:useLocalDpi xmlns:a14="http://schemas.microsoft.com/office/drawing/2010/main" val="0"/>
              </a:ext>
            </a:extLst>
          </a:blip>
          <a:srcRect l="3576" r="14133" b="-1"/>
          <a:stretch/>
        </p:blipFill>
        <p:spPr bwMode="auto">
          <a:xfrm>
            <a:off x="7840768" y="1579827"/>
            <a:ext cx="4351232" cy="5287648"/>
          </a:xfrm>
          <a:custGeom>
            <a:avLst/>
            <a:gdLst>
              <a:gd name="connsiteX0" fmla="*/ 2879389 w 4351232"/>
              <a:gd name="connsiteY0" fmla="*/ 0 h 5287648"/>
              <a:gd name="connsiteX1" fmla="*/ 4251877 w 4351232"/>
              <a:gd name="connsiteY1" fmla="*/ 347527 h 5287648"/>
              <a:gd name="connsiteX2" fmla="*/ 4351232 w 4351232"/>
              <a:gd name="connsiteY2" fmla="*/ 407886 h 5287648"/>
              <a:gd name="connsiteX3" fmla="*/ 4351232 w 4351232"/>
              <a:gd name="connsiteY3" fmla="*/ 5287648 h 5287648"/>
              <a:gd name="connsiteX4" fmla="*/ 1303444 w 4351232"/>
              <a:gd name="connsiteY4" fmla="*/ 5287648 h 5287648"/>
              <a:gd name="connsiteX5" fmla="*/ 1269495 w 4351232"/>
              <a:gd name="connsiteY5" fmla="*/ 5267024 h 5287648"/>
              <a:gd name="connsiteX6" fmla="*/ 0 w 4351232"/>
              <a:gd name="connsiteY6" fmla="*/ 2879389 h 5287648"/>
              <a:gd name="connsiteX7" fmla="*/ 2879389 w 4351232"/>
              <a:gd name="connsiteY7" fmla="*/ 0 h 52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51232" h="5287648">
                <a:moveTo>
                  <a:pt x="2879389" y="0"/>
                </a:moveTo>
                <a:cubicBezTo>
                  <a:pt x="3376340" y="0"/>
                  <a:pt x="3843887" y="125893"/>
                  <a:pt x="4251877" y="347527"/>
                </a:cubicBezTo>
                <a:lnTo>
                  <a:pt x="4351232" y="407886"/>
                </a:lnTo>
                <a:lnTo>
                  <a:pt x="4351232" y="5287648"/>
                </a:lnTo>
                <a:lnTo>
                  <a:pt x="1303444" y="5287648"/>
                </a:lnTo>
                <a:lnTo>
                  <a:pt x="1269495" y="5267024"/>
                </a:lnTo>
                <a:cubicBezTo>
                  <a:pt x="503573" y="4749577"/>
                  <a:pt x="0" y="3873291"/>
                  <a:pt x="0" y="2879389"/>
                </a:cubicBezTo>
                <a:cubicBezTo>
                  <a:pt x="0" y="1289146"/>
                  <a:pt x="1289146" y="0"/>
                  <a:pt x="2879389" y="0"/>
                </a:cubicBezTo>
                <a:close/>
              </a:path>
            </a:pathLst>
          </a:custGeom>
          <a:noFill/>
          <a:effectLst>
            <a:softEdge rad="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28663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Segnaposto contenuto 3">
            <a:extLst>
              <a:ext uri="{FF2B5EF4-FFF2-40B4-BE49-F238E27FC236}">
                <a16:creationId xmlns:a16="http://schemas.microsoft.com/office/drawing/2014/main" id="{CA4551DB-A883-4F0C-8F05-8F98B0083E17}"/>
              </a:ext>
            </a:extLst>
          </p:cNvPr>
          <p:cNvPicPr>
            <a:picLocks noGrp="1" noChangeAspect="1"/>
          </p:cNvPicPr>
          <p:nvPr>
            <p:ph idx="1"/>
          </p:nvPr>
        </p:nvPicPr>
        <p:blipFill rotWithShape="1">
          <a:blip r:embed="rId3"/>
          <a:srcRect t="12301" b="11900"/>
          <a:stretch/>
        </p:blipFill>
        <p:spPr>
          <a:xfrm>
            <a:off x="-1" y="10"/>
            <a:ext cx="12192001" cy="4666928"/>
          </a:xfrm>
          <a:prstGeom prst="rect">
            <a:avLst/>
          </a:prstGeom>
        </p:spPr>
      </p:pic>
      <p:sp>
        <p:nvSpPr>
          <p:cNvPr id="16" name="Oval 15">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6267" y="4388303"/>
            <a:ext cx="824089"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asellaDiTesto 4">
            <a:extLst>
              <a:ext uri="{FF2B5EF4-FFF2-40B4-BE49-F238E27FC236}">
                <a16:creationId xmlns:a16="http://schemas.microsoft.com/office/drawing/2014/main" id="{391DBDB6-A379-4E8B-A727-607D2D4CDC19}"/>
              </a:ext>
            </a:extLst>
          </p:cNvPr>
          <p:cNvSpPr txBox="1"/>
          <p:nvPr/>
        </p:nvSpPr>
        <p:spPr>
          <a:xfrm>
            <a:off x="3305909" y="4739796"/>
            <a:ext cx="6304154" cy="1509935"/>
          </a:xfrm>
          <a:prstGeom prst="rect">
            <a:avLst/>
          </a:prstGeom>
        </p:spPr>
        <p:txBody>
          <a:bodyPr vert="horz" lIns="91440" tIns="45720" rIns="91440" bIns="45720" rtlCol="0" anchor="ctr">
            <a:normAutofit fontScale="92500"/>
          </a:bodyPr>
          <a:lstStyle/>
          <a:p>
            <a:pPr>
              <a:lnSpc>
                <a:spcPct val="90000"/>
              </a:lnSpc>
              <a:spcAft>
                <a:spcPts val="600"/>
              </a:spcAft>
            </a:pPr>
            <a:r>
              <a:rPr lang="en-US" sz="2800" dirty="0">
                <a:solidFill>
                  <a:srgbClr val="000000"/>
                </a:solidFill>
              </a:rPr>
              <a:t>Battle of Issus 333 BC</a:t>
            </a:r>
          </a:p>
          <a:p>
            <a:pPr>
              <a:lnSpc>
                <a:spcPct val="90000"/>
              </a:lnSpc>
              <a:spcAft>
                <a:spcPts val="600"/>
              </a:spcAft>
            </a:pPr>
            <a:r>
              <a:rPr lang="en-US" sz="2800" dirty="0">
                <a:solidFill>
                  <a:srgbClr val="000000"/>
                </a:solidFill>
              </a:rPr>
              <a:t>Victory of Alexander the Great</a:t>
            </a:r>
          </a:p>
          <a:p>
            <a:pPr>
              <a:lnSpc>
                <a:spcPct val="90000"/>
              </a:lnSpc>
              <a:spcAft>
                <a:spcPts val="600"/>
              </a:spcAft>
            </a:pPr>
            <a:r>
              <a:rPr lang="en-US" sz="2800" dirty="0">
                <a:solidFill>
                  <a:srgbClr val="000000"/>
                </a:solidFill>
              </a:rPr>
              <a:t>National Archaeological Museum of Naples</a:t>
            </a:r>
          </a:p>
        </p:txBody>
      </p:sp>
    </p:spTree>
    <p:extLst>
      <p:ext uri="{BB962C8B-B14F-4D97-AF65-F5344CB8AC3E}">
        <p14:creationId xmlns:p14="http://schemas.microsoft.com/office/powerpoint/2010/main" val="308498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4F266AD-725B-4A9D-B448-4C000F95CB4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Segnaposto contenuto 3">
            <a:extLst>
              <a:ext uri="{FF2B5EF4-FFF2-40B4-BE49-F238E27FC236}">
                <a16:creationId xmlns:a16="http://schemas.microsoft.com/office/drawing/2014/main" id="{443A7E77-B4B9-4B68-B641-F7F1137C995D}"/>
              </a:ext>
            </a:extLst>
          </p:cNvPr>
          <p:cNvPicPr>
            <a:picLocks noGrp="1" noChangeAspect="1"/>
          </p:cNvPicPr>
          <p:nvPr>
            <p:ph idx="1"/>
          </p:nvPr>
        </p:nvPicPr>
        <p:blipFill rotWithShape="1">
          <a:blip r:embed="rId3">
            <a:alphaModFix/>
          </a:blip>
          <a:srcRect l="11867" r="25615" b="-2"/>
          <a:stretch/>
        </p:blipFill>
        <p:spPr>
          <a:xfrm>
            <a:off x="-305" y="-1"/>
            <a:ext cx="6423053" cy="6858001"/>
          </a:xfrm>
          <a:prstGeom prst="rect">
            <a:avLst/>
          </a:prstGeom>
        </p:spPr>
      </p:pic>
      <p:sp>
        <p:nvSpPr>
          <p:cNvPr id="2" name="Titolo 1">
            <a:extLst>
              <a:ext uri="{FF2B5EF4-FFF2-40B4-BE49-F238E27FC236}">
                <a16:creationId xmlns:a16="http://schemas.microsoft.com/office/drawing/2014/main" id="{4DBD6C11-1E31-48B4-92F3-E50D1E92C25A}"/>
              </a:ext>
            </a:extLst>
          </p:cNvPr>
          <p:cNvSpPr>
            <a:spLocks noGrp="1"/>
          </p:cNvSpPr>
          <p:nvPr>
            <p:ph type="title"/>
          </p:nvPr>
        </p:nvSpPr>
        <p:spPr>
          <a:xfrm>
            <a:off x="6907091" y="377193"/>
            <a:ext cx="4800261" cy="5615643"/>
          </a:xfrm>
        </p:spPr>
        <p:txBody>
          <a:bodyPr vert="horz" lIns="91440" tIns="45720" rIns="91440" bIns="45720" rtlCol="0" anchor="t">
            <a:normAutofit/>
          </a:bodyPr>
          <a:lstStyle/>
          <a:p>
            <a:pPr algn="ctr"/>
            <a:r>
              <a:rPr lang="en-US" sz="2400" dirty="0">
                <a:solidFill>
                  <a:srgbClr val="000000"/>
                </a:solidFill>
              </a:rPr>
              <a:t>Sanjay Subrahmanyam</a:t>
            </a:r>
            <a:br>
              <a:rPr lang="en-US" sz="2400" dirty="0">
                <a:solidFill>
                  <a:srgbClr val="000000"/>
                </a:solidFill>
              </a:rPr>
            </a:br>
            <a:r>
              <a:rPr lang="en-US" sz="2400" dirty="0">
                <a:solidFill>
                  <a:srgbClr val="000000"/>
                </a:solidFill>
              </a:rPr>
              <a:t>(born May 21, 1961) is an Indian historian specializing in the early modern period</a:t>
            </a:r>
            <a:br>
              <a:rPr lang="en-US" sz="2400" dirty="0">
                <a:solidFill>
                  <a:srgbClr val="000000"/>
                </a:solidFill>
              </a:rPr>
            </a:br>
            <a:br>
              <a:rPr lang="en-US" sz="2400" dirty="0">
                <a:solidFill>
                  <a:srgbClr val="000000"/>
                </a:solidFill>
              </a:rPr>
            </a:br>
            <a:r>
              <a:rPr lang="en-US" sz="2400" dirty="0">
                <a:solidFill>
                  <a:srgbClr val="000000"/>
                </a:solidFill>
              </a:rPr>
              <a:t>&lt;&lt; The world of the early Modern Age appeared for the most part as a </a:t>
            </a:r>
            <a:r>
              <a:rPr lang="en-US" sz="2400" b="1" i="1" dirty="0">
                <a:solidFill>
                  <a:srgbClr val="000000"/>
                </a:solidFill>
              </a:rPr>
              <a:t>patchwork</a:t>
            </a:r>
            <a:r>
              <a:rPr lang="en-US" sz="2400" dirty="0">
                <a:solidFill>
                  <a:srgbClr val="000000"/>
                </a:solidFill>
              </a:rPr>
              <a:t> of intertwined empires, competing with each other, punctuated by a strange intruder, the "nation-state" in gestation&gt;&gt;</a:t>
            </a:r>
            <a:br>
              <a:rPr lang="en-US" sz="2400" dirty="0">
                <a:solidFill>
                  <a:srgbClr val="000000"/>
                </a:solidFill>
              </a:rPr>
            </a:br>
            <a:br>
              <a:rPr lang="en-US" sz="2400" dirty="0">
                <a:solidFill>
                  <a:srgbClr val="000000"/>
                </a:solidFill>
              </a:rPr>
            </a:br>
            <a:r>
              <a:rPr lang="en-US" sz="2400" dirty="0">
                <a:solidFill>
                  <a:srgbClr val="000000"/>
                </a:solidFill>
              </a:rPr>
              <a:t>Could we apply the vision of Globalized History regarding the Late Antique period in Iran?</a:t>
            </a:r>
            <a:br>
              <a:rPr lang="en-US" sz="2400" dirty="0">
                <a:solidFill>
                  <a:srgbClr val="000000"/>
                </a:solidFill>
              </a:rPr>
            </a:br>
            <a:endParaRPr lang="en-US" sz="2400" dirty="0">
              <a:solidFill>
                <a:srgbClr val="000000"/>
              </a:solidFill>
            </a:endParaRPr>
          </a:p>
        </p:txBody>
      </p:sp>
    </p:spTree>
    <p:extLst>
      <p:ext uri="{BB962C8B-B14F-4D97-AF65-F5344CB8AC3E}">
        <p14:creationId xmlns:p14="http://schemas.microsoft.com/office/powerpoint/2010/main" val="33789786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olo 1">
            <a:extLst>
              <a:ext uri="{FF2B5EF4-FFF2-40B4-BE49-F238E27FC236}">
                <a16:creationId xmlns:a16="http://schemas.microsoft.com/office/drawing/2014/main" id="{DB51E1E8-B654-454D-BD86-D77A96EEF351}"/>
              </a:ext>
            </a:extLst>
          </p:cNvPr>
          <p:cNvSpPr>
            <a:spLocks noGrp="1"/>
          </p:cNvSpPr>
          <p:nvPr>
            <p:ph type="title"/>
          </p:nvPr>
        </p:nvSpPr>
        <p:spPr>
          <a:xfrm>
            <a:off x="5204988" y="0"/>
            <a:ext cx="7396882" cy="1454051"/>
          </a:xfrm>
        </p:spPr>
        <p:txBody>
          <a:bodyPr>
            <a:normAutofit/>
          </a:bodyPr>
          <a:lstStyle/>
          <a:p>
            <a:r>
              <a:rPr lang="en-US" sz="3100" dirty="0">
                <a:solidFill>
                  <a:srgbClr val="000000"/>
                </a:solidFill>
              </a:rPr>
              <a:t>The Arab Conquests and Sasanian Iran  </a:t>
            </a:r>
            <a:r>
              <a:rPr lang="en-US" sz="3100" dirty="0" err="1">
                <a:solidFill>
                  <a:srgbClr val="000000"/>
                </a:solidFill>
              </a:rPr>
              <a:t>Khodadad</a:t>
            </a:r>
            <a:r>
              <a:rPr lang="en-US" sz="3100" dirty="0">
                <a:solidFill>
                  <a:srgbClr val="000000"/>
                </a:solidFill>
              </a:rPr>
              <a:t> </a:t>
            </a:r>
            <a:r>
              <a:rPr lang="en-US" sz="3100" dirty="0" err="1">
                <a:solidFill>
                  <a:srgbClr val="000000"/>
                </a:solidFill>
              </a:rPr>
              <a:t>Rezakhani</a:t>
            </a:r>
            <a:r>
              <a:rPr lang="en-US" sz="3100" dirty="0">
                <a:solidFill>
                  <a:srgbClr val="000000"/>
                </a:solidFill>
              </a:rPr>
              <a:t> </a:t>
            </a:r>
            <a:endParaRPr lang="it-IT" sz="3100" dirty="0">
              <a:solidFill>
                <a:srgbClr val="000000"/>
              </a:solidFill>
            </a:endParaRPr>
          </a:p>
        </p:txBody>
      </p:sp>
      <p:sp>
        <p:nvSpPr>
          <p:cNvPr id="13"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Immagine 3">
            <a:extLst>
              <a:ext uri="{FF2B5EF4-FFF2-40B4-BE49-F238E27FC236}">
                <a16:creationId xmlns:a16="http://schemas.microsoft.com/office/drawing/2014/main" id="{7462B6E3-1D69-4A14-91B7-403EF75EF343}"/>
              </a:ext>
            </a:extLst>
          </p:cNvPr>
          <p:cNvPicPr>
            <a:picLocks noChangeAspect="1"/>
          </p:cNvPicPr>
          <p:nvPr/>
        </p:nvPicPr>
        <p:blipFill rotWithShape="1">
          <a:blip r:embed="rId3">
            <a:alphaModFix/>
          </a:blip>
          <a:srcRect l="4458" r="-3" b="-3"/>
          <a:stretch/>
        </p:blipFill>
        <p:spPr>
          <a:xfrm>
            <a:off x="21" y="1097339"/>
            <a:ext cx="4656386" cy="4873629"/>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3" name="Segnaposto contenuto 2">
            <a:extLst>
              <a:ext uri="{FF2B5EF4-FFF2-40B4-BE49-F238E27FC236}">
                <a16:creationId xmlns:a16="http://schemas.microsoft.com/office/drawing/2014/main" id="{C436246A-E299-4675-88CB-980DCB416919}"/>
              </a:ext>
            </a:extLst>
          </p:cNvPr>
          <p:cNvSpPr>
            <a:spLocks noGrp="1"/>
          </p:cNvSpPr>
          <p:nvPr>
            <p:ph idx="1"/>
          </p:nvPr>
        </p:nvSpPr>
        <p:spPr>
          <a:xfrm>
            <a:off x="5204987" y="1097339"/>
            <a:ext cx="6986994" cy="5931264"/>
          </a:xfrm>
        </p:spPr>
        <p:txBody>
          <a:bodyPr anchor="ctr">
            <a:normAutofit lnSpcReduction="10000"/>
          </a:bodyPr>
          <a:lstStyle/>
          <a:p>
            <a:pPr marL="0" indent="0">
              <a:buNone/>
            </a:pPr>
            <a:r>
              <a:rPr lang="en-US" sz="2000" dirty="0">
                <a:solidFill>
                  <a:srgbClr val="000000"/>
                </a:solidFill>
              </a:rPr>
              <a:t>&lt;&lt; Apart from Late Antiquity, another framework that needs to be considered – and I have been most insistent on its adoption – is that of </a:t>
            </a:r>
            <a:r>
              <a:rPr lang="en-US" sz="2000" b="1" dirty="0">
                <a:solidFill>
                  <a:srgbClr val="000000"/>
                </a:solidFill>
              </a:rPr>
              <a:t>world history</a:t>
            </a:r>
            <a:r>
              <a:rPr lang="en-US" sz="2000" dirty="0">
                <a:solidFill>
                  <a:srgbClr val="000000"/>
                </a:solidFill>
              </a:rPr>
              <a:t>. The gist of this approach is to ponder a greater, </a:t>
            </a:r>
            <a:r>
              <a:rPr lang="en-US" sz="2000" b="1" dirty="0">
                <a:solidFill>
                  <a:srgbClr val="000000"/>
                </a:solidFill>
              </a:rPr>
              <a:t>trans-regional</a:t>
            </a:r>
            <a:r>
              <a:rPr lang="en-US" sz="2000" dirty="0">
                <a:solidFill>
                  <a:srgbClr val="000000"/>
                </a:solidFill>
              </a:rPr>
              <a:t> context for both the Sasanian Empire and the rise of Islam. This is not to simply consider the broader history of the Mediterranean and West Asia, but to take </a:t>
            </a:r>
            <a:r>
              <a:rPr lang="en-US" sz="2000" b="1" dirty="0">
                <a:solidFill>
                  <a:srgbClr val="000000"/>
                </a:solidFill>
              </a:rPr>
              <a:t>contemporary political, cultural, and economic forces </a:t>
            </a:r>
            <a:r>
              <a:rPr lang="en-US" sz="2000" dirty="0">
                <a:solidFill>
                  <a:srgbClr val="000000"/>
                </a:solidFill>
              </a:rPr>
              <a:t>into account in a serious way. […]</a:t>
            </a:r>
          </a:p>
          <a:p>
            <a:pPr marL="0" indent="0">
              <a:buNone/>
            </a:pPr>
            <a:r>
              <a:rPr lang="en-US" sz="2000" b="1" dirty="0">
                <a:solidFill>
                  <a:srgbClr val="000000"/>
                </a:solidFill>
              </a:rPr>
              <a:t>Compound histories </a:t>
            </a:r>
            <a:r>
              <a:rPr lang="en-US" sz="2000" dirty="0">
                <a:solidFill>
                  <a:srgbClr val="000000"/>
                </a:solidFill>
              </a:rPr>
              <a:t>(e.g. political, economic, cultural, social, or gender history) have to become a reality in the study of periods of history far beyond the pre-modern one, their dominant playground. </a:t>
            </a:r>
            <a:r>
              <a:rPr lang="en-US" sz="2000" b="1" dirty="0">
                <a:solidFill>
                  <a:srgbClr val="000000"/>
                </a:solidFill>
              </a:rPr>
              <a:t>World history</a:t>
            </a:r>
            <a:r>
              <a:rPr lang="en-US" sz="2000" dirty="0">
                <a:solidFill>
                  <a:srgbClr val="000000"/>
                </a:solidFill>
              </a:rPr>
              <a:t>, as a methodology that can act as a cover for all these </a:t>
            </a:r>
            <a:r>
              <a:rPr lang="en-US" sz="2000" b="1" dirty="0">
                <a:solidFill>
                  <a:srgbClr val="000000"/>
                </a:solidFill>
              </a:rPr>
              <a:t>interdisciplinary approaches to history</a:t>
            </a:r>
            <a:r>
              <a:rPr lang="en-US" sz="2000" dirty="0">
                <a:solidFill>
                  <a:srgbClr val="000000"/>
                </a:solidFill>
              </a:rPr>
              <a:t>, needs to be applied so we can properly understand the period under discussion here. </a:t>
            </a:r>
          </a:p>
          <a:p>
            <a:pPr marL="0" indent="0">
              <a:buNone/>
            </a:pPr>
            <a:r>
              <a:rPr lang="en-US" sz="2000" b="1" dirty="0">
                <a:solidFill>
                  <a:srgbClr val="000000"/>
                </a:solidFill>
              </a:rPr>
              <a:t>Late Sasanian Iran</a:t>
            </a:r>
            <a:r>
              <a:rPr lang="en-US" sz="2000" dirty="0">
                <a:solidFill>
                  <a:srgbClr val="000000"/>
                </a:solidFill>
              </a:rPr>
              <a:t>, essentially the period after 484 CE, </a:t>
            </a:r>
            <a:r>
              <a:rPr lang="en-US" sz="2000" b="1" dirty="0">
                <a:solidFill>
                  <a:srgbClr val="000000"/>
                </a:solidFill>
              </a:rPr>
              <a:t>is a prime example of how we might put these methodologies to use</a:t>
            </a:r>
            <a:r>
              <a:rPr lang="en-US" sz="2000" dirty="0">
                <a:solidFill>
                  <a:srgbClr val="000000"/>
                </a:solidFill>
              </a:rPr>
              <a:t>. &gt;&gt;</a:t>
            </a:r>
          </a:p>
          <a:p>
            <a:pPr marL="0" indent="0">
              <a:buNone/>
            </a:pPr>
            <a:r>
              <a:rPr lang="en-US" sz="2000" dirty="0">
                <a:solidFill>
                  <a:srgbClr val="000000"/>
                </a:solidFill>
              </a:rPr>
              <a:t>Link source: file:///C:/Users/Io/Downloads/The_Arab_Conquests_and_Sasanian_Iran_Kho.pdf</a:t>
            </a:r>
            <a:endParaRPr lang="it-IT" sz="2000" dirty="0">
              <a:solidFill>
                <a:srgbClr val="000000"/>
              </a:solidFill>
            </a:endParaRPr>
          </a:p>
        </p:txBody>
      </p:sp>
    </p:spTree>
    <p:extLst>
      <p:ext uri="{BB962C8B-B14F-4D97-AF65-F5344CB8AC3E}">
        <p14:creationId xmlns:p14="http://schemas.microsoft.com/office/powerpoint/2010/main" val="33239685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5C6D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olo 1">
            <a:extLst>
              <a:ext uri="{FF2B5EF4-FFF2-40B4-BE49-F238E27FC236}">
                <a16:creationId xmlns:a16="http://schemas.microsoft.com/office/drawing/2014/main" id="{9A2BD9B5-7262-4F38-932D-3B8F2DBAC66D}"/>
              </a:ext>
            </a:extLst>
          </p:cNvPr>
          <p:cNvSpPr>
            <a:spLocks noGrp="1"/>
          </p:cNvSpPr>
          <p:nvPr>
            <p:ph type="title"/>
          </p:nvPr>
        </p:nvSpPr>
        <p:spPr>
          <a:xfrm>
            <a:off x="444743" y="4741528"/>
            <a:ext cx="6594189" cy="1625210"/>
          </a:xfrm>
        </p:spPr>
        <p:txBody>
          <a:bodyPr>
            <a:noAutofit/>
          </a:bodyPr>
          <a:lstStyle/>
          <a:p>
            <a:pPr algn="ctr"/>
            <a:r>
              <a:rPr lang="en-US" sz="3600" dirty="0">
                <a:solidFill>
                  <a:srgbClr val="FFFFFF"/>
                </a:solidFill>
              </a:rPr>
              <a:t>“Economic” Conflict between the Persian Empire and the Sassanid Empire</a:t>
            </a:r>
            <a:br>
              <a:rPr lang="en-US" sz="3600" dirty="0">
                <a:solidFill>
                  <a:srgbClr val="FFFFFF"/>
                </a:solidFill>
              </a:rPr>
            </a:br>
            <a:r>
              <a:rPr lang="en-US" sz="3600" dirty="0">
                <a:solidFill>
                  <a:srgbClr val="FFFFFF"/>
                </a:solidFill>
              </a:rPr>
              <a:t>Constitution of Theodosius II</a:t>
            </a:r>
            <a:endParaRPr lang="it-IT" sz="3600" dirty="0">
              <a:solidFill>
                <a:srgbClr val="FFFFFF"/>
              </a:solidFill>
            </a:endParaRPr>
          </a:p>
        </p:txBody>
      </p:sp>
      <p:pic>
        <p:nvPicPr>
          <p:cNvPr id="4" name="Immagine 3">
            <a:extLst>
              <a:ext uri="{FF2B5EF4-FFF2-40B4-BE49-F238E27FC236}">
                <a16:creationId xmlns:a16="http://schemas.microsoft.com/office/drawing/2014/main" id="{461ED6C5-6B66-48A6-9174-D68546569C3D}"/>
              </a:ext>
            </a:extLst>
          </p:cNvPr>
          <p:cNvPicPr>
            <a:picLocks noChangeAspect="1"/>
          </p:cNvPicPr>
          <p:nvPr/>
        </p:nvPicPr>
        <p:blipFill rotWithShape="1">
          <a:blip r:embed="rId2"/>
          <a:srcRect r="1" b="18613"/>
          <a:stretch/>
        </p:blipFill>
        <p:spPr>
          <a:xfrm>
            <a:off x="327547" y="321733"/>
            <a:ext cx="7058306" cy="4107392"/>
          </a:xfrm>
          <a:prstGeom prst="rect">
            <a:avLst/>
          </a:prstGeom>
        </p:spPr>
      </p:pic>
      <p:sp>
        <p:nvSpPr>
          <p:cNvPr id="11" name="Rectangle 10">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egnaposto contenuto 2">
            <a:extLst>
              <a:ext uri="{FF2B5EF4-FFF2-40B4-BE49-F238E27FC236}">
                <a16:creationId xmlns:a16="http://schemas.microsoft.com/office/drawing/2014/main" id="{820FA994-7F1C-494A-9FAF-590853FAA427}"/>
              </a:ext>
            </a:extLst>
          </p:cNvPr>
          <p:cNvSpPr>
            <a:spLocks noGrp="1"/>
          </p:cNvSpPr>
          <p:nvPr>
            <p:ph idx="1"/>
          </p:nvPr>
        </p:nvSpPr>
        <p:spPr>
          <a:xfrm>
            <a:off x="7582563" y="321732"/>
            <a:ext cx="4281890" cy="6318219"/>
          </a:xfrm>
        </p:spPr>
        <p:txBody>
          <a:bodyPr anchor="ctr">
            <a:normAutofit fontScale="92500" lnSpcReduction="20000"/>
          </a:bodyPr>
          <a:lstStyle/>
          <a:p>
            <a:pPr marL="0" indent="0" algn="just">
              <a:buNone/>
            </a:pPr>
            <a:r>
              <a:rPr lang="en-US" sz="2000" dirty="0">
                <a:solidFill>
                  <a:srgbClr val="FFFFFF"/>
                </a:solidFill>
              </a:rPr>
              <a:t>&lt;&lt; It is necessary that the merchants, so subject to our Empire as to the king of the Persians, </a:t>
            </a:r>
            <a:r>
              <a:rPr lang="en-US" sz="2000" b="1" dirty="0">
                <a:solidFill>
                  <a:srgbClr val="FF0000"/>
                </a:solidFill>
              </a:rPr>
              <a:t>do not at all carry markets outside those localities</a:t>
            </a:r>
            <a:r>
              <a:rPr lang="en-US" sz="2000" dirty="0">
                <a:solidFill>
                  <a:srgbClr val="FFFFFF"/>
                </a:solidFill>
              </a:rPr>
              <a:t>, on which we agreed at the time of the pact with the aforesaid nation so that the mysteries of a foreign kingdom are not spied on , which is not appropriate. Therefore, as a result of this, no one subjected to our Empire would dare go to buy or sell goods elsewhere than </a:t>
            </a:r>
            <a:r>
              <a:rPr lang="en-US" sz="2000" b="1" dirty="0" err="1">
                <a:solidFill>
                  <a:srgbClr val="FF0000"/>
                </a:solidFill>
              </a:rPr>
              <a:t>Callinicus</a:t>
            </a:r>
            <a:r>
              <a:rPr lang="en-US" sz="2000" b="1" dirty="0">
                <a:solidFill>
                  <a:srgbClr val="FF0000"/>
                </a:solidFill>
              </a:rPr>
              <a:t>, Nisibis and </a:t>
            </a:r>
            <a:r>
              <a:rPr lang="en-US" sz="2000" b="1" dirty="0" err="1">
                <a:solidFill>
                  <a:srgbClr val="FF0000"/>
                </a:solidFill>
              </a:rPr>
              <a:t>Artaxata</a:t>
            </a:r>
            <a:r>
              <a:rPr lang="en-US" sz="2000" b="1" dirty="0">
                <a:solidFill>
                  <a:srgbClr val="FF0000"/>
                </a:solidFill>
              </a:rPr>
              <a:t> </a:t>
            </a:r>
            <a:r>
              <a:rPr lang="en-US" sz="2000" dirty="0">
                <a:solidFill>
                  <a:srgbClr val="FFFFFF"/>
                </a:solidFill>
              </a:rPr>
              <a:t>[the first in Roman territory, the second governed by the Persians, the third in Armenia] </a:t>
            </a:r>
            <a:r>
              <a:rPr lang="en-US" sz="2000" b="1" dirty="0">
                <a:solidFill>
                  <a:srgbClr val="FF0000"/>
                </a:solidFill>
              </a:rPr>
              <a:t>and believes it should exchange goods (merchandise) with a Persian elsewhere than in the aforementioned cities</a:t>
            </a:r>
            <a:r>
              <a:rPr lang="en-US" sz="2000" dirty="0">
                <a:solidFill>
                  <a:srgbClr val="FFFFFF"/>
                </a:solidFill>
              </a:rPr>
              <a:t>: both parties are aware that the goods that have been sold or bought outside those places must be claimed by our sacred treasury, and that, in addition to the duration of those and the money, that he has been paid or exchanged, he will be subjected to the eternal penalty of exile &gt;&gt; (Codex Justinian IV, 63, 4)</a:t>
            </a:r>
          </a:p>
          <a:p>
            <a:pPr marL="0" indent="0" algn="just">
              <a:buNone/>
            </a:pPr>
            <a:r>
              <a:rPr lang="en-US" sz="2000" dirty="0">
                <a:solidFill>
                  <a:srgbClr val="FFFFFF"/>
                </a:solidFill>
              </a:rPr>
              <a:t>Page 191-192 Economics and finance in Rome by Filippo Carla, </a:t>
            </a:r>
            <a:r>
              <a:rPr lang="en-US" sz="2000" dirty="0" err="1">
                <a:solidFill>
                  <a:srgbClr val="FFFFFF"/>
                </a:solidFill>
              </a:rPr>
              <a:t>Arnalodo</a:t>
            </a:r>
            <a:r>
              <a:rPr lang="en-US" sz="2000" dirty="0">
                <a:solidFill>
                  <a:srgbClr val="FFFFFF"/>
                </a:solidFill>
              </a:rPr>
              <a:t> </a:t>
            </a:r>
            <a:r>
              <a:rPr lang="en-US" sz="2000" dirty="0" err="1">
                <a:solidFill>
                  <a:srgbClr val="FFFFFF"/>
                </a:solidFill>
              </a:rPr>
              <a:t>Marcone</a:t>
            </a:r>
            <a:endParaRPr lang="it-IT" sz="2000" dirty="0">
              <a:solidFill>
                <a:srgbClr val="FFFFFF"/>
              </a:solidFill>
            </a:endParaRPr>
          </a:p>
        </p:txBody>
      </p:sp>
    </p:spTree>
    <p:extLst>
      <p:ext uri="{BB962C8B-B14F-4D97-AF65-F5344CB8AC3E}">
        <p14:creationId xmlns:p14="http://schemas.microsoft.com/office/powerpoint/2010/main" val="34282185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EE5C6BA-FE2A-4C38-8D88-E70C06E54F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08905" y="3726"/>
            <a:ext cx="648309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53E66F28-0926-4CFB-BDAB-646CAB184CB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2" name="Titolo 1">
            <a:extLst>
              <a:ext uri="{FF2B5EF4-FFF2-40B4-BE49-F238E27FC236}">
                <a16:creationId xmlns:a16="http://schemas.microsoft.com/office/drawing/2014/main" id="{3412B4AA-BFE8-45F5-8897-1F93618FA5C8}"/>
              </a:ext>
            </a:extLst>
          </p:cNvPr>
          <p:cNvSpPr>
            <a:spLocks noGrp="1"/>
          </p:cNvSpPr>
          <p:nvPr>
            <p:ph type="title"/>
          </p:nvPr>
        </p:nvSpPr>
        <p:spPr>
          <a:xfrm>
            <a:off x="-2" y="33648"/>
            <a:ext cx="6231989" cy="969574"/>
          </a:xfrm>
        </p:spPr>
        <p:txBody>
          <a:bodyPr>
            <a:noAutofit/>
          </a:bodyPr>
          <a:lstStyle/>
          <a:p>
            <a:r>
              <a:rPr lang="en-US" sz="2400" dirty="0">
                <a:solidFill>
                  <a:srgbClr val="000000"/>
                </a:solidFill>
              </a:rPr>
              <a:t>“Economic” Conflict between the Persian Empire and the Sassanid Empire</a:t>
            </a:r>
            <a:br>
              <a:rPr lang="en-US" sz="2400" dirty="0">
                <a:solidFill>
                  <a:srgbClr val="000000"/>
                </a:solidFill>
              </a:rPr>
            </a:br>
            <a:endParaRPr lang="it-IT" sz="2400" dirty="0">
              <a:solidFill>
                <a:srgbClr val="000000"/>
              </a:solidFill>
            </a:endParaRPr>
          </a:p>
        </p:txBody>
      </p:sp>
      <p:sp>
        <p:nvSpPr>
          <p:cNvPr id="15" name="Freeform 60">
            <a:extLst>
              <a:ext uri="{FF2B5EF4-FFF2-40B4-BE49-F238E27FC236}">
                <a16:creationId xmlns:a16="http://schemas.microsoft.com/office/drawing/2014/main" id="{DE9FA85F-F0FB-4952-A05F-04CC67B18E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3099" y="1"/>
            <a:ext cx="3960192" cy="2251543"/>
          </a:xfrm>
          <a:custGeom>
            <a:avLst/>
            <a:gdLst>
              <a:gd name="connsiteX0" fmla="*/ 20753 w 3960192"/>
              <a:gd name="connsiteY0" fmla="*/ 0 h 2251543"/>
              <a:gd name="connsiteX1" fmla="*/ 3939439 w 3960192"/>
              <a:gd name="connsiteY1" fmla="*/ 0 h 2251543"/>
              <a:gd name="connsiteX2" fmla="*/ 3949969 w 3960192"/>
              <a:gd name="connsiteY2" fmla="*/ 68994 h 2251543"/>
              <a:gd name="connsiteX3" fmla="*/ 3960192 w 3960192"/>
              <a:gd name="connsiteY3" fmla="*/ 271447 h 2251543"/>
              <a:gd name="connsiteX4" fmla="*/ 1980096 w 3960192"/>
              <a:gd name="connsiteY4" fmla="*/ 2251543 h 2251543"/>
              <a:gd name="connsiteX5" fmla="*/ 0 w 3960192"/>
              <a:gd name="connsiteY5" fmla="*/ 271447 h 2251543"/>
              <a:gd name="connsiteX6" fmla="*/ 10223 w 3960192"/>
              <a:gd name="connsiteY6" fmla="*/ 68994 h 2251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0192" h="2251543">
                <a:moveTo>
                  <a:pt x="20753" y="0"/>
                </a:moveTo>
                <a:lnTo>
                  <a:pt x="3939439" y="0"/>
                </a:lnTo>
                <a:lnTo>
                  <a:pt x="3949969" y="68994"/>
                </a:lnTo>
                <a:cubicBezTo>
                  <a:pt x="3956729" y="135559"/>
                  <a:pt x="3960192" y="203099"/>
                  <a:pt x="3960192" y="271447"/>
                </a:cubicBezTo>
                <a:cubicBezTo>
                  <a:pt x="3960192" y="1365024"/>
                  <a:pt x="3073673" y="2251543"/>
                  <a:pt x="1980096" y="2251543"/>
                </a:cubicBezTo>
                <a:cubicBezTo>
                  <a:pt x="886519" y="2251543"/>
                  <a:pt x="0" y="1365024"/>
                  <a:pt x="0" y="271447"/>
                </a:cubicBezTo>
                <a:cubicBezTo>
                  <a:pt x="0" y="203099"/>
                  <a:pt x="3463" y="135559"/>
                  <a:pt x="10223" y="68994"/>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Immagine 4">
            <a:extLst>
              <a:ext uri="{FF2B5EF4-FFF2-40B4-BE49-F238E27FC236}">
                <a16:creationId xmlns:a16="http://schemas.microsoft.com/office/drawing/2014/main" id="{8DC3D718-8F4A-42B8-8B3D-DA5B3B2A31F1}"/>
              </a:ext>
            </a:extLst>
          </p:cNvPr>
          <p:cNvPicPr>
            <a:picLocks noChangeAspect="1"/>
          </p:cNvPicPr>
          <p:nvPr/>
        </p:nvPicPr>
        <p:blipFill rotWithShape="1">
          <a:blip r:embed="rId3">
            <a:alphaModFix/>
          </a:blip>
          <a:srcRect t="10395" r="1" b="32271"/>
          <a:stretch/>
        </p:blipFill>
        <p:spPr>
          <a:xfrm>
            <a:off x="6632714" y="1"/>
            <a:ext cx="3674754" cy="2106932"/>
          </a:xfrm>
          <a:custGeom>
            <a:avLst/>
            <a:gdLst>
              <a:gd name="connsiteX0" fmla="*/ 21954 w 3674754"/>
              <a:gd name="connsiteY0" fmla="*/ 0 h 2106932"/>
              <a:gd name="connsiteX1" fmla="*/ 3652800 w 3674754"/>
              <a:gd name="connsiteY1" fmla="*/ 0 h 2106932"/>
              <a:gd name="connsiteX2" fmla="*/ 3665268 w 3674754"/>
              <a:gd name="connsiteY2" fmla="*/ 81694 h 2106932"/>
              <a:gd name="connsiteX3" fmla="*/ 3674754 w 3674754"/>
              <a:gd name="connsiteY3" fmla="*/ 269555 h 2106932"/>
              <a:gd name="connsiteX4" fmla="*/ 1837377 w 3674754"/>
              <a:gd name="connsiteY4" fmla="*/ 2106932 h 2106932"/>
              <a:gd name="connsiteX5" fmla="*/ 0 w 3674754"/>
              <a:gd name="connsiteY5" fmla="*/ 269555 h 2106932"/>
              <a:gd name="connsiteX6" fmla="*/ 9486 w 3674754"/>
              <a:gd name="connsiteY6" fmla="*/ 81694 h 2106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4754" h="2106932">
                <a:moveTo>
                  <a:pt x="21954" y="0"/>
                </a:moveTo>
                <a:lnTo>
                  <a:pt x="3652800" y="0"/>
                </a:lnTo>
                <a:lnTo>
                  <a:pt x="3665268" y="81694"/>
                </a:lnTo>
                <a:cubicBezTo>
                  <a:pt x="3671541" y="143461"/>
                  <a:pt x="3674754" y="206133"/>
                  <a:pt x="3674754" y="269555"/>
                </a:cubicBezTo>
                <a:cubicBezTo>
                  <a:pt x="3674754" y="1284311"/>
                  <a:pt x="2852132" y="2106932"/>
                  <a:pt x="1837377" y="2106932"/>
                </a:cubicBezTo>
                <a:cubicBezTo>
                  <a:pt x="822622" y="2106932"/>
                  <a:pt x="0" y="1284311"/>
                  <a:pt x="0" y="269555"/>
                </a:cubicBezTo>
                <a:cubicBezTo>
                  <a:pt x="0" y="206133"/>
                  <a:pt x="3214" y="143461"/>
                  <a:pt x="9486" y="81694"/>
                </a:cubicBezTo>
                <a:close/>
              </a:path>
            </a:pathLst>
          </a:custGeom>
          <a:effectLst>
            <a:softEdge rad="0"/>
          </a:effectLst>
        </p:spPr>
      </p:pic>
      <p:sp>
        <p:nvSpPr>
          <p:cNvPr id="3" name="Segnaposto contenuto 2">
            <a:extLst>
              <a:ext uri="{FF2B5EF4-FFF2-40B4-BE49-F238E27FC236}">
                <a16:creationId xmlns:a16="http://schemas.microsoft.com/office/drawing/2014/main" id="{2B6B6B30-C11F-4C93-9610-CA829E6B8CE0}"/>
              </a:ext>
            </a:extLst>
          </p:cNvPr>
          <p:cNvSpPr>
            <a:spLocks noGrp="1"/>
          </p:cNvSpPr>
          <p:nvPr>
            <p:ph idx="1"/>
          </p:nvPr>
        </p:nvSpPr>
        <p:spPr>
          <a:xfrm>
            <a:off x="-3" y="801858"/>
            <a:ext cx="6347279" cy="6022494"/>
          </a:xfrm>
        </p:spPr>
        <p:txBody>
          <a:bodyPr anchor="ctr">
            <a:normAutofit fontScale="92500" lnSpcReduction="10000"/>
          </a:bodyPr>
          <a:lstStyle/>
          <a:p>
            <a:pPr marL="0" indent="0" algn="just">
              <a:buNone/>
            </a:pPr>
            <a:r>
              <a:rPr lang="en-US" sz="2000" dirty="0">
                <a:solidFill>
                  <a:srgbClr val="000000"/>
                </a:solidFill>
              </a:rPr>
              <a:t>The peace treaty between Justinian and the Sassanids of 562 included:</a:t>
            </a:r>
          </a:p>
          <a:p>
            <a:pPr marL="0" indent="0" algn="just">
              <a:buNone/>
            </a:pPr>
            <a:r>
              <a:rPr lang="en-US" sz="2000" dirty="0">
                <a:solidFill>
                  <a:srgbClr val="000000"/>
                </a:solidFill>
              </a:rPr>
              <a:t>&lt;&lt; The Roman and Persian merchants of all kinds of goods, these and analogous merchants, trade according to the custom established by ancient time in the specified places of tax collection &gt;&gt; (Menander the Guardian)</a:t>
            </a:r>
          </a:p>
          <a:p>
            <a:pPr marL="0" indent="0" algn="just">
              <a:buNone/>
            </a:pPr>
            <a:r>
              <a:rPr lang="en-US" sz="2000" dirty="0">
                <a:solidFill>
                  <a:srgbClr val="000000"/>
                </a:solidFill>
              </a:rPr>
              <a:t>Menander explains the purpose of these measures. The objectives were:</a:t>
            </a:r>
          </a:p>
          <a:p>
            <a:pPr marL="0" indent="0" algn="just">
              <a:buNone/>
            </a:pPr>
            <a:r>
              <a:rPr lang="en-US" sz="2000" dirty="0">
                <a:solidFill>
                  <a:srgbClr val="000000"/>
                </a:solidFill>
              </a:rPr>
              <a:t>1) control the traffic of prohibited products</a:t>
            </a:r>
          </a:p>
          <a:p>
            <a:pPr marL="0" indent="0" algn="just">
              <a:buNone/>
            </a:pPr>
            <a:r>
              <a:rPr lang="en-US" sz="2000" dirty="0">
                <a:solidFill>
                  <a:srgbClr val="000000"/>
                </a:solidFill>
              </a:rPr>
              <a:t>2) avoid espionage activities</a:t>
            </a:r>
          </a:p>
          <a:p>
            <a:pPr marL="0" indent="0" algn="just">
              <a:buNone/>
            </a:pPr>
            <a:r>
              <a:rPr lang="en-US" sz="2000" dirty="0">
                <a:solidFill>
                  <a:srgbClr val="000000"/>
                </a:solidFill>
              </a:rPr>
              <a:t>3) submit the sales to the required taxation</a:t>
            </a:r>
          </a:p>
          <a:p>
            <a:pPr marL="0" indent="0" algn="just">
              <a:buNone/>
            </a:pPr>
            <a:r>
              <a:rPr lang="en-US" sz="2000" dirty="0">
                <a:solidFill>
                  <a:srgbClr val="000000"/>
                </a:solidFill>
              </a:rPr>
              <a:t>The Roman Empire took these types of initiatives precisely on the borders where the populations were found to which the right to trade freely in the territory of Roman Empire was not granted. These were moments of particular conflict.</a:t>
            </a:r>
          </a:p>
          <a:p>
            <a:pPr marL="0" indent="0" algn="just">
              <a:buNone/>
            </a:pPr>
            <a:r>
              <a:rPr lang="en-US" sz="2000" dirty="0">
                <a:solidFill>
                  <a:srgbClr val="000000"/>
                </a:solidFill>
              </a:rPr>
              <a:t>This is demonstrated by some provisions of Marcus Aurelius. In 175 AD Marcus Aurelius concluded the peace with the Marcomanni:</a:t>
            </a:r>
          </a:p>
          <a:p>
            <a:pPr marL="0" indent="0" algn="just">
              <a:buNone/>
            </a:pPr>
            <a:r>
              <a:rPr lang="en-US" sz="2000" dirty="0">
                <a:solidFill>
                  <a:srgbClr val="000000"/>
                </a:solidFill>
              </a:rPr>
              <a:t>&lt;&lt; established the places and the days of the trade, in fact before they were not fixed &gt;&gt; (Dione Cassio LXXII, 15)</a:t>
            </a:r>
            <a:endParaRPr lang="it-IT" sz="1000" dirty="0">
              <a:solidFill>
                <a:srgbClr val="000000"/>
              </a:solidFill>
            </a:endParaRPr>
          </a:p>
        </p:txBody>
      </p:sp>
      <p:sp>
        <p:nvSpPr>
          <p:cNvPr id="17" name="Freeform 68">
            <a:extLst>
              <a:ext uri="{FF2B5EF4-FFF2-40B4-BE49-F238E27FC236}">
                <a16:creationId xmlns:a16="http://schemas.microsoft.com/office/drawing/2014/main" id="{FEBD362A-CC27-47D9-8FC3-A5E91BA07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35296" y="2922177"/>
            <a:ext cx="4956705" cy="3945299"/>
          </a:xfrm>
          <a:custGeom>
            <a:avLst/>
            <a:gdLst>
              <a:gd name="connsiteX0" fmla="*/ 2718646 w 4956705"/>
              <a:gd name="connsiteY0" fmla="*/ 0 h 3945299"/>
              <a:gd name="connsiteX1" fmla="*/ 4816486 w 4956705"/>
              <a:gd name="connsiteY1" fmla="*/ 989335 h 3945299"/>
              <a:gd name="connsiteX2" fmla="*/ 4956705 w 4956705"/>
              <a:gd name="connsiteY2" fmla="*/ 1176848 h 3945299"/>
              <a:gd name="connsiteX3" fmla="*/ 4956705 w 4956705"/>
              <a:gd name="connsiteY3" fmla="*/ 3945299 h 3945299"/>
              <a:gd name="connsiteX4" fmla="*/ 294783 w 4956705"/>
              <a:gd name="connsiteY4" fmla="*/ 3945299 h 3945299"/>
              <a:gd name="connsiteX5" fmla="*/ 213645 w 4956705"/>
              <a:gd name="connsiteY5" fmla="*/ 3776866 h 3945299"/>
              <a:gd name="connsiteX6" fmla="*/ 0 w 4956705"/>
              <a:gd name="connsiteY6" fmla="*/ 2718646 h 3945299"/>
              <a:gd name="connsiteX7" fmla="*/ 2718646 w 4956705"/>
              <a:gd name="connsiteY7" fmla="*/ 0 h 3945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56705" h="3945299">
                <a:moveTo>
                  <a:pt x="2718646" y="0"/>
                </a:moveTo>
                <a:cubicBezTo>
                  <a:pt x="3563221" y="0"/>
                  <a:pt x="4317846" y="385123"/>
                  <a:pt x="4816486" y="989335"/>
                </a:cubicBezTo>
                <a:lnTo>
                  <a:pt x="4956705" y="1176848"/>
                </a:lnTo>
                <a:lnTo>
                  <a:pt x="4956705" y="3945299"/>
                </a:lnTo>
                <a:lnTo>
                  <a:pt x="294783" y="3945299"/>
                </a:lnTo>
                <a:lnTo>
                  <a:pt x="213645" y="3776866"/>
                </a:lnTo>
                <a:cubicBezTo>
                  <a:pt x="76074" y="3451612"/>
                  <a:pt x="0" y="3094013"/>
                  <a:pt x="0" y="2718646"/>
                </a:cubicBezTo>
                <a:cubicBezTo>
                  <a:pt x="0" y="1217179"/>
                  <a:pt x="1217179" y="0"/>
                  <a:pt x="271864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Immagine 5">
            <a:extLst>
              <a:ext uri="{FF2B5EF4-FFF2-40B4-BE49-F238E27FC236}">
                <a16:creationId xmlns:a16="http://schemas.microsoft.com/office/drawing/2014/main" id="{3ED3621D-1854-4129-BAF6-7A570DF76C94}"/>
              </a:ext>
            </a:extLst>
          </p:cNvPr>
          <p:cNvPicPr>
            <a:picLocks noChangeAspect="1"/>
          </p:cNvPicPr>
          <p:nvPr/>
        </p:nvPicPr>
        <p:blipFill rotWithShape="1">
          <a:blip r:embed="rId4">
            <a:alphaModFix/>
          </a:blip>
          <a:srcRect l="20601" r="14440" b="-1"/>
          <a:stretch/>
        </p:blipFill>
        <p:spPr>
          <a:xfrm>
            <a:off x="7399326" y="3086207"/>
            <a:ext cx="4792674" cy="3781268"/>
          </a:xfrm>
          <a:custGeom>
            <a:avLst/>
            <a:gdLst>
              <a:gd name="connsiteX0" fmla="*/ 2554615 w 4792674"/>
              <a:gd name="connsiteY0" fmla="*/ 0 h 3781268"/>
              <a:gd name="connsiteX1" fmla="*/ 4672942 w 4792674"/>
              <a:gd name="connsiteY1" fmla="*/ 1126306 h 3781268"/>
              <a:gd name="connsiteX2" fmla="*/ 4792674 w 4792674"/>
              <a:gd name="connsiteY2" fmla="*/ 1323391 h 3781268"/>
              <a:gd name="connsiteX3" fmla="*/ 4792674 w 4792674"/>
              <a:gd name="connsiteY3" fmla="*/ 3781268 h 3781268"/>
              <a:gd name="connsiteX4" fmla="*/ 313779 w 4792674"/>
              <a:gd name="connsiteY4" fmla="*/ 3781268 h 3781268"/>
              <a:gd name="connsiteX5" fmla="*/ 308328 w 4792674"/>
              <a:gd name="connsiteY5" fmla="*/ 3772297 h 3781268"/>
              <a:gd name="connsiteX6" fmla="*/ 0 w 4792674"/>
              <a:gd name="connsiteY6" fmla="*/ 2554615 h 3781268"/>
              <a:gd name="connsiteX7" fmla="*/ 2554615 w 4792674"/>
              <a:gd name="connsiteY7" fmla="*/ 0 h 3781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92674" h="3781268">
                <a:moveTo>
                  <a:pt x="2554615" y="0"/>
                </a:moveTo>
                <a:cubicBezTo>
                  <a:pt x="3436412" y="0"/>
                  <a:pt x="4213859" y="446774"/>
                  <a:pt x="4672942" y="1126306"/>
                </a:cubicBezTo>
                <a:lnTo>
                  <a:pt x="4792674" y="1323391"/>
                </a:lnTo>
                <a:lnTo>
                  <a:pt x="4792674" y="3781268"/>
                </a:lnTo>
                <a:lnTo>
                  <a:pt x="313779" y="3781268"/>
                </a:lnTo>
                <a:lnTo>
                  <a:pt x="308328" y="3772297"/>
                </a:lnTo>
                <a:cubicBezTo>
                  <a:pt x="111694" y="3410325"/>
                  <a:pt x="0" y="2995514"/>
                  <a:pt x="0" y="2554615"/>
                </a:cubicBezTo>
                <a:cubicBezTo>
                  <a:pt x="0" y="1143740"/>
                  <a:pt x="1143740" y="0"/>
                  <a:pt x="2554615" y="0"/>
                </a:cubicBezTo>
                <a:close/>
              </a:path>
            </a:pathLst>
          </a:custGeom>
          <a:effectLst>
            <a:softEdge rad="0"/>
          </a:effectLst>
        </p:spPr>
      </p:pic>
    </p:spTree>
    <p:extLst>
      <p:ext uri="{BB962C8B-B14F-4D97-AF65-F5344CB8AC3E}">
        <p14:creationId xmlns:p14="http://schemas.microsoft.com/office/powerpoint/2010/main" val="40325782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BAFF8BB-891F-4F49-846B-A7CABFF03F55}"/>
              </a:ext>
            </a:extLst>
          </p:cNvPr>
          <p:cNvSpPr>
            <a:spLocks noGrp="1"/>
          </p:cNvSpPr>
          <p:nvPr>
            <p:ph type="title"/>
          </p:nvPr>
        </p:nvSpPr>
        <p:spPr>
          <a:xfrm>
            <a:off x="0" y="0"/>
            <a:ext cx="4639055" cy="870964"/>
          </a:xfrm>
        </p:spPr>
        <p:txBody>
          <a:bodyPr>
            <a:noAutofit/>
          </a:bodyPr>
          <a:lstStyle/>
          <a:p>
            <a:r>
              <a:rPr lang="it-IT" sz="3200" dirty="0"/>
              <a:t>Sapor I vs Roman Empire</a:t>
            </a:r>
          </a:p>
        </p:txBody>
      </p:sp>
      <p:sp>
        <p:nvSpPr>
          <p:cNvPr id="3" name="Segnaposto contenuto 2">
            <a:extLst>
              <a:ext uri="{FF2B5EF4-FFF2-40B4-BE49-F238E27FC236}">
                <a16:creationId xmlns:a16="http://schemas.microsoft.com/office/drawing/2014/main" id="{48563057-035B-4021-989A-9CD7A915F101}"/>
              </a:ext>
            </a:extLst>
          </p:cNvPr>
          <p:cNvSpPr>
            <a:spLocks noGrp="1"/>
          </p:cNvSpPr>
          <p:nvPr>
            <p:ph idx="1"/>
          </p:nvPr>
        </p:nvSpPr>
        <p:spPr>
          <a:xfrm>
            <a:off x="0" y="665871"/>
            <a:ext cx="4639054" cy="6192129"/>
          </a:xfrm>
        </p:spPr>
        <p:txBody>
          <a:bodyPr>
            <a:normAutofit lnSpcReduction="10000"/>
          </a:bodyPr>
          <a:lstStyle/>
          <a:p>
            <a:pPr marL="0" indent="0" algn="just">
              <a:buNone/>
            </a:pPr>
            <a:r>
              <a:rPr lang="en-US" sz="1800" dirty="0"/>
              <a:t>"</a:t>
            </a:r>
            <a:r>
              <a:rPr lang="en-US" sz="2000" dirty="0"/>
              <a:t>The Caesar Gordian was killed and the Roman armies were destroyed. The Romans then made Caesar a certain Philip. Then the Caesar Philip came to us to treat the terms of peace, and to redeem the lives of the prisoners, giving us 500,000 denarii, and thus became our tributary. [...] »(Res Gestae </a:t>
            </a:r>
            <a:r>
              <a:rPr lang="en-US" sz="2000" dirty="0" err="1"/>
              <a:t>Divi</a:t>
            </a:r>
            <a:r>
              <a:rPr lang="en-US" sz="2000" dirty="0"/>
              <a:t> </a:t>
            </a:r>
            <a:r>
              <a:rPr lang="en-US" sz="2000" dirty="0" err="1"/>
              <a:t>Saporis</a:t>
            </a:r>
            <a:r>
              <a:rPr lang="en-US" sz="2000" dirty="0"/>
              <a:t>, lines 8-9.)</a:t>
            </a:r>
          </a:p>
          <a:p>
            <a:pPr marL="0" indent="0" algn="just">
              <a:buNone/>
            </a:pPr>
            <a:endParaRPr lang="en-US" sz="2000" dirty="0"/>
          </a:p>
          <a:p>
            <a:pPr marL="0" indent="0" algn="just">
              <a:buNone/>
            </a:pPr>
            <a:r>
              <a:rPr lang="en-US" sz="2000" dirty="0"/>
              <a:t>Sassanid relief at </a:t>
            </a:r>
            <a:r>
              <a:rPr lang="en-US" sz="2000" dirty="0" err="1"/>
              <a:t>Naqsh</a:t>
            </a:r>
            <a:r>
              <a:rPr lang="en-US" sz="2000" dirty="0"/>
              <a:t>-e Rustam depicting </a:t>
            </a:r>
            <a:r>
              <a:rPr lang="en-US" sz="2000" dirty="0" err="1"/>
              <a:t>Sapor</a:t>
            </a:r>
            <a:r>
              <a:rPr lang="en-US" sz="2000" dirty="0"/>
              <a:t> I holding companies in Valerian prisoner and receiving the tribute of Philip the Arab, kneeling before the Sassanid sovereign.</a:t>
            </a:r>
          </a:p>
          <a:p>
            <a:pPr marL="0" indent="0" algn="just">
              <a:buNone/>
            </a:pPr>
            <a:r>
              <a:rPr lang="it-IT" sz="2000" dirty="0"/>
              <a:t>«(24) Una grande battaglia fu combattuta tra </a:t>
            </a:r>
            <a:r>
              <a:rPr lang="it-IT" sz="2000" dirty="0" err="1"/>
              <a:t>Carrhae</a:t>
            </a:r>
            <a:r>
              <a:rPr lang="it-IT" sz="2000" dirty="0"/>
              <a:t> e </a:t>
            </a:r>
            <a:r>
              <a:rPr lang="it-IT" sz="2000" dirty="0" err="1"/>
              <a:t>Edessa</a:t>
            </a:r>
            <a:r>
              <a:rPr lang="it-IT" sz="2000" dirty="0"/>
              <a:t> tra noi [Sasanidi] e il Cesare Valeriano, e noi lo catturammo facendolo prigioniero con le nostre mani, (25) così come altri generali dell'armata romana, insieme al prefetto del Pretorio,[86] alcuni senatori e ufficiali. Tutti questi noi facemmo prigionieri e deportammo (26) in Persia.»</a:t>
            </a:r>
          </a:p>
        </p:txBody>
      </p:sp>
      <p:pic>
        <p:nvPicPr>
          <p:cNvPr id="4" name="Immagine 3">
            <a:extLst>
              <a:ext uri="{FF2B5EF4-FFF2-40B4-BE49-F238E27FC236}">
                <a16:creationId xmlns:a16="http://schemas.microsoft.com/office/drawing/2014/main" id="{6338A284-35E2-4BC8-BF99-1D07DCB3DA87}"/>
              </a:ext>
            </a:extLst>
          </p:cNvPr>
          <p:cNvPicPr>
            <a:picLocks noChangeAspect="1"/>
          </p:cNvPicPr>
          <p:nvPr/>
        </p:nvPicPr>
        <p:blipFill rotWithShape="1">
          <a:blip r:embed="rId2"/>
          <a:srcRect l="9452" r="7948"/>
          <a:stretch/>
        </p:blipFill>
        <p:spPr>
          <a:xfrm>
            <a:off x="4639056" y="10"/>
            <a:ext cx="7552944" cy="6857990"/>
          </a:xfrm>
          <a:prstGeom prst="rect">
            <a:avLst/>
          </a:prstGeom>
          <a:effectLst/>
        </p:spPr>
      </p:pic>
    </p:spTree>
    <p:extLst>
      <p:ext uri="{BB962C8B-B14F-4D97-AF65-F5344CB8AC3E}">
        <p14:creationId xmlns:p14="http://schemas.microsoft.com/office/powerpoint/2010/main" val="20170201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BCF5FF5E-D2C3-49EE-A16A-FA06DD70859B}"/>
              </a:ext>
            </a:extLst>
          </p:cNvPr>
          <p:cNvPicPr>
            <a:picLocks noChangeAspect="1"/>
          </p:cNvPicPr>
          <p:nvPr/>
        </p:nvPicPr>
        <p:blipFill rotWithShape="1">
          <a:blip r:embed="rId2"/>
          <a:srcRect t="4944" b="10786"/>
          <a:stretch/>
        </p:blipFill>
        <p:spPr>
          <a:xfrm>
            <a:off x="20" y="10"/>
            <a:ext cx="12191980" cy="6857990"/>
          </a:xfrm>
          <a:prstGeom prst="rect">
            <a:avLst/>
          </a:prstGeom>
        </p:spPr>
      </p:pic>
      <p:sp>
        <p:nvSpPr>
          <p:cNvPr id="39" name="Rectangle 3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21DCA87B-964B-4A26-9B18-0503752A8BFC}"/>
              </a:ext>
            </a:extLst>
          </p:cNvPr>
          <p:cNvSpPr>
            <a:spLocks noGrp="1"/>
          </p:cNvSpPr>
          <p:nvPr>
            <p:ph type="title"/>
          </p:nvPr>
        </p:nvSpPr>
        <p:spPr>
          <a:xfrm>
            <a:off x="383198" y="5345771"/>
            <a:ext cx="11210925" cy="744836"/>
          </a:xfrm>
          <a:prstGeom prst="ellipse">
            <a:avLst/>
          </a:prstGeom>
        </p:spPr>
        <p:txBody>
          <a:bodyPr vert="horz" lIns="91440" tIns="45720" rIns="91440" bIns="45720" rtlCol="0" anchor="ctr">
            <a:noAutofit/>
          </a:bodyPr>
          <a:lstStyle/>
          <a:p>
            <a:pPr algn="ctr"/>
            <a:r>
              <a:rPr lang="en-US" sz="2800" b="1" dirty="0"/>
              <a:t>Sassanid Persia under </a:t>
            </a:r>
            <a:r>
              <a:rPr lang="en-US" sz="2800" b="1" dirty="0" err="1"/>
              <a:t>Shapur</a:t>
            </a:r>
            <a:r>
              <a:rPr lang="en-US" sz="2800" b="1" dirty="0"/>
              <a:t> (maximum expansion)</a:t>
            </a:r>
          </a:p>
        </p:txBody>
      </p:sp>
      <p:cxnSp>
        <p:nvCxnSpPr>
          <p:cNvPr id="41" name="Straight Connector 4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64670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Segnaposto contenuto 3" descr="Immagine che contiene mappa, testo&#10;&#10;Descrizione generata automaticamente">
            <a:extLst>
              <a:ext uri="{FF2B5EF4-FFF2-40B4-BE49-F238E27FC236}">
                <a16:creationId xmlns:a16="http://schemas.microsoft.com/office/drawing/2014/main" id="{E1C4C5E2-0041-4552-B912-905AB5463DE9}"/>
              </a:ext>
            </a:extLst>
          </p:cNvPr>
          <p:cNvPicPr>
            <a:picLocks noGrp="1" noChangeAspect="1"/>
          </p:cNvPicPr>
          <p:nvPr>
            <p:ph idx="1"/>
          </p:nvPr>
        </p:nvPicPr>
        <p:blipFill rotWithShape="1">
          <a:blip r:embed="rId2"/>
          <a:srcRect r="2223" b="1"/>
          <a:stretch/>
        </p:blipFill>
        <p:spPr>
          <a:xfrm>
            <a:off x="20" y="10"/>
            <a:ext cx="12191980" cy="6857990"/>
          </a:xfrm>
          <a:prstGeom prst="rect">
            <a:avLst/>
          </a:prstGeom>
        </p:spPr>
      </p:pic>
      <p:sp>
        <p:nvSpPr>
          <p:cNvPr id="5" name="Freccia in giù 4">
            <a:extLst>
              <a:ext uri="{FF2B5EF4-FFF2-40B4-BE49-F238E27FC236}">
                <a16:creationId xmlns:a16="http://schemas.microsoft.com/office/drawing/2014/main" id="{F8335A09-C281-423F-A5E9-98CDCD5A06B6}"/>
              </a:ext>
            </a:extLst>
          </p:cNvPr>
          <p:cNvSpPr/>
          <p:nvPr/>
        </p:nvSpPr>
        <p:spPr>
          <a:xfrm>
            <a:off x="9501401" y="1208191"/>
            <a:ext cx="492369" cy="1055077"/>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4998596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6C80590-25C6-435F-8ED4-0E9B62B8957B}"/>
              </a:ext>
            </a:extLst>
          </p:cNvPr>
          <p:cNvSpPr>
            <a:spLocks noGrp="1"/>
          </p:cNvSpPr>
          <p:nvPr>
            <p:ph type="title"/>
          </p:nvPr>
        </p:nvSpPr>
        <p:spPr>
          <a:xfrm>
            <a:off x="0" y="0"/>
            <a:ext cx="3460652" cy="3847516"/>
          </a:xfrm>
        </p:spPr>
        <p:txBody>
          <a:bodyPr>
            <a:normAutofit/>
          </a:bodyPr>
          <a:lstStyle/>
          <a:p>
            <a:pPr algn="ctr"/>
            <a:r>
              <a:rPr lang="en-US" sz="3100" dirty="0"/>
              <a:t>How was the Empire of the Sassanids structured?</a:t>
            </a:r>
            <a:endParaRPr lang="it-IT" sz="3100" dirty="0"/>
          </a:p>
        </p:txBody>
      </p:sp>
      <p:sp>
        <p:nvSpPr>
          <p:cNvPr id="3" name="Segnaposto contenuto 2">
            <a:extLst>
              <a:ext uri="{FF2B5EF4-FFF2-40B4-BE49-F238E27FC236}">
                <a16:creationId xmlns:a16="http://schemas.microsoft.com/office/drawing/2014/main" id="{EF744122-C0B0-400D-BA9C-5A8F9DB8FCE4}"/>
              </a:ext>
            </a:extLst>
          </p:cNvPr>
          <p:cNvSpPr>
            <a:spLocks noGrp="1"/>
          </p:cNvSpPr>
          <p:nvPr>
            <p:ph idx="1"/>
          </p:nvPr>
        </p:nvSpPr>
        <p:spPr>
          <a:xfrm>
            <a:off x="3460652" y="62097"/>
            <a:ext cx="8731348" cy="6795903"/>
          </a:xfrm>
        </p:spPr>
        <p:txBody>
          <a:bodyPr>
            <a:normAutofit fontScale="92500" lnSpcReduction="10000"/>
          </a:bodyPr>
          <a:lstStyle/>
          <a:p>
            <a:pPr marL="0" indent="0" algn="just">
              <a:buNone/>
            </a:pPr>
            <a:r>
              <a:rPr lang="en-US" sz="2400" b="1" dirty="0"/>
              <a:t>Imperial ideology</a:t>
            </a:r>
            <a:r>
              <a:rPr lang="en-US" sz="2400" dirty="0"/>
              <a:t>: the imposition of the old Iranian worldview contained in the sacred Zoroastrian text, the </a:t>
            </a:r>
            <a:r>
              <a:rPr lang="en-US" sz="2400" dirty="0" err="1"/>
              <a:t>Avesta</a:t>
            </a:r>
            <a:r>
              <a:rPr lang="en-US" sz="2400" dirty="0"/>
              <a:t>. The ideology was the driving force for the Sassanians and the </a:t>
            </a:r>
            <a:r>
              <a:rPr lang="en-US" sz="2400" dirty="0" err="1"/>
              <a:t>rasion</a:t>
            </a:r>
            <a:r>
              <a:rPr lang="en-US" sz="2400" dirty="0"/>
              <a:t> d'être for what was called </a:t>
            </a:r>
            <a:r>
              <a:rPr lang="en-US" sz="2400" dirty="0" err="1"/>
              <a:t>Eranshahr</a:t>
            </a:r>
            <a:r>
              <a:rPr lang="en-US" sz="2400" dirty="0"/>
              <a:t> or "Empire of the Iranians". Eran, was an invention of the Sasanians who did not exist in the previous Arsacid or Achaemenid empires. This ideology was based on Hellenistic, Mesopotamian and Iranian world views, combined with the local tradition of the Persian lords in the province of Fars.</a:t>
            </a:r>
          </a:p>
          <a:p>
            <a:pPr marL="0" indent="0" algn="just">
              <a:buNone/>
            </a:pPr>
            <a:r>
              <a:rPr lang="en-US" sz="2400" dirty="0"/>
              <a:t>The </a:t>
            </a:r>
            <a:r>
              <a:rPr lang="en-US" sz="2400" dirty="0" err="1"/>
              <a:t>Sasan</a:t>
            </a:r>
            <a:r>
              <a:rPr lang="en-US" sz="2400" dirty="0"/>
              <a:t> Empire, the empire of self-designated Iranians (</a:t>
            </a:r>
            <a:r>
              <a:rPr lang="en-US" sz="2400" dirty="0" err="1"/>
              <a:t>Eranshahr</a:t>
            </a:r>
            <a:r>
              <a:rPr lang="en-US" sz="2400" dirty="0"/>
              <a:t>), was centered on </a:t>
            </a:r>
            <a:r>
              <a:rPr lang="en-US" sz="2400" b="1" dirty="0"/>
              <a:t>Ctesiphon in Mesopotamia</a:t>
            </a:r>
            <a:r>
              <a:rPr lang="en-US" sz="2400" dirty="0"/>
              <a:t>. In a sense, the "Heart of </a:t>
            </a:r>
            <a:r>
              <a:rPr lang="en-US" sz="2400" dirty="0" err="1"/>
              <a:t>Eranshahr</a:t>
            </a:r>
            <a:r>
              <a:rPr lang="en-US" sz="2400" dirty="0"/>
              <a:t>", as the medieval Muslim geographers called it, was Mesopotamia.</a:t>
            </a:r>
          </a:p>
          <a:p>
            <a:pPr marL="0" indent="0" algn="just">
              <a:buNone/>
            </a:pPr>
            <a:r>
              <a:rPr lang="en-US" sz="2400" dirty="0"/>
              <a:t>There is a concept of the </a:t>
            </a:r>
            <a:r>
              <a:rPr lang="en-US" sz="2400" b="1" dirty="0"/>
              <a:t>divine king and </a:t>
            </a:r>
            <a:r>
              <a:rPr lang="en-US" sz="2400" b="1" dirty="0" err="1"/>
              <a:t>Kosmocrat</a:t>
            </a:r>
            <a:r>
              <a:rPr lang="en-US" sz="2400" dirty="0"/>
              <a:t>.</a:t>
            </a:r>
            <a:r>
              <a:rPr lang="it-IT" sz="2400" dirty="0"/>
              <a:t> </a:t>
            </a:r>
          </a:p>
          <a:p>
            <a:pPr marL="0" indent="0" algn="just">
              <a:buNone/>
            </a:pPr>
            <a:r>
              <a:rPr lang="en-US" sz="2400" dirty="0" err="1"/>
              <a:t>Xwarrah</a:t>
            </a:r>
            <a:r>
              <a:rPr lang="en-US" sz="2400" dirty="0"/>
              <a:t>, "Gloria" (</a:t>
            </a:r>
            <a:r>
              <a:rPr lang="en-US" sz="2400" dirty="0" err="1"/>
              <a:t>Lubotsky</a:t>
            </a:r>
            <a:r>
              <a:rPr lang="en-US" sz="2400" dirty="0"/>
              <a:t>, 1998), is central to ancient Iranian royal ideology, as demonstrated in the </a:t>
            </a:r>
            <a:r>
              <a:rPr lang="en-US" sz="2400" dirty="0" err="1"/>
              <a:t>Avesta</a:t>
            </a:r>
            <a:r>
              <a:rPr lang="en-US" sz="2400" dirty="0"/>
              <a:t>, and is a prerequisite of the legitimate domain of the </a:t>
            </a:r>
            <a:r>
              <a:rPr lang="en-US" sz="2400" dirty="0" err="1"/>
              <a:t>Avesta</a:t>
            </a:r>
            <a:r>
              <a:rPr lang="en-US" sz="2400" dirty="0"/>
              <a:t>. To obtain this rule, each of the legitimate </a:t>
            </a:r>
            <a:r>
              <a:rPr lang="en-US" sz="2400" dirty="0" err="1"/>
              <a:t>Kayanid</a:t>
            </a:r>
            <a:r>
              <a:rPr lang="en-US" sz="2400" dirty="0"/>
              <a:t> rulers and those who preceded them and the power seekers make sacrifices to the deities to obtain </a:t>
            </a:r>
            <a:r>
              <a:rPr lang="en-US" sz="2400" dirty="0" err="1"/>
              <a:t>xwarrah</a:t>
            </a:r>
            <a:r>
              <a:rPr lang="en-US" sz="2400" dirty="0"/>
              <a:t>.</a:t>
            </a:r>
            <a:r>
              <a:rPr lang="it-IT" sz="2400" dirty="0"/>
              <a:t> </a:t>
            </a:r>
            <a:r>
              <a:rPr lang="en-US" sz="2400" dirty="0"/>
              <a:t>In Iranian art the </a:t>
            </a:r>
            <a:r>
              <a:rPr lang="en-US" sz="2400" dirty="0" err="1"/>
              <a:t>xwarrah</a:t>
            </a:r>
            <a:r>
              <a:rPr lang="en-US" sz="2400" dirty="0"/>
              <a:t> or glory was usually shown by a halo around the king's head, which also appeared in the Sasanian art.</a:t>
            </a:r>
          </a:p>
          <a:p>
            <a:pPr marL="0" indent="0" algn="just">
              <a:buNone/>
            </a:pPr>
            <a:r>
              <a:rPr lang="en-US" sz="2400" dirty="0"/>
              <a:t>The sacredness of the king of kings and its importance for the welfare of the empire were fundamental to the imperial ideology.</a:t>
            </a:r>
          </a:p>
          <a:p>
            <a:pPr marL="0" indent="0" algn="just">
              <a:buNone/>
            </a:pPr>
            <a:endParaRPr lang="en-US" sz="2400" dirty="0"/>
          </a:p>
        </p:txBody>
      </p:sp>
      <p:pic>
        <p:nvPicPr>
          <p:cNvPr id="4098" name="Picture 2" descr="Impero Sasanide Ērānshahr - Stemma">
            <a:extLst>
              <a:ext uri="{FF2B5EF4-FFF2-40B4-BE49-F238E27FC236}">
                <a16:creationId xmlns:a16="http://schemas.microsoft.com/office/drawing/2014/main" id="{573D7B9A-8672-4A1C-AD0F-D2C3AD9F218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270" r="1" b="10083"/>
          <a:stretch/>
        </p:blipFill>
        <p:spPr bwMode="auto">
          <a:xfrm>
            <a:off x="26299" y="2767838"/>
            <a:ext cx="3213953" cy="2591969"/>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97667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762F97C-7A0D-45F1-88F2-E098AE308713}"/>
              </a:ext>
            </a:extLst>
          </p:cNvPr>
          <p:cNvSpPr>
            <a:spLocks noGrp="1"/>
          </p:cNvSpPr>
          <p:nvPr>
            <p:ph type="title"/>
          </p:nvPr>
        </p:nvSpPr>
        <p:spPr>
          <a:xfrm>
            <a:off x="1" y="500062"/>
            <a:ext cx="2875722" cy="3237051"/>
          </a:xfrm>
        </p:spPr>
        <p:txBody>
          <a:bodyPr>
            <a:normAutofit fontScale="90000"/>
          </a:bodyPr>
          <a:lstStyle/>
          <a:p>
            <a:r>
              <a:rPr lang="en-US" dirty="0"/>
              <a:t>What are the most important aspects of the Sassanid Empire?</a:t>
            </a:r>
            <a:endParaRPr lang="it-IT" dirty="0"/>
          </a:p>
        </p:txBody>
      </p:sp>
      <p:sp>
        <p:nvSpPr>
          <p:cNvPr id="3" name="Segnaposto contenuto 2">
            <a:extLst>
              <a:ext uri="{FF2B5EF4-FFF2-40B4-BE49-F238E27FC236}">
                <a16:creationId xmlns:a16="http://schemas.microsoft.com/office/drawing/2014/main" id="{DDBF678F-450C-43E9-8BF2-3067DAC8ADDA}"/>
              </a:ext>
            </a:extLst>
          </p:cNvPr>
          <p:cNvSpPr>
            <a:spLocks noGrp="1"/>
          </p:cNvSpPr>
          <p:nvPr>
            <p:ph idx="1"/>
          </p:nvPr>
        </p:nvSpPr>
        <p:spPr>
          <a:xfrm>
            <a:off x="3379304" y="0"/>
            <a:ext cx="8686145" cy="6858000"/>
          </a:xfrm>
        </p:spPr>
        <p:txBody>
          <a:bodyPr>
            <a:normAutofit fontScale="92500" lnSpcReduction="10000"/>
          </a:bodyPr>
          <a:lstStyle/>
          <a:p>
            <a:pPr marL="0" indent="0">
              <a:buNone/>
            </a:pPr>
            <a:r>
              <a:rPr lang="en-US" dirty="0"/>
              <a:t>Economy</a:t>
            </a:r>
          </a:p>
          <a:p>
            <a:pPr marL="0" indent="0" algn="just">
              <a:buNone/>
            </a:pPr>
            <a:r>
              <a:rPr lang="en-US" dirty="0"/>
              <a:t>The </a:t>
            </a:r>
            <a:r>
              <a:rPr lang="en-US" dirty="0" err="1"/>
              <a:t>Sasanid</a:t>
            </a:r>
            <a:r>
              <a:rPr lang="en-US" dirty="0"/>
              <a:t> economy depended heavily on </a:t>
            </a:r>
            <a:r>
              <a:rPr lang="en-US" b="1" dirty="0"/>
              <a:t>agriculture</a:t>
            </a:r>
            <a:r>
              <a:rPr lang="en-US" dirty="0"/>
              <a:t>. The Sasanian kingdom suffered from a lack of water, except in Mesopotamia. While Mesopotamia </a:t>
            </a:r>
            <a:r>
              <a:rPr lang="en-US" dirty="0" err="1"/>
              <a:t>sasana</a:t>
            </a:r>
            <a:r>
              <a:rPr lang="en-US" dirty="0"/>
              <a:t> (</a:t>
            </a:r>
            <a:r>
              <a:rPr lang="en-US" dirty="0" err="1"/>
              <a:t>Surestan</a:t>
            </a:r>
            <a:r>
              <a:rPr lang="en-US" dirty="0"/>
              <a:t>) enjoyed an ancient agricultural tradition and relatively reliable water sources, the Iranian plateau consisted of hilly terrain and suffered from an acute lack of rain.</a:t>
            </a:r>
          </a:p>
          <a:p>
            <a:pPr marL="0" indent="0" algn="just">
              <a:buNone/>
            </a:pPr>
            <a:r>
              <a:rPr lang="en-US" b="1" dirty="0" err="1"/>
              <a:t>Surestan</a:t>
            </a:r>
            <a:r>
              <a:rPr lang="en-US" b="1" dirty="0"/>
              <a:t> and Khuzestan owned fertile lands and semi-reliable water</a:t>
            </a:r>
            <a:r>
              <a:rPr lang="en-US" dirty="0"/>
              <a:t>. Traditionally, these areas had been used for grain production, as well as for limited horticulture. Recent research shows that the Sasanian state has invested heavily in these areas, creating hydraulic systems for irrigation, probably with the aim of using marginal land. It has also been suggested that with </a:t>
            </a:r>
            <a:r>
              <a:rPr lang="en-US" b="1" dirty="0"/>
              <a:t>the introduction of new crops, mainly cotton and sugar cane</a:t>
            </a:r>
            <a:r>
              <a:rPr lang="en-US" dirty="0"/>
              <a:t>, these areas have been made commercially important.</a:t>
            </a:r>
          </a:p>
          <a:p>
            <a:pPr marL="0" indent="0" algn="just">
              <a:buNone/>
            </a:pPr>
            <a:r>
              <a:rPr lang="en-US" dirty="0"/>
              <a:t>In the </a:t>
            </a:r>
            <a:r>
              <a:rPr lang="en-US" b="1" dirty="0" err="1"/>
              <a:t>Damghan</a:t>
            </a:r>
            <a:r>
              <a:rPr lang="en-US" b="1" dirty="0"/>
              <a:t> plain </a:t>
            </a:r>
            <a:r>
              <a:rPr lang="en-US" dirty="0"/>
              <a:t>the irrigation has caused </a:t>
            </a:r>
            <a:r>
              <a:rPr lang="en-US" b="1" dirty="0"/>
              <a:t>intense settlements </a:t>
            </a:r>
            <a:r>
              <a:rPr lang="en-US" dirty="0"/>
              <a:t>around the central plain, before retreating into the mountain valleys and passing from production to horticulture</a:t>
            </a:r>
            <a:endParaRPr lang="it-IT" dirty="0"/>
          </a:p>
        </p:txBody>
      </p:sp>
      <p:pic>
        <p:nvPicPr>
          <p:cNvPr id="4" name="Immagine 3">
            <a:extLst>
              <a:ext uri="{FF2B5EF4-FFF2-40B4-BE49-F238E27FC236}">
                <a16:creationId xmlns:a16="http://schemas.microsoft.com/office/drawing/2014/main" id="{C4EE2115-D7CE-4C1F-8FF3-E732B50DF861}"/>
              </a:ext>
            </a:extLst>
          </p:cNvPr>
          <p:cNvPicPr>
            <a:picLocks noChangeAspect="1"/>
          </p:cNvPicPr>
          <p:nvPr/>
        </p:nvPicPr>
        <p:blipFill>
          <a:blip r:embed="rId2"/>
          <a:stretch>
            <a:fillRect/>
          </a:stretch>
        </p:blipFill>
        <p:spPr>
          <a:xfrm>
            <a:off x="126551" y="4267200"/>
            <a:ext cx="3087115" cy="2484894"/>
          </a:xfrm>
          <a:prstGeom prst="rect">
            <a:avLst/>
          </a:prstGeom>
        </p:spPr>
      </p:pic>
    </p:spTree>
    <p:extLst>
      <p:ext uri="{BB962C8B-B14F-4D97-AF65-F5344CB8AC3E}">
        <p14:creationId xmlns:p14="http://schemas.microsoft.com/office/powerpoint/2010/main" val="1322969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Segnaposto contenuto 4">
            <a:extLst>
              <a:ext uri="{FF2B5EF4-FFF2-40B4-BE49-F238E27FC236}">
                <a16:creationId xmlns:a16="http://schemas.microsoft.com/office/drawing/2014/main" id="{7961424E-D7DE-437D-AEA8-DDDFE9B950F4}"/>
              </a:ext>
            </a:extLst>
          </p:cNvPr>
          <p:cNvPicPr>
            <a:picLocks noGrp="1" noChangeAspect="1"/>
          </p:cNvPicPr>
          <p:nvPr>
            <p:ph idx="1"/>
          </p:nvPr>
        </p:nvPicPr>
        <p:blipFill rotWithShape="1">
          <a:blip r:embed="rId2"/>
          <a:srcRect t="15730"/>
          <a:stretch/>
        </p:blipFill>
        <p:spPr>
          <a:xfrm>
            <a:off x="20" y="10"/>
            <a:ext cx="12191980" cy="6857990"/>
          </a:xfrm>
          <a:prstGeom prst="rect">
            <a:avLst/>
          </a:prstGeom>
        </p:spPr>
      </p:pic>
      <p:sp>
        <p:nvSpPr>
          <p:cNvPr id="6" name="CasellaDiTesto 5">
            <a:extLst>
              <a:ext uri="{FF2B5EF4-FFF2-40B4-BE49-F238E27FC236}">
                <a16:creationId xmlns:a16="http://schemas.microsoft.com/office/drawing/2014/main" id="{DD752CF9-4FAB-45E6-969A-DF5596626C2A}"/>
              </a:ext>
            </a:extLst>
          </p:cNvPr>
          <p:cNvSpPr txBox="1"/>
          <p:nvPr/>
        </p:nvSpPr>
        <p:spPr>
          <a:xfrm>
            <a:off x="9766852" y="0"/>
            <a:ext cx="3276141" cy="769441"/>
          </a:xfrm>
          <a:prstGeom prst="rect">
            <a:avLst/>
          </a:prstGeom>
          <a:noFill/>
        </p:spPr>
        <p:txBody>
          <a:bodyPr wrap="square" rtlCol="0">
            <a:spAutoFit/>
          </a:bodyPr>
          <a:lstStyle/>
          <a:p>
            <a:r>
              <a:rPr lang="it-IT" sz="4400" dirty="0" err="1">
                <a:solidFill>
                  <a:schemeClr val="bg1"/>
                </a:solidFill>
              </a:rPr>
              <a:t>Damghan</a:t>
            </a:r>
            <a:endParaRPr lang="it-IT" sz="4400" dirty="0">
              <a:solidFill>
                <a:schemeClr val="bg1"/>
              </a:solidFill>
            </a:endParaRPr>
          </a:p>
        </p:txBody>
      </p:sp>
    </p:spTree>
    <p:extLst>
      <p:ext uri="{BB962C8B-B14F-4D97-AF65-F5344CB8AC3E}">
        <p14:creationId xmlns:p14="http://schemas.microsoft.com/office/powerpoint/2010/main" val="15751154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3B5C058-75DA-459D-9DEF-64E1B50EB8C6}"/>
              </a:ext>
            </a:extLst>
          </p:cNvPr>
          <p:cNvSpPr>
            <a:spLocks noGrp="1"/>
          </p:cNvSpPr>
          <p:nvPr>
            <p:ph type="title"/>
          </p:nvPr>
        </p:nvSpPr>
        <p:spPr>
          <a:xfrm>
            <a:off x="172678" y="687180"/>
            <a:ext cx="2912165" cy="2165329"/>
          </a:xfrm>
        </p:spPr>
        <p:txBody>
          <a:bodyPr>
            <a:normAutofit fontScale="90000"/>
          </a:bodyPr>
          <a:lstStyle/>
          <a:p>
            <a:r>
              <a:rPr lang="en-US" dirty="0"/>
              <a:t>What are the most important aspects of the Sassanid Empire?</a:t>
            </a:r>
            <a:endParaRPr lang="it-IT" dirty="0"/>
          </a:p>
        </p:txBody>
      </p:sp>
      <p:sp>
        <p:nvSpPr>
          <p:cNvPr id="3" name="Segnaposto contenuto 2">
            <a:extLst>
              <a:ext uri="{FF2B5EF4-FFF2-40B4-BE49-F238E27FC236}">
                <a16:creationId xmlns:a16="http://schemas.microsoft.com/office/drawing/2014/main" id="{0619C75A-3E95-404B-A5BF-E104FCFF1E9E}"/>
              </a:ext>
            </a:extLst>
          </p:cNvPr>
          <p:cNvSpPr>
            <a:spLocks noGrp="1"/>
          </p:cNvSpPr>
          <p:nvPr>
            <p:ph idx="1"/>
          </p:nvPr>
        </p:nvSpPr>
        <p:spPr>
          <a:xfrm>
            <a:off x="3084844" y="0"/>
            <a:ext cx="9107156" cy="6857999"/>
          </a:xfrm>
        </p:spPr>
        <p:txBody>
          <a:bodyPr>
            <a:normAutofit fontScale="85000" lnSpcReduction="10000"/>
          </a:bodyPr>
          <a:lstStyle/>
          <a:p>
            <a:pPr marL="0" indent="0">
              <a:buNone/>
            </a:pPr>
            <a:r>
              <a:rPr lang="en-US" sz="2400" b="1" dirty="0"/>
              <a:t>Business and Trade</a:t>
            </a:r>
          </a:p>
          <a:p>
            <a:pPr marL="0" indent="0" algn="just">
              <a:buNone/>
            </a:pPr>
            <a:r>
              <a:rPr lang="en-US" sz="2400" dirty="0"/>
              <a:t>In trade, the Sassanians were </a:t>
            </a:r>
            <a:r>
              <a:rPr lang="en-US" sz="2400" b="1" dirty="0"/>
              <a:t>competing with the Romans </a:t>
            </a:r>
            <a:r>
              <a:rPr lang="en-US" sz="2400" dirty="0"/>
              <a:t>on silk and contesting trade to Sri Lanka. There was a </a:t>
            </a:r>
            <a:r>
              <a:rPr lang="en-US" sz="2400" b="1" dirty="0" err="1"/>
              <a:t>Sasana</a:t>
            </a:r>
            <a:r>
              <a:rPr lang="en-US" sz="2400" b="1" dirty="0"/>
              <a:t> colony in Malaysia </a:t>
            </a:r>
            <a:r>
              <a:rPr lang="en-US" sz="2400" dirty="0"/>
              <a:t>that was made up of merchants. Persian merchants tried to </a:t>
            </a:r>
            <a:r>
              <a:rPr lang="en-US" sz="2400" b="1" dirty="0"/>
              <a:t>get lower prices</a:t>
            </a:r>
          </a:p>
          <a:p>
            <a:pPr marL="0" indent="0" algn="just">
              <a:buNone/>
            </a:pPr>
            <a:r>
              <a:rPr lang="en-US" sz="2400" b="1" dirty="0"/>
              <a:t>Trade with China </a:t>
            </a:r>
            <a:r>
              <a:rPr lang="en-US" sz="2400" dirty="0"/>
              <a:t>was conducted through two avenues, namely the famous </a:t>
            </a:r>
            <a:r>
              <a:rPr lang="en-US" sz="2400" b="1" dirty="0"/>
              <a:t>Silk Road and the Sea Route</a:t>
            </a:r>
            <a:r>
              <a:rPr lang="en-US" sz="2400" dirty="0"/>
              <a:t>. Therefore </a:t>
            </a:r>
            <a:r>
              <a:rPr lang="en-US" sz="2400" b="1" dirty="0"/>
              <a:t>the ports of Persis / Fars </a:t>
            </a:r>
            <a:r>
              <a:rPr lang="en-US" sz="2400" dirty="0"/>
              <a:t>became increasingly central. n the Chinese archaeological sites of </a:t>
            </a:r>
            <a:r>
              <a:rPr lang="en-US" sz="2400" dirty="0" err="1"/>
              <a:t>Kukogng</a:t>
            </a:r>
            <a:r>
              <a:rPr lang="en-US" sz="2400" dirty="0"/>
              <a:t>, </a:t>
            </a:r>
            <a:r>
              <a:rPr lang="en-US" sz="2400" dirty="0" err="1"/>
              <a:t>Yngdak</a:t>
            </a:r>
            <a:r>
              <a:rPr lang="en-US" sz="2400" dirty="0"/>
              <a:t>, </a:t>
            </a:r>
            <a:r>
              <a:rPr lang="en-US" sz="2400" dirty="0" err="1"/>
              <a:t>Suikai</a:t>
            </a:r>
            <a:r>
              <a:rPr lang="en-US" sz="2400" dirty="0"/>
              <a:t>, which had links to trade in the Persian Gulf, Persian coins were found. Many of the coins belong to the end of the fifth to the seventh century AD, which again attest to </a:t>
            </a:r>
            <a:r>
              <a:rPr lang="en-US" sz="2400" b="1" dirty="0"/>
              <a:t>the importance of the Persian Gulf in the late </a:t>
            </a:r>
            <a:r>
              <a:rPr lang="en-US" sz="2400" b="1" dirty="0" err="1"/>
              <a:t>Sasan</a:t>
            </a:r>
            <a:r>
              <a:rPr lang="en-US" sz="2400" b="1" dirty="0"/>
              <a:t> period.</a:t>
            </a:r>
          </a:p>
          <a:p>
            <a:pPr marL="0" indent="0" algn="just">
              <a:buNone/>
            </a:pPr>
            <a:r>
              <a:rPr lang="en-US" sz="2400" dirty="0"/>
              <a:t>As for internal trade, we rely on </a:t>
            </a:r>
            <a:r>
              <a:rPr lang="en-US" sz="2400" b="1" dirty="0"/>
              <a:t>seals</a:t>
            </a:r>
            <a:r>
              <a:rPr lang="en-US" sz="2400" dirty="0"/>
              <a:t>. The trade was led by </a:t>
            </a:r>
            <a:r>
              <a:rPr lang="en-US" sz="2400" b="1" dirty="0"/>
              <a:t>companies and religious communities </a:t>
            </a:r>
            <a:r>
              <a:rPr lang="en-US" sz="2400" dirty="0"/>
              <a:t>that combined their resources and formed partnerships. The term used for the joint collaboration in the juridical texts of central Persia is </a:t>
            </a:r>
            <a:r>
              <a:rPr lang="en-US" sz="2400" b="1" i="1" dirty="0" err="1"/>
              <a:t>hambayih</a:t>
            </a:r>
            <a:r>
              <a:rPr lang="en-US" sz="2400" dirty="0"/>
              <a:t> which actually meant holder of a common share whose joint investment would bring a better return and a wider purchasing power. These joint partnerships were probably also based on a religious association, in which the Zoroastrians created their own </a:t>
            </a:r>
            <a:r>
              <a:rPr lang="en-US" sz="2400" dirty="0" err="1"/>
              <a:t>hambayih</a:t>
            </a:r>
            <a:r>
              <a:rPr lang="en-US" sz="2400" dirty="0"/>
              <a:t> but could have dealt with other religious groups outside their regional reach.</a:t>
            </a:r>
          </a:p>
          <a:p>
            <a:pPr marL="0" indent="0" algn="just">
              <a:buNone/>
            </a:pPr>
            <a:r>
              <a:rPr lang="en-US" sz="2400" dirty="0"/>
              <a:t>Trade (</a:t>
            </a:r>
            <a:r>
              <a:rPr lang="en-US" sz="2400" dirty="0" err="1"/>
              <a:t>wazarganih</a:t>
            </a:r>
            <a:r>
              <a:rPr lang="en-US" sz="2400" dirty="0"/>
              <a:t>) was conducted in the </a:t>
            </a:r>
            <a:r>
              <a:rPr lang="en-US" sz="2400" b="1" dirty="0"/>
              <a:t>bazaar</a:t>
            </a:r>
            <a:r>
              <a:rPr lang="en-US" sz="2400" dirty="0"/>
              <a:t> (</a:t>
            </a:r>
            <a:r>
              <a:rPr lang="en-US" sz="2400" dirty="0" err="1"/>
              <a:t>wazar</a:t>
            </a:r>
            <a:r>
              <a:rPr lang="en-US" sz="2400" dirty="0"/>
              <a:t>), which today remains the economic center of the small and large cities of Iran.</a:t>
            </a:r>
          </a:p>
          <a:p>
            <a:pPr marL="0" indent="0" algn="just">
              <a:buNone/>
            </a:pPr>
            <a:r>
              <a:rPr lang="en-US" sz="2400" dirty="0"/>
              <a:t>The activity and prices of the bazaar were controlled by a chief of the bazaar (bed of the </a:t>
            </a:r>
            <a:r>
              <a:rPr lang="en-US" sz="2400" dirty="0" err="1"/>
              <a:t>wazar</a:t>
            </a:r>
            <a:r>
              <a:rPr lang="en-US" sz="2400" dirty="0"/>
              <a:t>), which probably represented the artisan class. It was in these centers that local products were produced, while goods from other provinces and some foreign products entered the cities via caravans. These caravans (</a:t>
            </a:r>
            <a:r>
              <a:rPr lang="en-US" sz="2400" dirty="0" err="1"/>
              <a:t>karwan</a:t>
            </a:r>
            <a:r>
              <a:rPr lang="en-US" sz="2400" dirty="0"/>
              <a:t>) were led by a trailer leader (</a:t>
            </a:r>
            <a:r>
              <a:rPr lang="en-US" sz="2400" dirty="0" err="1"/>
              <a:t>sartwa</a:t>
            </a:r>
            <a:r>
              <a:rPr lang="en-US" sz="2400" dirty="0"/>
              <a:t>), who had been hired by the merchant or in collaboration with him.</a:t>
            </a:r>
            <a:endParaRPr lang="it-IT" sz="2400" dirty="0"/>
          </a:p>
        </p:txBody>
      </p:sp>
      <p:pic>
        <p:nvPicPr>
          <p:cNvPr id="4" name="Immagine 3">
            <a:extLst>
              <a:ext uri="{FF2B5EF4-FFF2-40B4-BE49-F238E27FC236}">
                <a16:creationId xmlns:a16="http://schemas.microsoft.com/office/drawing/2014/main" id="{52907A01-519F-4F30-89B9-5939BFF5AB8C}"/>
              </a:ext>
            </a:extLst>
          </p:cNvPr>
          <p:cNvPicPr>
            <a:picLocks noChangeAspect="1"/>
          </p:cNvPicPr>
          <p:nvPr/>
        </p:nvPicPr>
        <p:blipFill>
          <a:blip r:embed="rId2"/>
          <a:stretch>
            <a:fillRect/>
          </a:stretch>
        </p:blipFill>
        <p:spPr>
          <a:xfrm>
            <a:off x="0" y="4327546"/>
            <a:ext cx="3084843" cy="2487384"/>
          </a:xfrm>
          <a:prstGeom prst="rect">
            <a:avLst/>
          </a:prstGeom>
        </p:spPr>
      </p:pic>
    </p:spTree>
    <p:extLst>
      <p:ext uri="{BB962C8B-B14F-4D97-AF65-F5344CB8AC3E}">
        <p14:creationId xmlns:p14="http://schemas.microsoft.com/office/powerpoint/2010/main" val="14333622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DF134CB-D60B-431A-929A-E91A18FABC10}"/>
              </a:ext>
            </a:extLst>
          </p:cNvPr>
          <p:cNvSpPr>
            <a:spLocks noGrp="1"/>
          </p:cNvSpPr>
          <p:nvPr>
            <p:ph type="title"/>
          </p:nvPr>
        </p:nvSpPr>
        <p:spPr>
          <a:xfrm>
            <a:off x="0" y="1306294"/>
            <a:ext cx="2488096" cy="1325563"/>
          </a:xfrm>
        </p:spPr>
        <p:txBody>
          <a:bodyPr>
            <a:normAutofit fontScale="90000"/>
          </a:bodyPr>
          <a:lstStyle/>
          <a:p>
            <a:r>
              <a:rPr lang="en-US" dirty="0"/>
              <a:t>What are the most important aspects of the Sassanid Empire?</a:t>
            </a:r>
            <a:endParaRPr lang="it-IT" dirty="0"/>
          </a:p>
        </p:txBody>
      </p:sp>
      <p:sp>
        <p:nvSpPr>
          <p:cNvPr id="3" name="Segnaposto contenuto 2">
            <a:extLst>
              <a:ext uri="{FF2B5EF4-FFF2-40B4-BE49-F238E27FC236}">
                <a16:creationId xmlns:a16="http://schemas.microsoft.com/office/drawing/2014/main" id="{CA54306B-F9B9-49F0-87E9-3F38CA0DC890}"/>
              </a:ext>
            </a:extLst>
          </p:cNvPr>
          <p:cNvSpPr>
            <a:spLocks noGrp="1"/>
          </p:cNvSpPr>
          <p:nvPr>
            <p:ph idx="1"/>
          </p:nvPr>
        </p:nvSpPr>
        <p:spPr>
          <a:xfrm>
            <a:off x="3084843" y="144473"/>
            <a:ext cx="9107157" cy="6569054"/>
          </a:xfrm>
        </p:spPr>
        <p:txBody>
          <a:bodyPr/>
          <a:lstStyle/>
          <a:p>
            <a:pPr marL="0" indent="0">
              <a:buNone/>
            </a:pPr>
            <a:r>
              <a:rPr lang="it-IT" dirty="0" err="1"/>
              <a:t>Religion</a:t>
            </a:r>
            <a:r>
              <a:rPr lang="it-IT" dirty="0"/>
              <a:t>: </a:t>
            </a:r>
            <a:r>
              <a:rPr lang="it-IT" b="1" dirty="0" err="1"/>
              <a:t>Zorastrism</a:t>
            </a:r>
            <a:endParaRPr lang="it-IT" b="1" dirty="0"/>
          </a:p>
          <a:p>
            <a:pPr marL="0" indent="0" algn="just">
              <a:buNone/>
            </a:pPr>
            <a:r>
              <a:rPr lang="en-US" dirty="0"/>
              <a:t>The first Sasanian kings seem to be rather tolerant towards other religions. </a:t>
            </a:r>
          </a:p>
          <a:p>
            <a:pPr marL="0" indent="0" algn="just">
              <a:buNone/>
            </a:pPr>
            <a:r>
              <a:rPr lang="en-US" dirty="0"/>
              <a:t>The </a:t>
            </a:r>
            <a:r>
              <a:rPr lang="en-US" b="1" dirty="0"/>
              <a:t>Council of Chalcedon in 451 </a:t>
            </a:r>
            <a:r>
              <a:rPr lang="en-US" dirty="0"/>
              <a:t>caused the escape of many "Eastern" Christians towards the Sassanian territories. Therefore it formed of a native and independent Christian community in the Sassanian territories. Eventually, under Khosrow I, </a:t>
            </a:r>
            <a:r>
              <a:rPr lang="en-US" dirty="0" err="1"/>
              <a:t>Hormizd</a:t>
            </a:r>
            <a:r>
              <a:rPr lang="en-US" dirty="0"/>
              <a:t> IV and Khosrow II, this community settled in the Sassanian kingdom and created a central patriarchal seat in Ctesiphon.</a:t>
            </a:r>
            <a:endParaRPr lang="it-IT" dirty="0"/>
          </a:p>
        </p:txBody>
      </p:sp>
      <p:pic>
        <p:nvPicPr>
          <p:cNvPr id="4" name="Immagine 3">
            <a:extLst>
              <a:ext uri="{FF2B5EF4-FFF2-40B4-BE49-F238E27FC236}">
                <a16:creationId xmlns:a16="http://schemas.microsoft.com/office/drawing/2014/main" id="{D2C333D5-D2E3-4E90-8A7D-784C752E21EB}"/>
              </a:ext>
            </a:extLst>
          </p:cNvPr>
          <p:cNvPicPr>
            <a:picLocks noChangeAspect="1"/>
          </p:cNvPicPr>
          <p:nvPr/>
        </p:nvPicPr>
        <p:blipFill>
          <a:blip r:embed="rId2"/>
          <a:stretch>
            <a:fillRect/>
          </a:stretch>
        </p:blipFill>
        <p:spPr>
          <a:xfrm>
            <a:off x="0" y="4226143"/>
            <a:ext cx="3084843" cy="2487384"/>
          </a:xfrm>
          <a:prstGeom prst="rect">
            <a:avLst/>
          </a:prstGeom>
        </p:spPr>
      </p:pic>
    </p:spTree>
    <p:extLst>
      <p:ext uri="{BB962C8B-B14F-4D97-AF65-F5344CB8AC3E}">
        <p14:creationId xmlns:p14="http://schemas.microsoft.com/office/powerpoint/2010/main" val="15134446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F21AF76-6A89-4BA0-B4F5-ED21DCE0367D}"/>
              </a:ext>
            </a:extLst>
          </p:cNvPr>
          <p:cNvSpPr>
            <a:spLocks noGrp="1"/>
          </p:cNvSpPr>
          <p:nvPr>
            <p:ph type="title"/>
          </p:nvPr>
        </p:nvSpPr>
        <p:spPr>
          <a:xfrm>
            <a:off x="0" y="0"/>
            <a:ext cx="3140765" cy="2391327"/>
          </a:xfrm>
        </p:spPr>
        <p:txBody>
          <a:bodyPr>
            <a:normAutofit fontScale="90000"/>
          </a:bodyPr>
          <a:lstStyle/>
          <a:p>
            <a:r>
              <a:rPr lang="it-IT" dirty="0" err="1"/>
              <a:t>Continuity</a:t>
            </a:r>
            <a:r>
              <a:rPr lang="it-IT" dirty="0"/>
              <a:t> and </a:t>
            </a:r>
            <a:r>
              <a:rPr lang="it-IT" dirty="0" err="1"/>
              <a:t>Change</a:t>
            </a:r>
            <a:r>
              <a:rPr lang="it-IT" dirty="0"/>
              <a:t> in Late Antique Iran</a:t>
            </a:r>
          </a:p>
        </p:txBody>
      </p:sp>
      <p:sp>
        <p:nvSpPr>
          <p:cNvPr id="3" name="Segnaposto contenuto 2">
            <a:extLst>
              <a:ext uri="{FF2B5EF4-FFF2-40B4-BE49-F238E27FC236}">
                <a16:creationId xmlns:a16="http://schemas.microsoft.com/office/drawing/2014/main" id="{4972D443-3EBB-4523-8367-2838DB3E8C8F}"/>
              </a:ext>
            </a:extLst>
          </p:cNvPr>
          <p:cNvSpPr>
            <a:spLocks noGrp="1"/>
          </p:cNvSpPr>
          <p:nvPr>
            <p:ph idx="1"/>
          </p:nvPr>
        </p:nvSpPr>
        <p:spPr>
          <a:xfrm>
            <a:off x="3140764" y="0"/>
            <a:ext cx="8213036" cy="6858000"/>
          </a:xfrm>
        </p:spPr>
        <p:txBody>
          <a:bodyPr>
            <a:normAutofit lnSpcReduction="10000"/>
          </a:bodyPr>
          <a:lstStyle/>
          <a:p>
            <a:pPr marL="0" indent="0" algn="just">
              <a:buNone/>
            </a:pPr>
            <a:r>
              <a:rPr lang="en-US" dirty="0" err="1"/>
              <a:t>Rezakhani</a:t>
            </a:r>
            <a:r>
              <a:rPr lang="en-US" dirty="0"/>
              <a:t> wonders if there is continuity or discontinuity in the transition from the Late Sasanian Empire (550-651) to Muslim domination (651-750). The most suitable terminology of a "transformation theory". This paradigm allows a better understanding of socio-political developments.</a:t>
            </a:r>
          </a:p>
          <a:p>
            <a:pPr marL="0" indent="0" algn="just">
              <a:buNone/>
            </a:pPr>
            <a:r>
              <a:rPr lang="en-US" dirty="0"/>
              <a:t>One of the traditional feature is the lack of historical sources.</a:t>
            </a:r>
          </a:p>
          <a:p>
            <a:pPr marL="0" indent="0" algn="just">
              <a:buNone/>
            </a:pPr>
            <a:r>
              <a:rPr lang="en-US" dirty="0"/>
              <a:t>Why the “transformation theory” in Late Antique? Because we could understand better the past conditions of the “status of La Mecca”, before it conquered Middle East:</a:t>
            </a:r>
          </a:p>
          <a:p>
            <a:pPr algn="just"/>
            <a:r>
              <a:rPr lang="en-US" dirty="0"/>
              <a:t>The influence between the Sasanian and the Byzantine. They also had one great war and was so damaged about that (</a:t>
            </a:r>
            <a:r>
              <a:rPr lang="en-US" dirty="0" err="1"/>
              <a:t>Eraclio</a:t>
            </a:r>
            <a:r>
              <a:rPr lang="en-US" dirty="0"/>
              <a:t> wars 602-628)</a:t>
            </a:r>
          </a:p>
          <a:p>
            <a:pPr algn="just"/>
            <a:r>
              <a:rPr lang="en-US" dirty="0"/>
              <a:t>Arabia was influenced by great areas of </a:t>
            </a:r>
            <a:r>
              <a:rPr lang="en-US" dirty="0" err="1"/>
              <a:t>urbanitation</a:t>
            </a:r>
            <a:r>
              <a:rPr lang="en-US" dirty="0"/>
              <a:t>, particularly in </a:t>
            </a:r>
            <a:r>
              <a:rPr lang="en-US" dirty="0" err="1"/>
              <a:t>Siria</a:t>
            </a:r>
            <a:endParaRPr lang="en-US" dirty="0"/>
          </a:p>
          <a:p>
            <a:pPr marL="0" indent="0" algn="just">
              <a:buNone/>
            </a:pPr>
            <a:endParaRPr lang="en-US" dirty="0"/>
          </a:p>
        </p:txBody>
      </p:sp>
      <p:pic>
        <p:nvPicPr>
          <p:cNvPr id="4" name="Immagine 3">
            <a:extLst>
              <a:ext uri="{FF2B5EF4-FFF2-40B4-BE49-F238E27FC236}">
                <a16:creationId xmlns:a16="http://schemas.microsoft.com/office/drawing/2014/main" id="{4ED89AA5-F334-445A-BBE7-CA6B3B77473E}"/>
              </a:ext>
            </a:extLst>
          </p:cNvPr>
          <p:cNvPicPr>
            <a:picLocks noChangeAspect="1"/>
          </p:cNvPicPr>
          <p:nvPr/>
        </p:nvPicPr>
        <p:blipFill>
          <a:blip r:embed="rId2"/>
          <a:stretch>
            <a:fillRect/>
          </a:stretch>
        </p:blipFill>
        <p:spPr>
          <a:xfrm>
            <a:off x="55920" y="3985000"/>
            <a:ext cx="3084843" cy="2487384"/>
          </a:xfrm>
          <a:prstGeom prst="rect">
            <a:avLst/>
          </a:prstGeom>
        </p:spPr>
      </p:pic>
    </p:spTree>
    <p:extLst>
      <p:ext uri="{BB962C8B-B14F-4D97-AF65-F5344CB8AC3E}">
        <p14:creationId xmlns:p14="http://schemas.microsoft.com/office/powerpoint/2010/main" val="8384551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C222429-6672-4A54-BC23-8E6D9A6A279C}"/>
              </a:ext>
            </a:extLst>
          </p:cNvPr>
          <p:cNvSpPr>
            <a:spLocks noGrp="1"/>
          </p:cNvSpPr>
          <p:nvPr>
            <p:ph type="title"/>
          </p:nvPr>
        </p:nvSpPr>
        <p:spPr>
          <a:xfrm>
            <a:off x="36342" y="1162173"/>
            <a:ext cx="2382966" cy="1325563"/>
          </a:xfrm>
        </p:spPr>
        <p:txBody>
          <a:bodyPr>
            <a:normAutofit fontScale="90000"/>
          </a:bodyPr>
          <a:lstStyle/>
          <a:p>
            <a:r>
              <a:rPr lang="it-IT" dirty="0" err="1"/>
              <a:t>Continuity</a:t>
            </a:r>
            <a:r>
              <a:rPr lang="it-IT" dirty="0"/>
              <a:t> and </a:t>
            </a:r>
            <a:r>
              <a:rPr lang="it-IT" dirty="0" err="1"/>
              <a:t>Change</a:t>
            </a:r>
            <a:r>
              <a:rPr lang="it-IT" dirty="0"/>
              <a:t> in Late Antique in Iran</a:t>
            </a:r>
          </a:p>
        </p:txBody>
      </p:sp>
      <p:sp>
        <p:nvSpPr>
          <p:cNvPr id="3" name="Segnaposto contenuto 2">
            <a:extLst>
              <a:ext uri="{FF2B5EF4-FFF2-40B4-BE49-F238E27FC236}">
                <a16:creationId xmlns:a16="http://schemas.microsoft.com/office/drawing/2014/main" id="{3577E47F-45C7-4F6B-84F4-DE4413C7C6C3}"/>
              </a:ext>
            </a:extLst>
          </p:cNvPr>
          <p:cNvSpPr>
            <a:spLocks noGrp="1"/>
          </p:cNvSpPr>
          <p:nvPr>
            <p:ph idx="1"/>
          </p:nvPr>
        </p:nvSpPr>
        <p:spPr>
          <a:xfrm>
            <a:off x="3080824" y="17584"/>
            <a:ext cx="9074834" cy="6840415"/>
          </a:xfrm>
        </p:spPr>
        <p:txBody>
          <a:bodyPr>
            <a:normAutofit fontScale="92500" lnSpcReduction="10000"/>
          </a:bodyPr>
          <a:lstStyle/>
          <a:p>
            <a:pPr marL="0" indent="0" algn="just">
              <a:buNone/>
            </a:pPr>
            <a:r>
              <a:rPr lang="en-US" dirty="0"/>
              <a:t>Problems about historical sources:</a:t>
            </a:r>
          </a:p>
          <a:p>
            <a:pPr marL="0" indent="0" algn="just">
              <a:buNone/>
            </a:pPr>
            <a:r>
              <a:rPr lang="en-US" dirty="0"/>
              <a:t>The historical method to study the transition from the Sasanian Empire to the Arab conquest is a "polyphonic" and multicultural method. A very broad cultural point of view is adopted, so that connections can be made between the Sasanian Empire and its "neighbors" (Barbarians, White Huns, China and Arabia).</a:t>
            </a:r>
          </a:p>
          <a:p>
            <a:pPr marL="0" indent="0" algn="just">
              <a:buNone/>
            </a:pPr>
            <a:r>
              <a:rPr lang="en-US" dirty="0"/>
              <a:t>Roman historians were connected to the political life of Rome and judged the Persian Empire in hostile terms.</a:t>
            </a:r>
          </a:p>
          <a:p>
            <a:pPr marL="0" indent="0" algn="just">
              <a:buNone/>
            </a:pPr>
            <a:endParaRPr lang="en-US" dirty="0"/>
          </a:p>
          <a:p>
            <a:pPr marL="0" indent="0" algn="just">
              <a:buNone/>
            </a:pPr>
            <a:r>
              <a:rPr lang="en-US" dirty="0"/>
              <a:t>Therefore we try to study Arabic, Islamic, Syrian and archaeological sources (</a:t>
            </a:r>
            <a:r>
              <a:rPr lang="en-US" dirty="0" err="1"/>
              <a:t>Ka'aba</a:t>
            </a:r>
            <a:r>
              <a:rPr lang="en-US" dirty="0"/>
              <a:t> </a:t>
            </a:r>
            <a:r>
              <a:rPr lang="en-US" dirty="0" err="1"/>
              <a:t>Zardosht</a:t>
            </a:r>
            <a:r>
              <a:rPr lang="en-US" dirty="0"/>
              <a:t>, </a:t>
            </a:r>
            <a:r>
              <a:rPr lang="en-US" dirty="0" err="1"/>
              <a:t>Narse's</a:t>
            </a:r>
            <a:r>
              <a:rPr lang="en-US" dirty="0"/>
              <a:t> </a:t>
            </a:r>
            <a:r>
              <a:rPr lang="en-US" dirty="0" err="1"/>
              <a:t>Paikuli</a:t>
            </a:r>
            <a:r>
              <a:rPr lang="en-US" dirty="0"/>
              <a:t> </a:t>
            </a:r>
            <a:r>
              <a:rPr lang="en-US" dirty="0" err="1"/>
              <a:t>inscrption</a:t>
            </a:r>
            <a:r>
              <a:rPr lang="en-US" dirty="0"/>
              <a:t>, </a:t>
            </a:r>
            <a:r>
              <a:rPr lang="en-US" dirty="0" err="1"/>
              <a:t>Kerdirìs</a:t>
            </a:r>
            <a:r>
              <a:rPr lang="en-US" dirty="0"/>
              <a:t> inscription)</a:t>
            </a:r>
          </a:p>
          <a:p>
            <a:pPr marL="0" indent="0" algn="just">
              <a:buNone/>
            </a:pPr>
            <a:endParaRPr lang="en-US" dirty="0"/>
          </a:p>
          <a:p>
            <a:pPr marL="0" indent="0" algn="just">
              <a:buNone/>
            </a:pPr>
            <a:r>
              <a:rPr lang="en-US" dirty="0"/>
              <a:t>Let's make a big difference:</a:t>
            </a:r>
          </a:p>
          <a:p>
            <a:pPr marL="0" indent="0" algn="just">
              <a:buNone/>
            </a:pPr>
            <a:r>
              <a:rPr lang="en-US" dirty="0"/>
              <a:t>Archeology is closer to a population-based viewpoint.</a:t>
            </a:r>
          </a:p>
          <a:p>
            <a:pPr marL="0" indent="0" algn="just">
              <a:buNone/>
            </a:pPr>
            <a:r>
              <a:rPr lang="en-US" dirty="0"/>
              <a:t>Religious texts and administrative texts tend to give us a centralized image of political power.</a:t>
            </a:r>
            <a:endParaRPr lang="it-IT" dirty="0"/>
          </a:p>
        </p:txBody>
      </p:sp>
      <p:pic>
        <p:nvPicPr>
          <p:cNvPr id="4" name="Immagine 3">
            <a:extLst>
              <a:ext uri="{FF2B5EF4-FFF2-40B4-BE49-F238E27FC236}">
                <a16:creationId xmlns:a16="http://schemas.microsoft.com/office/drawing/2014/main" id="{B7BFB7D7-30D5-4444-873B-F9DE9BEF1FD1}"/>
              </a:ext>
            </a:extLst>
          </p:cNvPr>
          <p:cNvPicPr>
            <a:picLocks noChangeAspect="1"/>
          </p:cNvPicPr>
          <p:nvPr/>
        </p:nvPicPr>
        <p:blipFill>
          <a:blip r:embed="rId2"/>
          <a:stretch>
            <a:fillRect/>
          </a:stretch>
        </p:blipFill>
        <p:spPr>
          <a:xfrm>
            <a:off x="248865" y="4617890"/>
            <a:ext cx="2673704" cy="2155873"/>
          </a:xfrm>
          <a:prstGeom prst="rect">
            <a:avLst/>
          </a:prstGeom>
        </p:spPr>
      </p:pic>
    </p:spTree>
    <p:extLst>
      <p:ext uri="{BB962C8B-B14F-4D97-AF65-F5344CB8AC3E}">
        <p14:creationId xmlns:p14="http://schemas.microsoft.com/office/powerpoint/2010/main" val="19486088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Segnaposto contenuto 3">
            <a:extLst>
              <a:ext uri="{FF2B5EF4-FFF2-40B4-BE49-F238E27FC236}">
                <a16:creationId xmlns:a16="http://schemas.microsoft.com/office/drawing/2014/main" id="{2E1338B2-BC48-4E71-8997-8E4403A232C3}"/>
              </a:ext>
            </a:extLst>
          </p:cNvPr>
          <p:cNvPicPr>
            <a:picLocks noGrp="1" noChangeAspect="1"/>
          </p:cNvPicPr>
          <p:nvPr>
            <p:ph idx="1"/>
          </p:nvPr>
        </p:nvPicPr>
        <p:blipFill rotWithShape="1">
          <a:blip r:embed="rId2"/>
          <a:srcRect b="1747"/>
          <a:stretch/>
        </p:blipFill>
        <p:spPr>
          <a:xfrm>
            <a:off x="20" y="10"/>
            <a:ext cx="12191980" cy="6857990"/>
          </a:xfrm>
          <a:prstGeom prst="rect">
            <a:avLst/>
          </a:prstGeom>
        </p:spPr>
      </p:pic>
    </p:spTree>
    <p:extLst>
      <p:ext uri="{BB962C8B-B14F-4D97-AF65-F5344CB8AC3E}">
        <p14:creationId xmlns:p14="http://schemas.microsoft.com/office/powerpoint/2010/main" val="5237176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2CBF1949-DEA5-4F1E-9336-19E089FEE83E}"/>
              </a:ext>
            </a:extLst>
          </p:cNvPr>
          <p:cNvPicPr>
            <a:picLocks noChangeAspect="1"/>
          </p:cNvPicPr>
          <p:nvPr/>
        </p:nvPicPr>
        <p:blipFill rotWithShape="1">
          <a:blip r:embed="rId2"/>
          <a:srcRect l="8502" r="9189"/>
          <a:stretch/>
        </p:blipFill>
        <p:spPr>
          <a:xfrm>
            <a:off x="-11909" y="10"/>
            <a:ext cx="6324601" cy="6857990"/>
          </a:xfrm>
          <a:prstGeom prst="rect">
            <a:avLst/>
          </a:prstGeom>
        </p:spPr>
      </p:pic>
      <p:pic>
        <p:nvPicPr>
          <p:cNvPr id="9" name="Picture 8">
            <a:extLst>
              <a:ext uri="{FF2B5EF4-FFF2-40B4-BE49-F238E27FC236}">
                <a16:creationId xmlns:a16="http://schemas.microsoft.com/office/drawing/2014/main" id="{19AE98B8-B73A-4724-B639-017087F923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Segnaposto contenuto 2">
            <a:extLst>
              <a:ext uri="{FF2B5EF4-FFF2-40B4-BE49-F238E27FC236}">
                <a16:creationId xmlns:a16="http://schemas.microsoft.com/office/drawing/2014/main" id="{93D30F4D-B737-49DA-8419-E51D724FF362}"/>
              </a:ext>
            </a:extLst>
          </p:cNvPr>
          <p:cNvSpPr>
            <a:spLocks noGrp="1"/>
          </p:cNvSpPr>
          <p:nvPr>
            <p:ph idx="1"/>
          </p:nvPr>
        </p:nvSpPr>
        <p:spPr>
          <a:xfrm>
            <a:off x="3685735" y="0"/>
            <a:ext cx="8506264" cy="6857990"/>
          </a:xfrm>
        </p:spPr>
        <p:txBody>
          <a:bodyPr anchor="b">
            <a:noAutofit/>
          </a:bodyPr>
          <a:lstStyle/>
          <a:p>
            <a:pPr marL="0" indent="0" algn="just">
              <a:buNone/>
            </a:pPr>
            <a:r>
              <a:rPr lang="en-US" sz="2400" dirty="0">
                <a:solidFill>
                  <a:srgbClr val="000000"/>
                </a:solidFill>
              </a:rPr>
              <a:t>Late Ancient in Khuzestan</a:t>
            </a:r>
          </a:p>
          <a:p>
            <a:pPr marL="0" indent="0" algn="just">
              <a:buNone/>
            </a:pPr>
            <a:r>
              <a:rPr lang="en-US" sz="2400" dirty="0">
                <a:solidFill>
                  <a:srgbClr val="000000"/>
                </a:solidFill>
              </a:rPr>
              <a:t>Is there a depopulation in the Late Antique period? How is it possible that there are at the same time large investments for the irrigation plants and for the formation of the </a:t>
            </a:r>
            <a:r>
              <a:rPr lang="en-US" sz="2400" dirty="0" err="1">
                <a:solidFill>
                  <a:srgbClr val="000000"/>
                </a:solidFill>
              </a:rPr>
              <a:t>Gundisapur</a:t>
            </a:r>
            <a:r>
              <a:rPr lang="en-US" sz="2400" dirty="0">
                <a:solidFill>
                  <a:srgbClr val="000000"/>
                </a:solidFill>
              </a:rPr>
              <a:t> academy?</a:t>
            </a:r>
          </a:p>
          <a:p>
            <a:pPr marL="0" indent="0" algn="just">
              <a:buNone/>
            </a:pPr>
            <a:r>
              <a:rPr lang="en-US" sz="2400" dirty="0">
                <a:solidFill>
                  <a:srgbClr val="000000"/>
                </a:solidFill>
              </a:rPr>
              <a:t>The Khuzestan area will never reach the production levels of the Parthian Kingdom due to political instability in the Late Empire of the Sassanids.</a:t>
            </a:r>
          </a:p>
          <a:p>
            <a:pPr marL="0" indent="0" algn="just">
              <a:buNone/>
            </a:pPr>
            <a:r>
              <a:rPr lang="en-US" sz="2400" dirty="0">
                <a:solidFill>
                  <a:srgbClr val="000000"/>
                </a:solidFill>
              </a:rPr>
              <a:t>The area has been studied by "Stratigraphy". The "Stratigraphy" tries to concentrate on the size of the probed territory and the quantity of ceramic present.</a:t>
            </a:r>
          </a:p>
          <a:p>
            <a:pPr marL="0" indent="0" algn="just">
              <a:buNone/>
            </a:pPr>
            <a:r>
              <a:rPr lang="en-US" sz="2400" dirty="0">
                <a:solidFill>
                  <a:srgbClr val="000000"/>
                </a:solidFill>
              </a:rPr>
              <a:t>The difficulty of this method is to give "circular" answers. The "Matrix Forming" method (determining a match of date, volume of ceramics and socio-political aspects) is not discussed enough by the Multi-Dimensional.</a:t>
            </a:r>
          </a:p>
          <a:p>
            <a:pPr marL="0" indent="0" algn="just">
              <a:buNone/>
            </a:pPr>
            <a:r>
              <a:rPr lang="en-US" sz="2400" dirty="0">
                <a:solidFill>
                  <a:srgbClr val="000000"/>
                </a:solidFill>
              </a:rPr>
              <a:t>The area was heavily affected by large investments by the central administration. Thus in Khuzestan the uneven increase in population and an increase in agricultural production did not coincide with the political crisis</a:t>
            </a:r>
            <a:r>
              <a:rPr lang="en-US" sz="1400" dirty="0">
                <a:solidFill>
                  <a:srgbClr val="000000"/>
                </a:solidFill>
              </a:rPr>
              <a:t>.</a:t>
            </a:r>
            <a:endParaRPr lang="it-IT" sz="1400" dirty="0">
              <a:solidFill>
                <a:srgbClr val="000000"/>
              </a:solidFill>
            </a:endParaRPr>
          </a:p>
        </p:txBody>
      </p:sp>
    </p:spTree>
    <p:extLst>
      <p:ext uri="{BB962C8B-B14F-4D97-AF65-F5344CB8AC3E}">
        <p14:creationId xmlns:p14="http://schemas.microsoft.com/office/powerpoint/2010/main" val="28522767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Segnaposto contenuto 3">
            <a:extLst>
              <a:ext uri="{FF2B5EF4-FFF2-40B4-BE49-F238E27FC236}">
                <a16:creationId xmlns:a16="http://schemas.microsoft.com/office/drawing/2014/main" id="{4930A635-3763-4A32-BD9E-E997A642E83D}"/>
              </a:ext>
            </a:extLst>
          </p:cNvPr>
          <p:cNvPicPr>
            <a:picLocks noGrp="1" noChangeAspect="1"/>
          </p:cNvPicPr>
          <p:nvPr>
            <p:ph idx="1"/>
          </p:nvPr>
        </p:nvPicPr>
        <p:blipFill rotWithShape="1">
          <a:blip r:embed="rId2"/>
          <a:srcRect t="10164" b="14200"/>
          <a:stretch/>
        </p:blipFill>
        <p:spPr>
          <a:xfrm>
            <a:off x="-1" y="0"/>
            <a:ext cx="12192000" cy="6857999"/>
          </a:xfrm>
          <a:prstGeom prst="rect">
            <a:avLst/>
          </a:prstGeom>
        </p:spPr>
      </p:pic>
      <p:pic>
        <p:nvPicPr>
          <p:cNvPr id="9" name="Picture 8">
            <a:extLst>
              <a:ext uri="{FF2B5EF4-FFF2-40B4-BE49-F238E27FC236}">
                <a16:creationId xmlns:a16="http://schemas.microsoft.com/office/drawing/2014/main" id="{7309214B-9B60-4A94-88B5-44CB8D26328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b="26004"/>
          <a:stretch>
            <a:fillRect/>
          </a:stretch>
        </p:blipFill>
        <p:spPr>
          <a:xfrm>
            <a:off x="0" y="1783365"/>
            <a:ext cx="12192000" cy="5074635"/>
          </a:xfrm>
          <a:custGeom>
            <a:avLst/>
            <a:gdLst>
              <a:gd name="connsiteX0" fmla="*/ 0 w 12192000"/>
              <a:gd name="connsiteY0" fmla="*/ 0 h 5074635"/>
              <a:gd name="connsiteX1" fmla="*/ 12192000 w 12192000"/>
              <a:gd name="connsiteY1" fmla="*/ 0 h 5074635"/>
              <a:gd name="connsiteX2" fmla="*/ 12192000 w 12192000"/>
              <a:gd name="connsiteY2" fmla="*/ 5074635 h 5074635"/>
              <a:gd name="connsiteX3" fmla="*/ 0 w 12192000"/>
              <a:gd name="connsiteY3" fmla="*/ 5074635 h 5074635"/>
            </a:gdLst>
            <a:ahLst/>
            <a:cxnLst>
              <a:cxn ang="0">
                <a:pos x="connsiteX0" y="connsiteY0"/>
              </a:cxn>
              <a:cxn ang="0">
                <a:pos x="connsiteX1" y="connsiteY1"/>
              </a:cxn>
              <a:cxn ang="0">
                <a:pos x="connsiteX2" y="connsiteY2"/>
              </a:cxn>
              <a:cxn ang="0">
                <a:pos x="connsiteX3" y="connsiteY3"/>
              </a:cxn>
            </a:cxnLst>
            <a:rect l="l" t="t" r="r" b="b"/>
            <a:pathLst>
              <a:path w="12192000" h="5074635">
                <a:moveTo>
                  <a:pt x="0" y="0"/>
                </a:moveTo>
                <a:lnTo>
                  <a:pt x="12192000" y="0"/>
                </a:lnTo>
                <a:lnTo>
                  <a:pt x="12192000" y="5074635"/>
                </a:lnTo>
                <a:lnTo>
                  <a:pt x="0" y="5074635"/>
                </a:lnTo>
                <a:close/>
              </a:path>
            </a:pathLst>
          </a:custGeom>
        </p:spPr>
      </p:pic>
      <p:sp>
        <p:nvSpPr>
          <p:cNvPr id="5" name="CasellaDiTesto 4">
            <a:extLst>
              <a:ext uri="{FF2B5EF4-FFF2-40B4-BE49-F238E27FC236}">
                <a16:creationId xmlns:a16="http://schemas.microsoft.com/office/drawing/2014/main" id="{9A3CBBE8-9A8C-4901-AD88-A5FB67E2BEE8}"/>
              </a:ext>
            </a:extLst>
          </p:cNvPr>
          <p:cNvSpPr txBox="1"/>
          <p:nvPr/>
        </p:nvSpPr>
        <p:spPr>
          <a:xfrm>
            <a:off x="4262511" y="6274191"/>
            <a:ext cx="3010486" cy="584775"/>
          </a:xfrm>
          <a:prstGeom prst="rect">
            <a:avLst/>
          </a:prstGeom>
          <a:noFill/>
        </p:spPr>
        <p:txBody>
          <a:bodyPr wrap="square" rtlCol="0">
            <a:spAutoFit/>
          </a:bodyPr>
          <a:lstStyle/>
          <a:p>
            <a:pPr algn="ctr"/>
            <a:r>
              <a:rPr lang="it-IT" sz="3200" dirty="0" err="1"/>
              <a:t>Shustar</a:t>
            </a:r>
            <a:endParaRPr lang="it-IT" sz="3200" dirty="0"/>
          </a:p>
        </p:txBody>
      </p:sp>
    </p:spTree>
    <p:extLst>
      <p:ext uri="{BB962C8B-B14F-4D97-AF65-F5344CB8AC3E}">
        <p14:creationId xmlns:p14="http://schemas.microsoft.com/office/powerpoint/2010/main" val="36892420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B58CFEFD-4B76-4130-96D7-4A07545CC9E8}"/>
              </a:ext>
            </a:extLst>
          </p:cNvPr>
          <p:cNvPicPr>
            <a:picLocks noChangeAspect="1"/>
          </p:cNvPicPr>
          <p:nvPr/>
        </p:nvPicPr>
        <p:blipFill rotWithShape="1">
          <a:blip r:embed="rId2"/>
          <a:srcRect r="30"/>
          <a:stretch/>
        </p:blipFill>
        <p:spPr>
          <a:xfrm>
            <a:off x="-11909" y="10"/>
            <a:ext cx="6324601" cy="6857990"/>
          </a:xfrm>
          <a:prstGeom prst="rect">
            <a:avLst/>
          </a:prstGeom>
        </p:spPr>
      </p:pic>
      <p:pic>
        <p:nvPicPr>
          <p:cNvPr id="13" name="Picture 8">
            <a:extLst>
              <a:ext uri="{FF2B5EF4-FFF2-40B4-BE49-F238E27FC236}">
                <a16:creationId xmlns:a16="http://schemas.microsoft.com/office/drawing/2014/main" id="{19AE98B8-B73A-4724-B639-017087F923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Segnaposto contenuto 2">
            <a:extLst>
              <a:ext uri="{FF2B5EF4-FFF2-40B4-BE49-F238E27FC236}">
                <a16:creationId xmlns:a16="http://schemas.microsoft.com/office/drawing/2014/main" id="{8AD02AA7-6B3F-49CD-AABB-D0FCD0C82BAD}"/>
              </a:ext>
            </a:extLst>
          </p:cNvPr>
          <p:cNvSpPr>
            <a:spLocks noGrp="1"/>
          </p:cNvSpPr>
          <p:nvPr>
            <p:ph idx="1"/>
          </p:nvPr>
        </p:nvSpPr>
        <p:spPr>
          <a:xfrm>
            <a:off x="6751321" y="182880"/>
            <a:ext cx="4869179" cy="6330462"/>
          </a:xfrm>
        </p:spPr>
        <p:txBody>
          <a:bodyPr anchor="b">
            <a:normAutofit fontScale="92500" lnSpcReduction="10000"/>
          </a:bodyPr>
          <a:lstStyle/>
          <a:p>
            <a:pPr marL="0" indent="0">
              <a:buNone/>
            </a:pPr>
            <a:r>
              <a:rPr lang="en-US" sz="2400" dirty="0" err="1">
                <a:solidFill>
                  <a:srgbClr val="000000"/>
                </a:solidFill>
              </a:rPr>
              <a:t>Khurzestan</a:t>
            </a:r>
            <a:r>
              <a:rPr lang="en-US" sz="2400" dirty="0">
                <a:solidFill>
                  <a:srgbClr val="000000"/>
                </a:solidFill>
              </a:rPr>
              <a:t> economy</a:t>
            </a:r>
          </a:p>
          <a:p>
            <a:pPr marL="0" indent="0">
              <a:buNone/>
            </a:pPr>
            <a:r>
              <a:rPr lang="en-US" sz="2400" dirty="0">
                <a:solidFill>
                  <a:srgbClr val="000000"/>
                </a:solidFill>
              </a:rPr>
              <a:t>One of the possible fields of historical investigation for the Late Ancient period of the Sasanian Empire is the agricultural economy. The agricultural economy in Khuzestan was very developed. </a:t>
            </a:r>
            <a:r>
              <a:rPr lang="en-US" sz="2400" dirty="0" err="1">
                <a:solidFill>
                  <a:srgbClr val="000000"/>
                </a:solidFill>
              </a:rPr>
              <a:t>Shustar's</a:t>
            </a:r>
            <a:r>
              <a:rPr lang="en-US" sz="2400" dirty="0">
                <a:solidFill>
                  <a:srgbClr val="000000"/>
                </a:solidFill>
              </a:rPr>
              <a:t> amazing irrigation system proves this.</a:t>
            </a:r>
          </a:p>
          <a:p>
            <a:pPr marL="0" indent="0">
              <a:buNone/>
            </a:pPr>
            <a:r>
              <a:rPr lang="en-US" sz="2400" dirty="0">
                <a:solidFill>
                  <a:srgbClr val="000000"/>
                </a:solidFill>
              </a:rPr>
              <a:t>Even in Khuzestan new types of crops were introduced: rice and sugar.</a:t>
            </a:r>
          </a:p>
          <a:p>
            <a:pPr marL="0" indent="0">
              <a:buNone/>
            </a:pPr>
            <a:r>
              <a:rPr lang="en-US" sz="2400" dirty="0">
                <a:solidFill>
                  <a:srgbClr val="000000"/>
                </a:solidFill>
              </a:rPr>
              <a:t>The cultivation of rice allowed to alternate the lands in summer and winter. All this allowed an increase in investments and greater demand for work.</a:t>
            </a:r>
          </a:p>
          <a:p>
            <a:pPr marL="0" indent="0">
              <a:buNone/>
            </a:pPr>
            <a:r>
              <a:rPr lang="en-US" sz="2400" dirty="0">
                <a:solidFill>
                  <a:srgbClr val="000000"/>
                </a:solidFill>
              </a:rPr>
              <a:t>While the cultivation of sugar can be explained only thanks to the presence of highly developed irrigation systems.</a:t>
            </a:r>
          </a:p>
          <a:p>
            <a:pPr marL="0" indent="0">
              <a:buNone/>
            </a:pPr>
            <a:r>
              <a:rPr lang="en-US" sz="2400" dirty="0">
                <a:solidFill>
                  <a:srgbClr val="000000"/>
                </a:solidFill>
              </a:rPr>
              <a:t>Let's not forget the cultivation of pistachio, apricot and chestnut.</a:t>
            </a:r>
            <a:endParaRPr lang="it-IT" sz="2400" dirty="0">
              <a:solidFill>
                <a:srgbClr val="000000"/>
              </a:solidFill>
            </a:endParaRPr>
          </a:p>
        </p:txBody>
      </p:sp>
    </p:spTree>
    <p:extLst>
      <p:ext uri="{BB962C8B-B14F-4D97-AF65-F5344CB8AC3E}">
        <p14:creationId xmlns:p14="http://schemas.microsoft.com/office/powerpoint/2010/main" val="17526689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B5CB49BE-3879-4011-8D9F-098B1C8E6AF8}"/>
              </a:ext>
            </a:extLst>
          </p:cNvPr>
          <p:cNvSpPr>
            <a:spLocks noGrp="1"/>
          </p:cNvSpPr>
          <p:nvPr>
            <p:ph idx="1"/>
          </p:nvPr>
        </p:nvSpPr>
        <p:spPr>
          <a:xfrm>
            <a:off x="0" y="0"/>
            <a:ext cx="4639056" cy="6858000"/>
          </a:xfrm>
        </p:spPr>
        <p:txBody>
          <a:bodyPr>
            <a:normAutofit/>
          </a:bodyPr>
          <a:lstStyle/>
          <a:p>
            <a:pPr marL="0" indent="0" algn="just">
              <a:buNone/>
            </a:pPr>
            <a:r>
              <a:rPr lang="en-US" sz="2000" dirty="0"/>
              <a:t>Late Antique Bactria</a:t>
            </a:r>
          </a:p>
          <a:p>
            <a:pPr marL="0" indent="0" algn="just">
              <a:buNone/>
            </a:pPr>
            <a:r>
              <a:rPr lang="en-US" sz="2000" dirty="0"/>
              <a:t>Late antique Bactria is remembered as "the land of the 1000 cities". In fact Alexander the Great favored a great work of urbanization in the area.</a:t>
            </a:r>
          </a:p>
          <a:p>
            <a:pPr marL="0" indent="0" algn="just">
              <a:buNone/>
            </a:pPr>
            <a:r>
              <a:rPr lang="en-US" sz="2000" dirty="0"/>
              <a:t>Very important were the contact with "the Empire of the Kushans" (0-375). However, the late ancient Bactria will suffer from a phenomenon of depopulation or abandonment.</a:t>
            </a:r>
          </a:p>
          <a:p>
            <a:pPr marL="0" indent="0" algn="just">
              <a:buNone/>
            </a:pPr>
            <a:r>
              <a:rPr lang="en-US" sz="2000" dirty="0"/>
              <a:t>All this is due to the migration of the people of the White Huns.</a:t>
            </a:r>
          </a:p>
          <a:p>
            <a:pPr marL="0" indent="0" algn="just">
              <a:buNone/>
            </a:pPr>
            <a:r>
              <a:rPr lang="en-US" sz="2000" dirty="0"/>
              <a:t>The agricultural economy was connected to the </a:t>
            </a:r>
            <a:r>
              <a:rPr lang="en-US" sz="2000" dirty="0" err="1"/>
              <a:t>cottone</a:t>
            </a:r>
            <a:r>
              <a:rPr lang="en-US" sz="2000" dirty="0"/>
              <a:t>, the wheat and the horses.</a:t>
            </a:r>
          </a:p>
          <a:p>
            <a:pPr marL="0" indent="0" algn="just">
              <a:buNone/>
            </a:pPr>
            <a:r>
              <a:rPr lang="en-US" sz="2000" dirty="0"/>
              <a:t>However, the region is linked to the economy of transhumance.</a:t>
            </a:r>
          </a:p>
          <a:p>
            <a:pPr marL="0" indent="0" algn="just">
              <a:buNone/>
            </a:pPr>
            <a:r>
              <a:rPr lang="en-US" sz="2000" dirty="0"/>
              <a:t>The presence of the White Huns in the territories owned in the past by the Sassanids generated "geopolitical confusions". There was even a penetration of a Buddhist community.</a:t>
            </a:r>
            <a:endParaRPr lang="it-IT" sz="2000" dirty="0"/>
          </a:p>
        </p:txBody>
      </p:sp>
      <p:pic>
        <p:nvPicPr>
          <p:cNvPr id="4" name="Immagine 3">
            <a:extLst>
              <a:ext uri="{FF2B5EF4-FFF2-40B4-BE49-F238E27FC236}">
                <a16:creationId xmlns:a16="http://schemas.microsoft.com/office/drawing/2014/main" id="{E27344DD-949A-4981-B827-7106BAE79672}"/>
              </a:ext>
            </a:extLst>
          </p:cNvPr>
          <p:cNvPicPr>
            <a:picLocks noChangeAspect="1"/>
          </p:cNvPicPr>
          <p:nvPr/>
        </p:nvPicPr>
        <p:blipFill rotWithShape="1">
          <a:blip r:embed="rId2"/>
          <a:srcRect l="11857" r="12977" b="1"/>
          <a:stretch/>
        </p:blipFill>
        <p:spPr>
          <a:xfrm>
            <a:off x="4639056" y="10"/>
            <a:ext cx="7552944" cy="6857990"/>
          </a:xfrm>
          <a:prstGeom prst="rect">
            <a:avLst/>
          </a:prstGeom>
          <a:effectLst/>
        </p:spPr>
      </p:pic>
    </p:spTree>
    <p:extLst>
      <p:ext uri="{BB962C8B-B14F-4D97-AF65-F5344CB8AC3E}">
        <p14:creationId xmlns:p14="http://schemas.microsoft.com/office/powerpoint/2010/main" val="24118169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Segnaposto contenuto 3">
            <a:extLst>
              <a:ext uri="{FF2B5EF4-FFF2-40B4-BE49-F238E27FC236}">
                <a16:creationId xmlns:a16="http://schemas.microsoft.com/office/drawing/2014/main" id="{3DB83671-F16A-4699-A00F-16723A772953}"/>
              </a:ext>
            </a:extLst>
          </p:cNvPr>
          <p:cNvPicPr>
            <a:picLocks noGrp="1" noChangeAspect="1"/>
          </p:cNvPicPr>
          <p:nvPr>
            <p:ph idx="1"/>
          </p:nvPr>
        </p:nvPicPr>
        <p:blipFill rotWithShape="1">
          <a:blip r:embed="rId2"/>
          <a:srcRect t="14299" b="14045"/>
          <a:stretch/>
        </p:blipFill>
        <p:spPr>
          <a:xfrm>
            <a:off x="20" y="10"/>
            <a:ext cx="12191980" cy="6857990"/>
          </a:xfrm>
          <a:prstGeom prst="rect">
            <a:avLst/>
          </a:prstGeom>
        </p:spPr>
      </p:pic>
      <p:sp>
        <p:nvSpPr>
          <p:cNvPr id="9"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olo 1">
            <a:extLst>
              <a:ext uri="{FF2B5EF4-FFF2-40B4-BE49-F238E27FC236}">
                <a16:creationId xmlns:a16="http://schemas.microsoft.com/office/drawing/2014/main" id="{AA25B22A-FFEA-483E-B89F-C21B51132256}"/>
              </a:ext>
            </a:extLst>
          </p:cNvPr>
          <p:cNvSpPr>
            <a:spLocks noGrp="1"/>
          </p:cNvSpPr>
          <p:nvPr>
            <p:ph type="title"/>
          </p:nvPr>
        </p:nvSpPr>
        <p:spPr>
          <a:xfrm>
            <a:off x="8022021" y="3231931"/>
            <a:ext cx="3852041" cy="1834056"/>
          </a:xfrm>
        </p:spPr>
        <p:txBody>
          <a:bodyPr vert="horz" lIns="91440" tIns="45720" rIns="91440" bIns="45720" rtlCol="0" anchor="b">
            <a:normAutofit/>
          </a:bodyPr>
          <a:lstStyle/>
          <a:p>
            <a:pPr algn="ctr"/>
            <a:r>
              <a:rPr lang="en-US" sz="4000" dirty="0"/>
              <a:t>Reign of White Huns 520</a:t>
            </a:r>
          </a:p>
        </p:txBody>
      </p:sp>
      <p:cxnSp>
        <p:nvCxnSpPr>
          <p:cNvPr id="11" name="Straight Connector 10">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39109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D67E947-7F4B-4191-8E99-DF1C5FBE6DA9}"/>
              </a:ext>
            </a:extLst>
          </p:cNvPr>
          <p:cNvSpPr>
            <a:spLocks noGrp="1"/>
          </p:cNvSpPr>
          <p:nvPr>
            <p:ph type="title"/>
          </p:nvPr>
        </p:nvSpPr>
        <p:spPr>
          <a:xfrm>
            <a:off x="648929" y="629266"/>
            <a:ext cx="6586491" cy="1676603"/>
          </a:xfrm>
        </p:spPr>
        <p:txBody>
          <a:bodyPr>
            <a:normAutofit/>
          </a:bodyPr>
          <a:lstStyle/>
          <a:p>
            <a:r>
              <a:rPr lang="it-IT" sz="6600" dirty="0"/>
              <a:t>Buddha di </a:t>
            </a:r>
            <a:r>
              <a:rPr lang="it-IT" sz="6600" dirty="0" err="1"/>
              <a:t>Bamyan</a:t>
            </a:r>
            <a:endParaRPr lang="it-IT" sz="6600" dirty="0"/>
          </a:p>
        </p:txBody>
      </p:sp>
      <p:pic>
        <p:nvPicPr>
          <p:cNvPr id="5" name="Immagine 4">
            <a:extLst>
              <a:ext uri="{FF2B5EF4-FFF2-40B4-BE49-F238E27FC236}">
                <a16:creationId xmlns:a16="http://schemas.microsoft.com/office/drawing/2014/main" id="{CA694B98-EB31-4BFE-8F82-C8E772F5C41E}"/>
              </a:ext>
            </a:extLst>
          </p:cNvPr>
          <p:cNvPicPr>
            <a:picLocks noChangeAspect="1"/>
          </p:cNvPicPr>
          <p:nvPr/>
        </p:nvPicPr>
        <p:blipFill rotWithShape="1">
          <a:blip r:embed="rId2"/>
          <a:srcRect t="3468" r="1" b="1"/>
          <a:stretch/>
        </p:blipFill>
        <p:spPr>
          <a:xfrm>
            <a:off x="7556408" y="10"/>
            <a:ext cx="4635591" cy="6857990"/>
          </a:xfrm>
          <a:prstGeom prst="rect">
            <a:avLst/>
          </a:prstGeom>
          <a:effectLst/>
        </p:spPr>
      </p:pic>
    </p:spTree>
    <p:extLst>
      <p:ext uri="{BB962C8B-B14F-4D97-AF65-F5344CB8AC3E}">
        <p14:creationId xmlns:p14="http://schemas.microsoft.com/office/powerpoint/2010/main" val="37679215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ADDCA68-50A8-4E43-80FB-0FDA8898D60B}"/>
              </a:ext>
            </a:extLst>
          </p:cNvPr>
          <p:cNvSpPr>
            <a:spLocks noGrp="1"/>
          </p:cNvSpPr>
          <p:nvPr>
            <p:ph type="title"/>
          </p:nvPr>
        </p:nvSpPr>
        <p:spPr/>
        <p:txBody>
          <a:bodyPr/>
          <a:lstStyle/>
          <a:p>
            <a:r>
              <a:rPr lang="it-IT" dirty="0" err="1"/>
              <a:t>Conclusions</a:t>
            </a:r>
            <a:endParaRPr lang="it-IT" dirty="0"/>
          </a:p>
        </p:txBody>
      </p:sp>
      <p:graphicFrame>
        <p:nvGraphicFramePr>
          <p:cNvPr id="4" name="Tabella 4">
            <a:extLst>
              <a:ext uri="{FF2B5EF4-FFF2-40B4-BE49-F238E27FC236}">
                <a16:creationId xmlns:a16="http://schemas.microsoft.com/office/drawing/2014/main" id="{AEFCB7CE-B8F4-4C9E-BCC3-C6FF1D73B560}"/>
              </a:ext>
            </a:extLst>
          </p:cNvPr>
          <p:cNvGraphicFramePr>
            <a:graphicFrameLocks noGrp="1"/>
          </p:cNvGraphicFramePr>
          <p:nvPr>
            <p:ph idx="1"/>
            <p:extLst>
              <p:ext uri="{D42A27DB-BD31-4B8C-83A1-F6EECF244321}">
                <p14:modId xmlns:p14="http://schemas.microsoft.com/office/powerpoint/2010/main" val="809745352"/>
              </p:ext>
            </p:extLst>
          </p:nvPr>
        </p:nvGraphicFramePr>
        <p:xfrm>
          <a:off x="838200" y="1825625"/>
          <a:ext cx="10515600" cy="698292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30469375"/>
                    </a:ext>
                  </a:extLst>
                </a:gridCol>
                <a:gridCol w="5257800">
                  <a:extLst>
                    <a:ext uri="{9D8B030D-6E8A-4147-A177-3AD203B41FA5}">
                      <a16:colId xmlns:a16="http://schemas.microsoft.com/office/drawing/2014/main" val="3481770247"/>
                    </a:ext>
                  </a:extLst>
                </a:gridCol>
              </a:tblGrid>
              <a:tr h="1251180">
                <a:tc>
                  <a:txBody>
                    <a:bodyPr/>
                    <a:lstStyle/>
                    <a:p>
                      <a:r>
                        <a:rPr lang="it-IT" sz="3200" dirty="0" err="1"/>
                        <a:t>Khuzestan</a:t>
                      </a:r>
                      <a:endParaRPr lang="it-IT" sz="3200" dirty="0"/>
                    </a:p>
                  </a:txBody>
                  <a:tcPr/>
                </a:tc>
                <a:tc>
                  <a:txBody>
                    <a:bodyPr/>
                    <a:lstStyle/>
                    <a:p>
                      <a:r>
                        <a:rPr lang="it-IT" sz="3200" dirty="0" err="1"/>
                        <a:t>Bactria</a:t>
                      </a:r>
                      <a:endParaRPr lang="it-IT" sz="3200" dirty="0"/>
                    </a:p>
                  </a:txBody>
                  <a:tcPr/>
                </a:tc>
                <a:extLst>
                  <a:ext uri="{0D108BD9-81ED-4DB2-BD59-A6C34878D82A}">
                    <a16:rowId xmlns:a16="http://schemas.microsoft.com/office/drawing/2014/main" val="1174668890"/>
                  </a:ext>
                </a:extLst>
              </a:tr>
              <a:tr h="1251180">
                <a:tc>
                  <a:txBody>
                    <a:bodyPr/>
                    <a:lstStyle/>
                    <a:p>
                      <a:r>
                        <a:rPr lang="en-US" sz="2400" dirty="0"/>
                        <a:t>Empire Garden</a:t>
                      </a:r>
                    </a:p>
                    <a:p>
                      <a:pPr algn="just"/>
                      <a:r>
                        <a:rPr lang="en-US" sz="2400" dirty="0"/>
                        <a:t>Fully integrated into the Sasanian administration system</a:t>
                      </a:r>
                      <a:endParaRPr lang="it-IT" sz="2400" dirty="0"/>
                    </a:p>
                  </a:txBody>
                  <a:tcPr/>
                </a:tc>
                <a:tc>
                  <a:txBody>
                    <a:bodyPr/>
                    <a:lstStyle/>
                    <a:p>
                      <a:r>
                        <a:rPr lang="en-US" sz="2400" dirty="0"/>
                        <a:t>East area of the Sasanian Empire</a:t>
                      </a:r>
                    </a:p>
                    <a:p>
                      <a:r>
                        <a:rPr lang="en-US" sz="2400" dirty="0"/>
                        <a:t>Here is the migration of the White Huns and a monetary crisis </a:t>
                      </a:r>
                      <a:endParaRPr lang="it-IT" sz="2400" dirty="0"/>
                    </a:p>
                  </a:txBody>
                  <a:tcPr/>
                </a:tc>
                <a:extLst>
                  <a:ext uri="{0D108BD9-81ED-4DB2-BD59-A6C34878D82A}">
                    <a16:rowId xmlns:a16="http://schemas.microsoft.com/office/drawing/2014/main" val="1041620050"/>
                  </a:ext>
                </a:extLst>
              </a:tr>
              <a:tr h="1251180">
                <a:tc>
                  <a:txBody>
                    <a:bodyPr/>
                    <a:lstStyle/>
                    <a:p>
                      <a:pPr algn="just"/>
                      <a:r>
                        <a:rPr lang="en-US" sz="2400" dirty="0"/>
                        <a:t>Investments in hydraulic systems</a:t>
                      </a:r>
                    </a:p>
                    <a:p>
                      <a:pPr algn="just"/>
                      <a:r>
                        <a:rPr lang="en-US" sz="2400" dirty="0"/>
                        <a:t>Consistent urbanization, evidenced by archeology</a:t>
                      </a:r>
                    </a:p>
                    <a:p>
                      <a:pPr algn="just"/>
                      <a:endParaRPr lang="en-US" sz="2400" dirty="0"/>
                    </a:p>
                    <a:p>
                      <a:pPr algn="just"/>
                      <a:r>
                        <a:rPr lang="en-US" sz="2400" dirty="0"/>
                        <a:t>There is a disambiguation:</a:t>
                      </a:r>
                    </a:p>
                    <a:p>
                      <a:pPr algn="just"/>
                      <a:r>
                        <a:rPr lang="en-US" sz="2400" dirty="0"/>
                        <a:t>Archeology shows a demographic and economic decline</a:t>
                      </a:r>
                    </a:p>
                    <a:p>
                      <a:pPr algn="just"/>
                      <a:r>
                        <a:rPr lang="en-US" sz="2400" dirty="0"/>
                        <a:t>Coins, </a:t>
                      </a:r>
                      <a:r>
                        <a:rPr lang="en-US" sz="2400" dirty="0" err="1"/>
                        <a:t>Irration</a:t>
                      </a:r>
                      <a:r>
                        <a:rPr lang="en-US" sz="2400" dirty="0"/>
                        <a:t>, Water Resources testify to an economy in recovery.</a:t>
                      </a:r>
                    </a:p>
                    <a:p>
                      <a:pPr algn="just"/>
                      <a:r>
                        <a:rPr lang="en-US" sz="2400" dirty="0"/>
                        <a:t>Add elements such as new types of crops (rice and sugar), new irrigation methods</a:t>
                      </a:r>
                      <a:endParaRPr lang="it-IT" sz="2400" dirty="0"/>
                    </a:p>
                  </a:txBody>
                  <a:tcPr/>
                </a:tc>
                <a:tc>
                  <a:txBody>
                    <a:bodyPr/>
                    <a:lstStyle/>
                    <a:p>
                      <a:r>
                        <a:rPr lang="en-US" sz="2400" dirty="0"/>
                        <a:t>Less developed hydraulic systems</a:t>
                      </a:r>
                    </a:p>
                    <a:p>
                      <a:r>
                        <a:rPr lang="en-US" sz="2400" dirty="0"/>
                        <a:t>Economy more on a regional basis</a:t>
                      </a:r>
                    </a:p>
                    <a:p>
                      <a:r>
                        <a:rPr lang="en-US" sz="2400" dirty="0"/>
                        <a:t>Here the official documents want to give an illusory central power</a:t>
                      </a:r>
                    </a:p>
                    <a:p>
                      <a:r>
                        <a:rPr lang="en-US" sz="2400" dirty="0"/>
                        <a:t>The presence of landlordism is verified</a:t>
                      </a:r>
                      <a:endParaRPr lang="it-IT" sz="2400" dirty="0"/>
                    </a:p>
                  </a:txBody>
                  <a:tcPr/>
                </a:tc>
                <a:extLst>
                  <a:ext uri="{0D108BD9-81ED-4DB2-BD59-A6C34878D82A}">
                    <a16:rowId xmlns:a16="http://schemas.microsoft.com/office/drawing/2014/main" val="3447214925"/>
                  </a:ext>
                </a:extLst>
              </a:tr>
            </a:tbl>
          </a:graphicData>
        </a:graphic>
      </p:graphicFrame>
    </p:spTree>
    <p:extLst>
      <p:ext uri="{BB962C8B-B14F-4D97-AF65-F5344CB8AC3E}">
        <p14:creationId xmlns:p14="http://schemas.microsoft.com/office/powerpoint/2010/main" val="34207814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BF85232-316E-47FA-B7BB-A2BD82D1C806}"/>
              </a:ext>
            </a:extLst>
          </p:cNvPr>
          <p:cNvSpPr>
            <a:spLocks noGrp="1"/>
          </p:cNvSpPr>
          <p:nvPr>
            <p:ph type="title"/>
          </p:nvPr>
        </p:nvSpPr>
        <p:spPr>
          <a:xfrm>
            <a:off x="145346" y="37833"/>
            <a:ext cx="3388499" cy="721232"/>
          </a:xfrm>
        </p:spPr>
        <p:txBody>
          <a:bodyPr>
            <a:normAutofit/>
          </a:bodyPr>
          <a:lstStyle/>
          <a:p>
            <a:r>
              <a:rPr lang="it-IT" dirty="0" err="1"/>
              <a:t>Conclusion</a:t>
            </a:r>
            <a:endParaRPr lang="it-IT" dirty="0"/>
          </a:p>
        </p:txBody>
      </p:sp>
      <p:sp>
        <p:nvSpPr>
          <p:cNvPr id="3" name="Segnaposto contenuto 2">
            <a:extLst>
              <a:ext uri="{FF2B5EF4-FFF2-40B4-BE49-F238E27FC236}">
                <a16:creationId xmlns:a16="http://schemas.microsoft.com/office/drawing/2014/main" id="{619F8010-C83C-4C47-AA5C-33883B978536}"/>
              </a:ext>
            </a:extLst>
          </p:cNvPr>
          <p:cNvSpPr>
            <a:spLocks noGrp="1"/>
          </p:cNvSpPr>
          <p:nvPr>
            <p:ph idx="1"/>
          </p:nvPr>
        </p:nvSpPr>
        <p:spPr>
          <a:xfrm>
            <a:off x="0" y="759065"/>
            <a:ext cx="5775959" cy="6061102"/>
          </a:xfrm>
        </p:spPr>
        <p:txBody>
          <a:bodyPr>
            <a:normAutofit fontScale="85000" lnSpcReduction="10000"/>
          </a:bodyPr>
          <a:lstStyle/>
          <a:p>
            <a:pPr marL="0" indent="0" algn="just">
              <a:buNone/>
            </a:pPr>
            <a:r>
              <a:rPr lang="en-US" sz="1500" dirty="0"/>
              <a:t> </a:t>
            </a:r>
            <a:r>
              <a:rPr lang="en-US" sz="2600" dirty="0"/>
              <a:t>&lt;&lt; The Sasanian Empire was one of the major forces of the late antique world. Often represented as the “adversary” of the Roman Empire in the east, and thus on its “periphery,” the Sasanian Empire was in fact the center of a prolific sociocultural, political, and economic sphere that became widespread following its conquest by the Muslims. Political centralization, robust and expanding economy, socioreligious innovations and changes, and growing cultural activities made the Sasanians the blueprint for subsequent polities in the region. Often </a:t>
            </a:r>
            <a:r>
              <a:rPr lang="en-US" sz="2600" dirty="0" err="1"/>
              <a:t>underresearched</a:t>
            </a:r>
            <a:r>
              <a:rPr lang="en-US" sz="2600" dirty="0"/>
              <a:t>, many aspects of Sasanian culture and society are left unknown, and thin connections are made via shallow evidence for such influences. The emerging evidence and the development of more sophisticated studies of the period would no doubt show the centrality of the Sasanians in the late antique world, and assess their lasting legacy in the history of West and Central Asia up to modern times. &gt;&gt;</a:t>
            </a:r>
            <a:endParaRPr lang="en-US" sz="1900" dirty="0"/>
          </a:p>
          <a:p>
            <a:endParaRPr lang="it-IT" sz="1500" dirty="0"/>
          </a:p>
        </p:txBody>
      </p:sp>
      <p:pic>
        <p:nvPicPr>
          <p:cNvPr id="4" name="Immagine 3">
            <a:extLst>
              <a:ext uri="{FF2B5EF4-FFF2-40B4-BE49-F238E27FC236}">
                <a16:creationId xmlns:a16="http://schemas.microsoft.com/office/drawing/2014/main" id="{CD6AB771-8E6D-4C33-BC55-A9C8F51D6D50}"/>
              </a:ext>
            </a:extLst>
          </p:cNvPr>
          <p:cNvPicPr>
            <a:picLocks noChangeAspect="1"/>
          </p:cNvPicPr>
          <p:nvPr/>
        </p:nvPicPr>
        <p:blipFill rotWithShape="1">
          <a:blip r:embed="rId2"/>
          <a:srcRect l="2082" r="3" b="3"/>
          <a:stretch/>
        </p:blipFill>
        <p:spPr>
          <a:xfrm>
            <a:off x="6090613" y="640082"/>
            <a:ext cx="5461724" cy="5577837"/>
          </a:xfrm>
          <a:prstGeom prst="rect">
            <a:avLst/>
          </a:prstGeom>
          <a:effectLst/>
        </p:spPr>
      </p:pic>
    </p:spTree>
    <p:extLst>
      <p:ext uri="{BB962C8B-B14F-4D97-AF65-F5344CB8AC3E}">
        <p14:creationId xmlns:p14="http://schemas.microsoft.com/office/powerpoint/2010/main" val="3433185678"/>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6960</TotalTime>
  <Words>2869</Words>
  <Application>Microsoft Office PowerPoint</Application>
  <PresentationFormat>Widescreen</PresentationFormat>
  <Paragraphs>113</Paragraphs>
  <Slides>27</Slides>
  <Notes>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27</vt:i4>
      </vt:variant>
    </vt:vector>
  </HeadingPairs>
  <TitlesOfParts>
    <vt:vector size="31" baseType="lpstr">
      <vt:lpstr>Arial</vt:lpstr>
      <vt:lpstr>Calibri</vt:lpstr>
      <vt:lpstr>Calibri Light</vt:lpstr>
      <vt:lpstr>Tema di Office</vt:lpstr>
      <vt:lpstr>The Late Antique in Iran: the interpretation of Khodad Rezakhani</vt:lpstr>
      <vt:lpstr>10/11/2019  The Iranian President Hassan Rouhani announced that a new large oil field with a capacity of about 53 billion barrels of crude was discovered in the Iranian province of Khuzestan.</vt:lpstr>
      <vt:lpstr>How was the "geo-political" influence of Iran in the Ancient Period?  Battle of Marathon 490 BC: Victory of the Greeks Battle of Thermopylae 480 BC: Legend of the 300 Spartans </vt:lpstr>
      <vt:lpstr>Presentazione standard di PowerPoint</vt:lpstr>
      <vt:lpstr>Sanjay Subrahmanyam (born May 21, 1961) is an Indian historian specializing in the early modern period  &lt;&lt; The world of the early Modern Age appeared for the most part as a patchwork of intertwined empires, competing with each other, punctuated by a strange intruder, the "nation-state" in gestation&gt;&gt;  Could we apply the vision of Globalized History regarding the Late Antique period in Iran? </vt:lpstr>
      <vt:lpstr>The Arab Conquests and Sasanian Iran  Khodadad Rezakhani </vt:lpstr>
      <vt:lpstr>“Economic” Conflict between the Persian Empire and the Sassanid Empire Constitution of Theodosius II</vt:lpstr>
      <vt:lpstr>“Economic” Conflict between the Persian Empire and the Sassanid Empire </vt:lpstr>
      <vt:lpstr>Sapor I vs Roman Empire</vt:lpstr>
      <vt:lpstr>Sassanid Persia under Shapur (maximum expansion)</vt:lpstr>
      <vt:lpstr>Presentazione standard di PowerPoint</vt:lpstr>
      <vt:lpstr>How was the Empire of the Sassanids structured?</vt:lpstr>
      <vt:lpstr>What are the most important aspects of the Sassanid Empire?</vt:lpstr>
      <vt:lpstr>Presentazione standard di PowerPoint</vt:lpstr>
      <vt:lpstr>What are the most important aspects of the Sassanid Empire?</vt:lpstr>
      <vt:lpstr>What are the most important aspects of the Sassanid Empire?</vt:lpstr>
      <vt:lpstr>Continuity and Change in Late Antique Iran</vt:lpstr>
      <vt:lpstr>Continuity and Change in Late Antique in Iran</vt:lpstr>
      <vt:lpstr>Presentazione standard di PowerPoint</vt:lpstr>
      <vt:lpstr>Presentazione standard di PowerPoint</vt:lpstr>
      <vt:lpstr>Presentazione standard di PowerPoint</vt:lpstr>
      <vt:lpstr>Presentazione standard di PowerPoint</vt:lpstr>
      <vt:lpstr>Presentazione standard di PowerPoint</vt:lpstr>
      <vt:lpstr>Reign of White Huns 520</vt:lpstr>
      <vt:lpstr>Buddha di Bamyan</vt:lpstr>
      <vt:lpstr>Conclusions</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Late Antique in Iran: the interpretation of Khodad Rezakhani</dc:title>
  <dc:creator>gianluca borreca</dc:creator>
  <cp:lastModifiedBy>gianluca borreca</cp:lastModifiedBy>
  <cp:revision>11</cp:revision>
  <dcterms:created xsi:type="dcterms:W3CDTF">2019-11-15T12:02:06Z</dcterms:created>
  <dcterms:modified xsi:type="dcterms:W3CDTF">2019-11-20T08:06:48Z</dcterms:modified>
</cp:coreProperties>
</file>