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70" r:id="rId14"/>
    <p:sldId id="271" r:id="rId15"/>
    <p:sldId id="257"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 id="286" r:id="rId29"/>
    <p:sldId id="288" r:id="rId30"/>
    <p:sldId id="287" r:id="rId31"/>
    <p:sldId id="291" r:id="rId32"/>
    <p:sldId id="290" r:id="rId33"/>
    <p:sldId id="292" r:id="rId34"/>
    <p:sldId id="293" r:id="rId35"/>
    <p:sldId id="298" r:id="rId36"/>
    <p:sldId id="295" r:id="rId37"/>
    <p:sldId id="296" r:id="rId38"/>
    <p:sldId id="297" r:id="rId39"/>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60394" autoAdjust="0"/>
  </p:normalViewPr>
  <p:slideViewPr>
    <p:cSldViewPr>
      <p:cViewPr>
        <p:scale>
          <a:sx n="50" d="100"/>
          <a:sy n="50" d="100"/>
        </p:scale>
        <p:origin x="-1956" y="228"/>
      </p:cViewPr>
      <p:guideLst>
        <p:guide orient="horz" pos="2160"/>
        <p:guide pos="2880"/>
      </p:guideLst>
    </p:cSldViewPr>
  </p:slideViewPr>
  <p:notesTextViewPr>
    <p:cViewPr>
      <p:scale>
        <a:sx n="100" d="100"/>
        <a:sy n="100" d="100"/>
      </p:scale>
      <p:origin x="0" y="1044"/>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D88F50-7973-4DD5-975A-02A4D8302F22}" type="datetimeFigureOut">
              <a:rPr lang="it-IT" smtClean="0"/>
              <a:pPr/>
              <a:t>16/02/2017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901ADE-9ADB-4593-9E8D-20EDA6E088D7}"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Carino non riconosce</a:t>
            </a:r>
            <a:r>
              <a:rPr lang="it-IT" sz="1800" baseline="0" dirty="0" smtClean="0"/>
              <a:t> Diocleziano, a </a:t>
            </a:r>
            <a:r>
              <a:rPr lang="it-IT" sz="1800" baseline="0" dirty="0" err="1" smtClean="0"/>
              <a:t>Mesia</a:t>
            </a:r>
            <a:r>
              <a:rPr lang="it-IT" sz="1800" baseline="0" dirty="0" smtClean="0"/>
              <a:t> favorevole scontro di Carino, però le truppe uccidono Carino</a:t>
            </a:r>
            <a:r>
              <a:rPr lang="it-IT" sz="1800" baseline="0" dirty="0" smtClean="0">
                <a:sym typeface="Wingdings" pitchFamily="2" charset="2"/>
              </a:rPr>
              <a:t> Diocleziano è cosi acclamato unico imperatore d’Oriente e Occidente</a:t>
            </a:r>
            <a:endParaRPr lang="it-IT" sz="18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Gli </a:t>
            </a:r>
            <a:r>
              <a:rPr lang="it-IT" sz="1600" dirty="0" err="1" smtClean="0"/>
              <a:t>alamanni</a:t>
            </a:r>
            <a:r>
              <a:rPr lang="it-IT" sz="1600" dirty="0" smtClean="0"/>
              <a:t> sfondano il </a:t>
            </a:r>
            <a:r>
              <a:rPr lang="it-IT" sz="1600" dirty="0" err="1" smtClean="0"/>
              <a:t>limes</a:t>
            </a:r>
            <a:r>
              <a:rPr lang="it-IT" sz="1600" dirty="0" smtClean="0"/>
              <a:t> renano</a:t>
            </a:r>
            <a:r>
              <a:rPr lang="it-IT" sz="1600" baseline="0" dirty="0" smtClean="0"/>
              <a:t> e passano nelle provincie in profondità nelle </a:t>
            </a:r>
            <a:r>
              <a:rPr lang="it-IT" sz="1600" baseline="0" dirty="0" err="1" smtClean="0"/>
              <a:t>Gallie</a:t>
            </a:r>
            <a:endParaRPr lang="it-IT" sz="1600" baseline="0" dirty="0" smtClean="0"/>
          </a:p>
          <a:p>
            <a:pPr>
              <a:buFont typeface="Wingdings"/>
              <a:buChar char="à"/>
            </a:pPr>
            <a:r>
              <a:rPr lang="it-IT" sz="1600" baseline="0" dirty="0" smtClean="0">
                <a:sym typeface="Wingdings" pitchFamily="2" charset="2"/>
              </a:rPr>
              <a:t>in </a:t>
            </a:r>
            <a:r>
              <a:rPr lang="it-IT" sz="1600" baseline="0" dirty="0" smtClean="0">
                <a:sym typeface="Wingdings" pitchFamily="2" charset="2"/>
              </a:rPr>
              <a:t>Gallia rivolta dei </a:t>
            </a:r>
            <a:r>
              <a:rPr lang="it-IT" sz="1600" baseline="0" dirty="0" err="1" smtClean="0">
                <a:sym typeface="Wingdings" pitchFamily="2" charset="2"/>
              </a:rPr>
              <a:t>bagaudi</a:t>
            </a:r>
            <a:r>
              <a:rPr lang="it-IT" sz="1600" baseline="0" dirty="0" smtClean="0">
                <a:sym typeface="Wingdings" pitchFamily="2" charset="2"/>
              </a:rPr>
              <a:t>, </a:t>
            </a:r>
            <a:r>
              <a:rPr lang="it-IT" sz="1600" baseline="0" dirty="0" smtClean="0">
                <a:sym typeface="Wingdings" pitchFamily="2" charset="2"/>
              </a:rPr>
              <a:t>Diocleziano </a:t>
            </a:r>
            <a:r>
              <a:rPr lang="it-IT" sz="1600" baseline="0" dirty="0" smtClean="0">
                <a:sym typeface="Wingdings" pitchFamily="2" charset="2"/>
              </a:rPr>
              <a:t>è costretto a nominare un suo collaboratore </a:t>
            </a:r>
            <a:r>
              <a:rPr lang="it-IT" sz="1600" baseline="0" dirty="0" err="1" smtClean="0">
                <a:sym typeface="Wingdings" pitchFamily="2" charset="2"/>
              </a:rPr>
              <a:t>Massimiano</a:t>
            </a:r>
            <a:r>
              <a:rPr lang="it-IT" sz="1600" baseline="0" dirty="0" smtClean="0">
                <a:sym typeface="Wingdings" pitchFamily="2" charset="2"/>
              </a:rPr>
              <a:t> è eletto Augusto, impero governato da una Diarchia</a:t>
            </a:r>
            <a:r>
              <a:rPr lang="it-IT" sz="1600" baseline="0" dirty="0" smtClean="0">
                <a:sym typeface="Wingdings" pitchFamily="2" charset="2"/>
              </a:rPr>
              <a:t>;</a:t>
            </a:r>
          </a:p>
          <a:p>
            <a:pPr>
              <a:buFont typeface="Wingdings"/>
              <a:buChar char="à"/>
            </a:pPr>
            <a:r>
              <a:rPr lang="it-IT" sz="1600" baseline="0" dirty="0" smtClean="0">
                <a:sym typeface="Wingdings" pitchFamily="2" charset="2"/>
              </a:rPr>
              <a:t> </a:t>
            </a:r>
            <a:r>
              <a:rPr lang="it-IT" sz="1600" baseline="0" dirty="0" smtClean="0">
                <a:sym typeface="Wingdings" pitchFamily="2" charset="2"/>
              </a:rPr>
              <a:t>piraterie lungo la Manica rende gli scambi fra </a:t>
            </a:r>
            <a:r>
              <a:rPr lang="it-IT" sz="1600" baseline="0" dirty="0" err="1" smtClean="0">
                <a:sym typeface="Wingdings" pitchFamily="2" charset="2"/>
              </a:rPr>
              <a:t>Britannie</a:t>
            </a:r>
            <a:r>
              <a:rPr lang="it-IT" sz="1600" baseline="0" dirty="0" smtClean="0">
                <a:sym typeface="Wingdings" pitchFamily="2" charset="2"/>
              </a:rPr>
              <a:t> e </a:t>
            </a:r>
            <a:r>
              <a:rPr lang="it-IT" sz="1600" baseline="0" dirty="0" err="1" smtClean="0">
                <a:sym typeface="Wingdings" pitchFamily="2" charset="2"/>
              </a:rPr>
              <a:t>Gallie</a:t>
            </a:r>
            <a:r>
              <a:rPr lang="it-IT" sz="1600" baseline="0" dirty="0" smtClean="0">
                <a:sym typeface="Wingdings" pitchFamily="2" charset="2"/>
              </a:rPr>
              <a:t> sempre + difficoltoso</a:t>
            </a:r>
            <a:r>
              <a:rPr lang="it-IT" sz="1600" baseline="0" dirty="0" smtClean="0">
                <a:sym typeface="Wingdings" pitchFamily="2" charset="2"/>
              </a:rPr>
              <a:t>, Diocleziano </a:t>
            </a:r>
            <a:r>
              <a:rPr lang="it-IT" sz="1600" baseline="0" dirty="0" smtClean="0">
                <a:sym typeface="Wingdings" pitchFamily="2" charset="2"/>
              </a:rPr>
              <a:t>nomina di ristabilire l’ordine in Occidente </a:t>
            </a:r>
            <a:r>
              <a:rPr lang="it-IT" sz="1600" baseline="0" dirty="0" smtClean="0">
                <a:sym typeface="Wingdings" pitchFamily="2" charset="2"/>
              </a:rPr>
              <a:t>a </a:t>
            </a:r>
            <a:r>
              <a:rPr lang="it-IT" sz="1600" baseline="0" dirty="0" err="1" smtClean="0">
                <a:sym typeface="Wingdings" pitchFamily="2" charset="2"/>
              </a:rPr>
              <a:t>Massimiano</a:t>
            </a:r>
            <a:endParaRPr lang="it-IT" sz="16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Potere </a:t>
            </a:r>
            <a:r>
              <a:rPr lang="it-IT" sz="1800" dirty="0" err="1" smtClean="0"/>
              <a:t>diarchico</a:t>
            </a:r>
            <a:endParaRPr lang="it-IT" sz="1800" dirty="0" smtClean="0"/>
          </a:p>
          <a:p>
            <a:pPr>
              <a:buFont typeface="Wingdings"/>
              <a:buChar char="à"/>
            </a:pPr>
            <a:r>
              <a:rPr lang="it-IT" sz="1800" dirty="0" smtClean="0">
                <a:sym typeface="Wingdings" pitchFamily="2" charset="2"/>
              </a:rPr>
              <a:t>fonti </a:t>
            </a:r>
            <a:r>
              <a:rPr lang="it-IT" sz="1800" dirty="0" smtClean="0">
                <a:sym typeface="Wingdings" pitchFamily="2" charset="2"/>
              </a:rPr>
              <a:t>del potere </a:t>
            </a:r>
            <a:r>
              <a:rPr lang="it-IT" sz="1800" dirty="0" err="1" smtClean="0">
                <a:sym typeface="Wingdings" pitchFamily="2" charset="2"/>
              </a:rPr>
              <a:t>diarchico</a:t>
            </a:r>
            <a:r>
              <a:rPr lang="it-IT" sz="1800" dirty="0" smtClean="0">
                <a:sym typeface="Wingdings" pitchFamily="2" charset="2"/>
              </a:rPr>
              <a:t>, panegirici Latini: Diocleziano e </a:t>
            </a:r>
            <a:r>
              <a:rPr lang="it-IT" sz="1800" dirty="0" err="1" smtClean="0">
                <a:sym typeface="Wingdings" pitchFamily="2" charset="2"/>
              </a:rPr>
              <a:t>Massiminiano</a:t>
            </a:r>
            <a:r>
              <a:rPr lang="it-IT" sz="1800" dirty="0" smtClean="0">
                <a:sym typeface="Wingdings" pitchFamily="2" charset="2"/>
              </a:rPr>
              <a:t> posizione di due fratelli, uguali in diritto</a:t>
            </a:r>
            <a:r>
              <a:rPr lang="it-IT" sz="1800" baseline="0" dirty="0" smtClean="0">
                <a:sym typeface="Wingdings" pitchFamily="2" charset="2"/>
              </a:rPr>
              <a:t> sul piano politico, tuttavia con una superiorità di Diocleziano per certi versi una maggiore </a:t>
            </a:r>
            <a:r>
              <a:rPr lang="it-IT" sz="1800" baseline="0" dirty="0" err="1" smtClean="0">
                <a:sym typeface="Wingdings" pitchFamily="2" charset="2"/>
              </a:rPr>
              <a:t>auctoritas</a:t>
            </a:r>
            <a:r>
              <a:rPr lang="it-IT" sz="1800" baseline="0" dirty="0" smtClean="0">
                <a:sym typeface="Wingdings" pitchFamily="2" charset="2"/>
              </a:rPr>
              <a:t>, </a:t>
            </a:r>
            <a:endParaRPr lang="it-IT" sz="1800" baseline="0" dirty="0" smtClean="0">
              <a:sym typeface="Wingdings" pitchFamily="2" charset="2"/>
            </a:endParaRPr>
          </a:p>
          <a:p>
            <a:pPr>
              <a:buFont typeface="Wingdings"/>
              <a:buChar char="à"/>
            </a:pPr>
            <a:r>
              <a:rPr lang="it-IT" sz="1800" baseline="0" dirty="0" smtClean="0">
                <a:sym typeface="Wingdings" pitchFamily="2" charset="2"/>
              </a:rPr>
              <a:t>L’impero </a:t>
            </a:r>
            <a:r>
              <a:rPr lang="it-IT" sz="1800" baseline="0" dirty="0" smtClean="0">
                <a:sym typeface="Wingdings" pitchFamily="2" charset="2"/>
              </a:rPr>
              <a:t>è considerato come un patrimonio indiviso, come per </a:t>
            </a:r>
            <a:r>
              <a:rPr lang="it-IT" sz="1800" baseline="0" dirty="0" smtClean="0">
                <a:sym typeface="Wingdings" pitchFamily="2" charset="2"/>
              </a:rPr>
              <a:t>entrambi </a:t>
            </a:r>
            <a:r>
              <a:rPr lang="it-IT" sz="1800" baseline="0" dirty="0" smtClean="0">
                <a:sym typeface="Wingdings" pitchFamily="2" charset="2"/>
              </a:rPr>
              <a:t>gli augusti, e si sarebbero divisi i compiti di governo in pieno accordo</a:t>
            </a:r>
            <a:endParaRPr lang="it-IT" sz="18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Scelte due capitali dove risiedono i 2 </a:t>
            </a:r>
            <a:r>
              <a:rPr lang="it-IT" sz="1800" dirty="0" smtClean="0"/>
              <a:t>imperatori</a:t>
            </a:r>
          </a:p>
          <a:p>
            <a:pPr>
              <a:buFont typeface="Wingdings"/>
              <a:buChar char="à"/>
            </a:pPr>
            <a:r>
              <a:rPr lang="it-IT" sz="1800" dirty="0" err="1" smtClean="0">
                <a:sym typeface="Wingdings" pitchFamily="2" charset="2"/>
              </a:rPr>
              <a:t>Dioclezionano</a:t>
            </a:r>
            <a:r>
              <a:rPr lang="it-IT" sz="1800" dirty="0" smtClean="0">
                <a:sym typeface="Wingdings" pitchFamily="2" charset="2"/>
              </a:rPr>
              <a:t> </a:t>
            </a:r>
            <a:r>
              <a:rPr lang="it-IT" sz="1800" dirty="0" smtClean="0">
                <a:sym typeface="Wingdings" pitchFamily="2" charset="2"/>
              </a:rPr>
              <a:t>in </a:t>
            </a:r>
            <a:r>
              <a:rPr lang="it-IT" sz="1800" dirty="0" smtClean="0">
                <a:sym typeface="Wingdings" pitchFamily="2" charset="2"/>
              </a:rPr>
              <a:t>Oriente sceglie </a:t>
            </a:r>
            <a:r>
              <a:rPr lang="it-IT" sz="1800" dirty="0" smtClean="0">
                <a:sym typeface="Wingdings" pitchFamily="2" charset="2"/>
              </a:rPr>
              <a:t>come sua base </a:t>
            </a:r>
            <a:r>
              <a:rPr lang="it-IT" sz="1800" dirty="0" err="1" smtClean="0">
                <a:sym typeface="Wingdings" pitchFamily="2" charset="2"/>
              </a:rPr>
              <a:t>Nicomedia</a:t>
            </a:r>
            <a:endParaRPr lang="it-IT" sz="1800" dirty="0" smtClean="0">
              <a:sym typeface="Wingdings" pitchFamily="2" charset="2"/>
            </a:endParaRPr>
          </a:p>
          <a:p>
            <a:pPr>
              <a:buFont typeface="Wingdings"/>
              <a:buChar char="à"/>
            </a:pPr>
            <a:r>
              <a:rPr lang="it-IT" sz="1800" dirty="0" smtClean="0">
                <a:sym typeface="Wingdings" pitchFamily="2" charset="2"/>
              </a:rPr>
              <a:t>in </a:t>
            </a:r>
            <a:r>
              <a:rPr lang="it-IT" sz="1800" dirty="0" smtClean="0">
                <a:sym typeface="Wingdings" pitchFamily="2" charset="2"/>
              </a:rPr>
              <a:t>Occidente </a:t>
            </a:r>
            <a:r>
              <a:rPr lang="it-IT" sz="1800" dirty="0" err="1" smtClean="0">
                <a:sym typeface="Wingdings" pitchFamily="2" charset="2"/>
              </a:rPr>
              <a:t>Massiminiano</a:t>
            </a:r>
            <a:r>
              <a:rPr lang="it-IT" sz="1800" dirty="0" smtClean="0">
                <a:sym typeface="Wingdings" pitchFamily="2" charset="2"/>
              </a:rPr>
              <a:t> sceglie </a:t>
            </a:r>
            <a:r>
              <a:rPr lang="it-IT" sz="1800" dirty="0" err="1" smtClean="0">
                <a:sym typeface="Wingdings" pitchFamily="2" charset="2"/>
              </a:rPr>
              <a:t>Treveri</a:t>
            </a:r>
            <a:r>
              <a:rPr lang="it-IT" sz="1800" dirty="0" smtClean="0">
                <a:sym typeface="Wingdings" pitchFamily="2" charset="2"/>
              </a:rPr>
              <a:t> come centralità dei punti di </a:t>
            </a:r>
            <a:r>
              <a:rPr lang="it-IT" sz="1800" dirty="0" smtClean="0">
                <a:sym typeface="Wingdings" pitchFamily="2" charset="2"/>
              </a:rPr>
              <a:t>crisi</a:t>
            </a:r>
          </a:p>
          <a:p>
            <a:pPr>
              <a:buFont typeface="Wingdings"/>
              <a:buChar char="à"/>
            </a:pPr>
            <a:r>
              <a:rPr lang="it-IT" sz="1800" dirty="0" smtClean="0">
                <a:sym typeface="Wingdings" pitchFamily="2" charset="2"/>
              </a:rPr>
              <a:t>significa </a:t>
            </a:r>
            <a:r>
              <a:rPr lang="it-IT" sz="1800" dirty="0" smtClean="0">
                <a:sym typeface="Wingdings" pitchFamily="2" charset="2"/>
              </a:rPr>
              <a:t>che a partire</a:t>
            </a:r>
            <a:r>
              <a:rPr lang="it-IT" sz="1800" baseline="0" dirty="0" smtClean="0">
                <a:sym typeface="Wingdings" pitchFamily="2" charset="2"/>
              </a:rPr>
              <a:t> dal 3 secolo dopo Cristo, abbiamo abbandono cosciente di Roma come capitale </a:t>
            </a:r>
            <a:r>
              <a:rPr lang="it-IT" sz="1800" baseline="0" dirty="0" smtClean="0">
                <a:sym typeface="Wingdings" pitchFamily="2" charset="2"/>
              </a:rPr>
              <a:t>dell’impero</a:t>
            </a:r>
          </a:p>
          <a:p>
            <a:pPr>
              <a:buFont typeface="Wingdings"/>
              <a:buChar char="à"/>
            </a:pPr>
            <a:r>
              <a:rPr lang="it-IT" sz="1800" baseline="0" dirty="0" smtClean="0">
                <a:sym typeface="Wingdings" pitchFamily="2" charset="2"/>
              </a:rPr>
              <a:t>tutta </a:t>
            </a:r>
            <a:r>
              <a:rPr lang="it-IT" sz="1800" baseline="0" dirty="0" smtClean="0">
                <a:sym typeface="Wingdings" pitchFamily="2" charset="2"/>
              </a:rPr>
              <a:t>l’amministrazione centrale, prefettura pretorio si spostano le varie istituzioni tranne il senato che rimane a </a:t>
            </a:r>
            <a:r>
              <a:rPr lang="it-IT" sz="1800" baseline="0" dirty="0" smtClean="0">
                <a:sym typeface="Wingdings" pitchFamily="2" charset="2"/>
              </a:rPr>
              <a:t>Roma </a:t>
            </a:r>
            <a:r>
              <a:rPr lang="it-IT" sz="1800" baseline="0" dirty="0" smtClean="0">
                <a:sym typeface="Wingdings" pitchFamily="2" charset="2"/>
              </a:rPr>
              <a:t>per seguire gli imperatori a </a:t>
            </a:r>
            <a:r>
              <a:rPr lang="it-IT" sz="1800" baseline="0" dirty="0" err="1" smtClean="0">
                <a:sym typeface="Wingdings" pitchFamily="2" charset="2"/>
              </a:rPr>
              <a:t>Nicomedia</a:t>
            </a:r>
            <a:r>
              <a:rPr lang="it-IT" sz="1800" baseline="0" dirty="0" smtClean="0">
                <a:sym typeface="Wingdings" pitchFamily="2" charset="2"/>
              </a:rPr>
              <a:t> e </a:t>
            </a:r>
            <a:r>
              <a:rPr lang="it-IT" sz="1800" baseline="0" dirty="0" err="1" smtClean="0">
                <a:sym typeface="Wingdings" pitchFamily="2" charset="2"/>
              </a:rPr>
              <a:t>Treveri</a:t>
            </a:r>
            <a:endParaRPr lang="it-IT" sz="1800" baseline="0" dirty="0" smtClean="0">
              <a:sym typeface="Wingdings" pitchFamily="2" charset="2"/>
            </a:endParaRPr>
          </a:p>
          <a:p>
            <a:pPr>
              <a:buFont typeface="Wingdings"/>
              <a:buNone/>
            </a:pPr>
            <a:r>
              <a:rPr lang="it-IT" sz="1800" baseline="0" dirty="0" smtClean="0">
                <a:sym typeface="Wingdings" pitchFamily="2" charset="2"/>
              </a:rPr>
              <a:t> </a:t>
            </a:r>
            <a:r>
              <a:rPr lang="it-IT" sz="1800" baseline="0" dirty="0" smtClean="0">
                <a:sym typeface="Wingdings" pitchFamily="2" charset="2"/>
              </a:rPr>
              <a:t>Roma capitale teorica e </a:t>
            </a:r>
            <a:r>
              <a:rPr lang="it-IT" sz="1800" baseline="0" dirty="0" smtClean="0">
                <a:sym typeface="Wingdings" pitchFamily="2" charset="2"/>
              </a:rPr>
              <a:t>capitale </a:t>
            </a:r>
            <a:r>
              <a:rPr lang="it-IT" sz="1800" baseline="0" dirty="0" smtClean="0">
                <a:sym typeface="Wingdings" pitchFamily="2" charset="2"/>
              </a:rPr>
              <a:t>morale</a:t>
            </a:r>
            <a:endParaRPr lang="it-IT"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Roma è considerata periferica</a:t>
            </a:r>
            <a:r>
              <a:rPr lang="it-IT" sz="1800" baseline="0" dirty="0" smtClean="0"/>
              <a:t> </a:t>
            </a:r>
            <a:r>
              <a:rPr lang="it-IT" sz="1800" baseline="0" dirty="0" smtClean="0"/>
              <a:t>e decentrata </a:t>
            </a:r>
            <a:r>
              <a:rPr lang="it-IT" sz="1800" baseline="0" dirty="0" smtClean="0"/>
              <a:t>rispetto alle aree dove l’imperatore è costretto maggiormente ad </a:t>
            </a:r>
            <a:r>
              <a:rPr lang="it-IT" sz="1800" baseline="0" dirty="0" smtClean="0"/>
              <a:t>operare</a:t>
            </a:r>
            <a:r>
              <a:rPr lang="it-IT" sz="1800" baseline="0" dirty="0" smtClean="0">
                <a:sym typeface="Wingdings" pitchFamily="2" charset="2"/>
              </a:rPr>
              <a:t>. </a:t>
            </a:r>
            <a:r>
              <a:rPr lang="it-IT" sz="1800" baseline="0" dirty="0" err="1" smtClean="0">
                <a:sym typeface="Wingdings" pitchFamily="2" charset="2"/>
              </a:rPr>
              <a:t>Glieffetti</a:t>
            </a:r>
            <a:r>
              <a:rPr lang="it-IT" sz="1800" baseline="0" dirty="0" smtClean="0">
                <a:sym typeface="Wingdings" pitchFamily="2" charset="2"/>
              </a:rPr>
              <a:t> </a:t>
            </a:r>
            <a:r>
              <a:rPr lang="it-IT" sz="1800" baseline="0" dirty="0" smtClean="0">
                <a:sym typeface="Wingdings" pitchFamily="2" charset="2"/>
              </a:rPr>
              <a:t>dell’abbandono di </a:t>
            </a:r>
            <a:r>
              <a:rPr lang="it-IT" sz="1800" baseline="0" dirty="0" smtClean="0">
                <a:sym typeface="Wingdings" pitchFamily="2" charset="2"/>
              </a:rPr>
              <a:t>Roma? </a:t>
            </a:r>
          </a:p>
          <a:p>
            <a:pPr>
              <a:buFont typeface="Wingdings"/>
              <a:buChar char="à"/>
            </a:pPr>
            <a:r>
              <a:rPr lang="it-IT" sz="1800" baseline="0" dirty="0" smtClean="0">
                <a:sym typeface="Wingdings" pitchFamily="2" charset="2"/>
              </a:rPr>
              <a:t>città </a:t>
            </a:r>
            <a:r>
              <a:rPr lang="it-IT" sz="1800" baseline="0" dirty="0" smtClean="0">
                <a:sym typeface="Wingdings" pitchFamily="2" charset="2"/>
              </a:rPr>
              <a:t>scelte </a:t>
            </a:r>
            <a:r>
              <a:rPr lang="it-IT" sz="1800" baseline="0" dirty="0" smtClean="0">
                <a:sym typeface="Wingdings" pitchFamily="2" charset="2"/>
              </a:rPr>
              <a:t>momentaneamente dagli </a:t>
            </a:r>
            <a:r>
              <a:rPr lang="it-IT" sz="1800" baseline="0" dirty="0" smtClean="0">
                <a:sym typeface="Wingdings" pitchFamily="2" charset="2"/>
              </a:rPr>
              <a:t>imperatori, veloce e </a:t>
            </a:r>
            <a:r>
              <a:rPr lang="it-IT" sz="1800" baseline="0" dirty="0" smtClean="0">
                <a:sym typeface="Wingdings" pitchFamily="2" charset="2"/>
              </a:rPr>
              <a:t>più rapido </a:t>
            </a:r>
            <a:r>
              <a:rPr lang="it-IT" sz="1800" baseline="0" dirty="0" smtClean="0">
                <a:sym typeface="Wingdings" pitchFamily="2" charset="2"/>
              </a:rPr>
              <a:t>sviluppo urbanistico, edifici pubblici e amministrativi, abitazioni private di un certo livello per tutti i funzionari che si sono spostate con l’imperatore, involata economica per lo sviluppo di loro </a:t>
            </a:r>
            <a:r>
              <a:rPr lang="it-IT" sz="1800" baseline="0" dirty="0" smtClean="0">
                <a:sym typeface="Wingdings" pitchFamily="2" charset="2"/>
              </a:rPr>
              <a:t>territori</a:t>
            </a:r>
          </a:p>
          <a:p>
            <a:pPr>
              <a:buFont typeface="Wingdings"/>
              <a:buChar char="à"/>
            </a:pPr>
            <a:r>
              <a:rPr lang="it-IT" sz="1800" baseline="0" dirty="0" smtClean="0">
                <a:sym typeface="Wingdings" pitchFamily="2" charset="2"/>
              </a:rPr>
              <a:t>orazione </a:t>
            </a:r>
            <a:r>
              <a:rPr lang="it-IT" sz="1800" baseline="0" dirty="0" smtClean="0">
                <a:sym typeface="Wingdings" pitchFamily="2" charset="2"/>
              </a:rPr>
              <a:t>di </a:t>
            </a:r>
            <a:r>
              <a:rPr lang="it-IT" sz="1800" baseline="0" dirty="0" err="1" smtClean="0">
                <a:sym typeface="Wingdings" pitchFamily="2" charset="2"/>
              </a:rPr>
              <a:t>Temistio</a:t>
            </a:r>
            <a:r>
              <a:rPr lang="it-IT" sz="1800" baseline="0" dirty="0" smtClean="0">
                <a:sym typeface="Wingdings" pitchFamily="2" charset="2"/>
              </a:rPr>
              <a:t>, perché è stata abbandonata Roma e perché ci si è spostato verso altre capitali, </a:t>
            </a:r>
            <a:r>
              <a:rPr lang="it-IT" sz="1800" baseline="0" dirty="0" err="1" smtClean="0">
                <a:sym typeface="Wingdings" pitchFamily="2" charset="2"/>
              </a:rPr>
              <a:t>Temistio</a:t>
            </a:r>
            <a:r>
              <a:rPr lang="it-IT" sz="1800" baseline="0" dirty="0" smtClean="0">
                <a:sym typeface="Wingdings" pitchFamily="2" charset="2"/>
              </a:rPr>
              <a:t> </a:t>
            </a:r>
            <a:r>
              <a:rPr lang="it-IT" sz="1800" baseline="0" dirty="0" smtClean="0">
                <a:sym typeface="Wingdings" pitchFamily="2" charset="2"/>
              </a:rPr>
              <a:t>considera una perla Costantinopoli unente </a:t>
            </a:r>
            <a:r>
              <a:rPr lang="it-IT" sz="1800" baseline="0" dirty="0" smtClean="0">
                <a:sym typeface="Wingdings" pitchFamily="2" charset="2"/>
              </a:rPr>
              <a:t>2 continenti, </a:t>
            </a:r>
            <a:r>
              <a:rPr lang="it-IT" sz="1800" baseline="0" dirty="0" smtClean="0">
                <a:sym typeface="Wingdings" pitchFamily="2" charset="2"/>
              </a:rPr>
              <a:t>per un più efficace </a:t>
            </a:r>
            <a:r>
              <a:rPr lang="it-IT" sz="1800" baseline="0" dirty="0" smtClean="0">
                <a:sym typeface="Wingdings" pitchFamily="2" charset="2"/>
              </a:rPr>
              <a:t>comando militare, crocevia di rotte commerciali, vero centro </a:t>
            </a:r>
            <a:r>
              <a:rPr lang="it-IT" sz="1800" baseline="0" dirty="0" smtClean="0">
                <a:sym typeface="Wingdings" pitchFamily="2" charset="2"/>
              </a:rPr>
              <a:t>dell’impero</a:t>
            </a:r>
          </a:p>
          <a:p>
            <a:pPr>
              <a:buFont typeface="Wingdings"/>
              <a:buChar char="à"/>
            </a:pPr>
            <a:r>
              <a:rPr lang="it-IT" sz="1800" baseline="0" dirty="0" smtClean="0">
                <a:sym typeface="Wingdings" pitchFamily="2" charset="2"/>
              </a:rPr>
              <a:t>Roma </a:t>
            </a:r>
            <a:r>
              <a:rPr lang="it-IT" sz="1800" baseline="0" dirty="0" smtClean="0">
                <a:sym typeface="Wingdings" pitchFamily="2" charset="2"/>
              </a:rPr>
              <a:t>non + centro </a:t>
            </a:r>
            <a:r>
              <a:rPr lang="it-IT" sz="1800" baseline="0" dirty="0" smtClean="0">
                <a:sym typeface="Wingdings" pitchFamily="2" charset="2"/>
              </a:rPr>
              <a:t>dell’impero</a:t>
            </a:r>
          </a:p>
          <a:p>
            <a:pPr>
              <a:buFont typeface="Wingdings"/>
              <a:buChar char="à"/>
            </a:pPr>
            <a:r>
              <a:rPr lang="it-IT" sz="1800" baseline="0" dirty="0" smtClean="0">
                <a:sym typeface="Wingdings" pitchFamily="2" charset="2"/>
              </a:rPr>
              <a:t>Vi è un generalizzato sviluppo </a:t>
            </a:r>
            <a:r>
              <a:rPr lang="it-IT" sz="1800" baseline="0" dirty="0" smtClean="0">
                <a:sym typeface="Wingdings" pitchFamily="2" charset="2"/>
              </a:rPr>
              <a:t>urbanistico via via scelte del panegirico: tutto si accresce uomini mura e favori delle sue visite tutto si accresce, terra fiori </a:t>
            </a:r>
            <a:r>
              <a:rPr lang="it-IT" sz="1800" baseline="0" dirty="0" smtClean="0">
                <a:sym typeface="Wingdings" pitchFamily="2" charset="2"/>
              </a:rPr>
              <a:t>freschi</a:t>
            </a:r>
          </a:p>
          <a:p>
            <a:pPr>
              <a:buFont typeface="Wingdings"/>
              <a:buNone/>
            </a:pPr>
            <a:r>
              <a:rPr lang="it-IT" sz="1800" baseline="0" dirty="0" smtClean="0">
                <a:sym typeface="Wingdings" pitchFamily="2" charset="2"/>
              </a:rPr>
              <a:t> </a:t>
            </a:r>
            <a:r>
              <a:rPr lang="it-IT" sz="1800" baseline="0" dirty="0" smtClean="0">
                <a:sym typeface="Wingdings" pitchFamily="2" charset="2"/>
              </a:rPr>
              <a:t>in città sorgono </a:t>
            </a:r>
            <a:r>
              <a:rPr lang="it-IT" sz="1800" baseline="0" dirty="0" smtClean="0">
                <a:sym typeface="Wingdings" pitchFamily="2" charset="2"/>
              </a:rPr>
              <a:t>a loro </a:t>
            </a:r>
            <a:r>
              <a:rPr lang="it-IT" sz="1800" baseline="0" dirty="0" smtClean="0">
                <a:sym typeface="Wingdings" pitchFamily="2" charset="2"/>
              </a:rPr>
              <a:t>piedi la loro impronta, alcuni dei monumenti che possiamo vedere a </a:t>
            </a:r>
            <a:r>
              <a:rPr lang="it-IT" sz="1800" baseline="0" dirty="0" err="1" smtClean="0">
                <a:sym typeface="Wingdings" pitchFamily="2" charset="2"/>
              </a:rPr>
              <a:t>Trier</a:t>
            </a:r>
            <a:r>
              <a:rPr lang="it-IT" sz="1800" baseline="0" dirty="0" smtClean="0">
                <a:sym typeface="Wingdings" pitchFamily="2" charset="2"/>
              </a:rPr>
              <a:t> e Salonicco o </a:t>
            </a:r>
            <a:r>
              <a:rPr lang="it-IT" sz="1800" baseline="0" dirty="0" err="1" smtClean="0">
                <a:sym typeface="Wingdings" pitchFamily="2" charset="2"/>
              </a:rPr>
              <a:t>tessalonica</a:t>
            </a:r>
            <a:r>
              <a:rPr lang="it-IT" sz="1800" baseline="0" dirty="0" smtClean="0">
                <a:sym typeface="Wingdings" pitchFamily="2" charset="2"/>
              </a:rPr>
              <a:t> 2 delle capitale utilizzate sia nella diarchia che tetrarchia</a:t>
            </a:r>
            <a:endParaRPr lang="it-IT"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lnSpcReduction="10000"/>
          </a:bodyPr>
          <a:lstStyle/>
          <a:p>
            <a:r>
              <a:rPr lang="it-IT" sz="2000" dirty="0" smtClean="0"/>
              <a:t>Politica </a:t>
            </a:r>
            <a:r>
              <a:rPr lang="it-IT" sz="2000" dirty="0" smtClean="0"/>
              <a:t>religiosa</a:t>
            </a:r>
            <a:r>
              <a:rPr lang="it-IT" sz="2000" baseline="0" dirty="0" smtClean="0">
                <a:sym typeface="Wingdings" pitchFamily="2" charset="2"/>
              </a:rPr>
              <a:t> si rivolga</a:t>
            </a:r>
            <a:r>
              <a:rPr lang="it-IT" sz="2000" dirty="0" smtClean="0">
                <a:sym typeface="Wingdings" pitchFamily="2" charset="2"/>
              </a:rPr>
              <a:t> </a:t>
            </a:r>
            <a:r>
              <a:rPr lang="it-IT" sz="2000" dirty="0" smtClean="0">
                <a:sym typeface="Wingdings" pitchFamily="2" charset="2"/>
              </a:rPr>
              <a:t>dare + possibile </a:t>
            </a:r>
            <a:r>
              <a:rPr lang="it-IT" sz="2000" dirty="0" smtClean="0">
                <a:sym typeface="Wingdings" pitchFamily="2" charset="2"/>
              </a:rPr>
              <a:t>uno spazio </a:t>
            </a:r>
            <a:r>
              <a:rPr lang="it-IT" sz="2000" dirty="0" smtClean="0">
                <a:sym typeface="Wingdings" pitchFamily="2" charset="2"/>
              </a:rPr>
              <a:t>ai culti solari, </a:t>
            </a:r>
            <a:r>
              <a:rPr lang="it-IT" sz="2000" dirty="0" smtClean="0">
                <a:sym typeface="Wingdings" pitchFamily="2" charset="2"/>
              </a:rPr>
              <a:t>ciò serviva </a:t>
            </a:r>
            <a:r>
              <a:rPr lang="it-IT" sz="2000" dirty="0" smtClean="0">
                <a:sym typeface="Wingdings" pitchFamily="2" charset="2"/>
              </a:rPr>
              <a:t>a legare le truppe</a:t>
            </a:r>
            <a:r>
              <a:rPr lang="it-IT" sz="2000" baseline="0" dirty="0" smtClean="0">
                <a:sym typeface="Wingdings" pitchFamily="2" charset="2"/>
              </a:rPr>
              <a:t> ai destini della classe </a:t>
            </a:r>
            <a:r>
              <a:rPr lang="it-IT" sz="2000" baseline="0" dirty="0" smtClean="0">
                <a:sym typeface="Wingdings" pitchFamily="2" charset="2"/>
              </a:rPr>
              <a:t>politica. È una politica </a:t>
            </a:r>
            <a:r>
              <a:rPr lang="it-IT" sz="2000" baseline="0" dirty="0" smtClean="0">
                <a:sym typeface="Wingdings" pitchFamily="2" charset="2"/>
              </a:rPr>
              <a:t>che si </a:t>
            </a:r>
            <a:r>
              <a:rPr lang="it-IT" sz="2000" baseline="0" dirty="0" smtClean="0">
                <a:sym typeface="Wingdings" pitchFamily="2" charset="2"/>
              </a:rPr>
              <a:t>rivolge </a:t>
            </a:r>
            <a:r>
              <a:rPr lang="it-IT" sz="2000" baseline="0" dirty="0" smtClean="0">
                <a:sym typeface="Wingdings" pitchFamily="2" charset="2"/>
              </a:rPr>
              <a:t>nella tradizione, </a:t>
            </a:r>
            <a:r>
              <a:rPr lang="it-IT" sz="2000" baseline="0" dirty="0" smtClean="0">
                <a:sym typeface="Wingdings" pitchFamily="2" charset="2"/>
              </a:rPr>
              <a:t>è una ricerca </a:t>
            </a:r>
            <a:r>
              <a:rPr lang="it-IT" sz="2000" baseline="0" dirty="0" smtClean="0">
                <a:sym typeface="Wingdings" pitchFamily="2" charset="2"/>
              </a:rPr>
              <a:t>del patronato delle divinità </a:t>
            </a:r>
            <a:r>
              <a:rPr lang="it-IT" sz="2000" baseline="0" dirty="0" smtClean="0">
                <a:sym typeface="Wingdings" pitchFamily="2" charset="2"/>
              </a:rPr>
              <a:t>tradizionale</a:t>
            </a:r>
          </a:p>
          <a:p>
            <a:pPr>
              <a:buFont typeface="Wingdings"/>
              <a:buChar char="à"/>
            </a:pPr>
            <a:r>
              <a:rPr lang="it-IT" sz="2000" baseline="0" dirty="0" smtClean="0">
                <a:sym typeface="Wingdings" pitchFamily="2" charset="2"/>
              </a:rPr>
              <a:t>Diocleziano </a:t>
            </a:r>
            <a:r>
              <a:rPr lang="it-IT" sz="2000" baseline="0" dirty="0" smtClean="0">
                <a:sym typeface="Wingdings" pitchFamily="2" charset="2"/>
              </a:rPr>
              <a:t>patronato di </a:t>
            </a:r>
            <a:r>
              <a:rPr lang="it-IT" sz="2000" baseline="0" dirty="0" err="1" smtClean="0">
                <a:sym typeface="Wingdings" pitchFamily="2" charset="2"/>
              </a:rPr>
              <a:t>Iovius</a:t>
            </a:r>
            <a:r>
              <a:rPr lang="it-IT" sz="2000" baseline="0" dirty="0" smtClean="0">
                <a:sym typeface="Wingdings" pitchFamily="2" charset="2"/>
              </a:rPr>
              <a:t>, </a:t>
            </a:r>
            <a:r>
              <a:rPr lang="it-IT" sz="2000" baseline="0" dirty="0" err="1" smtClean="0">
                <a:sym typeface="Wingdings" pitchFamily="2" charset="2"/>
              </a:rPr>
              <a:t>Massiminiano</a:t>
            </a:r>
            <a:r>
              <a:rPr lang="it-IT" sz="2000" baseline="0" dirty="0" smtClean="0">
                <a:sym typeface="Wingdings" pitchFamily="2" charset="2"/>
              </a:rPr>
              <a:t> si </a:t>
            </a:r>
            <a:r>
              <a:rPr lang="it-IT" sz="2000" baseline="0" dirty="0" err="1" smtClean="0">
                <a:sym typeface="Wingdings" pitchFamily="2" charset="2"/>
              </a:rPr>
              <a:t>definerà</a:t>
            </a:r>
            <a:r>
              <a:rPr lang="it-IT" sz="2000" baseline="0" dirty="0" smtClean="0">
                <a:sym typeface="Wingdings" pitchFamily="2" charset="2"/>
              </a:rPr>
              <a:t> </a:t>
            </a:r>
            <a:r>
              <a:rPr lang="it-IT" sz="2000" baseline="0" dirty="0" err="1" smtClean="0">
                <a:sym typeface="Wingdings" pitchFamily="2" charset="2"/>
              </a:rPr>
              <a:t>Erculeus</a:t>
            </a:r>
            <a:endParaRPr lang="it-IT" sz="2000" baseline="0" dirty="0" smtClean="0">
              <a:sym typeface="Wingdings" pitchFamily="2" charset="2"/>
            </a:endParaRPr>
          </a:p>
          <a:p>
            <a:pPr>
              <a:buFont typeface="Wingdings"/>
              <a:buChar char="à"/>
            </a:pPr>
            <a:r>
              <a:rPr lang="it-IT" sz="2000" baseline="0" dirty="0" smtClean="0">
                <a:sym typeface="Wingdings" pitchFamily="2" charset="2"/>
              </a:rPr>
              <a:t>si </a:t>
            </a:r>
            <a:r>
              <a:rPr lang="it-IT" sz="2000" baseline="0" dirty="0" smtClean="0">
                <a:sym typeface="Wingdings" pitchFamily="2" charset="2"/>
              </a:rPr>
              <a:t>definisce una sorte di Gerarchia: Diocleziano di Giove, </a:t>
            </a:r>
            <a:r>
              <a:rPr lang="it-IT" sz="2000" baseline="0" dirty="0" smtClean="0">
                <a:sym typeface="Wingdings" pitchFamily="2" charset="2"/>
              </a:rPr>
              <a:t>invece </a:t>
            </a:r>
            <a:r>
              <a:rPr lang="it-IT" sz="2000" baseline="0" dirty="0" err="1" smtClean="0">
                <a:sym typeface="Wingdings" pitchFamily="2" charset="2"/>
              </a:rPr>
              <a:t>Massiminiano</a:t>
            </a:r>
            <a:r>
              <a:rPr lang="it-IT" sz="2000" baseline="0" dirty="0" smtClean="0">
                <a:sym typeface="Wingdings" pitchFamily="2" charset="2"/>
              </a:rPr>
              <a:t> patronato di Ercole; patronato superiore di Giove rispetto a </a:t>
            </a:r>
            <a:r>
              <a:rPr lang="it-IT" sz="2000" baseline="0" dirty="0" err="1" smtClean="0">
                <a:sym typeface="Wingdings" pitchFamily="2" charset="2"/>
              </a:rPr>
              <a:t>Massiminiano</a:t>
            </a:r>
            <a:r>
              <a:rPr lang="it-IT" sz="2000" baseline="0" dirty="0" smtClean="0">
                <a:sym typeface="Wingdings" pitchFamily="2" charset="2"/>
              </a:rPr>
              <a:t> si riflette nella titolatura imperiale, in questa iscrizione di Diocleziano piissimo </a:t>
            </a:r>
            <a:r>
              <a:rPr lang="it-IT" sz="2000" baseline="0" dirty="0" err="1" smtClean="0">
                <a:sym typeface="Wingdings" pitchFamily="2" charset="2"/>
              </a:rPr>
              <a:t>victoriosissimo</a:t>
            </a:r>
            <a:r>
              <a:rPr lang="it-IT" sz="2000" baseline="0" dirty="0" smtClean="0">
                <a:sym typeface="Wingdings" pitchFamily="2" charset="2"/>
              </a:rPr>
              <a:t> e sempre vittorioso </a:t>
            </a:r>
            <a:r>
              <a:rPr lang="it-IT" sz="2000" baseline="0" dirty="0" err="1" smtClean="0">
                <a:sym typeface="Wingdings" pitchFamily="2" charset="2"/>
              </a:rPr>
              <a:t>Giovio</a:t>
            </a:r>
            <a:endParaRPr lang="it-IT" sz="2000" baseline="0" dirty="0" smtClean="0">
              <a:sym typeface="Wingdings" pitchFamily="2" charset="2"/>
            </a:endParaRPr>
          </a:p>
          <a:p>
            <a:pPr>
              <a:buFont typeface="Wingdings"/>
              <a:buChar char="à"/>
            </a:pPr>
            <a:r>
              <a:rPr lang="it-IT" sz="2000" baseline="0" dirty="0" smtClean="0">
                <a:sym typeface="Wingdings" pitchFamily="2" charset="2"/>
              </a:rPr>
              <a:t>tutta </a:t>
            </a:r>
            <a:r>
              <a:rPr lang="it-IT" sz="2000" baseline="0" dirty="0" smtClean="0">
                <a:sym typeface="Wingdings" pitchFamily="2" charset="2"/>
              </a:rPr>
              <a:t>una serie di richiami nelle monete alle fatiche di Ercole, impegnato nella lotta con il leone di Nemea, altri richiami ad Ercole, lo vedremo con la </a:t>
            </a:r>
            <a:r>
              <a:rPr lang="it-IT" sz="2000" baseline="0" dirty="0" smtClean="0">
                <a:sym typeface="Wingdings" pitchFamily="2" charset="2"/>
              </a:rPr>
              <a:t>clava</a:t>
            </a:r>
          </a:p>
          <a:p>
            <a:pPr>
              <a:buFont typeface="Wingdings"/>
              <a:buChar char="à"/>
            </a:pPr>
            <a:r>
              <a:rPr lang="it-IT" sz="2000" baseline="0" dirty="0" smtClean="0">
                <a:sym typeface="Wingdings" pitchFamily="2" charset="2"/>
              </a:rPr>
              <a:t>è tutto </a:t>
            </a:r>
            <a:r>
              <a:rPr lang="it-IT" sz="2000" baseline="0" dirty="0" smtClean="0">
                <a:sym typeface="Wingdings" pitchFamily="2" charset="2"/>
              </a:rPr>
              <a:t>un simbolismo, che mette sempre in evidenza </a:t>
            </a:r>
            <a:r>
              <a:rPr lang="it-IT" sz="2000" baseline="0" dirty="0" smtClean="0">
                <a:sym typeface="Wingdings" pitchFamily="2" charset="2"/>
              </a:rPr>
              <a:t>il legame </a:t>
            </a:r>
            <a:r>
              <a:rPr lang="it-IT" sz="2000" baseline="0" dirty="0" smtClean="0">
                <a:sym typeface="Wingdings" pitchFamily="2" charset="2"/>
              </a:rPr>
              <a:t>fra divinità protettrice e </a:t>
            </a:r>
            <a:r>
              <a:rPr lang="it-IT" sz="2000" baseline="0" dirty="0" smtClean="0">
                <a:sym typeface="Wingdings" pitchFamily="2" charset="2"/>
              </a:rPr>
              <a:t>sovrano</a:t>
            </a:r>
          </a:p>
          <a:p>
            <a:pPr>
              <a:buFont typeface="Wingdings"/>
              <a:buNone/>
            </a:pPr>
            <a:endParaRPr lang="it-IT" sz="2000" baseline="0" dirty="0" smtClean="0">
              <a:sym typeface="Wingdings" pitchFamily="2" charset="2"/>
            </a:endParaRPr>
          </a:p>
          <a:p>
            <a:pPr>
              <a:buFont typeface="Wingdings"/>
              <a:buNone/>
            </a:pPr>
            <a:r>
              <a:rPr lang="it-IT" sz="2000" baseline="0" dirty="0" smtClean="0">
                <a:sym typeface="Wingdings" pitchFamily="2" charset="2"/>
              </a:rPr>
              <a:t>Perché creare </a:t>
            </a:r>
            <a:r>
              <a:rPr lang="it-IT" sz="2000" baseline="0" dirty="0" smtClean="0">
                <a:sym typeface="Wingdings" pitchFamily="2" charset="2"/>
              </a:rPr>
              <a:t>tutto </a:t>
            </a:r>
            <a:r>
              <a:rPr lang="it-IT" sz="2000" baseline="0" dirty="0" smtClean="0">
                <a:sym typeface="Wingdings" pitchFamily="2" charset="2"/>
              </a:rPr>
              <a:t>questo </a:t>
            </a:r>
            <a:r>
              <a:rPr lang="it-IT" sz="2000" baseline="0" dirty="0" smtClean="0">
                <a:sym typeface="Wingdings" pitchFamily="2" charset="2"/>
              </a:rPr>
              <a:t>sistema? </a:t>
            </a:r>
            <a:r>
              <a:rPr lang="it-IT" sz="2000" baseline="0" dirty="0" smtClean="0">
                <a:sym typeface="Wingdings" pitchFamily="2" charset="2"/>
              </a:rPr>
              <a:t>Rafforza la posizione </a:t>
            </a:r>
            <a:r>
              <a:rPr lang="it-IT" sz="2000" baseline="0" dirty="0" smtClean="0">
                <a:sym typeface="Wingdings" pitchFamily="2" charset="2"/>
              </a:rPr>
              <a:t>dei 2 augusti rispetto agli usurpatori </a:t>
            </a:r>
            <a:r>
              <a:rPr lang="it-IT" sz="2000" baseline="0" dirty="0" smtClean="0">
                <a:sym typeface="Wingdings" pitchFamily="2" charset="2"/>
              </a:rPr>
              <a:t>e garantiscono </a:t>
            </a:r>
            <a:r>
              <a:rPr lang="it-IT" sz="2000" baseline="0" dirty="0" smtClean="0">
                <a:sym typeface="Wingdings" pitchFamily="2" charset="2"/>
              </a:rPr>
              <a:t>l’ordine dell’impero </a:t>
            </a:r>
            <a:r>
              <a:rPr lang="it-IT" sz="2000" baseline="0" dirty="0" smtClean="0">
                <a:sym typeface="Wingdings" pitchFamily="2" charset="2"/>
              </a:rPr>
              <a:t>permettendo </a:t>
            </a:r>
            <a:r>
              <a:rPr lang="it-IT" sz="2000" baseline="0" dirty="0" smtClean="0">
                <a:sym typeface="Wingdings" pitchFamily="2" charset="2"/>
              </a:rPr>
              <a:t>la protezione di tali augusti come generati dagli dei, attraverso i 2 Augusti che proteggono, </a:t>
            </a:r>
            <a:r>
              <a:rPr lang="it-IT" sz="2000" baseline="0" dirty="0" smtClean="0">
                <a:sym typeface="Wingdings" pitchFamily="2" charset="2"/>
              </a:rPr>
              <a:t>gli augusti sono indicati </a:t>
            </a:r>
            <a:r>
              <a:rPr lang="it-IT" sz="2000" baseline="0" dirty="0" smtClean="0">
                <a:sym typeface="Wingdings" pitchFamily="2" charset="2"/>
              </a:rPr>
              <a:t>come generati dagli dei </a:t>
            </a:r>
            <a:r>
              <a:rPr lang="it-IT" sz="2000" baseline="0" dirty="0" err="1" smtClean="0">
                <a:sym typeface="Wingdings" pitchFamily="2" charset="2"/>
              </a:rPr>
              <a:t>diis</a:t>
            </a:r>
            <a:r>
              <a:rPr lang="it-IT" sz="2000" baseline="0" dirty="0" smtClean="0">
                <a:sym typeface="Wingdings" pitchFamily="2" charset="2"/>
              </a:rPr>
              <a:t> gemiti, discende dalle truppe illuminate degli dei la loro nomina; quindi vantano legame con la divinità eventuali usurpatori non lo possono </a:t>
            </a:r>
            <a:r>
              <a:rPr lang="it-IT" sz="2000" baseline="0" dirty="0" smtClean="0">
                <a:sym typeface="Wingdings" pitchFamily="2" charset="2"/>
              </a:rPr>
              <a:t>vantare</a:t>
            </a:r>
          </a:p>
          <a:p>
            <a:pPr>
              <a:buFont typeface="Wingdings"/>
              <a:buNone/>
            </a:pPr>
            <a:endParaRPr lang="it-IT" sz="2000" baseline="0" dirty="0" smtClean="0">
              <a:sym typeface="Wingdings" pitchFamily="2" charset="2"/>
            </a:endParaRPr>
          </a:p>
          <a:p>
            <a:pPr>
              <a:buFont typeface="Wingdings"/>
              <a:buNone/>
            </a:pPr>
            <a:r>
              <a:rPr lang="it-IT" sz="2000" baseline="0" dirty="0" smtClean="0">
                <a:sym typeface="Wingdings" pitchFamily="2" charset="2"/>
              </a:rPr>
              <a:t>Ritornano </a:t>
            </a:r>
            <a:r>
              <a:rPr lang="it-IT" sz="2000" baseline="0" dirty="0" smtClean="0">
                <a:sym typeface="Wingdings" pitchFamily="2" charset="2"/>
              </a:rPr>
              <a:t>nei panegirico che </a:t>
            </a:r>
            <a:r>
              <a:rPr lang="it-IT" sz="2000" baseline="0" dirty="0" smtClean="0">
                <a:sym typeface="Wingdings" pitchFamily="2" charset="2"/>
              </a:rPr>
              <a:t>celebrano </a:t>
            </a:r>
            <a:r>
              <a:rPr lang="it-IT" sz="2000" baseline="0" dirty="0" smtClean="0">
                <a:sym typeface="Wingdings" pitchFamily="2" charset="2"/>
              </a:rPr>
              <a:t>la fondazione di Roma ed Ercole</a:t>
            </a:r>
            <a:r>
              <a:rPr lang="it-IT" sz="2000" baseline="0" dirty="0" smtClean="0">
                <a:sym typeface="Wingdings" pitchFamily="2" charset="2"/>
              </a:rPr>
              <a:t>, nel  viene mostrato come sanno </a:t>
            </a:r>
            <a:r>
              <a:rPr lang="it-IT" sz="2000" baseline="0" dirty="0" smtClean="0">
                <a:sym typeface="Wingdings" pitchFamily="2" charset="2"/>
              </a:rPr>
              <a:t>imitare la </a:t>
            </a:r>
            <a:r>
              <a:rPr lang="it-IT" sz="2000" baseline="0" dirty="0" smtClean="0">
                <a:sym typeface="Wingdings" pitchFamily="2" charset="2"/>
              </a:rPr>
              <a:t>sagacia e </a:t>
            </a:r>
            <a:r>
              <a:rPr lang="it-IT" sz="2000" baseline="0" dirty="0" smtClean="0">
                <a:sym typeface="Wingdings" pitchFamily="2" charset="2"/>
              </a:rPr>
              <a:t>l’abilità di Giove ed </a:t>
            </a:r>
            <a:r>
              <a:rPr lang="it-IT" sz="2000" baseline="0" dirty="0" smtClean="0">
                <a:sym typeface="Wingdings" pitchFamily="2" charset="2"/>
              </a:rPr>
              <a:t>Ercole</a:t>
            </a:r>
          </a:p>
          <a:p>
            <a:pPr>
              <a:buFont typeface="Wingdings"/>
              <a:buChar char="à"/>
            </a:pPr>
            <a:r>
              <a:rPr lang="it-IT" sz="2000" baseline="0" dirty="0" smtClean="0">
                <a:sym typeface="Wingdings" pitchFamily="2" charset="2"/>
              </a:rPr>
              <a:t>rappresenta </a:t>
            </a:r>
            <a:r>
              <a:rPr lang="it-IT" sz="2000" baseline="0" dirty="0" smtClean="0">
                <a:sym typeface="Wingdings" pitchFamily="2" charset="2"/>
              </a:rPr>
              <a:t>un nuovo modo di atteggiare la figura </a:t>
            </a:r>
            <a:r>
              <a:rPr lang="it-IT" sz="2000" baseline="0" dirty="0" smtClean="0">
                <a:sym typeface="Wingdings" pitchFamily="2" charset="2"/>
              </a:rPr>
              <a:t>dell’imperatore</a:t>
            </a:r>
          </a:p>
          <a:p>
            <a:pPr>
              <a:buFont typeface="Wingdings"/>
              <a:buNone/>
            </a:pPr>
            <a:r>
              <a:rPr lang="it-IT" sz="2000" baseline="0" dirty="0" smtClean="0">
                <a:sym typeface="Wingdings" pitchFamily="2" charset="2"/>
              </a:rPr>
              <a:t>vi è una </a:t>
            </a:r>
            <a:r>
              <a:rPr lang="it-IT" sz="2000" baseline="0" dirty="0" smtClean="0">
                <a:sym typeface="Wingdings" pitchFamily="2" charset="2"/>
              </a:rPr>
              <a:t>rottura decisa delle prudenze augustee che si erano mantenute negli anni successivi, si vuole rafforzare sempre di + la teoria del potere imperiale cosa che in Augusto si era cercato di mettere in </a:t>
            </a:r>
            <a:r>
              <a:rPr lang="it-IT" sz="2000" baseline="0" dirty="0" smtClean="0">
                <a:sym typeface="Wingdings" pitchFamily="2" charset="2"/>
              </a:rPr>
              <a:t>sordina</a:t>
            </a:r>
          </a:p>
          <a:p>
            <a:pPr>
              <a:buFont typeface="Wingdings"/>
              <a:buChar char="à"/>
            </a:pPr>
            <a:r>
              <a:rPr lang="it-IT" sz="2000" baseline="0" dirty="0" smtClean="0">
                <a:sym typeface="Wingdings" pitchFamily="2" charset="2"/>
              </a:rPr>
              <a:t>coinvolge </a:t>
            </a:r>
            <a:r>
              <a:rPr lang="it-IT" sz="2000" baseline="0" dirty="0" smtClean="0">
                <a:sym typeface="Wingdings" pitchFamily="2" charset="2"/>
              </a:rPr>
              <a:t>anche il modo in cui si appropinqua all’imperatore, rinnovato cosi il </a:t>
            </a:r>
            <a:r>
              <a:rPr lang="it-IT" sz="2000" baseline="0" dirty="0" smtClean="0">
                <a:sym typeface="Wingdings" pitchFamily="2" charset="2"/>
              </a:rPr>
              <a:t>cerimoniale </a:t>
            </a:r>
            <a:r>
              <a:rPr lang="it-IT" sz="2000" baseline="0" dirty="0" smtClean="0">
                <a:sym typeface="Wingdings" pitchFamily="2" charset="2"/>
              </a:rPr>
              <a:t>di corte: possiamo aprire un problema sulla genuflessione, per certi versi innova per altri recupera elementi già esistenti riorganizzandoli in forme </a:t>
            </a:r>
            <a:r>
              <a:rPr lang="it-IT" sz="2000" baseline="0" dirty="0" smtClean="0">
                <a:sym typeface="Wingdings" pitchFamily="2" charset="2"/>
              </a:rPr>
              <a:t>nuove</a:t>
            </a:r>
          </a:p>
          <a:p>
            <a:pPr>
              <a:buFont typeface="Wingdings"/>
              <a:buChar char="à"/>
            </a:pPr>
            <a:r>
              <a:rPr lang="it-IT" sz="2000" baseline="0" dirty="0" smtClean="0">
                <a:sym typeface="Wingdings" pitchFamily="2" charset="2"/>
              </a:rPr>
              <a:t>in </a:t>
            </a:r>
            <a:r>
              <a:rPr lang="it-IT" sz="2000" baseline="0" dirty="0" smtClean="0">
                <a:sym typeface="Wingdings" pitchFamily="2" charset="2"/>
              </a:rPr>
              <a:t>particolare funzionari, cortigiani, ambasciatori ammessi alla presenza dell’imperatore in occasioni particolari, cerimoniale particolarmente rigido fortemente gerarchico si </a:t>
            </a:r>
            <a:r>
              <a:rPr lang="it-IT" sz="2000" baseline="0" dirty="0" smtClean="0">
                <a:sym typeface="Wingdings" pitchFamily="2" charset="2"/>
              </a:rPr>
              <a:t>avvicinano </a:t>
            </a:r>
            <a:r>
              <a:rPr lang="it-IT" sz="2000" baseline="0" dirty="0" smtClean="0">
                <a:sym typeface="Wingdings" pitchFamily="2" charset="2"/>
              </a:rPr>
              <a:t>con le mani velate, si bacia l’orlo del mantello imperiale, si resta in piedi durante tutta l’udienza già elementi che esistevano prima soltanto in occasioni particolari, accesso ad Adriano </a:t>
            </a:r>
            <a:r>
              <a:rPr lang="it-IT" sz="2000" baseline="0" dirty="0" smtClean="0">
                <a:sym typeface="Wingdings" pitchFamily="2" charset="2"/>
              </a:rPr>
              <a:t>era libero</a:t>
            </a:r>
          </a:p>
          <a:p>
            <a:pPr>
              <a:buFont typeface="Wingdings"/>
              <a:buChar char="à"/>
            </a:pPr>
            <a:r>
              <a:rPr lang="it-IT" sz="2000" baseline="0" dirty="0" smtClean="0">
                <a:sym typeface="Wingdings" pitchFamily="2" charset="2"/>
              </a:rPr>
              <a:t>ora </a:t>
            </a:r>
            <a:r>
              <a:rPr lang="it-IT" sz="2000" baseline="0" dirty="0" smtClean="0">
                <a:sym typeface="Wingdings" pitchFamily="2" charset="2"/>
              </a:rPr>
              <a:t>l’idea di entrare alla regia c’è una lista di attesa per vederlo, presentandosi con un certo modo elementi nuovi e vecchi per creare una distanza fra imperatore e dei suoi sudditi organizzati in maniera </a:t>
            </a:r>
            <a:r>
              <a:rPr lang="it-IT" sz="2000" baseline="0" dirty="0" smtClean="0">
                <a:sym typeface="Wingdings" pitchFamily="2" charset="2"/>
              </a:rPr>
              <a:t>nuova</a:t>
            </a:r>
          </a:p>
          <a:p>
            <a:pPr>
              <a:buFont typeface="Wingdings"/>
              <a:buNone/>
            </a:pPr>
            <a:r>
              <a:rPr lang="it-IT" sz="2000" baseline="0" dirty="0" smtClean="0">
                <a:sym typeface="Wingdings" pitchFamily="2" charset="2"/>
              </a:rPr>
              <a:t> </a:t>
            </a:r>
            <a:r>
              <a:rPr lang="it-IT" sz="2000" baseline="0" dirty="0" smtClean="0">
                <a:sym typeface="Wingdings" pitchFamily="2" charset="2"/>
              </a:rPr>
              <a:t>Aurelio Vittore coglie tutta la novità del cerimoniale di corte atteggiandosi a un Dio e innovando</a:t>
            </a:r>
            <a:endParaRPr lang="it-IT" sz="20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err="1" smtClean="0"/>
              <a:t>Massimiano</a:t>
            </a:r>
            <a:r>
              <a:rPr lang="it-IT" sz="1800" baseline="0" dirty="0" smtClean="0"/>
              <a:t> </a:t>
            </a:r>
            <a:r>
              <a:rPr lang="it-IT" sz="1800" baseline="0" dirty="0" smtClean="0"/>
              <a:t> aveva il compito </a:t>
            </a:r>
            <a:r>
              <a:rPr lang="it-IT" sz="1800" baseline="0" dirty="0" smtClean="0"/>
              <a:t>di ricacciare gli </a:t>
            </a:r>
            <a:r>
              <a:rPr lang="it-IT" sz="1800" baseline="0" dirty="0" err="1" smtClean="0"/>
              <a:t>Alamanni</a:t>
            </a:r>
            <a:r>
              <a:rPr lang="it-IT" sz="1800" baseline="0" dirty="0" smtClean="0"/>
              <a:t> oltre  il Reno, seda la rivolta </a:t>
            </a:r>
            <a:r>
              <a:rPr lang="it-IT" sz="1800" baseline="0" dirty="0" err="1" smtClean="0"/>
              <a:t>bagauda</a:t>
            </a:r>
            <a:r>
              <a:rPr lang="it-IT" sz="1800" baseline="0" dirty="0" smtClean="0"/>
              <a:t>, fallisce con la pirateria della Manica </a:t>
            </a:r>
            <a:r>
              <a:rPr lang="it-IT" sz="1800" baseline="0" dirty="0" smtClean="0"/>
              <a:t>da l’incarico </a:t>
            </a:r>
            <a:r>
              <a:rPr lang="it-IT" sz="1800" baseline="0" dirty="0" smtClean="0"/>
              <a:t>a </a:t>
            </a:r>
            <a:r>
              <a:rPr lang="it-IT" sz="1800" baseline="0" dirty="0" err="1" smtClean="0"/>
              <a:t>Carausio</a:t>
            </a:r>
            <a:r>
              <a:rPr lang="it-IT" sz="1800" baseline="0" dirty="0" smtClean="0"/>
              <a:t> di intervenire contro i pirati, ma </a:t>
            </a:r>
            <a:r>
              <a:rPr lang="it-IT" sz="1800" baseline="0" dirty="0" smtClean="0"/>
              <a:t>quest’ultimo si elegge come </a:t>
            </a:r>
            <a:r>
              <a:rPr lang="it-IT" sz="1800" baseline="0" dirty="0" smtClean="0"/>
              <a:t>Augusto</a:t>
            </a:r>
            <a:r>
              <a:rPr lang="it-IT" sz="1800" baseline="0" dirty="0" smtClean="0"/>
              <a:t>;</a:t>
            </a:r>
          </a:p>
          <a:p>
            <a:r>
              <a:rPr lang="it-IT" sz="1800" baseline="0" dirty="0" err="1" smtClean="0"/>
              <a:t>Massiminiano</a:t>
            </a:r>
            <a:r>
              <a:rPr lang="it-IT" sz="1800" baseline="0" dirty="0" smtClean="0"/>
              <a:t> </a:t>
            </a:r>
            <a:r>
              <a:rPr lang="it-IT" sz="1800" baseline="0" dirty="0" smtClean="0"/>
              <a:t>cerca di riconquistare l’isola ma sarà </a:t>
            </a:r>
            <a:r>
              <a:rPr lang="it-IT" sz="1800" baseline="0" dirty="0" smtClean="0"/>
              <a:t>sconfitto</a:t>
            </a:r>
          </a:p>
          <a:p>
            <a:r>
              <a:rPr lang="it-IT" sz="1800" baseline="0" dirty="0" smtClean="0">
                <a:sym typeface="Wingdings" pitchFamily="2" charset="2"/>
              </a:rPr>
              <a:t> </a:t>
            </a:r>
            <a:r>
              <a:rPr lang="it-IT" sz="1800" baseline="0" dirty="0" err="1" smtClean="0">
                <a:sym typeface="Wingdings" pitchFamily="2" charset="2"/>
              </a:rPr>
              <a:t>Carausio</a:t>
            </a:r>
            <a:r>
              <a:rPr lang="it-IT" sz="1800" baseline="0" dirty="0" smtClean="0">
                <a:sym typeface="Wingdings" pitchFamily="2" charset="2"/>
              </a:rPr>
              <a:t> contrattacca riuscendo ad occupare una parte della Gallia, rimane una sacca di tensioni </a:t>
            </a:r>
            <a:r>
              <a:rPr lang="it-IT" sz="1800" baseline="0" dirty="0" smtClean="0">
                <a:sym typeface="Wingdings" pitchFamily="2" charset="2"/>
              </a:rPr>
              <a:t>nell’Occidente</a:t>
            </a:r>
            <a:endParaRPr lang="it-IT" sz="18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10</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Passaggio alla </a:t>
            </a:r>
            <a:r>
              <a:rPr lang="it-IT" sz="1800" dirty="0" smtClean="0"/>
              <a:t>tetrarchia</a:t>
            </a:r>
          </a:p>
          <a:p>
            <a:pPr>
              <a:buFont typeface="Wingdings"/>
              <a:buChar char="à"/>
            </a:pPr>
            <a:r>
              <a:rPr lang="it-IT" sz="1800" dirty="0" smtClean="0">
                <a:sym typeface="Wingdings" pitchFamily="2" charset="2"/>
              </a:rPr>
              <a:t>fattore </a:t>
            </a:r>
            <a:r>
              <a:rPr lang="it-IT" sz="1800" dirty="0" smtClean="0">
                <a:sym typeface="Wingdings" pitchFamily="2" charset="2"/>
              </a:rPr>
              <a:t>di </a:t>
            </a:r>
            <a:r>
              <a:rPr lang="it-IT" sz="1800" dirty="0" err="1" smtClean="0">
                <a:sym typeface="Wingdings" pitchFamily="2" charset="2"/>
              </a:rPr>
              <a:t>Carausio</a:t>
            </a:r>
            <a:r>
              <a:rPr lang="it-IT" sz="1800" dirty="0" smtClean="0">
                <a:sym typeface="Wingdings" pitchFamily="2" charset="2"/>
              </a:rPr>
              <a:t> di disturbo</a:t>
            </a:r>
            <a:r>
              <a:rPr lang="it-IT" sz="1800" baseline="0" dirty="0" smtClean="0">
                <a:sym typeface="Wingdings" pitchFamily="2" charset="2"/>
              </a:rPr>
              <a:t> all’ordine </a:t>
            </a:r>
            <a:r>
              <a:rPr lang="it-IT" sz="1800" baseline="0" dirty="0" smtClean="0">
                <a:sym typeface="Wingdings" pitchFamily="2" charset="2"/>
              </a:rPr>
              <a:t>imperiale insieme </a:t>
            </a:r>
            <a:r>
              <a:rPr lang="it-IT" sz="1800" baseline="0" dirty="0" err="1" smtClean="0">
                <a:sym typeface="Wingdings" pitchFamily="2" charset="2"/>
              </a:rPr>
              <a:t>roblema</a:t>
            </a:r>
            <a:r>
              <a:rPr lang="it-IT" sz="1800" baseline="0" dirty="0" smtClean="0">
                <a:sym typeface="Wingdings" pitchFamily="2" charset="2"/>
              </a:rPr>
              <a:t> </a:t>
            </a:r>
            <a:r>
              <a:rPr lang="it-IT" sz="1800" baseline="0" dirty="0" smtClean="0">
                <a:sym typeface="Wingdings" pitchFamily="2" charset="2"/>
              </a:rPr>
              <a:t>di pressione persiana esercitata in </a:t>
            </a:r>
            <a:r>
              <a:rPr lang="it-IT" sz="1800" baseline="0" dirty="0" smtClean="0">
                <a:sym typeface="Wingdings" pitchFamily="2" charset="2"/>
              </a:rPr>
              <a:t>Oriente, pone il problema della successione </a:t>
            </a:r>
            <a:r>
              <a:rPr lang="it-IT" sz="1800" baseline="0" dirty="0" smtClean="0">
                <a:sym typeface="Wingdings" pitchFamily="2" charset="2"/>
              </a:rPr>
              <a:t>ora si nominano due nuovi Cesari, anzi 2 nobilissimi Cesari, Marzo del 293 seguendo una cerimonia fortemente strutturata che doveva avvenire in Oriente e in Occidente a </a:t>
            </a:r>
            <a:r>
              <a:rPr lang="it-IT" sz="1800" baseline="0" dirty="0" err="1" smtClean="0">
                <a:sym typeface="Wingdings" pitchFamily="2" charset="2"/>
              </a:rPr>
              <a:t>Nicomedia</a:t>
            </a:r>
            <a:r>
              <a:rPr lang="it-IT" sz="1800" baseline="0" dirty="0" smtClean="0">
                <a:sym typeface="Wingdings" pitchFamily="2" charset="2"/>
              </a:rPr>
              <a:t> e a </a:t>
            </a:r>
            <a:r>
              <a:rPr lang="it-IT" sz="1800" baseline="0" dirty="0" smtClean="0">
                <a:sym typeface="Wingdings" pitchFamily="2" charset="2"/>
              </a:rPr>
              <a:t>Milano</a:t>
            </a:r>
          </a:p>
          <a:p>
            <a:pPr>
              <a:buFont typeface="Wingdings"/>
              <a:buNone/>
            </a:pPr>
            <a:r>
              <a:rPr lang="it-IT" sz="1800" baseline="0" dirty="0" smtClean="0">
                <a:sym typeface="Wingdings" pitchFamily="2" charset="2"/>
              </a:rPr>
              <a:t> </a:t>
            </a:r>
            <a:r>
              <a:rPr lang="it-IT" sz="1800" baseline="0" dirty="0" err="1" smtClean="0">
                <a:sym typeface="Wingdings" pitchFamily="2" charset="2"/>
              </a:rPr>
              <a:t>Galerio</a:t>
            </a:r>
            <a:r>
              <a:rPr lang="it-IT" sz="1800" baseline="0" dirty="0" smtClean="0">
                <a:sym typeface="Wingdings" pitchFamily="2" charset="2"/>
              </a:rPr>
              <a:t> collabora con Diocleziano e Costanzo Cloro che collabora con </a:t>
            </a:r>
            <a:r>
              <a:rPr lang="it-IT" sz="1800" baseline="0" dirty="0" err="1" smtClean="0">
                <a:sym typeface="Wingdings" pitchFamily="2" charset="2"/>
              </a:rPr>
              <a:t>Massimiiano</a:t>
            </a:r>
            <a:endParaRPr lang="it-IT" sz="18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11</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Augusti </a:t>
            </a:r>
            <a:r>
              <a:rPr lang="it-IT" sz="2000" dirty="0" smtClean="0"/>
              <a:t>definiti dei</a:t>
            </a:r>
            <a:r>
              <a:rPr lang="it-IT" sz="2000" baseline="0" dirty="0" smtClean="0"/>
              <a:t> creatori e cesari nati dagli dei</a:t>
            </a:r>
            <a:endParaRPr lang="it-IT" sz="20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12</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Rilievo</a:t>
            </a:r>
            <a:r>
              <a:rPr lang="it-IT" sz="1800" baseline="0" dirty="0" smtClean="0"/>
              <a:t> di Venezia coppie di Augusto e Cesare </a:t>
            </a:r>
            <a:r>
              <a:rPr lang="it-IT" sz="1800" baseline="0" dirty="0" smtClean="0"/>
              <a:t>affiancate</a:t>
            </a:r>
          </a:p>
          <a:p>
            <a:pPr>
              <a:buFont typeface="Wingdings"/>
              <a:buChar char="à"/>
            </a:pPr>
            <a:r>
              <a:rPr lang="it-IT" sz="1800" baseline="0" dirty="0" smtClean="0">
                <a:sym typeface="Wingdings" pitchFamily="2" charset="2"/>
              </a:rPr>
              <a:t>iscrizione </a:t>
            </a:r>
            <a:r>
              <a:rPr lang="it-IT" sz="1800" baseline="0" dirty="0" smtClean="0">
                <a:sym typeface="Wingdings" pitchFamily="2" charset="2"/>
              </a:rPr>
              <a:t>dei Miliari lungo le strade romane ogni miglio c’è una </a:t>
            </a:r>
            <a:r>
              <a:rPr lang="it-IT" sz="1800" baseline="0" dirty="0" smtClean="0">
                <a:sym typeface="Wingdings" pitchFamily="2" charset="2"/>
              </a:rPr>
              <a:t>colonnina</a:t>
            </a:r>
          </a:p>
          <a:p>
            <a:pPr>
              <a:buFont typeface="Wingdings"/>
              <a:buNone/>
            </a:pPr>
            <a:r>
              <a:rPr lang="it-IT" sz="1800" baseline="0" dirty="0" smtClean="0">
                <a:sym typeface="Wingdings" pitchFamily="2" charset="2"/>
              </a:rPr>
              <a:t> </a:t>
            </a:r>
            <a:r>
              <a:rPr lang="it-IT" sz="1800" baseline="0" dirty="0" smtClean="0">
                <a:sym typeface="Wingdings" pitchFamily="2" charset="2"/>
              </a:rPr>
              <a:t>iscrizione nati per il bene dello Stato: 4 tetrarchi, su tali iscrizioni tale dicitura!</a:t>
            </a:r>
            <a:endParaRPr lang="it-IT" sz="18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13</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Nuova strutturazione del potere risolve la crisi di </a:t>
            </a:r>
            <a:r>
              <a:rPr lang="it-IT" sz="2000" dirty="0" err="1" smtClean="0"/>
              <a:t>Carausio</a:t>
            </a:r>
            <a:endParaRPr lang="it-IT" sz="2000" dirty="0" smtClean="0"/>
          </a:p>
          <a:p>
            <a:pPr>
              <a:buFont typeface="Wingdings"/>
              <a:buChar char="à"/>
            </a:pPr>
            <a:r>
              <a:rPr lang="it-IT" sz="2000" dirty="0" smtClean="0">
                <a:sym typeface="Wingdings" pitchFamily="2" charset="2"/>
              </a:rPr>
              <a:t>in </a:t>
            </a:r>
            <a:r>
              <a:rPr lang="it-IT" sz="2000" dirty="0" smtClean="0">
                <a:sym typeface="Wingdings" pitchFamily="2" charset="2"/>
              </a:rPr>
              <a:t>Oriente </a:t>
            </a:r>
            <a:r>
              <a:rPr lang="it-IT" sz="2000" dirty="0" err="1" smtClean="0">
                <a:sym typeface="Wingdings" pitchFamily="2" charset="2"/>
              </a:rPr>
              <a:t>Galiero</a:t>
            </a:r>
            <a:r>
              <a:rPr lang="it-IT" sz="2000" dirty="0" smtClean="0">
                <a:sym typeface="Wingdings" pitchFamily="2" charset="2"/>
              </a:rPr>
              <a:t> impone la pace di </a:t>
            </a:r>
            <a:r>
              <a:rPr lang="it-IT" sz="2000" dirty="0" err="1" smtClean="0">
                <a:sym typeface="Wingdings" pitchFamily="2" charset="2"/>
              </a:rPr>
              <a:t>Nisibis</a:t>
            </a:r>
            <a:r>
              <a:rPr lang="it-IT" sz="2000" baseline="0" dirty="0" smtClean="0">
                <a:sym typeface="Wingdings" pitchFamily="2" charset="2"/>
              </a:rPr>
              <a:t> nel 298 che comporta la divisione del regno d’Armenia, </a:t>
            </a:r>
            <a:r>
              <a:rPr lang="it-IT" sz="2000" baseline="0" dirty="0" smtClean="0">
                <a:sym typeface="Wingdings" pitchFamily="2" charset="2"/>
              </a:rPr>
              <a:t>la parte </a:t>
            </a:r>
            <a:r>
              <a:rPr lang="it-IT" sz="2000" baseline="0" dirty="0" err="1" smtClean="0">
                <a:sym typeface="Wingdings" pitchFamily="2" charset="2"/>
              </a:rPr>
              <a:t>filoromano</a:t>
            </a:r>
            <a:r>
              <a:rPr lang="it-IT" sz="2000" baseline="0" dirty="0" smtClean="0">
                <a:sym typeface="Wingdings" pitchFamily="2" charset="2"/>
              </a:rPr>
              <a:t> è + piccola però è collocata in una posizione strategica essenziale, di controllo da questo punto di vista la campagna portata avanti da </a:t>
            </a:r>
            <a:r>
              <a:rPr lang="it-IT" sz="2000" baseline="0" dirty="0" err="1" smtClean="0">
                <a:sym typeface="Wingdings" pitchFamily="2" charset="2"/>
              </a:rPr>
              <a:t>Galiero</a:t>
            </a:r>
            <a:r>
              <a:rPr lang="it-IT" sz="2000" baseline="0" dirty="0" smtClean="0">
                <a:sym typeface="Wingdings" pitchFamily="2" charset="2"/>
              </a:rPr>
              <a:t> è un importante vittoria diplomatica e militare; </a:t>
            </a:r>
            <a:endParaRPr lang="it-IT" sz="2000" baseline="0" dirty="0" smtClean="0">
              <a:sym typeface="Wingdings" pitchFamily="2" charset="2"/>
            </a:endParaRPr>
          </a:p>
          <a:p>
            <a:pPr>
              <a:buFont typeface="Wingdings"/>
              <a:buChar char="à"/>
            </a:pPr>
            <a:r>
              <a:rPr lang="it-IT" sz="2000" baseline="0" dirty="0" smtClean="0">
                <a:sym typeface="Wingdings" pitchFamily="2" charset="2"/>
              </a:rPr>
              <a:t>nel </a:t>
            </a:r>
            <a:r>
              <a:rPr lang="it-IT" sz="2000" baseline="0" dirty="0" smtClean="0">
                <a:sym typeface="Wingdings" pitchFamily="2" charset="2"/>
              </a:rPr>
              <a:t>frattempo Diocleziano seda l’usurpazione di </a:t>
            </a:r>
            <a:r>
              <a:rPr lang="it-IT" sz="2000" baseline="0" dirty="0" err="1" smtClean="0">
                <a:sym typeface="Wingdings" pitchFamily="2" charset="2"/>
              </a:rPr>
              <a:t>Domizio</a:t>
            </a:r>
            <a:r>
              <a:rPr lang="it-IT" sz="2000" baseline="0" dirty="0" smtClean="0">
                <a:sym typeface="Wingdings" pitchFamily="2" charset="2"/>
              </a:rPr>
              <a:t> Domiziano </a:t>
            </a:r>
            <a:r>
              <a:rPr lang="it-IT" sz="2000" baseline="0" dirty="0" smtClean="0">
                <a:sym typeface="Wingdings" pitchFamily="2" charset="2"/>
              </a:rPr>
              <a:t>ne l297 </a:t>
            </a:r>
            <a:r>
              <a:rPr lang="it-IT" sz="2000" baseline="0" dirty="0" smtClean="0">
                <a:sym typeface="Wingdings" pitchFamily="2" charset="2"/>
              </a:rPr>
              <a:t>in </a:t>
            </a:r>
            <a:r>
              <a:rPr lang="it-IT" sz="2000" baseline="0" dirty="0" smtClean="0">
                <a:sym typeface="Wingdings" pitchFamily="2" charset="2"/>
              </a:rPr>
              <a:t>Egitto, </a:t>
            </a:r>
            <a:r>
              <a:rPr lang="it-IT" sz="2000" baseline="0" dirty="0" smtClean="0">
                <a:sym typeface="Wingdings" pitchFamily="2" charset="2"/>
              </a:rPr>
              <a:t>provincia essenziale</a:t>
            </a:r>
            <a:endParaRPr lang="it-IT" sz="20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14</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15</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err="1" smtClean="0"/>
              <a:t>Lattazio</a:t>
            </a:r>
            <a:r>
              <a:rPr lang="it-IT" sz="1600" dirty="0" smtClean="0"/>
              <a:t> è uno scrittore cristiano ostile a Diocleziano persecutore dei </a:t>
            </a:r>
            <a:r>
              <a:rPr lang="it-IT" sz="1600" dirty="0" smtClean="0"/>
              <a:t>cristiani</a:t>
            </a:r>
          </a:p>
          <a:p>
            <a:pPr>
              <a:buFont typeface="Wingdings"/>
              <a:buChar char="à"/>
            </a:pPr>
            <a:r>
              <a:rPr lang="it-IT" sz="1600" dirty="0" smtClean="0">
                <a:sym typeface="Wingdings" pitchFamily="2" charset="2"/>
              </a:rPr>
              <a:t>Per Lattanzio Diocleziano fu un </a:t>
            </a:r>
            <a:r>
              <a:rPr lang="it-IT" sz="1600" dirty="0" smtClean="0">
                <a:sym typeface="Wingdings" pitchFamily="2" charset="2"/>
              </a:rPr>
              <a:t>inventore di crimini e disordini,</a:t>
            </a:r>
            <a:r>
              <a:rPr lang="it-IT" sz="1600" baseline="0" dirty="0" smtClean="0">
                <a:sym typeface="Wingdings" pitchFamily="2" charset="2"/>
              </a:rPr>
              <a:t> </a:t>
            </a:r>
            <a:r>
              <a:rPr lang="it-IT" sz="1600" baseline="0" dirty="0" smtClean="0">
                <a:sym typeface="Wingdings" pitchFamily="2" charset="2"/>
              </a:rPr>
              <a:t>moltiplicando gli </a:t>
            </a:r>
            <a:r>
              <a:rPr lang="it-IT" sz="1600" baseline="0" dirty="0" smtClean="0">
                <a:sym typeface="Wingdings" pitchFamily="2" charset="2"/>
              </a:rPr>
              <a:t>eserciti e </a:t>
            </a:r>
            <a:r>
              <a:rPr lang="it-IT" sz="1600" baseline="0" dirty="0" smtClean="0">
                <a:sym typeface="Wingdings" pitchFamily="2" charset="2"/>
              </a:rPr>
              <a:t>dividendo </a:t>
            </a:r>
            <a:r>
              <a:rPr lang="it-IT" sz="1600" baseline="0" dirty="0" smtClean="0">
                <a:sym typeface="Wingdings" pitchFamily="2" charset="2"/>
              </a:rPr>
              <a:t>in 4 parti </a:t>
            </a:r>
            <a:r>
              <a:rPr lang="it-IT" sz="1600" baseline="0" dirty="0" smtClean="0">
                <a:sym typeface="Wingdings" pitchFamily="2" charset="2"/>
              </a:rPr>
              <a:t>l’impero</a:t>
            </a:r>
          </a:p>
          <a:p>
            <a:pPr>
              <a:buFont typeface="Wingdings"/>
              <a:buChar char="à"/>
            </a:pPr>
            <a:r>
              <a:rPr lang="it-IT" sz="1600" baseline="0" dirty="0" smtClean="0">
                <a:sym typeface="Wingdings" pitchFamily="2" charset="2"/>
              </a:rPr>
              <a:t>divertente </a:t>
            </a:r>
            <a:r>
              <a:rPr lang="it-IT" sz="1600" baseline="0" dirty="0" smtClean="0">
                <a:sym typeface="Wingdings" pitchFamily="2" charset="2"/>
              </a:rPr>
              <a:t>come i pareri cambino, </a:t>
            </a:r>
            <a:r>
              <a:rPr lang="it-IT" sz="1600" baseline="0" dirty="0" err="1" smtClean="0">
                <a:sym typeface="Wingdings" pitchFamily="2" charset="2"/>
              </a:rPr>
              <a:t>Orosio</a:t>
            </a:r>
            <a:r>
              <a:rPr lang="it-IT" sz="1600" baseline="0" dirty="0" smtClean="0">
                <a:sym typeface="Wingdings" pitchFamily="2" charset="2"/>
              </a:rPr>
              <a:t> scrive agli inizi V secolo altro scrittore cristiano a proposito della </a:t>
            </a:r>
            <a:r>
              <a:rPr lang="it-IT" sz="1600" baseline="0" dirty="0" err="1" smtClean="0">
                <a:sym typeface="Wingdings" pitchFamily="2" charset="2"/>
              </a:rPr>
              <a:t>terarchia</a:t>
            </a:r>
            <a:r>
              <a:rPr lang="it-IT" sz="1600" baseline="0" dirty="0" smtClean="0">
                <a:sym typeface="Wingdings" pitchFamily="2" charset="2"/>
              </a:rPr>
              <a:t>: parole + positive, però scrive in una fase di disgregazione </a:t>
            </a:r>
            <a:r>
              <a:rPr lang="it-IT" sz="1600" baseline="0" dirty="0" smtClean="0">
                <a:sym typeface="Wingdings" pitchFamily="2" charset="2"/>
              </a:rPr>
              <a:t>dell’impero; riguardo alla tetrarchia riferisce una </a:t>
            </a:r>
            <a:r>
              <a:rPr lang="it-IT" sz="1600" baseline="0" dirty="0" smtClean="0">
                <a:sym typeface="Wingdings" pitchFamily="2" charset="2"/>
              </a:rPr>
              <a:t>condizione sconosciuta al genere umano, tolleranza reciproca grande armonia, esercizio comune del poter orientato al bene </a:t>
            </a:r>
            <a:r>
              <a:rPr lang="it-IT" sz="1600" baseline="0" dirty="0" smtClean="0">
                <a:sym typeface="Wingdings" pitchFamily="2" charset="2"/>
              </a:rPr>
              <a:t>comune</a:t>
            </a:r>
          </a:p>
          <a:p>
            <a:pPr>
              <a:buFont typeface="Wingdings"/>
              <a:buChar char="à"/>
            </a:pPr>
            <a:r>
              <a:rPr lang="it-IT" sz="1600" baseline="0" dirty="0" smtClean="0">
                <a:sym typeface="Wingdings" pitchFamily="2" charset="2"/>
              </a:rPr>
              <a:t> </a:t>
            </a:r>
            <a:r>
              <a:rPr lang="it-IT" sz="1600" baseline="0" dirty="0" smtClean="0">
                <a:sym typeface="Wingdings" pitchFamily="2" charset="2"/>
              </a:rPr>
              <a:t>ai contemporanei sembra qualcosa di negativo, gli stessi </a:t>
            </a:r>
            <a:r>
              <a:rPr lang="it-IT" sz="1600" baseline="0" dirty="0" smtClean="0">
                <a:sym typeface="Wingdings" pitchFamily="2" charset="2"/>
              </a:rPr>
              <a:t>legionari </a:t>
            </a:r>
            <a:r>
              <a:rPr lang="it-IT" sz="1600" baseline="0" dirty="0" smtClean="0">
                <a:sym typeface="Wingdings" pitchFamily="2" charset="2"/>
              </a:rPr>
              <a:t>esaltano il sistema tetrarchico dovuta alla grave crisi in cui si dibatte la parte occidentale dell’impero d’Occidente</a:t>
            </a:r>
            <a:endParaRPr lang="it-IT" sz="16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17</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Come è articolata</a:t>
            </a:r>
            <a:r>
              <a:rPr lang="it-IT" sz="1800" baseline="0" dirty="0" smtClean="0"/>
              <a:t> la divisione del </a:t>
            </a:r>
            <a:r>
              <a:rPr lang="it-IT" sz="1800" baseline="0" dirty="0" smtClean="0"/>
              <a:t>potere?</a:t>
            </a:r>
          </a:p>
          <a:p>
            <a:pPr>
              <a:buFont typeface="Wingdings"/>
              <a:buChar char="à"/>
            </a:pPr>
            <a:r>
              <a:rPr lang="it-IT" sz="1800" baseline="0" dirty="0" smtClean="0">
                <a:sym typeface="Wingdings" pitchFamily="2" charset="2"/>
              </a:rPr>
              <a:t>capitali </a:t>
            </a:r>
            <a:r>
              <a:rPr lang="it-IT" sz="1800" baseline="0" dirty="0" smtClean="0">
                <a:sym typeface="Wingdings" pitchFamily="2" charset="2"/>
              </a:rPr>
              <a:t>scelte </a:t>
            </a:r>
            <a:r>
              <a:rPr lang="it-IT" sz="1800" baseline="0" dirty="0" err="1" smtClean="0">
                <a:sym typeface="Wingdings" pitchFamily="2" charset="2"/>
              </a:rPr>
              <a:t>Nicomendia</a:t>
            </a:r>
            <a:r>
              <a:rPr lang="it-IT" sz="1800" baseline="0" dirty="0" smtClean="0">
                <a:sym typeface="Wingdings" pitchFamily="2" charset="2"/>
              </a:rPr>
              <a:t> per Diocleziano, </a:t>
            </a:r>
            <a:r>
              <a:rPr lang="it-IT" sz="1800" baseline="0" dirty="0" err="1" smtClean="0">
                <a:sym typeface="Wingdings" pitchFamily="2" charset="2"/>
              </a:rPr>
              <a:t>Tessalonica</a:t>
            </a:r>
            <a:r>
              <a:rPr lang="it-IT" sz="1800" baseline="0" dirty="0" smtClean="0">
                <a:sym typeface="Wingdings" pitchFamily="2" charset="2"/>
              </a:rPr>
              <a:t> per </a:t>
            </a:r>
            <a:r>
              <a:rPr lang="it-IT" sz="1800" baseline="0" dirty="0" err="1" smtClean="0">
                <a:sym typeface="Wingdings" pitchFamily="2" charset="2"/>
              </a:rPr>
              <a:t>Galiero</a:t>
            </a:r>
            <a:r>
              <a:rPr lang="it-IT" sz="1800" baseline="0" dirty="0" smtClean="0">
                <a:sym typeface="Wingdings" pitchFamily="2" charset="2"/>
              </a:rPr>
              <a:t>, Milano per </a:t>
            </a:r>
            <a:r>
              <a:rPr lang="it-IT" sz="1800" baseline="0" dirty="0" err="1" smtClean="0">
                <a:sym typeface="Wingdings" pitchFamily="2" charset="2"/>
              </a:rPr>
              <a:t>Massimiano</a:t>
            </a:r>
            <a:r>
              <a:rPr lang="it-IT" sz="1800" baseline="0" dirty="0" smtClean="0">
                <a:sym typeface="Wingdings" pitchFamily="2" charset="2"/>
              </a:rPr>
              <a:t>, </a:t>
            </a:r>
            <a:r>
              <a:rPr lang="it-IT" sz="1800" baseline="0" dirty="0" err="1" smtClean="0">
                <a:sym typeface="Wingdings" pitchFamily="2" charset="2"/>
              </a:rPr>
              <a:t>Treveri</a:t>
            </a:r>
            <a:r>
              <a:rPr lang="it-IT" sz="1800" baseline="0" dirty="0" smtClean="0">
                <a:sym typeface="Wingdings" pitchFamily="2" charset="2"/>
              </a:rPr>
              <a:t> per Costanzo </a:t>
            </a:r>
            <a:r>
              <a:rPr lang="it-IT" sz="1800" baseline="0" dirty="0" smtClean="0">
                <a:sym typeface="Wingdings" pitchFamily="2" charset="2"/>
              </a:rPr>
              <a:t>Cloro</a:t>
            </a:r>
          </a:p>
          <a:p>
            <a:pPr>
              <a:buFont typeface="Wingdings"/>
              <a:buChar char="à"/>
            </a:pPr>
            <a:r>
              <a:rPr lang="it-IT" sz="1800" baseline="0" dirty="0" smtClean="0">
                <a:sym typeface="Wingdings" pitchFamily="2" charset="2"/>
              </a:rPr>
              <a:t>tale </a:t>
            </a:r>
            <a:r>
              <a:rPr lang="it-IT" sz="1800" baseline="0" dirty="0" smtClean="0">
                <a:sym typeface="Wingdings" pitchFamily="2" charset="2"/>
              </a:rPr>
              <a:t>divisione può essere vista come una divisione abbastanza rigida farà dire a Lattanzio di avere diviso il mondo il 4 </a:t>
            </a:r>
            <a:r>
              <a:rPr lang="it-IT" sz="1800" baseline="0" dirty="0" smtClean="0">
                <a:sym typeface="Wingdings" pitchFamily="2" charset="2"/>
              </a:rPr>
              <a:t>parti</a:t>
            </a:r>
          </a:p>
          <a:p>
            <a:pPr>
              <a:buFont typeface="Wingdings"/>
              <a:buChar char="à"/>
            </a:pPr>
            <a:r>
              <a:rPr lang="it-IT" sz="1800" baseline="0" dirty="0" smtClean="0">
                <a:sym typeface="Wingdings" pitchFamily="2" charset="2"/>
              </a:rPr>
              <a:t>obiettivo è di </a:t>
            </a:r>
            <a:r>
              <a:rPr lang="it-IT" sz="1800" baseline="0" dirty="0" smtClean="0">
                <a:sym typeface="Wingdings" pitchFamily="2" charset="2"/>
              </a:rPr>
              <a:t>ottenere un amministrazione + efficace, riorganizzate le provincie, sono moltiplicate nel numero(provincia d’Asia numero ora di 7</a:t>
            </a:r>
            <a:r>
              <a:rPr lang="it-IT" sz="1800" baseline="0" dirty="0" smtClean="0">
                <a:sym typeface="Wingdings" pitchFamily="2" charset="2"/>
              </a:rPr>
              <a:t>)</a:t>
            </a:r>
          </a:p>
          <a:p>
            <a:pPr>
              <a:buFont typeface="Wingdings"/>
              <a:buChar char="à"/>
            </a:pPr>
            <a:r>
              <a:rPr lang="it-IT" sz="1800" baseline="0" dirty="0" smtClean="0">
                <a:sym typeface="Wingdings" pitchFamily="2" charset="2"/>
              </a:rPr>
              <a:t>ora i vari centri sono raggruppati in unità </a:t>
            </a:r>
            <a:r>
              <a:rPr lang="it-IT" sz="1800" baseline="0" dirty="0" smtClean="0">
                <a:sym typeface="Wingdings" pitchFamily="2" charset="2"/>
              </a:rPr>
              <a:t>provinciali, </a:t>
            </a:r>
            <a:r>
              <a:rPr lang="it-IT" sz="1800" baseline="0" dirty="0" smtClean="0">
                <a:sym typeface="Wingdings" pitchFamily="2" charset="2"/>
              </a:rPr>
              <a:t>poi raggruppati </a:t>
            </a:r>
            <a:r>
              <a:rPr lang="it-IT" sz="1800" baseline="0" dirty="0" smtClean="0">
                <a:sym typeface="Wingdings" pitchFamily="2" charset="2"/>
              </a:rPr>
              <a:t>per diocesi in seguito, diversi colori corrispondono alle 13 diocesi create ex </a:t>
            </a:r>
            <a:r>
              <a:rPr lang="it-IT" sz="1800" baseline="0" dirty="0" smtClean="0">
                <a:sym typeface="Wingdings" pitchFamily="2" charset="2"/>
              </a:rPr>
              <a:t>novo</a:t>
            </a:r>
          </a:p>
          <a:p>
            <a:pPr>
              <a:buFont typeface="Wingdings"/>
              <a:buNone/>
            </a:pPr>
            <a:r>
              <a:rPr lang="it-IT" sz="1800" baseline="0" dirty="0" smtClean="0">
                <a:sym typeface="Wingdings" pitchFamily="2" charset="2"/>
              </a:rPr>
              <a:t> </a:t>
            </a:r>
            <a:r>
              <a:rPr lang="it-IT" sz="1800" baseline="0" dirty="0" smtClean="0">
                <a:sym typeface="Wingdings" pitchFamily="2" charset="2"/>
              </a:rPr>
              <a:t>diocesi poste sotto l’amministrazione di vicari, in seguito vengono regolate dai prefetti del pretorio queste nuove 4 prefetture del pretorio, introdotte per questa nuova formazione </a:t>
            </a:r>
            <a:r>
              <a:rPr lang="it-IT" sz="1800" baseline="0" dirty="0" smtClean="0">
                <a:sym typeface="Wingdings" pitchFamily="2" charset="2"/>
              </a:rPr>
              <a:t>e organizzazione </a:t>
            </a:r>
            <a:r>
              <a:rPr lang="it-IT" sz="1800" baseline="0" dirty="0" smtClean="0">
                <a:sym typeface="Wingdings" pitchFamily="2" charset="2"/>
              </a:rPr>
              <a:t>imperiale</a:t>
            </a:r>
            <a:endParaRPr lang="it-IT" sz="18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18</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Crescita della burocrazia </a:t>
            </a:r>
            <a:r>
              <a:rPr lang="it-IT" sz="2000" dirty="0" smtClean="0"/>
              <a:t>imperiale</a:t>
            </a:r>
          </a:p>
          <a:p>
            <a:pPr>
              <a:buFont typeface="Wingdings"/>
              <a:buChar char="à"/>
            </a:pPr>
            <a:r>
              <a:rPr lang="it-IT" sz="2000" dirty="0" smtClean="0">
                <a:sym typeface="Wingdings" pitchFamily="2" charset="2"/>
              </a:rPr>
              <a:t>ora </a:t>
            </a:r>
            <a:r>
              <a:rPr lang="it-IT" sz="2000" dirty="0" smtClean="0">
                <a:sym typeface="Wingdings" pitchFamily="2" charset="2"/>
              </a:rPr>
              <a:t>abbiamo</a:t>
            </a:r>
            <a:r>
              <a:rPr lang="it-IT" sz="2000" baseline="0" dirty="0" smtClean="0">
                <a:sym typeface="Wingdings" pitchFamily="2" charset="2"/>
              </a:rPr>
              <a:t> come 3 o 4 mila funzionari naturalmente è cresciuto enormemente gli uffici </a:t>
            </a:r>
            <a:r>
              <a:rPr lang="it-IT" sz="2000" baseline="0" dirty="0" smtClean="0">
                <a:sym typeface="Wingdings" pitchFamily="2" charset="2"/>
              </a:rPr>
              <a:t>dei diocesani </a:t>
            </a:r>
            <a:r>
              <a:rPr lang="it-IT" sz="2000" baseline="0" dirty="0" smtClean="0">
                <a:sym typeface="Wingdings" pitchFamily="2" charset="2"/>
              </a:rPr>
              <a:t>e </a:t>
            </a:r>
            <a:r>
              <a:rPr lang="it-IT" sz="2000" baseline="0" dirty="0" smtClean="0">
                <a:sym typeface="Wingdings" pitchFamily="2" charset="2"/>
              </a:rPr>
              <a:t>delle prefetture </a:t>
            </a:r>
            <a:r>
              <a:rPr lang="it-IT" sz="2000" baseline="0" dirty="0" smtClean="0">
                <a:sym typeface="Wingdings" pitchFamily="2" charset="2"/>
              </a:rPr>
              <a:t>del pretorio, aumento agli addetti del numero della </a:t>
            </a:r>
            <a:r>
              <a:rPr lang="it-IT" sz="2000" baseline="0" dirty="0" smtClean="0">
                <a:sym typeface="Wingdings" pitchFamily="2" charset="2"/>
              </a:rPr>
              <a:t>burocrazia</a:t>
            </a:r>
          </a:p>
          <a:p>
            <a:pPr>
              <a:buFont typeface="Wingdings"/>
              <a:buChar char="à"/>
            </a:pPr>
            <a:r>
              <a:rPr lang="it-IT" sz="2000" baseline="0" dirty="0" smtClean="0">
                <a:sym typeface="Wingdings" pitchFamily="2" charset="2"/>
              </a:rPr>
              <a:t>nell’ambito </a:t>
            </a:r>
            <a:r>
              <a:rPr lang="it-IT" sz="2000" baseline="0" dirty="0" smtClean="0">
                <a:sym typeface="Wingdings" pitchFamily="2" charset="2"/>
              </a:rPr>
              <a:t>dei governi provinciali vi è una divisione molto netta dai poteri civili e da quelli militari affidato a </a:t>
            </a:r>
            <a:r>
              <a:rPr lang="it-IT" sz="2000" baseline="0" dirty="0" err="1" smtClean="0">
                <a:sym typeface="Wingdings" pitchFamily="2" charset="2"/>
              </a:rPr>
              <a:t>correctores</a:t>
            </a:r>
            <a:r>
              <a:rPr lang="it-IT" sz="2000" baseline="0" dirty="0" smtClean="0">
                <a:sym typeface="Wingdings" pitchFamily="2" charset="2"/>
              </a:rPr>
              <a:t>, </a:t>
            </a:r>
            <a:r>
              <a:rPr lang="it-IT" sz="2000" baseline="0" dirty="0" err="1" smtClean="0">
                <a:sym typeface="Wingdings" pitchFamily="2" charset="2"/>
              </a:rPr>
              <a:t>praeses</a:t>
            </a:r>
            <a:r>
              <a:rPr lang="it-IT" sz="2000" baseline="0" dirty="0" smtClean="0">
                <a:sym typeface="Wingdings" pitchFamily="2" charset="2"/>
              </a:rPr>
              <a:t> o </a:t>
            </a:r>
            <a:r>
              <a:rPr lang="it-IT" sz="2000" baseline="0" dirty="0" err="1" smtClean="0">
                <a:sym typeface="Wingdings" pitchFamily="2" charset="2"/>
              </a:rPr>
              <a:t>proconsules</a:t>
            </a:r>
            <a:r>
              <a:rPr lang="it-IT" sz="2000" baseline="0" dirty="0" smtClean="0">
                <a:sym typeface="Wingdings" pitchFamily="2" charset="2"/>
              </a:rPr>
              <a:t> rimarrà come </a:t>
            </a:r>
            <a:r>
              <a:rPr lang="it-IT" sz="2000" baseline="0" dirty="0" smtClean="0">
                <a:sym typeface="Wingdings" pitchFamily="2" charset="2"/>
              </a:rPr>
              <a:t>titolo </a:t>
            </a:r>
            <a:r>
              <a:rPr lang="it-IT" sz="2000" baseline="0" dirty="0" smtClean="0">
                <a:sym typeface="Wingdings" pitchFamily="2" charset="2"/>
              </a:rPr>
              <a:t>delle provincie d’Asia e Africa mentre ora il comando militare è affidato al </a:t>
            </a:r>
            <a:r>
              <a:rPr lang="it-IT" sz="2000" baseline="0" dirty="0" err="1" smtClean="0">
                <a:sym typeface="Wingdings" pitchFamily="2" charset="2"/>
              </a:rPr>
              <a:t>duces</a:t>
            </a:r>
            <a:endParaRPr lang="it-IT" sz="2000" baseline="0" dirty="0" smtClean="0">
              <a:sym typeface="Wingdings" pitchFamily="2" charset="2"/>
            </a:endParaRPr>
          </a:p>
          <a:p>
            <a:pPr>
              <a:buFont typeface="Wingdings"/>
              <a:buChar char="à"/>
            </a:pPr>
            <a:r>
              <a:rPr lang="it-IT" sz="2000" baseline="0" dirty="0" smtClean="0">
                <a:sym typeface="Wingdings" pitchFamily="2" charset="2"/>
              </a:rPr>
              <a:t>tratti </a:t>
            </a:r>
            <a:r>
              <a:rPr lang="it-IT" sz="2000" baseline="0" dirty="0" smtClean="0">
                <a:sym typeface="Wingdings" pitchFamily="2" charset="2"/>
              </a:rPr>
              <a:t>i governatori sia dal rango equestre e </a:t>
            </a:r>
            <a:r>
              <a:rPr lang="it-IT" sz="2000" baseline="0" dirty="0" smtClean="0">
                <a:sym typeface="Wingdings" pitchFamily="2" charset="2"/>
              </a:rPr>
              <a:t>senatorio così </a:t>
            </a:r>
            <a:r>
              <a:rPr lang="it-IT" sz="2000" baseline="0" dirty="0" smtClean="0">
                <a:sym typeface="Wingdings" pitchFamily="2" charset="2"/>
              </a:rPr>
              <a:t>cessa la divisione tipica in </a:t>
            </a:r>
            <a:r>
              <a:rPr lang="it-IT" sz="2000" baseline="0" dirty="0" err="1" smtClean="0">
                <a:sym typeface="Wingdings" pitchFamily="2" charset="2"/>
              </a:rPr>
              <a:t>provinciae</a:t>
            </a:r>
            <a:r>
              <a:rPr lang="it-IT" sz="2000" baseline="0" dirty="0" smtClean="0">
                <a:sym typeface="Wingdings" pitchFamily="2" charset="2"/>
              </a:rPr>
              <a:t> del popolo e provincie del </a:t>
            </a:r>
            <a:r>
              <a:rPr lang="it-IT" sz="2000" baseline="0" dirty="0" smtClean="0">
                <a:sym typeface="Wingdings" pitchFamily="2" charset="2"/>
              </a:rPr>
              <a:t>principe</a:t>
            </a:r>
          </a:p>
          <a:p>
            <a:pPr>
              <a:buFont typeface="Wingdings"/>
              <a:buChar char="à"/>
            </a:pPr>
            <a:r>
              <a:rPr lang="it-IT" sz="2000" baseline="0" dirty="0" smtClean="0">
                <a:sym typeface="Wingdings" pitchFamily="2" charset="2"/>
              </a:rPr>
              <a:t>Egitto </a:t>
            </a:r>
            <a:r>
              <a:rPr lang="it-IT" sz="2000" baseline="0" dirty="0" smtClean="0">
                <a:sym typeface="Wingdings" pitchFamily="2" charset="2"/>
              </a:rPr>
              <a:t>posizione particolare ora diviene </a:t>
            </a:r>
            <a:r>
              <a:rPr lang="it-IT" sz="2000" baseline="0" dirty="0" smtClean="0">
                <a:sym typeface="Wingdings" pitchFamily="2" charset="2"/>
              </a:rPr>
              <a:t>provincia </a:t>
            </a:r>
            <a:r>
              <a:rPr lang="it-IT" sz="2000" baseline="0" dirty="0" smtClean="0">
                <a:sym typeface="Wingdings" pitchFamily="2" charset="2"/>
              </a:rPr>
              <a:t>a tutti gli effetti, ma soprattutto cessa la posizione privilegiata dell’Italia ora suddivisa in provincie: utilizzato il termine </a:t>
            </a:r>
            <a:r>
              <a:rPr lang="it-IT" sz="2000" baseline="0" dirty="0" err="1" smtClean="0">
                <a:sym typeface="Wingdings" pitchFamily="2" charset="2"/>
              </a:rPr>
              <a:t>regiones</a:t>
            </a:r>
            <a:r>
              <a:rPr lang="it-IT" sz="2000" baseline="0" dirty="0" smtClean="0">
                <a:sym typeface="Wingdings" pitchFamily="2" charset="2"/>
              </a:rPr>
              <a:t> vi è l’applicazione del </a:t>
            </a:r>
            <a:r>
              <a:rPr lang="it-IT" sz="2000" baseline="0" dirty="0" err="1" smtClean="0">
                <a:sym typeface="Wingdings" pitchFamily="2" charset="2"/>
              </a:rPr>
              <a:t>tributum</a:t>
            </a:r>
            <a:r>
              <a:rPr lang="it-IT" sz="2000" baseline="0" dirty="0" smtClean="0">
                <a:sym typeface="Wingdings" pitchFamily="2" charset="2"/>
              </a:rPr>
              <a:t> </a:t>
            </a:r>
            <a:r>
              <a:rPr lang="it-IT" sz="2000" baseline="0" dirty="0" err="1" smtClean="0">
                <a:sym typeface="Wingdings" pitchFamily="2" charset="2"/>
              </a:rPr>
              <a:t>solii</a:t>
            </a:r>
            <a:r>
              <a:rPr lang="it-IT" sz="2000" baseline="0" dirty="0" smtClean="0">
                <a:sym typeface="Wingdings" pitchFamily="2" charset="2"/>
              </a:rPr>
              <a:t> ora diviene un </a:t>
            </a:r>
            <a:r>
              <a:rPr lang="it-IT" sz="2000" baseline="0" dirty="0" smtClean="0">
                <a:sym typeface="Wingdings" pitchFamily="2" charset="2"/>
              </a:rPr>
              <a:t>territorio </a:t>
            </a:r>
            <a:r>
              <a:rPr lang="it-IT" sz="2000" baseline="0" dirty="0" smtClean="0">
                <a:sym typeface="Wingdings" pitchFamily="2" charset="2"/>
              </a:rPr>
              <a:t>di parità con le altre provincie non vi è + un primato o preminenza dell’Italia a dispetto delle altre </a:t>
            </a:r>
            <a:r>
              <a:rPr lang="it-IT" sz="2000" baseline="0" dirty="0" smtClean="0">
                <a:sym typeface="Wingdings" pitchFamily="2" charset="2"/>
              </a:rPr>
              <a:t>provincie</a:t>
            </a:r>
          </a:p>
          <a:p>
            <a:pPr>
              <a:buFont typeface="Wingdings"/>
              <a:buNone/>
            </a:pPr>
            <a:r>
              <a:rPr lang="it-IT" sz="2000" baseline="0" dirty="0" smtClean="0">
                <a:sym typeface="Wingdings" pitchFamily="2" charset="2"/>
              </a:rPr>
              <a:t> </a:t>
            </a:r>
            <a:r>
              <a:rPr lang="it-IT" sz="2000" baseline="0" dirty="0" smtClean="0">
                <a:sym typeface="Wingdings" pitchFamily="2" charset="2"/>
              </a:rPr>
              <a:t>Aurelio Pittore tassazione applicata a una parte </a:t>
            </a:r>
            <a:r>
              <a:rPr lang="it-IT" sz="2000" baseline="0" dirty="0" smtClean="0">
                <a:sym typeface="Wingdings" pitchFamily="2" charset="2"/>
              </a:rPr>
              <a:t>dell’Italia</a:t>
            </a:r>
            <a:r>
              <a:rPr lang="it-IT" sz="2000" baseline="0" dirty="0" smtClean="0">
                <a:sym typeface="Wingdings" pitchFamily="2" charset="2"/>
              </a:rPr>
              <a:t>, invece è applicata alla sua interezza!</a:t>
            </a:r>
            <a:endParaRPr lang="it-IT" sz="20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19</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lnSpcReduction="10000"/>
          </a:bodyPr>
          <a:lstStyle/>
          <a:p>
            <a:r>
              <a:rPr lang="it-IT" sz="2000" dirty="0" smtClean="0"/>
              <a:t>Italia Augustea divisa in 11 </a:t>
            </a:r>
            <a:r>
              <a:rPr lang="it-IT" sz="2000" dirty="0" err="1" smtClean="0"/>
              <a:t>regiones</a:t>
            </a:r>
            <a:r>
              <a:rPr lang="it-IT" sz="2000" dirty="0" smtClean="0"/>
              <a:t>: funzione che ancora ci sfugge, almeno uno degli scopi era funzionale alle procedure di censimento; </a:t>
            </a:r>
            <a:endParaRPr lang="it-IT" sz="2000" dirty="0" smtClean="0"/>
          </a:p>
          <a:p>
            <a:r>
              <a:rPr lang="it-IT" sz="2000" dirty="0" smtClean="0"/>
              <a:t>Ad </a:t>
            </a:r>
            <a:r>
              <a:rPr lang="it-IT" sz="2000" dirty="0" smtClean="0"/>
              <a:t>un certo punto in età </a:t>
            </a:r>
            <a:r>
              <a:rPr lang="it-IT" sz="2000" dirty="0" err="1" smtClean="0"/>
              <a:t>adrianea</a:t>
            </a:r>
            <a:r>
              <a:rPr lang="it-IT" sz="2000" dirty="0" smtClean="0"/>
              <a:t> vengono convocati 4 </a:t>
            </a:r>
            <a:r>
              <a:rPr lang="it-IT" sz="2000" dirty="0" err="1" smtClean="0"/>
              <a:t>consulare</a:t>
            </a:r>
            <a:r>
              <a:rPr lang="it-IT" sz="2000" dirty="0" smtClean="0"/>
              <a:t> ciò ci è </a:t>
            </a:r>
            <a:r>
              <a:rPr lang="it-IT" sz="2000" dirty="0" smtClean="0"/>
              <a:t>consegnato dall’</a:t>
            </a:r>
            <a:r>
              <a:rPr lang="it-IT" sz="2000" dirty="0" err="1" smtClean="0"/>
              <a:t>Historia</a:t>
            </a:r>
            <a:r>
              <a:rPr lang="it-IT" sz="2000" dirty="0" smtClean="0"/>
              <a:t> Augusta scritte nella tarda</a:t>
            </a:r>
            <a:r>
              <a:rPr lang="it-IT" sz="2000" baseline="0" dirty="0" smtClean="0"/>
              <a:t> età imperiale da Adriano a </a:t>
            </a:r>
            <a:r>
              <a:rPr lang="it-IT" sz="2000" baseline="0" dirty="0" err="1" smtClean="0"/>
              <a:t>Numeriano</a:t>
            </a:r>
            <a:r>
              <a:rPr lang="it-IT" sz="2000" baseline="0" dirty="0" smtClean="0"/>
              <a:t> </a:t>
            </a:r>
            <a:r>
              <a:rPr lang="it-IT" sz="2000" baseline="0" dirty="0" smtClean="0"/>
              <a:t>fin prima di Diocleziano, eliminati poi da Antonino Pio </a:t>
            </a:r>
            <a:r>
              <a:rPr lang="it-IT" sz="2000" baseline="0" dirty="0" smtClean="0"/>
              <a:t>ma Marco </a:t>
            </a:r>
            <a:r>
              <a:rPr lang="it-IT" sz="2000" baseline="0" dirty="0" smtClean="0"/>
              <a:t>Aurelio introduce gli </a:t>
            </a:r>
            <a:r>
              <a:rPr lang="it-IT" sz="2000" baseline="0" dirty="0" err="1" smtClean="0"/>
              <a:t>iuridicii</a:t>
            </a:r>
            <a:endParaRPr lang="it-IT" sz="2000" baseline="0" dirty="0" smtClean="0"/>
          </a:p>
          <a:p>
            <a:endParaRPr lang="it-IT" sz="2000" baseline="0" dirty="0" smtClean="0">
              <a:sym typeface="Wingdings" pitchFamily="2" charset="2"/>
            </a:endParaRPr>
          </a:p>
          <a:p>
            <a:r>
              <a:rPr lang="it-IT" sz="2000" baseline="0" dirty="0" smtClean="0">
                <a:sym typeface="Wingdings" pitchFamily="2" charset="2"/>
              </a:rPr>
              <a:t>Modello </a:t>
            </a:r>
            <a:r>
              <a:rPr lang="it-IT" sz="2000" baseline="0" dirty="0" smtClean="0">
                <a:sym typeface="Wingdings" pitchFamily="2" charset="2"/>
              </a:rPr>
              <a:t>a cui si è inspirato Marco Aurelio</a:t>
            </a:r>
            <a:r>
              <a:rPr lang="it-IT" sz="2000" baseline="0" dirty="0" smtClean="0">
                <a:sym typeface="Wingdings" pitchFamily="2" charset="2"/>
              </a:rPr>
              <a:t>, il cui </a:t>
            </a:r>
            <a:r>
              <a:rPr lang="it-IT" sz="2000" baseline="0" dirty="0" smtClean="0">
                <a:sym typeface="Wingdings" pitchFamily="2" charset="2"/>
              </a:rPr>
              <a:t>titolo di tali magistrati </a:t>
            </a:r>
            <a:r>
              <a:rPr lang="it-IT" sz="2000" baseline="0" dirty="0" smtClean="0">
                <a:sym typeface="Wingdings" pitchFamily="2" charset="2"/>
              </a:rPr>
              <a:t>sono introdotti </a:t>
            </a:r>
            <a:r>
              <a:rPr lang="it-IT" sz="2000" baseline="0" dirty="0" smtClean="0">
                <a:sym typeface="Wingdings" pitchFamily="2" charset="2"/>
              </a:rPr>
              <a:t>da Adriano legati augusti </a:t>
            </a:r>
            <a:r>
              <a:rPr lang="it-IT" sz="2000" baseline="0" dirty="0" smtClean="0">
                <a:sym typeface="Wingdings" pitchFamily="2" charset="2"/>
              </a:rPr>
              <a:t>propretori (</a:t>
            </a:r>
            <a:r>
              <a:rPr lang="it-IT" sz="2000" baseline="0" dirty="0" smtClean="0">
                <a:sym typeface="Wingdings" pitchFamily="2" charset="2"/>
              </a:rPr>
              <a:t>iscrizione a </a:t>
            </a:r>
            <a:r>
              <a:rPr lang="it-IT" sz="2000" baseline="0" dirty="0" err="1" smtClean="0">
                <a:sym typeface="Wingdings" pitchFamily="2" charset="2"/>
              </a:rPr>
              <a:t>cales</a:t>
            </a:r>
            <a:r>
              <a:rPr lang="it-IT" sz="2000" baseline="0" dirty="0" smtClean="0">
                <a:sym typeface="Wingdings" pitchFamily="2" charset="2"/>
              </a:rPr>
              <a:t> traspadane nell’iscrizione), titolo utilizzato anche nelle </a:t>
            </a:r>
            <a:r>
              <a:rPr lang="it-IT" sz="2000" baseline="0" dirty="0" err="1" smtClean="0">
                <a:sym typeface="Wingdings" pitchFamily="2" charset="2"/>
              </a:rPr>
              <a:t>provinciae</a:t>
            </a:r>
            <a:r>
              <a:rPr lang="it-IT" sz="2000" baseline="0" dirty="0" smtClean="0">
                <a:sym typeface="Wingdings" pitchFamily="2" charset="2"/>
              </a:rPr>
              <a:t> </a:t>
            </a:r>
            <a:r>
              <a:rPr lang="it-IT" sz="2000" baseline="0" dirty="0" err="1" smtClean="0">
                <a:sym typeface="Wingdings" pitchFamily="2" charset="2"/>
              </a:rPr>
              <a:t>caesaris</a:t>
            </a:r>
            <a:r>
              <a:rPr lang="it-IT" sz="2000" baseline="0" dirty="0" smtClean="0">
                <a:sym typeface="Wingdings" pitchFamily="2" charset="2"/>
              </a:rPr>
              <a:t> ma ora era un qualcosa in + operando anche nell’amministrazione civile e di </a:t>
            </a:r>
            <a:r>
              <a:rPr lang="it-IT" sz="2000" baseline="0" dirty="0" smtClean="0">
                <a:sym typeface="Wingdings" pitchFamily="2" charset="2"/>
              </a:rPr>
              <a:t>giustizia</a:t>
            </a:r>
          </a:p>
          <a:p>
            <a:pPr>
              <a:buFont typeface="Wingdings"/>
              <a:buChar char="à"/>
            </a:pPr>
            <a:r>
              <a:rPr lang="it-IT" sz="2000" baseline="0" dirty="0" smtClean="0">
                <a:sym typeface="Wingdings" pitchFamily="2" charset="2"/>
              </a:rPr>
              <a:t>anche nell’</a:t>
            </a:r>
            <a:r>
              <a:rPr lang="it-IT" sz="2000" baseline="0" dirty="0" err="1" smtClean="0">
                <a:sym typeface="Wingdings" pitchFamily="2" charset="2"/>
              </a:rPr>
              <a:t>Historia</a:t>
            </a:r>
            <a:r>
              <a:rPr lang="it-IT" sz="2000" baseline="0" dirty="0" smtClean="0">
                <a:sym typeface="Wingdings" pitchFamily="2" charset="2"/>
              </a:rPr>
              <a:t> </a:t>
            </a:r>
            <a:r>
              <a:rPr lang="it-IT" sz="2000" baseline="0" dirty="0" smtClean="0">
                <a:sym typeface="Wingdings" pitchFamily="2" charset="2"/>
              </a:rPr>
              <a:t>Augusta titolo di </a:t>
            </a:r>
            <a:r>
              <a:rPr lang="it-IT" sz="2000" baseline="0" dirty="0" err="1" smtClean="0">
                <a:sym typeface="Wingdings" pitchFamily="2" charset="2"/>
              </a:rPr>
              <a:t>consulares</a:t>
            </a:r>
            <a:r>
              <a:rPr lang="it-IT" sz="2000" baseline="0" dirty="0" smtClean="0">
                <a:sym typeface="Wingdings" pitchFamily="2" charset="2"/>
              </a:rPr>
              <a:t> per riferirsi a governatori di provincia, si interessavano sia della sfera amministrativa che </a:t>
            </a:r>
            <a:r>
              <a:rPr lang="it-IT" sz="2000" baseline="0" dirty="0" smtClean="0">
                <a:sym typeface="Wingdings" pitchFamily="2" charset="2"/>
              </a:rPr>
              <a:t>giurisdizionale</a:t>
            </a:r>
          </a:p>
          <a:p>
            <a:pPr>
              <a:buFont typeface="Wingdings"/>
              <a:buChar char="à"/>
            </a:pPr>
            <a:r>
              <a:rPr lang="it-IT" sz="2000" baseline="0" dirty="0" smtClean="0">
                <a:sym typeface="Wingdings" pitchFamily="2" charset="2"/>
              </a:rPr>
              <a:t>invece </a:t>
            </a:r>
            <a:r>
              <a:rPr lang="it-IT" sz="2000" baseline="0" dirty="0" smtClean="0">
                <a:sym typeface="Wingdings" pitchFamily="2" charset="2"/>
              </a:rPr>
              <a:t>gli </a:t>
            </a:r>
            <a:r>
              <a:rPr lang="it-IT" sz="2000" baseline="0" dirty="0" err="1" smtClean="0">
                <a:sym typeface="Wingdings" pitchFamily="2" charset="2"/>
              </a:rPr>
              <a:t>iuridicii</a:t>
            </a:r>
            <a:r>
              <a:rPr lang="it-IT" sz="2000" baseline="0" dirty="0" smtClean="0">
                <a:sym typeface="Wingdings" pitchFamily="2" charset="2"/>
              </a:rPr>
              <a:t> espressione utilizzata esclusivamente </a:t>
            </a:r>
            <a:r>
              <a:rPr lang="it-IT" sz="2000" baseline="0" dirty="0" smtClean="0">
                <a:sym typeface="Wingdings" pitchFamily="2" charset="2"/>
              </a:rPr>
              <a:t>in ambito giudiziario</a:t>
            </a:r>
          </a:p>
          <a:p>
            <a:pPr>
              <a:buFont typeface="Wingdings"/>
              <a:buNone/>
            </a:pPr>
            <a:r>
              <a:rPr lang="it-IT" sz="2000" baseline="0" dirty="0" smtClean="0">
                <a:sym typeface="Wingdings" pitchFamily="2" charset="2"/>
              </a:rPr>
              <a:t></a:t>
            </a:r>
            <a:r>
              <a:rPr lang="it-IT" sz="2000" baseline="0" dirty="0" smtClean="0">
                <a:sym typeface="Wingdings" pitchFamily="2" charset="2"/>
              </a:rPr>
              <a:t>iscrizione </a:t>
            </a:r>
            <a:r>
              <a:rPr lang="it-IT" sz="2000" baseline="0" dirty="0" err="1" smtClean="0">
                <a:sym typeface="Wingdings" pitchFamily="2" charset="2"/>
              </a:rPr>
              <a:t>legatus</a:t>
            </a:r>
            <a:r>
              <a:rPr lang="it-IT" sz="2000" baseline="0" dirty="0" smtClean="0">
                <a:sym typeface="Wingdings" pitchFamily="2" charset="2"/>
              </a:rPr>
              <a:t> augusti </a:t>
            </a:r>
            <a:r>
              <a:rPr lang="it-IT" sz="2000" baseline="0" dirty="0" err="1" smtClean="0">
                <a:sym typeface="Wingdings" pitchFamily="2" charset="2"/>
              </a:rPr>
              <a:t>propetore</a:t>
            </a:r>
            <a:r>
              <a:rPr lang="it-IT" sz="2000" baseline="0" dirty="0" smtClean="0">
                <a:sym typeface="Wingdings" pitchFamily="2" charset="2"/>
              </a:rPr>
              <a:t> </a:t>
            </a:r>
            <a:r>
              <a:rPr lang="it-IT" sz="2000" baseline="0" dirty="0" err="1" smtClean="0">
                <a:sym typeface="Wingdings" pitchFamily="2" charset="2"/>
              </a:rPr>
              <a:t>traspadanae</a:t>
            </a:r>
            <a:r>
              <a:rPr lang="it-IT" sz="2000" baseline="0" dirty="0" smtClean="0">
                <a:sym typeface="Wingdings" pitchFamily="2" charset="2"/>
              </a:rPr>
              <a:t> (era volta all’amministrazione </a:t>
            </a:r>
            <a:r>
              <a:rPr lang="it-IT" sz="2000" baseline="0" dirty="0" smtClean="0">
                <a:sym typeface="Wingdings" pitchFamily="2" charset="2"/>
              </a:rPr>
              <a:t>civile e </a:t>
            </a:r>
            <a:r>
              <a:rPr lang="it-IT" sz="2000" baseline="0" dirty="0" smtClean="0">
                <a:sym typeface="Wingdings" pitchFamily="2" charset="2"/>
              </a:rPr>
              <a:t>giustizia</a:t>
            </a:r>
          </a:p>
          <a:p>
            <a:pPr>
              <a:buFont typeface="Wingdings"/>
              <a:buChar char="à"/>
            </a:pPr>
            <a:r>
              <a:rPr lang="it-IT" sz="2000" baseline="0" dirty="0" smtClean="0">
                <a:sym typeface="Wingdings" pitchFamily="2" charset="2"/>
              </a:rPr>
              <a:t>distretti </a:t>
            </a:r>
            <a:r>
              <a:rPr lang="it-IT" sz="2000" baseline="0" dirty="0" smtClean="0">
                <a:sym typeface="Wingdings" pitchFamily="2" charset="2"/>
              </a:rPr>
              <a:t>in Italia, </a:t>
            </a:r>
            <a:r>
              <a:rPr lang="it-IT" sz="2000" baseline="0" dirty="0" smtClean="0">
                <a:sym typeface="Wingdings" pitchFamily="2" charset="2"/>
              </a:rPr>
              <a:t>si faceva </a:t>
            </a:r>
            <a:r>
              <a:rPr lang="it-IT" sz="2000" baseline="0" dirty="0" smtClean="0">
                <a:sym typeface="Wingdings" pitchFamily="2" charset="2"/>
              </a:rPr>
              <a:t>sentire </a:t>
            </a:r>
            <a:r>
              <a:rPr lang="it-IT" sz="2000" baseline="0" dirty="0" smtClean="0">
                <a:sym typeface="Wingdings" pitchFamily="2" charset="2"/>
              </a:rPr>
              <a:t>il processo </a:t>
            </a:r>
            <a:r>
              <a:rPr lang="it-IT" sz="2000" baseline="0" dirty="0" smtClean="0">
                <a:sym typeface="Wingdings" pitchFamily="2" charset="2"/>
              </a:rPr>
              <a:t>provincializzazione </a:t>
            </a:r>
            <a:r>
              <a:rPr lang="it-IT" sz="2000" baseline="0" dirty="0" smtClean="0">
                <a:sym typeface="Wingdings" pitchFamily="2" charset="2"/>
              </a:rPr>
              <a:t>ma Marco Aurelio attentato </a:t>
            </a:r>
            <a:r>
              <a:rPr lang="it-IT" sz="2000" baseline="0" dirty="0" smtClean="0">
                <a:sym typeface="Wingdings" pitchFamily="2" charset="2"/>
              </a:rPr>
              <a:t>al primato dell’Italia pertanto tolta da Antonino Pio con Marco </a:t>
            </a:r>
            <a:r>
              <a:rPr lang="it-IT" sz="2000" baseline="0" dirty="0" err="1" smtClean="0">
                <a:sym typeface="Wingdings" pitchFamily="2" charset="2"/>
              </a:rPr>
              <a:t>iudiciarii</a:t>
            </a:r>
            <a:r>
              <a:rPr lang="it-IT" sz="2000" baseline="0" dirty="0" smtClean="0">
                <a:sym typeface="Wingdings" pitchFamily="2" charset="2"/>
              </a:rPr>
              <a:t> avranno competenze specificamente </a:t>
            </a:r>
            <a:r>
              <a:rPr lang="it-IT" sz="2000" baseline="0" dirty="0" smtClean="0">
                <a:sym typeface="Wingdings" pitchFamily="2" charset="2"/>
              </a:rPr>
              <a:t>giurisdizionali</a:t>
            </a:r>
          </a:p>
          <a:p>
            <a:pPr>
              <a:buFont typeface="Wingdings"/>
              <a:buChar char="à"/>
            </a:pPr>
            <a:endParaRPr lang="it-IT" sz="2000" baseline="0" dirty="0" smtClean="0">
              <a:sym typeface="Wingdings" pitchFamily="2" charset="2"/>
            </a:endParaRPr>
          </a:p>
          <a:p>
            <a:r>
              <a:rPr lang="it-IT" sz="2000" baseline="0" dirty="0" err="1" smtClean="0">
                <a:sym typeface="Wingdings" pitchFamily="2" charset="2"/>
              </a:rPr>
              <a:t>Iuridicum</a:t>
            </a:r>
            <a:r>
              <a:rPr lang="it-IT" sz="2000" baseline="0" dirty="0" smtClean="0">
                <a:sym typeface="Wingdings" pitchFamily="2" charset="2"/>
              </a:rPr>
              <a:t> </a:t>
            </a:r>
            <a:r>
              <a:rPr lang="it-IT" sz="2000" baseline="0" dirty="0" err="1" smtClean="0">
                <a:sym typeface="Wingdings" pitchFamily="2" charset="2"/>
              </a:rPr>
              <a:t>peritalia</a:t>
            </a:r>
            <a:r>
              <a:rPr lang="it-IT" sz="2000" baseline="0" dirty="0" smtClean="0">
                <a:sym typeface="Wingdings" pitchFamily="2" charset="2"/>
              </a:rPr>
              <a:t> Caio Ario </a:t>
            </a:r>
            <a:r>
              <a:rPr lang="it-IT" sz="2000" baseline="0" dirty="0" smtClean="0">
                <a:sym typeface="Wingdings" pitchFamily="2" charset="2"/>
              </a:rPr>
              <a:t>Antonino</a:t>
            </a:r>
          </a:p>
          <a:p>
            <a:pPr>
              <a:buFont typeface="Wingdings"/>
              <a:buChar char="à"/>
            </a:pPr>
            <a:r>
              <a:rPr lang="it-IT" sz="2000" baseline="0" dirty="0" smtClean="0">
                <a:sym typeface="Wingdings" pitchFamily="2" charset="2"/>
              </a:rPr>
              <a:t>sottolinea </a:t>
            </a:r>
            <a:r>
              <a:rPr lang="it-IT" sz="2000" baseline="0" dirty="0" smtClean="0">
                <a:sym typeface="Wingdings" pitchFamily="2" charset="2"/>
              </a:rPr>
              <a:t>che sia stato il primo a svolgere tale funzione in quella </a:t>
            </a:r>
            <a:r>
              <a:rPr lang="it-IT" sz="2000" baseline="0" dirty="0" smtClean="0">
                <a:sym typeface="Wingdings" pitchFamily="2" charset="2"/>
              </a:rPr>
              <a:t>regione</a:t>
            </a:r>
          </a:p>
          <a:p>
            <a:pPr>
              <a:buFont typeface="Wingdings"/>
              <a:buChar char="à"/>
            </a:pPr>
            <a:r>
              <a:rPr lang="it-IT" sz="2000" baseline="0" dirty="0" smtClean="0">
                <a:sym typeface="Wingdings" pitchFamily="2" charset="2"/>
              </a:rPr>
              <a:t>distretti </a:t>
            </a:r>
            <a:r>
              <a:rPr lang="it-IT" sz="2000" baseline="0" dirty="0" smtClean="0">
                <a:sym typeface="Wingdings" pitchFamily="2" charset="2"/>
              </a:rPr>
              <a:t>creati in età </a:t>
            </a:r>
            <a:r>
              <a:rPr lang="it-IT" sz="2000" baseline="0" dirty="0" err="1" smtClean="0">
                <a:sym typeface="Wingdings" pitchFamily="2" charset="2"/>
              </a:rPr>
              <a:t>antonina</a:t>
            </a:r>
            <a:r>
              <a:rPr lang="it-IT" sz="2000" baseline="0" dirty="0" smtClean="0">
                <a:sym typeface="Wingdings" pitchFamily="2" charset="2"/>
              </a:rPr>
              <a:t> e affidata a </a:t>
            </a:r>
            <a:r>
              <a:rPr lang="it-IT" sz="2000" baseline="0" dirty="0" err="1" smtClean="0">
                <a:sym typeface="Wingdings" pitchFamily="2" charset="2"/>
              </a:rPr>
              <a:t>iuridicii</a:t>
            </a:r>
            <a:r>
              <a:rPr lang="it-IT" sz="2000" baseline="0" dirty="0" smtClean="0">
                <a:sym typeface="Wingdings" pitchFamily="2" charset="2"/>
              </a:rPr>
              <a:t>, organizzazione </a:t>
            </a:r>
            <a:r>
              <a:rPr lang="it-IT" sz="2000" baseline="0" dirty="0" smtClean="0">
                <a:sym typeface="Wingdings" pitchFamily="2" charset="2"/>
              </a:rPr>
              <a:t>cambierà </a:t>
            </a:r>
            <a:r>
              <a:rPr lang="it-IT" sz="2000" baseline="0" dirty="0" err="1" smtClean="0">
                <a:sym typeface="Wingdings" pitchFamily="2" charset="2"/>
              </a:rPr>
              <a:t>om</a:t>
            </a:r>
            <a:r>
              <a:rPr lang="it-IT" sz="2000" baseline="0" dirty="0" smtClean="0">
                <a:sym typeface="Wingdings" pitchFamily="2" charset="2"/>
              </a:rPr>
              <a:t> </a:t>
            </a:r>
            <a:r>
              <a:rPr lang="it-IT" sz="2000" baseline="0" dirty="0" smtClean="0">
                <a:sym typeface="Wingdings" pitchFamily="2" charset="2"/>
              </a:rPr>
              <a:t>tali distretti </a:t>
            </a:r>
            <a:r>
              <a:rPr lang="it-IT" sz="2000" baseline="0" dirty="0" smtClean="0">
                <a:sym typeface="Wingdings" pitchFamily="2" charset="2"/>
              </a:rPr>
              <a:t>mutando </a:t>
            </a:r>
            <a:r>
              <a:rPr lang="it-IT" sz="2000" baseline="0" dirty="0" smtClean="0">
                <a:sym typeface="Wingdings" pitchFamily="2" charset="2"/>
              </a:rPr>
              <a:t>nel tempo e </a:t>
            </a:r>
            <a:r>
              <a:rPr lang="it-IT" sz="2000" baseline="0" dirty="0" smtClean="0">
                <a:sym typeface="Wingdings" pitchFamily="2" charset="2"/>
              </a:rPr>
              <a:t>rimangono </a:t>
            </a:r>
            <a:r>
              <a:rPr lang="it-IT" sz="2000" baseline="0" dirty="0" smtClean="0">
                <a:sym typeface="Wingdings" pitchFamily="2" charset="2"/>
              </a:rPr>
              <a:t>sempre </a:t>
            </a:r>
            <a:r>
              <a:rPr lang="it-IT" sz="2000" baseline="0" dirty="0" smtClean="0">
                <a:sym typeface="Wingdings" pitchFamily="2" charset="2"/>
              </a:rPr>
              <a:t>in 4 </a:t>
            </a:r>
            <a:r>
              <a:rPr lang="it-IT" sz="2000" baseline="0" dirty="0" smtClean="0">
                <a:sym typeface="Wingdings" pitchFamily="2" charset="2"/>
              </a:rPr>
              <a:t>con diversa ripartizione delle regioni; </a:t>
            </a:r>
            <a:endParaRPr lang="it-IT" sz="2000" baseline="0" dirty="0" smtClean="0">
              <a:sym typeface="Wingdings" pitchFamily="2" charset="2"/>
            </a:endParaRPr>
          </a:p>
          <a:p>
            <a:pPr>
              <a:buFont typeface="Wingdings"/>
              <a:buChar char="à"/>
            </a:pPr>
            <a:endParaRPr lang="it-IT" sz="2000" baseline="0" dirty="0" smtClean="0">
              <a:sym typeface="Wingdings" pitchFamily="2" charset="2"/>
            </a:endParaRPr>
          </a:p>
          <a:p>
            <a:pPr>
              <a:buFont typeface="Wingdings"/>
              <a:buNone/>
            </a:pPr>
            <a:r>
              <a:rPr lang="it-IT" sz="2000" baseline="0" dirty="0" smtClean="0">
                <a:sym typeface="Wingdings" pitchFamily="2" charset="2"/>
              </a:rPr>
              <a:t>Ora </a:t>
            </a:r>
            <a:r>
              <a:rPr lang="it-IT" sz="2000" baseline="0" dirty="0" smtClean="0">
                <a:sym typeface="Wingdings" pitchFamily="2" charset="2"/>
              </a:rPr>
              <a:t>con la riforma di </a:t>
            </a:r>
            <a:r>
              <a:rPr lang="it-IT" sz="2000" baseline="0" dirty="0" err="1" smtClean="0">
                <a:sym typeface="Wingdings" pitchFamily="2" charset="2"/>
              </a:rPr>
              <a:t>Caracalla</a:t>
            </a:r>
            <a:r>
              <a:rPr lang="it-IT" sz="2000" baseline="0" dirty="0" smtClean="0">
                <a:sym typeface="Wingdings" pitchFamily="2" charset="2"/>
              </a:rPr>
              <a:t> </a:t>
            </a:r>
            <a:r>
              <a:rPr lang="it-IT" sz="2000" baseline="0" dirty="0" smtClean="0">
                <a:sym typeface="Wingdings" pitchFamily="2" charset="2"/>
              </a:rPr>
              <a:t>c’è un aumento </a:t>
            </a:r>
            <a:r>
              <a:rPr lang="it-IT" sz="2000" baseline="0" dirty="0" smtClean="0">
                <a:sym typeface="Wingdings" pitchFamily="2" charset="2"/>
              </a:rPr>
              <a:t>dei distretti </a:t>
            </a:r>
            <a:r>
              <a:rPr lang="it-IT" sz="2000" baseline="0" dirty="0" err="1" smtClean="0">
                <a:sym typeface="Wingdings" pitchFamily="2" charset="2"/>
              </a:rPr>
              <a:t>iudiricali</a:t>
            </a:r>
            <a:r>
              <a:rPr lang="it-IT" sz="2000" baseline="0" dirty="0" smtClean="0">
                <a:sym typeface="Wingdings" pitchFamily="2" charset="2"/>
              </a:rPr>
              <a:t> fino a 5 poi si trasportano fino a 6</a:t>
            </a:r>
          </a:p>
          <a:p>
            <a:r>
              <a:rPr lang="it-IT" sz="2000" baseline="0" dirty="0" smtClean="0">
                <a:sym typeface="Wingdings" pitchFamily="2" charset="2"/>
              </a:rPr>
              <a:t>Tali magistrature rispondono a un </a:t>
            </a:r>
            <a:r>
              <a:rPr lang="it-IT" sz="2000" baseline="0" dirty="0" smtClean="0">
                <a:sym typeface="Wingdings" pitchFamily="2" charset="2"/>
              </a:rPr>
              <a:t>deficit amministrativi per </a:t>
            </a:r>
            <a:r>
              <a:rPr lang="it-IT" sz="2000" baseline="0" dirty="0" smtClean="0">
                <a:sym typeface="Wingdings" pitchFamily="2" charset="2"/>
              </a:rPr>
              <a:t>quanto riguarda il numero di </a:t>
            </a:r>
            <a:r>
              <a:rPr lang="it-IT" sz="2000" baseline="0" dirty="0" smtClean="0">
                <a:sym typeface="Wingdings" pitchFamily="2" charset="2"/>
              </a:rPr>
              <a:t>addetti della </a:t>
            </a:r>
            <a:r>
              <a:rPr lang="it-IT" sz="2000" baseline="0" dirty="0" smtClean="0">
                <a:sym typeface="Wingdings" pitchFamily="2" charset="2"/>
              </a:rPr>
              <a:t>sfera </a:t>
            </a:r>
            <a:r>
              <a:rPr lang="it-IT" sz="2000" baseline="0" dirty="0" smtClean="0">
                <a:sym typeface="Wingdings" pitchFamily="2" charset="2"/>
              </a:rPr>
              <a:t>amministrativa. Rimarrà </a:t>
            </a:r>
            <a:r>
              <a:rPr lang="it-IT" sz="2000" baseline="0" dirty="0" smtClean="0">
                <a:sym typeface="Wingdings" pitchFamily="2" charset="2"/>
              </a:rPr>
              <a:t>per i primi secoli estremamente basso, il personale subalterno 8 10 mila individui impegnati nell’’</a:t>
            </a:r>
            <a:r>
              <a:rPr lang="it-IT" sz="2000" baseline="0" dirty="0" err="1" smtClean="0">
                <a:sym typeface="Wingdings" pitchFamily="2" charset="2"/>
              </a:rPr>
              <a:t>amministrazine</a:t>
            </a:r>
            <a:r>
              <a:rPr lang="it-IT" sz="2000" baseline="0" dirty="0" smtClean="0">
                <a:sym typeface="Wingdings" pitchFamily="2" charset="2"/>
              </a:rPr>
              <a:t> di tutto l’impero, numero di addetti ridottissimo: deficit </a:t>
            </a:r>
            <a:r>
              <a:rPr lang="it-IT" sz="2000" baseline="0" dirty="0" smtClean="0">
                <a:sym typeface="Wingdings" pitchFamily="2" charset="2"/>
              </a:rPr>
              <a:t>amministrativo,la  funzione demandante </a:t>
            </a:r>
            <a:r>
              <a:rPr lang="it-IT" sz="2000" baseline="0" dirty="0" smtClean="0">
                <a:sym typeface="Wingdings" pitchFamily="2" charset="2"/>
              </a:rPr>
              <a:t>dal centro alla </a:t>
            </a:r>
            <a:r>
              <a:rPr lang="it-IT" sz="2000" baseline="0" dirty="0" smtClean="0">
                <a:sym typeface="Wingdings" pitchFamily="2" charset="2"/>
              </a:rPr>
              <a:t>periferia deve essere accresciuta</a:t>
            </a:r>
          </a:p>
          <a:p>
            <a:pPr>
              <a:buFont typeface="Wingdings"/>
              <a:buChar char="à"/>
            </a:pPr>
            <a:r>
              <a:rPr lang="it-IT" sz="2000" baseline="0" dirty="0" smtClean="0">
                <a:sym typeface="Wingdings" pitchFamily="2" charset="2"/>
              </a:rPr>
              <a:t>se </a:t>
            </a:r>
            <a:r>
              <a:rPr lang="it-IT" sz="2000" baseline="0" dirty="0" smtClean="0">
                <a:sym typeface="Wingdings" pitchFamily="2" charset="2"/>
              </a:rPr>
              <a:t>ne occuperanno le città; deficit burocratico in modo tale i legati augusti </a:t>
            </a:r>
            <a:r>
              <a:rPr lang="it-IT" sz="2000" baseline="0" dirty="0" err="1" smtClean="0">
                <a:sym typeface="Wingdings" pitchFamily="2" charset="2"/>
              </a:rPr>
              <a:t>propetori</a:t>
            </a:r>
            <a:r>
              <a:rPr lang="it-IT" sz="2000" baseline="0" dirty="0" smtClean="0">
                <a:sym typeface="Wingdings" pitchFamily="2" charset="2"/>
              </a:rPr>
              <a:t> e </a:t>
            </a:r>
            <a:r>
              <a:rPr lang="it-IT" sz="2000" baseline="0" dirty="0" err="1" smtClean="0">
                <a:sym typeface="Wingdings" pitchFamily="2" charset="2"/>
              </a:rPr>
              <a:t>iuridici</a:t>
            </a:r>
            <a:r>
              <a:rPr lang="it-IT" sz="2000" baseline="0" dirty="0" smtClean="0">
                <a:sym typeface="Wingdings" pitchFamily="2" charset="2"/>
              </a:rPr>
              <a:t> o cariche saltuari ad </a:t>
            </a:r>
            <a:r>
              <a:rPr lang="it-IT" sz="2000" baseline="0" dirty="0" err="1" smtClean="0">
                <a:sym typeface="Wingdings" pitchFamily="2" charset="2"/>
              </a:rPr>
              <a:t>corrigendum</a:t>
            </a:r>
            <a:r>
              <a:rPr lang="it-IT" sz="2000" baseline="0" dirty="0" smtClean="0">
                <a:sym typeface="Wingdings" pitchFamily="2" charset="2"/>
              </a:rPr>
              <a:t> </a:t>
            </a:r>
            <a:r>
              <a:rPr lang="it-IT" sz="2000" baseline="0" dirty="0" err="1" smtClean="0">
                <a:sym typeface="Wingdings" pitchFamily="2" charset="2"/>
              </a:rPr>
              <a:t>statum</a:t>
            </a:r>
            <a:r>
              <a:rPr lang="it-IT" sz="2000" baseline="0" dirty="0" smtClean="0">
                <a:sym typeface="Wingdings" pitchFamily="2" charset="2"/>
              </a:rPr>
              <a:t> hanno il compito di riportare all’ordine dello Stato alterato; oppure si aumentano le funzioni assegnati a funzionari già presenti in loco si cerca di ridurre le spese nelle comunità locali in occasione di un </a:t>
            </a:r>
            <a:r>
              <a:rPr lang="it-IT" sz="2000" baseline="0" dirty="0" err="1" smtClean="0">
                <a:sym typeface="Wingdings" pitchFamily="2" charset="2"/>
              </a:rPr>
              <a:t>senatusconsultum</a:t>
            </a:r>
            <a:r>
              <a:rPr lang="it-IT" sz="2000" baseline="0" dirty="0" smtClean="0">
                <a:sym typeface="Wingdings" pitchFamily="2" charset="2"/>
              </a:rPr>
              <a:t> nell’organizzazione di giochi gladiatori serie e applicazione di norme demandata dal senato a tutta una serie di funzionari presenti in </a:t>
            </a:r>
            <a:r>
              <a:rPr lang="it-IT" sz="2000" baseline="0" dirty="0" smtClean="0">
                <a:sym typeface="Wingdings" pitchFamily="2" charset="2"/>
              </a:rPr>
              <a:t>loco</a:t>
            </a:r>
          </a:p>
          <a:p>
            <a:pPr>
              <a:buFont typeface="Wingdings"/>
              <a:buChar char="à"/>
            </a:pPr>
            <a:r>
              <a:rPr lang="it-IT" sz="2000" baseline="0" dirty="0" smtClean="0">
                <a:sym typeface="Wingdings" pitchFamily="2" charset="2"/>
              </a:rPr>
              <a:t>serie </a:t>
            </a:r>
            <a:r>
              <a:rPr lang="it-IT" sz="2000" baseline="0" dirty="0" smtClean="0">
                <a:sym typeface="Wingdings" pitchFamily="2" charset="2"/>
              </a:rPr>
              <a:t>di passaggi che porteranno a Diocleziano, quando decide di dare un nuovo volto all’Italia ci sono state una </a:t>
            </a:r>
            <a:r>
              <a:rPr lang="it-IT" sz="2000" baseline="0" dirty="0" smtClean="0">
                <a:sym typeface="Wingdings" pitchFamily="2" charset="2"/>
              </a:rPr>
              <a:t>serie </a:t>
            </a:r>
            <a:r>
              <a:rPr lang="it-IT" sz="2000" baseline="0" dirty="0" smtClean="0">
                <a:sym typeface="Wingdings" pitchFamily="2" charset="2"/>
              </a:rPr>
              <a:t>di passaggi che hanno portato + o – naturalmente alla scelta operativa di </a:t>
            </a:r>
            <a:r>
              <a:rPr lang="it-IT" sz="2000" baseline="0" dirty="0" smtClean="0">
                <a:sym typeface="Wingdings" pitchFamily="2" charset="2"/>
              </a:rPr>
              <a:t>Diocleziano</a:t>
            </a:r>
          </a:p>
          <a:p>
            <a:pPr>
              <a:buFont typeface="Wingdings"/>
              <a:buChar char="à"/>
            </a:pPr>
            <a:r>
              <a:rPr lang="it-IT" sz="2000" baseline="0" dirty="0" smtClean="0">
                <a:sym typeface="Wingdings" pitchFamily="2" charset="2"/>
              </a:rPr>
              <a:t>Adriano </a:t>
            </a:r>
            <a:r>
              <a:rPr lang="it-IT" sz="2000" baseline="0" dirty="0" smtClean="0">
                <a:sym typeface="Wingdings" pitchFamily="2" charset="2"/>
              </a:rPr>
              <a:t>propone i legati </a:t>
            </a:r>
            <a:r>
              <a:rPr lang="it-IT" sz="2000" baseline="0" dirty="0" err="1" smtClean="0">
                <a:sym typeface="Wingdings" pitchFamily="2" charset="2"/>
              </a:rPr>
              <a:t>Caesari</a:t>
            </a:r>
            <a:r>
              <a:rPr lang="it-IT" sz="2000" baseline="0" dirty="0" smtClean="0">
                <a:sym typeface="Wingdings" pitchFamily="2" charset="2"/>
              </a:rPr>
              <a:t> </a:t>
            </a:r>
            <a:r>
              <a:rPr lang="it-IT" sz="2000" baseline="0" dirty="0" err="1" smtClean="0">
                <a:sym typeface="Wingdings" pitchFamily="2" charset="2"/>
              </a:rPr>
              <a:t>procuratores</a:t>
            </a:r>
            <a:r>
              <a:rPr lang="it-IT" sz="2000" baseline="0" dirty="0" smtClean="0">
                <a:sym typeface="Wingdings" pitchFamily="2" charset="2"/>
              </a:rPr>
              <a:t> e </a:t>
            </a:r>
            <a:r>
              <a:rPr lang="it-IT" sz="2000" baseline="0" dirty="0" err="1" smtClean="0">
                <a:sym typeface="Wingdings" pitchFamily="2" charset="2"/>
              </a:rPr>
              <a:t>consulares</a:t>
            </a:r>
            <a:r>
              <a:rPr lang="it-IT" sz="2000" baseline="0" dirty="0" smtClean="0">
                <a:sym typeface="Wingdings" pitchFamily="2" charset="2"/>
              </a:rPr>
              <a:t> e 4 distretti amministrativi in Italia preludono a una provincializzazione; considerata troppo anacronistica da Antonino </a:t>
            </a:r>
            <a:r>
              <a:rPr lang="it-IT" sz="2000" baseline="0" dirty="0" smtClean="0">
                <a:sym typeface="Wingdings" pitchFamily="2" charset="2"/>
              </a:rPr>
              <a:t>Pio</a:t>
            </a:r>
          </a:p>
          <a:p>
            <a:pPr>
              <a:buFont typeface="Wingdings"/>
              <a:buChar char="à"/>
            </a:pPr>
            <a:r>
              <a:rPr lang="it-IT" sz="2000" baseline="0" dirty="0" smtClean="0">
                <a:sym typeface="Wingdings" pitchFamily="2" charset="2"/>
              </a:rPr>
              <a:t>Problemi </a:t>
            </a:r>
            <a:r>
              <a:rPr lang="it-IT" sz="2000" baseline="0" dirty="0" smtClean="0">
                <a:sym typeface="Wingdings" pitchFamily="2" charset="2"/>
              </a:rPr>
              <a:t>di ordine pubblico in Italia, per </a:t>
            </a:r>
            <a:r>
              <a:rPr lang="it-IT" sz="2000" baseline="0" dirty="0" err="1" smtClean="0">
                <a:sym typeface="Wingdings" pitchFamily="2" charset="2"/>
              </a:rPr>
              <a:t>risorverli</a:t>
            </a:r>
            <a:r>
              <a:rPr lang="it-IT" sz="2000" baseline="0" dirty="0" smtClean="0">
                <a:sym typeface="Wingdings" pitchFamily="2" charset="2"/>
              </a:rPr>
              <a:t> sono create </a:t>
            </a:r>
            <a:r>
              <a:rPr lang="it-IT" sz="2000" baseline="0" dirty="0" smtClean="0">
                <a:sym typeface="Wingdings" pitchFamily="2" charset="2"/>
              </a:rPr>
              <a:t>delle figure momentanee come i </a:t>
            </a:r>
            <a:r>
              <a:rPr lang="it-IT" sz="2000" baseline="0" dirty="0" smtClean="0">
                <a:sym typeface="Wingdings" pitchFamily="2" charset="2"/>
              </a:rPr>
              <a:t>legati </a:t>
            </a:r>
            <a:r>
              <a:rPr lang="it-IT" sz="2000" baseline="0" dirty="0" smtClean="0">
                <a:sym typeface="Wingdings" pitchFamily="2" charset="2"/>
              </a:rPr>
              <a:t>ad </a:t>
            </a:r>
            <a:r>
              <a:rPr lang="it-IT" sz="2000" baseline="0" dirty="0" err="1" smtClean="0">
                <a:sym typeface="Wingdings" pitchFamily="2" charset="2"/>
              </a:rPr>
              <a:t>corriggendum</a:t>
            </a:r>
            <a:r>
              <a:rPr lang="it-IT" sz="2000" baseline="0" dirty="0" smtClean="0">
                <a:sym typeface="Wingdings" pitchFamily="2" charset="2"/>
              </a:rPr>
              <a:t> </a:t>
            </a:r>
            <a:r>
              <a:rPr lang="it-IT" sz="2000" baseline="0" dirty="0" err="1" smtClean="0">
                <a:sym typeface="Wingdings" pitchFamily="2" charset="2"/>
              </a:rPr>
              <a:t>statum</a:t>
            </a:r>
            <a:r>
              <a:rPr lang="it-IT" sz="2000" baseline="0" dirty="0" smtClean="0">
                <a:sym typeface="Wingdings" pitchFamily="2" charset="2"/>
              </a:rPr>
              <a:t> oppure cariche + </a:t>
            </a:r>
            <a:r>
              <a:rPr lang="it-IT" sz="2000" baseline="0" dirty="0" smtClean="0">
                <a:sym typeface="Wingdings" pitchFamily="2" charset="2"/>
              </a:rPr>
              <a:t>stabili </a:t>
            </a:r>
            <a:r>
              <a:rPr lang="it-IT" sz="2000" baseline="0" dirty="0" smtClean="0">
                <a:sym typeface="Wingdings" pitchFamily="2" charset="2"/>
              </a:rPr>
              <a:t>come gli </a:t>
            </a:r>
            <a:r>
              <a:rPr lang="it-IT" sz="2000" baseline="0" dirty="0" err="1" smtClean="0">
                <a:sym typeface="Wingdings" pitchFamily="2" charset="2"/>
              </a:rPr>
              <a:t>iuridicii</a:t>
            </a:r>
            <a:r>
              <a:rPr lang="it-IT" sz="2000" baseline="0" dirty="0" smtClean="0">
                <a:sym typeface="Wingdings" pitchFamily="2" charset="2"/>
              </a:rPr>
              <a:t> come amministrazione che tutto sommato si mantiene per un </a:t>
            </a:r>
            <a:r>
              <a:rPr lang="it-IT" sz="2000" baseline="0" dirty="0" smtClean="0">
                <a:sym typeface="Wingdings" pitchFamily="2" charset="2"/>
              </a:rPr>
              <a:t>secolo</a:t>
            </a:r>
          </a:p>
          <a:p>
            <a:pPr>
              <a:buFont typeface="Wingdings"/>
              <a:buChar char="à"/>
            </a:pPr>
            <a:r>
              <a:rPr lang="it-IT" sz="2000" baseline="0" dirty="0" smtClean="0">
                <a:sym typeface="Wingdings" pitchFamily="2" charset="2"/>
              </a:rPr>
              <a:t>serie </a:t>
            </a:r>
            <a:r>
              <a:rPr lang="it-IT" sz="2000" baseline="0" dirty="0" smtClean="0">
                <a:sym typeface="Wingdings" pitchFamily="2" charset="2"/>
              </a:rPr>
              <a:t>di distretti amministrativi si definiscono aree di </a:t>
            </a:r>
            <a:r>
              <a:rPr lang="it-IT" sz="2000" baseline="0" dirty="0" smtClean="0">
                <a:sym typeface="Wingdings" pitchFamily="2" charset="2"/>
              </a:rPr>
              <a:t>competenza </a:t>
            </a:r>
            <a:r>
              <a:rPr lang="it-IT" sz="2000" baseline="0" dirty="0" smtClean="0">
                <a:sym typeface="Wingdings" pitchFamily="2" charset="2"/>
              </a:rPr>
              <a:t>che definiscono le </a:t>
            </a:r>
            <a:r>
              <a:rPr lang="it-IT" sz="2000" baseline="0" dirty="0" err="1" smtClean="0">
                <a:sym typeface="Wingdings" pitchFamily="2" charset="2"/>
              </a:rPr>
              <a:t>regiones</a:t>
            </a:r>
            <a:r>
              <a:rPr lang="it-IT" sz="2000" baseline="0" dirty="0" smtClean="0">
                <a:sym typeface="Wingdings" pitchFamily="2" charset="2"/>
              </a:rPr>
              <a:t> </a:t>
            </a:r>
            <a:r>
              <a:rPr lang="it-IT" sz="2000" baseline="0" dirty="0" err="1" smtClean="0">
                <a:sym typeface="Wingdings" pitchFamily="2" charset="2"/>
              </a:rPr>
              <a:t>dioclezianee</a:t>
            </a:r>
            <a:endParaRPr lang="it-IT" sz="2000" baseline="0" dirty="0" smtClean="0">
              <a:sym typeface="Wingdings" pitchFamily="2" charset="2"/>
            </a:endParaRPr>
          </a:p>
          <a:p>
            <a:pPr>
              <a:buFont typeface="Wingdings"/>
              <a:buNone/>
            </a:pPr>
            <a:r>
              <a:rPr lang="it-IT" sz="2000" baseline="0" dirty="0" smtClean="0">
                <a:sym typeface="Wingdings" pitchFamily="2" charset="2"/>
              </a:rPr>
              <a:t> </a:t>
            </a:r>
            <a:r>
              <a:rPr lang="it-IT" sz="2000" baseline="0" dirty="0" smtClean="0">
                <a:sym typeface="Wingdings" pitchFamily="2" charset="2"/>
              </a:rPr>
              <a:t>diocesi introdotte su scala imperiale</a:t>
            </a:r>
          </a:p>
          <a:p>
            <a:r>
              <a:rPr lang="it-IT" sz="2000" baseline="0" dirty="0" smtClean="0">
                <a:sym typeface="Wingdings" pitchFamily="2" charset="2"/>
              </a:rPr>
              <a:t>Attraverso tali passaggi, ripartizione assetti </a:t>
            </a:r>
            <a:r>
              <a:rPr lang="it-IT" sz="2000" baseline="0" dirty="0" smtClean="0">
                <a:sym typeface="Wingdings" pitchFamily="2" charset="2"/>
              </a:rPr>
              <a:t>amministrativi</a:t>
            </a:r>
          </a:p>
          <a:p>
            <a:pPr>
              <a:buFont typeface="Wingdings"/>
              <a:buChar char="à"/>
            </a:pPr>
            <a:r>
              <a:rPr lang="it-IT" sz="2000" baseline="0" dirty="0" smtClean="0">
                <a:sym typeface="Wingdings" pitchFamily="2" charset="2"/>
              </a:rPr>
              <a:t>si </a:t>
            </a:r>
            <a:r>
              <a:rPr lang="it-IT" sz="2000" baseline="0" dirty="0" smtClean="0">
                <a:sym typeface="Wingdings" pitchFamily="2" charset="2"/>
              </a:rPr>
              <a:t>prepara la provincializzazione </a:t>
            </a:r>
            <a:r>
              <a:rPr lang="it-IT" sz="2000" baseline="0" dirty="0" smtClean="0">
                <a:sym typeface="Wingdings" pitchFamily="2" charset="2"/>
              </a:rPr>
              <a:t>dell’Italia</a:t>
            </a:r>
          </a:p>
          <a:p>
            <a:pPr>
              <a:buFont typeface="Wingdings"/>
              <a:buChar char="à"/>
            </a:pPr>
            <a:r>
              <a:rPr lang="it-IT" sz="2000" baseline="0" dirty="0" err="1" smtClean="0">
                <a:sym typeface="Wingdings" pitchFamily="2" charset="2"/>
              </a:rPr>
              <a:t>Dione</a:t>
            </a:r>
            <a:r>
              <a:rPr lang="it-IT" sz="2000" baseline="0" dirty="0" smtClean="0">
                <a:sym typeface="Wingdings" pitchFamily="2" charset="2"/>
              </a:rPr>
              <a:t> </a:t>
            </a:r>
            <a:r>
              <a:rPr lang="it-IT" sz="2000" baseline="0" dirty="0" err="1" smtClean="0">
                <a:sym typeface="Wingdings" pitchFamily="2" charset="2"/>
              </a:rPr>
              <a:t>Cassio</a:t>
            </a:r>
            <a:r>
              <a:rPr lang="it-IT" sz="2000" baseline="0" dirty="0" smtClean="0">
                <a:sym typeface="Wingdings" pitchFamily="2" charset="2"/>
              </a:rPr>
              <a:t> quando scrive l’organizzazione dell’Italia di Diocleziano: Agrippa, Mecenate e Augusto fra le proposte di Mecenate uno dei 2 collaboratori di Augusto: dividere la </a:t>
            </a:r>
            <a:r>
              <a:rPr lang="it-IT" sz="2000" baseline="0" dirty="0" smtClean="0">
                <a:sym typeface="Wingdings" pitchFamily="2" charset="2"/>
              </a:rPr>
              <a:t>provincia </a:t>
            </a:r>
            <a:r>
              <a:rPr lang="it-IT" sz="2000" baseline="0" dirty="0" smtClean="0">
                <a:sym typeface="Wingdings" pitchFamily="2" charset="2"/>
              </a:rPr>
              <a:t>in distretti, porla sotto tassazione  e affidarla a governatori, fatto salvo il primo centesimo di Roma rimasta sotto il controllo dei funzionari romani, suggerisce velatamente la provincializzazione dell’Italia(idea dell’Italia come provincia elemento discusso</a:t>
            </a:r>
            <a:r>
              <a:rPr lang="it-IT" sz="2000" baseline="0" dirty="0" smtClean="0">
                <a:sym typeface="Wingdings" pitchFamily="2" charset="2"/>
              </a:rPr>
              <a:t>)</a:t>
            </a:r>
          </a:p>
          <a:p>
            <a:pPr>
              <a:buFont typeface="Wingdings"/>
              <a:buChar char="à"/>
            </a:pPr>
            <a:r>
              <a:rPr lang="it-IT" sz="2000" baseline="0" dirty="0" smtClean="0">
                <a:sym typeface="Wingdings" pitchFamily="2" charset="2"/>
              </a:rPr>
              <a:t>negli </a:t>
            </a:r>
            <a:r>
              <a:rPr lang="it-IT" sz="2000" baseline="0" dirty="0" smtClean="0">
                <a:sym typeface="Wingdings" pitchFamily="2" charset="2"/>
              </a:rPr>
              <a:t>anni che precedono la riforma </a:t>
            </a:r>
            <a:r>
              <a:rPr lang="it-IT" sz="2000" baseline="0" dirty="0" err="1" smtClean="0">
                <a:sym typeface="Wingdings" pitchFamily="2" charset="2"/>
              </a:rPr>
              <a:t>Dioclezianea</a:t>
            </a:r>
            <a:r>
              <a:rPr lang="it-IT" sz="2000" baseline="0" dirty="0" smtClean="0">
                <a:sym typeface="Wingdings" pitchFamily="2" charset="2"/>
              </a:rPr>
              <a:t> la </a:t>
            </a:r>
            <a:r>
              <a:rPr lang="it-IT" sz="2000" baseline="0" dirty="0" smtClean="0">
                <a:sym typeface="Wingdings" pitchFamily="2" charset="2"/>
              </a:rPr>
              <a:t>presenza di funzionari definiti </a:t>
            </a:r>
            <a:r>
              <a:rPr lang="it-IT" sz="2000" baseline="0" dirty="0" err="1" smtClean="0">
                <a:sym typeface="Wingdings" pitchFamily="2" charset="2"/>
              </a:rPr>
              <a:t>Corretores</a:t>
            </a:r>
            <a:r>
              <a:rPr lang="it-IT" sz="2000" baseline="0" dirty="0" smtClean="0">
                <a:sym typeface="Wingdings" pitchFamily="2" charset="2"/>
              </a:rPr>
              <a:t>(</a:t>
            </a:r>
            <a:r>
              <a:rPr lang="it-IT" sz="2000" baseline="0" dirty="0" err="1" smtClean="0">
                <a:sym typeface="Wingdings" pitchFamily="2" charset="2"/>
              </a:rPr>
              <a:t>corriggendum</a:t>
            </a:r>
            <a:r>
              <a:rPr lang="it-IT" sz="2000" baseline="0" dirty="0" smtClean="0">
                <a:sym typeface="Wingdings" pitchFamily="2" charset="2"/>
              </a:rPr>
              <a:t> </a:t>
            </a:r>
            <a:r>
              <a:rPr lang="it-IT" sz="2000" baseline="0" dirty="0" err="1" smtClean="0">
                <a:sym typeface="Wingdings" pitchFamily="2" charset="2"/>
              </a:rPr>
              <a:t>statum</a:t>
            </a:r>
            <a:r>
              <a:rPr lang="it-IT" sz="2000" baseline="0" dirty="0" smtClean="0">
                <a:sym typeface="Wingdings" pitchFamily="2" charset="2"/>
              </a:rPr>
              <a:t>) </a:t>
            </a:r>
            <a:r>
              <a:rPr lang="it-IT" sz="2000" baseline="0" dirty="0" smtClean="0">
                <a:sym typeface="Wingdings" pitchFamily="2" charset="2"/>
              </a:rPr>
              <a:t>ci è testimoniata dalla documentazione </a:t>
            </a:r>
            <a:r>
              <a:rPr lang="it-IT" sz="2000" baseline="0" dirty="0" smtClean="0">
                <a:sym typeface="Wingdings" pitchFamily="2" charset="2"/>
              </a:rPr>
              <a:t>epigrafica di Pomponio Basso nel 271 ricordato come </a:t>
            </a:r>
            <a:r>
              <a:rPr lang="it-IT" sz="2000" baseline="0" dirty="0" err="1" smtClean="0">
                <a:sym typeface="Wingdings" pitchFamily="2" charset="2"/>
              </a:rPr>
              <a:t>corrector</a:t>
            </a:r>
            <a:r>
              <a:rPr lang="it-IT" sz="2000" baseline="0" dirty="0" smtClean="0">
                <a:sym typeface="Wingdings" pitchFamily="2" charset="2"/>
              </a:rPr>
              <a:t> </a:t>
            </a:r>
            <a:r>
              <a:rPr lang="it-IT" sz="2000" baseline="0" dirty="0" err="1" smtClean="0">
                <a:sym typeface="Wingdings" pitchFamily="2" charset="2"/>
              </a:rPr>
              <a:t>totius</a:t>
            </a:r>
            <a:r>
              <a:rPr lang="it-IT" sz="2000" baseline="0" dirty="0" smtClean="0">
                <a:sym typeface="Wingdings" pitchFamily="2" charset="2"/>
              </a:rPr>
              <a:t> </a:t>
            </a:r>
            <a:r>
              <a:rPr lang="it-IT" sz="2000" baseline="0" dirty="0" err="1" smtClean="0">
                <a:sym typeface="Wingdings" pitchFamily="2" charset="2"/>
              </a:rPr>
              <a:t>Italiae</a:t>
            </a:r>
            <a:r>
              <a:rPr lang="it-IT" sz="2000" baseline="0" dirty="0" smtClean="0">
                <a:sym typeface="Wingdings" pitchFamily="2" charset="2"/>
              </a:rPr>
              <a:t>, funzione di </a:t>
            </a:r>
            <a:r>
              <a:rPr lang="it-IT" sz="2000" baseline="0" dirty="0" err="1" smtClean="0">
                <a:sym typeface="Wingdings" pitchFamily="2" charset="2"/>
              </a:rPr>
              <a:t>corrector</a:t>
            </a:r>
            <a:r>
              <a:rPr lang="it-IT" sz="2000" baseline="0" dirty="0" smtClean="0">
                <a:sym typeface="Wingdings" pitchFamily="2" charset="2"/>
              </a:rPr>
              <a:t> ricordato anche in funzione di </a:t>
            </a:r>
            <a:r>
              <a:rPr lang="it-IT" sz="2000" baseline="0" dirty="0" err="1" smtClean="0">
                <a:sym typeface="Wingdings" pitchFamily="2" charset="2"/>
              </a:rPr>
              <a:t>Tretico</a:t>
            </a:r>
            <a:r>
              <a:rPr lang="it-IT" sz="2000" baseline="0" dirty="0" smtClean="0">
                <a:sym typeface="Wingdings" pitchFamily="2" charset="2"/>
              </a:rPr>
              <a:t> che fa atto di sottomissione di Aureliano, lo coopta ne sistema dei funzionario, </a:t>
            </a:r>
            <a:r>
              <a:rPr lang="it-IT" sz="2000" baseline="0" dirty="0" err="1" smtClean="0">
                <a:sym typeface="Wingdings" pitchFamily="2" charset="2"/>
              </a:rPr>
              <a:t>corrector</a:t>
            </a:r>
            <a:r>
              <a:rPr lang="it-IT" sz="2000" baseline="0" dirty="0" smtClean="0">
                <a:sym typeface="Wingdings" pitchFamily="2" charset="2"/>
              </a:rPr>
              <a:t> </a:t>
            </a:r>
            <a:r>
              <a:rPr lang="it-IT" sz="2000" baseline="0" dirty="0" err="1" smtClean="0">
                <a:sym typeface="Wingdings" pitchFamily="2" charset="2"/>
              </a:rPr>
              <a:t>lucanie</a:t>
            </a:r>
            <a:r>
              <a:rPr lang="it-IT" sz="2000" baseline="0" dirty="0" smtClean="0">
                <a:sym typeface="Wingdings" pitchFamily="2" charset="2"/>
              </a:rPr>
              <a:t> o di tutta </a:t>
            </a:r>
            <a:r>
              <a:rPr lang="it-IT" sz="2000" baseline="0" dirty="0" smtClean="0">
                <a:sym typeface="Wingdings" pitchFamily="2" charset="2"/>
              </a:rPr>
              <a:t>Italia</a:t>
            </a:r>
          </a:p>
          <a:p>
            <a:pPr>
              <a:buFont typeface="Wingdings"/>
              <a:buChar char="à"/>
            </a:pPr>
            <a:r>
              <a:rPr lang="it-IT" sz="2000" baseline="0" dirty="0" smtClean="0">
                <a:sym typeface="Wingdings" pitchFamily="2" charset="2"/>
              </a:rPr>
              <a:t>si </a:t>
            </a:r>
            <a:r>
              <a:rPr lang="it-IT" sz="2000" baseline="0" dirty="0" smtClean="0">
                <a:sym typeface="Wingdings" pitchFamily="2" charset="2"/>
              </a:rPr>
              <a:t>discute sul titolo effettivo di </a:t>
            </a:r>
            <a:r>
              <a:rPr lang="it-IT" sz="2000" baseline="0" dirty="0" err="1" smtClean="0">
                <a:sym typeface="Wingdings" pitchFamily="2" charset="2"/>
              </a:rPr>
              <a:t>Tretico</a:t>
            </a:r>
            <a:r>
              <a:rPr lang="it-IT" sz="2000" baseline="0" dirty="0" smtClean="0">
                <a:sym typeface="Wingdings" pitchFamily="2" charset="2"/>
              </a:rPr>
              <a:t>, forse funzioni speciale in Lucania(dato il rifornimento A Roma di carne di Maiale, gestire il flusso continuo dei maiali dalla Lucania fino a </a:t>
            </a:r>
            <a:r>
              <a:rPr lang="it-IT" sz="2000" baseline="0" dirty="0" smtClean="0">
                <a:sym typeface="Wingdings" pitchFamily="2" charset="2"/>
              </a:rPr>
              <a:t>Roma)</a:t>
            </a:r>
          </a:p>
          <a:p>
            <a:pPr>
              <a:buFont typeface="Wingdings"/>
              <a:buNone/>
            </a:pPr>
            <a:endParaRPr lang="it-IT" sz="2000" baseline="0" dirty="0" smtClean="0">
              <a:sym typeface="Wingdings" pitchFamily="2" charset="2"/>
            </a:endParaRPr>
          </a:p>
          <a:p>
            <a:pPr>
              <a:buFont typeface="Wingdings"/>
              <a:buNone/>
            </a:pPr>
            <a:r>
              <a:rPr lang="it-IT" sz="2000" baseline="0" dirty="0" smtClean="0">
                <a:sym typeface="Wingdings" pitchFamily="2" charset="2"/>
              </a:rPr>
              <a:t>Nuova </a:t>
            </a:r>
            <a:r>
              <a:rPr lang="it-IT" sz="2000" baseline="0" dirty="0" smtClean="0">
                <a:sym typeface="Wingdings" pitchFamily="2" charset="2"/>
              </a:rPr>
              <a:t>Italia disegnata da </a:t>
            </a:r>
            <a:r>
              <a:rPr lang="it-IT" sz="2000" baseline="0" dirty="0" smtClean="0">
                <a:sym typeface="Wingdings" pitchFamily="2" charset="2"/>
              </a:rPr>
              <a:t>Diocleziano</a:t>
            </a:r>
          </a:p>
          <a:p>
            <a:pPr>
              <a:buFont typeface="Wingdings"/>
              <a:buNone/>
            </a:pPr>
            <a:r>
              <a:rPr lang="it-IT" sz="2000" baseline="0" dirty="0" smtClean="0">
                <a:sym typeface="Wingdings" pitchFamily="2" charset="2"/>
              </a:rPr>
              <a:t> </a:t>
            </a:r>
            <a:r>
              <a:rPr lang="it-IT" sz="2000" baseline="0" dirty="0" smtClean="0">
                <a:sym typeface="Wingdings" pitchFamily="2" charset="2"/>
              </a:rPr>
              <a:t>assegnati anche le 3 grandi isole prima erano </a:t>
            </a:r>
            <a:r>
              <a:rPr lang="it-IT" sz="2000" baseline="0" dirty="0" err="1" smtClean="0">
                <a:sym typeface="Wingdings" pitchFamily="2" charset="2"/>
              </a:rPr>
              <a:t>provinciae</a:t>
            </a:r>
            <a:r>
              <a:rPr lang="it-IT" sz="2000" baseline="0" dirty="0" smtClean="0">
                <a:sym typeface="Wingdings" pitchFamily="2" charset="2"/>
              </a:rPr>
              <a:t> </a:t>
            </a:r>
            <a:r>
              <a:rPr lang="it-IT" sz="2000" baseline="0" dirty="0" smtClean="0">
                <a:sym typeface="Wingdings" pitchFamily="2" charset="2"/>
              </a:rPr>
              <a:t>a sé </a:t>
            </a:r>
            <a:r>
              <a:rPr lang="it-IT" sz="2000" baseline="0" dirty="0" err="1" smtClean="0">
                <a:sym typeface="Wingdings" pitchFamily="2" charset="2"/>
              </a:rPr>
              <a:t>sstanti</a:t>
            </a:r>
            <a:r>
              <a:rPr lang="it-IT" sz="2000" baseline="0" dirty="0" smtClean="0">
                <a:sym typeface="Wingdings" pitchFamily="2" charset="2"/>
              </a:rPr>
              <a:t> </a:t>
            </a:r>
            <a:r>
              <a:rPr lang="it-IT" sz="2000" baseline="0" dirty="0" smtClean="0">
                <a:sym typeface="Wingdings" pitchFamily="2" charset="2"/>
              </a:rPr>
              <a:t>cosi come </a:t>
            </a:r>
            <a:r>
              <a:rPr lang="it-IT" sz="2000" baseline="0" dirty="0" smtClean="0">
                <a:sym typeface="Wingdings" pitchFamily="2" charset="2"/>
              </a:rPr>
              <a:t>elvetiche</a:t>
            </a:r>
          </a:p>
          <a:p>
            <a:pPr>
              <a:buFont typeface="Wingdings"/>
              <a:buChar char="à"/>
            </a:pPr>
            <a:r>
              <a:rPr lang="it-IT" sz="2000" baseline="0" dirty="0" smtClean="0">
                <a:sym typeface="Wingdings" pitchFamily="2" charset="2"/>
              </a:rPr>
              <a:t>Italia </a:t>
            </a:r>
            <a:r>
              <a:rPr lang="it-IT" sz="2000" baseline="0" dirty="0" smtClean="0">
                <a:sym typeface="Wingdings" pitchFamily="2" charset="2"/>
              </a:rPr>
              <a:t>suddivisa a sua volta in 2 vicariati: Italia annonaria e Italia </a:t>
            </a:r>
            <a:r>
              <a:rPr lang="it-IT" sz="2000" baseline="0" dirty="0" err="1" smtClean="0">
                <a:sym typeface="Wingdings" pitchFamily="2" charset="2"/>
              </a:rPr>
              <a:t>suburbicata</a:t>
            </a:r>
            <a:r>
              <a:rPr lang="it-IT" sz="2000" baseline="0" dirty="0" smtClean="0">
                <a:sym typeface="Wingdings" pitchFamily="2" charset="2"/>
              </a:rPr>
              <a:t> </a:t>
            </a:r>
            <a:r>
              <a:rPr lang="it-IT" sz="2000" baseline="0" dirty="0" smtClean="0">
                <a:sym typeface="Wingdings" pitchFamily="2" charset="2"/>
              </a:rPr>
              <a:t>meridionale</a:t>
            </a:r>
          </a:p>
          <a:p>
            <a:pPr>
              <a:buFont typeface="Wingdings"/>
              <a:buNone/>
            </a:pPr>
            <a:r>
              <a:rPr lang="it-IT" sz="2000" baseline="0" dirty="0" smtClean="0">
                <a:sym typeface="Wingdings" pitchFamily="2" charset="2"/>
              </a:rPr>
              <a:t> </a:t>
            </a:r>
            <a:r>
              <a:rPr lang="it-IT" sz="2000" baseline="0" dirty="0" smtClean="0">
                <a:sym typeface="Wingdings" pitchFamily="2" charset="2"/>
              </a:rPr>
              <a:t>funzioni diversificate fra Roma e Milano</a:t>
            </a:r>
            <a:endParaRPr lang="it-IT" sz="20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20</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Lattanzio testimonia sul problema</a:t>
            </a:r>
            <a:r>
              <a:rPr lang="it-IT" sz="1800" baseline="0" dirty="0" smtClean="0"/>
              <a:t> del </a:t>
            </a:r>
            <a:r>
              <a:rPr lang="it-IT" sz="1800" baseline="0" dirty="0" smtClean="0"/>
              <a:t>fisco</a:t>
            </a:r>
          </a:p>
          <a:p>
            <a:pPr>
              <a:buFont typeface="Wingdings"/>
              <a:buChar char="à"/>
            </a:pPr>
            <a:r>
              <a:rPr lang="it-IT" sz="1800" baseline="0" dirty="0" smtClean="0">
                <a:sym typeface="Wingdings" pitchFamily="2" charset="2"/>
              </a:rPr>
              <a:t>Per Lattanzio la pressione fiscale provocava un numero </a:t>
            </a:r>
            <a:r>
              <a:rPr lang="it-IT" sz="1800" baseline="0" dirty="0" smtClean="0">
                <a:sym typeface="Wingdings" pitchFamily="2" charset="2"/>
              </a:rPr>
              <a:t>di esattori tanto + grande dei contribuenti, campi abbandonati e trasformati in boscaglia, molti </a:t>
            </a:r>
            <a:r>
              <a:rPr lang="it-IT" sz="1800" baseline="0" dirty="0" err="1" smtClean="0">
                <a:sym typeface="Wingdings" pitchFamily="2" charset="2"/>
              </a:rPr>
              <a:t>governatoi</a:t>
            </a:r>
            <a:r>
              <a:rPr lang="it-IT" sz="1800" baseline="0" dirty="0" smtClean="0">
                <a:sym typeface="Wingdings" pitchFamily="2" charset="2"/>
              </a:rPr>
              <a:t> </a:t>
            </a:r>
            <a:r>
              <a:rPr lang="it-IT" sz="1800" baseline="0" dirty="0" smtClean="0">
                <a:sym typeface="Wingdings" pitchFamily="2" charset="2"/>
              </a:rPr>
              <a:t>e uffici incombevano sugli </a:t>
            </a:r>
            <a:r>
              <a:rPr lang="it-IT" sz="1800" baseline="0" dirty="0" smtClean="0">
                <a:sym typeface="Wingdings" pitchFamily="2" charset="2"/>
              </a:rPr>
              <a:t>imperatori</a:t>
            </a:r>
          </a:p>
          <a:p>
            <a:pPr>
              <a:buFont typeface="Wingdings"/>
              <a:buNone/>
            </a:pPr>
            <a:r>
              <a:rPr lang="it-IT" sz="1800" baseline="0" dirty="0" smtClean="0">
                <a:sym typeface="Wingdings" pitchFamily="2" charset="2"/>
              </a:rPr>
              <a:t>Si verificavano </a:t>
            </a:r>
            <a:r>
              <a:rPr lang="it-IT" sz="1800" baseline="0" dirty="0" smtClean="0">
                <a:sym typeface="Wingdings" pitchFamily="2" charset="2"/>
              </a:rPr>
              <a:t>numerose condanne e confische, ingiustizie </a:t>
            </a:r>
            <a:r>
              <a:rPr lang="it-IT" sz="1800" baseline="0" dirty="0" smtClean="0">
                <a:sym typeface="Wingdings" pitchFamily="2" charset="2"/>
              </a:rPr>
              <a:t>insopportabili</a:t>
            </a:r>
          </a:p>
          <a:p>
            <a:pPr>
              <a:buFont typeface="Wingdings"/>
              <a:buChar char="à"/>
            </a:pPr>
            <a:r>
              <a:rPr lang="it-IT" sz="1800" baseline="0" dirty="0" smtClean="0">
                <a:sym typeface="Wingdings" pitchFamily="2" charset="2"/>
              </a:rPr>
              <a:t>La nuova situazione </a:t>
            </a:r>
            <a:r>
              <a:rPr lang="it-IT" sz="1800" baseline="0" dirty="0" smtClean="0">
                <a:sym typeface="Wingdings" pitchFamily="2" charset="2"/>
              </a:rPr>
              <a:t>dell’impero </a:t>
            </a:r>
            <a:r>
              <a:rPr lang="it-IT" sz="1800" baseline="0" dirty="0" smtClean="0">
                <a:sym typeface="Wingdings" pitchFamily="2" charset="2"/>
              </a:rPr>
              <a:t>aumenta le </a:t>
            </a:r>
            <a:r>
              <a:rPr lang="it-IT" sz="1800" baseline="0" dirty="0" smtClean="0">
                <a:sym typeface="Wingdings" pitchFamily="2" charset="2"/>
              </a:rPr>
              <a:t>provincie e apparato </a:t>
            </a:r>
            <a:r>
              <a:rPr lang="it-IT" sz="1800" baseline="0" dirty="0" smtClean="0">
                <a:sym typeface="Wingdings" pitchFamily="2" charset="2"/>
              </a:rPr>
              <a:t>burocratico</a:t>
            </a:r>
          </a:p>
          <a:p>
            <a:pPr>
              <a:buFont typeface="Wingdings"/>
              <a:buNone/>
            </a:pPr>
            <a:r>
              <a:rPr lang="it-IT" sz="1800" baseline="0" dirty="0" smtClean="0">
                <a:sym typeface="Wingdings" pitchFamily="2" charset="2"/>
              </a:rPr>
              <a:t> </a:t>
            </a:r>
            <a:r>
              <a:rPr lang="it-IT" sz="1800" baseline="0" dirty="0" smtClean="0">
                <a:sym typeface="Wingdings" pitchFamily="2" charset="2"/>
              </a:rPr>
              <a:t>cambiano i poteri civili e militari</a:t>
            </a:r>
            <a:endParaRPr lang="it-IT" sz="18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21</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Diciamo</a:t>
            </a:r>
            <a:r>
              <a:rPr lang="it-IT" sz="1800" baseline="0" dirty="0" smtClean="0"/>
              <a:t> che c’è un processo con cui l’Italia conosce un processo di provincializzazione e divisione a </a:t>
            </a:r>
            <a:r>
              <a:rPr lang="it-IT" sz="1800" baseline="0" dirty="0" smtClean="0"/>
              <a:t>distretti</a:t>
            </a:r>
          </a:p>
          <a:p>
            <a:r>
              <a:rPr lang="it-IT" sz="1800" baseline="0" dirty="0" smtClean="0">
                <a:sym typeface="Wingdings" pitchFamily="2" charset="2"/>
              </a:rPr>
              <a:t>difatti è sostanzialmente per motivi fiscali</a:t>
            </a:r>
          </a:p>
          <a:p>
            <a:pPr>
              <a:buFont typeface="Wingdings"/>
              <a:buChar char="à"/>
            </a:pPr>
            <a:r>
              <a:rPr lang="it-IT" sz="1800" baseline="0" dirty="0" err="1" smtClean="0">
                <a:sym typeface="Wingdings" pitchFamily="2" charset="2"/>
              </a:rPr>
              <a:t>tributum</a:t>
            </a:r>
            <a:r>
              <a:rPr lang="it-IT" sz="1800" baseline="0" dirty="0" smtClean="0">
                <a:sym typeface="Wingdings" pitchFamily="2" charset="2"/>
              </a:rPr>
              <a:t> </a:t>
            </a:r>
            <a:r>
              <a:rPr lang="it-IT" sz="1800" baseline="0" dirty="0" smtClean="0">
                <a:sym typeface="Wingdings" pitchFamily="2" charset="2"/>
              </a:rPr>
              <a:t>fondiario e tassazione diretta, prima non c’era l’elemento + rilevante </a:t>
            </a:r>
            <a:r>
              <a:rPr lang="it-IT" sz="1800" baseline="0" dirty="0" smtClean="0">
                <a:sym typeface="Wingdings" pitchFamily="2" charset="2"/>
              </a:rPr>
              <a:t>ora sono </a:t>
            </a:r>
            <a:r>
              <a:rPr lang="it-IT" sz="1800" baseline="0" dirty="0" smtClean="0">
                <a:sym typeface="Wingdings" pitchFamily="2" charset="2"/>
              </a:rPr>
              <a:t>le </a:t>
            </a:r>
            <a:r>
              <a:rPr lang="it-IT" sz="1800" baseline="0" dirty="0" smtClean="0">
                <a:sym typeface="Wingdings" pitchFamily="2" charset="2"/>
              </a:rPr>
              <a:t>tasse</a:t>
            </a:r>
          </a:p>
          <a:p>
            <a:pPr>
              <a:buFont typeface="Wingdings"/>
              <a:buNone/>
            </a:pPr>
            <a:endParaRPr lang="it-IT" sz="1800" baseline="0" dirty="0" smtClean="0">
              <a:sym typeface="Wingdings" pitchFamily="2" charset="2"/>
            </a:endParaRPr>
          </a:p>
          <a:p>
            <a:pPr>
              <a:buFont typeface="Wingdings"/>
              <a:buNone/>
            </a:pPr>
            <a:r>
              <a:rPr lang="it-IT" sz="1800" baseline="0" dirty="0" smtClean="0">
                <a:sym typeface="Wingdings" pitchFamily="2" charset="2"/>
              </a:rPr>
              <a:t>Abbiamo </a:t>
            </a:r>
            <a:r>
              <a:rPr lang="it-IT" sz="1800" baseline="0" dirty="0" smtClean="0">
                <a:sym typeface="Wingdings" pitchFamily="2" charset="2"/>
              </a:rPr>
              <a:t>detto che viene cambiato il sistema di imposizione fiscale; se ricordiamo con Settimio Severo introdotta l’annona </a:t>
            </a:r>
            <a:r>
              <a:rPr lang="it-IT" sz="1800" baseline="0" dirty="0" smtClean="0">
                <a:sym typeface="Wingdings" pitchFamily="2" charset="2"/>
              </a:rPr>
              <a:t>militare con </a:t>
            </a:r>
            <a:r>
              <a:rPr lang="it-IT" sz="1800" baseline="0" dirty="0" smtClean="0">
                <a:sym typeface="Wingdings" pitchFamily="2" charset="2"/>
              </a:rPr>
              <a:t>prelievi fiscali </a:t>
            </a:r>
            <a:r>
              <a:rPr lang="it-IT" sz="1800" baseline="0" dirty="0" smtClean="0">
                <a:sym typeface="Wingdings" pitchFamily="2" charset="2"/>
              </a:rPr>
              <a:t>di derrate di </a:t>
            </a:r>
            <a:r>
              <a:rPr lang="it-IT" sz="1800" baseline="0" dirty="0" smtClean="0">
                <a:sym typeface="Wingdings" pitchFamily="2" charset="2"/>
              </a:rPr>
              <a:t>cui era soggetta anche </a:t>
            </a:r>
            <a:r>
              <a:rPr lang="it-IT" sz="1800" baseline="0" dirty="0" smtClean="0">
                <a:sym typeface="Wingdings" pitchFamily="2" charset="2"/>
              </a:rPr>
              <a:t>l’Italia, il sistema </a:t>
            </a:r>
            <a:r>
              <a:rPr lang="it-IT" sz="1800" baseline="0" dirty="0" smtClean="0">
                <a:sym typeface="Wingdings" pitchFamily="2" charset="2"/>
              </a:rPr>
              <a:t>requisizione </a:t>
            </a:r>
            <a:r>
              <a:rPr lang="it-IT" sz="1800" baseline="0" dirty="0" smtClean="0">
                <a:sym typeface="Wingdings" pitchFamily="2" charset="2"/>
              </a:rPr>
              <a:t>viene regolato </a:t>
            </a:r>
            <a:r>
              <a:rPr lang="it-IT" sz="1800" baseline="0" dirty="0" smtClean="0">
                <a:sym typeface="Wingdings" pitchFamily="2" charset="2"/>
              </a:rPr>
              <a:t>e costruiscono la parte </a:t>
            </a:r>
            <a:r>
              <a:rPr lang="it-IT" sz="1800" baseline="0" dirty="0" smtClean="0">
                <a:sym typeface="Wingdings" pitchFamily="2" charset="2"/>
              </a:rPr>
              <a:t>più </a:t>
            </a:r>
            <a:r>
              <a:rPr lang="it-IT" sz="1800" baseline="0" dirty="0" smtClean="0">
                <a:sym typeface="Wingdings" pitchFamily="2" charset="2"/>
              </a:rPr>
              <a:t>consistente della fiscalità </a:t>
            </a:r>
            <a:r>
              <a:rPr lang="it-IT" sz="1800" baseline="0" dirty="0" smtClean="0">
                <a:sym typeface="Wingdings" pitchFamily="2" charset="2"/>
              </a:rPr>
              <a:t>tardo-antica</a:t>
            </a:r>
          </a:p>
          <a:p>
            <a:pPr>
              <a:buFont typeface="Wingdings"/>
              <a:buChar char="à"/>
            </a:pPr>
            <a:r>
              <a:rPr lang="it-IT" sz="1800" baseline="0" dirty="0" smtClean="0">
                <a:sym typeface="Wingdings" pitchFamily="2" charset="2"/>
              </a:rPr>
              <a:t>si </a:t>
            </a:r>
            <a:r>
              <a:rPr lang="it-IT" sz="1800" baseline="0" dirty="0" smtClean="0">
                <a:sym typeface="Wingdings" pitchFamily="2" charset="2"/>
              </a:rPr>
              <a:t>fa corrispondere il preventivo di spesa burocrazia e militari con le </a:t>
            </a:r>
            <a:r>
              <a:rPr lang="it-IT" sz="1800" baseline="0" dirty="0" smtClean="0">
                <a:sym typeface="Wingdings" pitchFamily="2" charset="2"/>
              </a:rPr>
              <a:t>entrate</a:t>
            </a:r>
          </a:p>
          <a:p>
            <a:pPr>
              <a:buFont typeface="Wingdings"/>
              <a:buChar char="à"/>
            </a:pPr>
            <a:r>
              <a:rPr lang="it-IT" sz="1800" baseline="0" dirty="0" smtClean="0">
                <a:sym typeface="Wingdings" pitchFamily="2" charset="2"/>
              </a:rPr>
              <a:t>voci </a:t>
            </a:r>
            <a:r>
              <a:rPr lang="it-IT" sz="1800" baseline="0" dirty="0" smtClean="0">
                <a:sym typeface="Wingdings" pitchFamily="2" charset="2"/>
              </a:rPr>
              <a:t>di spesa </a:t>
            </a:r>
            <a:r>
              <a:rPr lang="it-IT" sz="1800" baseline="0" dirty="0" smtClean="0">
                <a:sym typeface="Wingdings" pitchFamily="2" charset="2"/>
              </a:rPr>
              <a:t>maggiori sono la </a:t>
            </a:r>
            <a:r>
              <a:rPr lang="it-IT" sz="1800" baseline="0" dirty="0" smtClean="0">
                <a:sym typeface="Wingdings" pitchFamily="2" charset="2"/>
              </a:rPr>
              <a:t>burocrazia e </a:t>
            </a:r>
            <a:r>
              <a:rPr lang="it-IT" sz="1800" baseline="0" dirty="0" smtClean="0">
                <a:sym typeface="Wingdings" pitchFamily="2" charset="2"/>
              </a:rPr>
              <a:t>i militari(numero </a:t>
            </a:r>
            <a:r>
              <a:rPr lang="it-IT" sz="1800" baseline="0" dirty="0" smtClean="0">
                <a:sym typeface="Wingdings" pitchFamily="2" charset="2"/>
              </a:rPr>
              <a:t>noto) </a:t>
            </a:r>
            <a:r>
              <a:rPr lang="it-IT" sz="1800" baseline="0" dirty="0" smtClean="0">
                <a:sym typeface="Wingdings" pitchFamily="2" charset="2"/>
              </a:rPr>
              <a:t>ed era possibile </a:t>
            </a:r>
            <a:r>
              <a:rPr lang="it-IT" sz="1800" baseline="0" dirty="0" smtClean="0">
                <a:sym typeface="Wingdings" pitchFamily="2" charset="2"/>
              </a:rPr>
              <a:t>calcolare in anticipo il gettito fiscale e ottenere dei </a:t>
            </a:r>
            <a:r>
              <a:rPr lang="it-IT" sz="1800" baseline="0" dirty="0" smtClean="0">
                <a:sym typeface="Wingdings" pitchFamily="2" charset="2"/>
              </a:rPr>
              <a:t>guadagni</a:t>
            </a:r>
          </a:p>
          <a:p>
            <a:pPr>
              <a:buFont typeface="Wingdings"/>
              <a:buChar char="à"/>
            </a:pPr>
            <a:r>
              <a:rPr lang="it-IT" sz="1800" baseline="0" dirty="0" smtClean="0">
                <a:sym typeface="Wingdings" pitchFamily="2" charset="2"/>
              </a:rPr>
              <a:t>tale </a:t>
            </a:r>
            <a:r>
              <a:rPr lang="it-IT" sz="1800" baseline="0" dirty="0" smtClean="0">
                <a:sym typeface="Wingdings" pitchFamily="2" charset="2"/>
              </a:rPr>
              <a:t>gettito si fa corrispondere con l’ammontare delle spese, ripartire quel 200 fra i contribuenti che mi </a:t>
            </a:r>
            <a:r>
              <a:rPr lang="it-IT" sz="1800" baseline="0" dirty="0" smtClean="0">
                <a:sym typeface="Wingdings" pitchFamily="2" charset="2"/>
              </a:rPr>
              <a:t>serve</a:t>
            </a:r>
          </a:p>
          <a:p>
            <a:pPr>
              <a:buFont typeface="Wingdings"/>
              <a:buNone/>
            </a:pPr>
            <a:r>
              <a:rPr lang="it-IT" sz="1800" baseline="0" dirty="0" smtClean="0">
                <a:sym typeface="Wingdings" pitchFamily="2" charset="2"/>
              </a:rPr>
              <a:t> </a:t>
            </a:r>
            <a:r>
              <a:rPr lang="it-IT" sz="1800" baseline="0" dirty="0" smtClean="0">
                <a:sym typeface="Wingdings" pitchFamily="2" charset="2"/>
              </a:rPr>
              <a:t>ripartizione del carico fiscale di tutti i contribuenti</a:t>
            </a:r>
            <a:endParaRPr lang="it-IT" sz="18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22</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È possibile non servirsi + della moneta nella riscossione </a:t>
            </a:r>
            <a:r>
              <a:rPr lang="it-IT" sz="2000" dirty="0" smtClean="0"/>
              <a:t>fiscale</a:t>
            </a:r>
          </a:p>
          <a:p>
            <a:pPr>
              <a:buFont typeface="Wingdings"/>
              <a:buChar char="à"/>
            </a:pPr>
            <a:r>
              <a:rPr lang="it-IT" sz="2000" dirty="0" smtClean="0">
                <a:sym typeface="Wingdings" pitchFamily="2" charset="2"/>
              </a:rPr>
              <a:t>si </a:t>
            </a:r>
            <a:r>
              <a:rPr lang="it-IT" sz="2000" dirty="0" smtClean="0">
                <a:sym typeface="Wingdings" pitchFamily="2" charset="2"/>
              </a:rPr>
              <a:t>paga anche in natura, in natura era in</a:t>
            </a:r>
            <a:r>
              <a:rPr lang="it-IT" sz="2000" baseline="0" dirty="0" smtClean="0">
                <a:sym typeface="Wingdings" pitchFamily="2" charset="2"/>
              </a:rPr>
              <a:t> buona parte dello </a:t>
            </a:r>
            <a:r>
              <a:rPr lang="it-IT" sz="2000" baseline="0" dirty="0" err="1" smtClean="0">
                <a:sym typeface="Wingdings" pitchFamily="2" charset="2"/>
              </a:rPr>
              <a:t>stipendium</a:t>
            </a:r>
            <a:r>
              <a:rPr lang="it-IT" sz="2000" baseline="0" dirty="0" smtClean="0">
                <a:sym typeface="Wingdings" pitchFamily="2" charset="2"/>
              </a:rPr>
              <a:t> del </a:t>
            </a:r>
            <a:r>
              <a:rPr lang="it-IT" sz="2000" baseline="0" dirty="0" smtClean="0">
                <a:sym typeface="Wingdings" pitchFamily="2" charset="2"/>
              </a:rPr>
              <a:t>soldato</a:t>
            </a:r>
          </a:p>
          <a:p>
            <a:pPr>
              <a:buFont typeface="Wingdings"/>
              <a:buNone/>
            </a:pPr>
            <a:r>
              <a:rPr lang="it-IT" sz="2000" baseline="0" dirty="0" smtClean="0">
                <a:sym typeface="Wingdings" pitchFamily="2" charset="2"/>
              </a:rPr>
              <a:t> </a:t>
            </a:r>
            <a:r>
              <a:rPr lang="it-IT" sz="2000" baseline="0" dirty="0" smtClean="0">
                <a:sym typeface="Wingdings" pitchFamily="2" charset="2"/>
              </a:rPr>
              <a:t>lo </a:t>
            </a:r>
            <a:r>
              <a:rPr lang="it-IT" sz="2000" baseline="0" dirty="0" err="1" smtClean="0">
                <a:sym typeface="Wingdings" pitchFamily="2" charset="2"/>
              </a:rPr>
              <a:t>stipendium</a:t>
            </a:r>
            <a:r>
              <a:rPr lang="it-IT" sz="2000" baseline="0" dirty="0" smtClean="0">
                <a:sym typeface="Wingdings" pitchFamily="2" charset="2"/>
              </a:rPr>
              <a:t> in natura </a:t>
            </a:r>
            <a:r>
              <a:rPr lang="it-IT" sz="2000" baseline="0" dirty="0" smtClean="0">
                <a:sym typeface="Wingdings" pitchFamily="2" charset="2"/>
              </a:rPr>
              <a:t>significa metter </a:t>
            </a:r>
            <a:r>
              <a:rPr lang="it-IT" sz="2000" baseline="0" dirty="0" smtClean="0">
                <a:sym typeface="Wingdings" pitchFamily="2" charset="2"/>
              </a:rPr>
              <a:t>in saldo il suo </a:t>
            </a:r>
            <a:r>
              <a:rPr lang="it-IT" sz="2000" baseline="0" dirty="0" err="1" smtClean="0">
                <a:sym typeface="Wingdings" pitchFamily="2" charset="2"/>
              </a:rPr>
              <a:t>stipendium</a:t>
            </a:r>
            <a:r>
              <a:rPr lang="it-IT" sz="2000" baseline="0" dirty="0" smtClean="0">
                <a:sym typeface="Wingdings" pitchFamily="2" charset="2"/>
              </a:rPr>
              <a:t>: sarà soggetto a mutamenti di prezzo</a:t>
            </a:r>
            <a:endParaRPr lang="it-IT" sz="20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23</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Per poter ripartire tutto il gettito fiscale fra tutti i </a:t>
            </a:r>
            <a:r>
              <a:rPr lang="it-IT" sz="1600" dirty="0" smtClean="0"/>
              <a:t>contribuenti</a:t>
            </a:r>
            <a:r>
              <a:rPr lang="it-IT" sz="1600" baseline="0" dirty="0" smtClean="0">
                <a:sym typeface="Wingdings" pitchFamily="2" charset="2"/>
              </a:rPr>
              <a:t> è necessario un</a:t>
            </a:r>
            <a:r>
              <a:rPr lang="it-IT" sz="1600" dirty="0" smtClean="0">
                <a:sym typeface="Wingdings" pitchFamily="2" charset="2"/>
              </a:rPr>
              <a:t> </a:t>
            </a:r>
            <a:r>
              <a:rPr lang="it-IT" sz="1600" dirty="0" smtClean="0">
                <a:sym typeface="Wingdings" pitchFamily="2" charset="2"/>
              </a:rPr>
              <a:t>nuovo censimento generale della popolazione delle terre dell’impero cosi imponendo il </a:t>
            </a:r>
            <a:r>
              <a:rPr lang="it-IT" sz="1600" dirty="0" smtClean="0">
                <a:sym typeface="Wingdings" pitchFamily="2" charset="2"/>
              </a:rPr>
              <a:t>carico calcolato </a:t>
            </a:r>
            <a:r>
              <a:rPr lang="it-IT" sz="1600" dirty="0" smtClean="0">
                <a:sym typeface="Wingdings" pitchFamily="2" charset="2"/>
              </a:rPr>
              <a:t>di tassa</a:t>
            </a:r>
            <a:r>
              <a:rPr lang="it-IT" sz="1600" baseline="0" dirty="0" smtClean="0">
                <a:sym typeface="Wingdings" pitchFamily="2" charset="2"/>
              </a:rPr>
              <a:t> ai </a:t>
            </a:r>
            <a:r>
              <a:rPr lang="it-IT" sz="1600" baseline="0" dirty="0" smtClean="0">
                <a:sym typeface="Wingdings" pitchFamily="2" charset="2"/>
              </a:rPr>
              <a:t>contribuenti</a:t>
            </a:r>
          </a:p>
          <a:p>
            <a:pPr>
              <a:buFont typeface="Wingdings"/>
              <a:buChar char="à"/>
            </a:pPr>
            <a:r>
              <a:rPr lang="it-IT" sz="1600" baseline="0" dirty="0" smtClean="0">
                <a:sym typeface="Wingdings" pitchFamily="2" charset="2"/>
              </a:rPr>
              <a:t>Lattanzio </a:t>
            </a:r>
            <a:r>
              <a:rPr lang="it-IT" sz="1600" baseline="0" dirty="0" smtClean="0">
                <a:sym typeface="Wingdings" pitchFamily="2" charset="2"/>
              </a:rPr>
              <a:t>la considera </a:t>
            </a:r>
            <a:r>
              <a:rPr lang="it-IT" sz="1600" baseline="0" dirty="0" smtClean="0">
                <a:sym typeface="Wingdings" pitchFamily="2" charset="2"/>
              </a:rPr>
              <a:t>un lutto </a:t>
            </a:r>
            <a:r>
              <a:rPr lang="it-IT" sz="1600" baseline="0" dirty="0" smtClean="0">
                <a:sym typeface="Wingdings" pitchFamily="2" charset="2"/>
              </a:rPr>
              <a:t>generale e </a:t>
            </a:r>
            <a:r>
              <a:rPr lang="it-IT" sz="1600" baseline="0" dirty="0" smtClean="0">
                <a:sym typeface="Wingdings" pitchFamily="2" charset="2"/>
              </a:rPr>
              <a:t>una calamità </a:t>
            </a:r>
            <a:r>
              <a:rPr lang="it-IT" sz="1600" baseline="0" dirty="0" smtClean="0">
                <a:sym typeface="Wingdings" pitchFamily="2" charset="2"/>
              </a:rPr>
              <a:t>pubblica, </a:t>
            </a:r>
            <a:r>
              <a:rPr lang="it-IT" sz="1600" baseline="0" dirty="0" smtClean="0">
                <a:sym typeface="Wingdings" pitchFamily="2" charset="2"/>
              </a:rPr>
              <a:t>i </a:t>
            </a:r>
            <a:r>
              <a:rPr lang="it-IT" sz="1600" baseline="0" dirty="0" err="1" smtClean="0">
                <a:sym typeface="Wingdings" pitchFamily="2" charset="2"/>
              </a:rPr>
              <a:t>censitori</a:t>
            </a:r>
            <a:r>
              <a:rPr lang="it-IT" sz="1600" baseline="0" dirty="0" smtClean="0">
                <a:sym typeface="Wingdings" pitchFamily="2" charset="2"/>
              </a:rPr>
              <a:t> erano sparpagliati </a:t>
            </a:r>
            <a:r>
              <a:rPr lang="it-IT" sz="1600" baseline="0" dirty="0" smtClean="0">
                <a:sym typeface="Wingdings" pitchFamily="2" charset="2"/>
              </a:rPr>
              <a:t>ovunque come un invasione, percosse e testimonianza contro i padri anche le mogli, tutto era pieno di </a:t>
            </a:r>
            <a:r>
              <a:rPr lang="it-IT" sz="1600" baseline="0" dirty="0" smtClean="0">
                <a:sym typeface="Wingdings" pitchFamily="2" charset="2"/>
              </a:rPr>
              <a:t>pianti</a:t>
            </a:r>
          </a:p>
          <a:p>
            <a:pPr>
              <a:buFont typeface="Wingdings"/>
              <a:buChar char="à"/>
            </a:pPr>
            <a:r>
              <a:rPr lang="it-IT" sz="1600" baseline="0" dirty="0" smtClean="0">
                <a:sym typeface="Wingdings" pitchFamily="2" charset="2"/>
              </a:rPr>
              <a:t>Lattanzio </a:t>
            </a:r>
            <a:r>
              <a:rPr lang="it-IT" sz="1600" baseline="0" dirty="0" smtClean="0">
                <a:sym typeface="Wingdings" pitchFamily="2" charset="2"/>
              </a:rPr>
              <a:t>descrive un sistema già in uso se prendiamo un passo di </a:t>
            </a:r>
            <a:r>
              <a:rPr lang="it-IT" sz="1600" baseline="0" dirty="0" err="1" smtClean="0">
                <a:sym typeface="Wingdings" pitchFamily="2" charset="2"/>
              </a:rPr>
              <a:t>Ulpiano</a:t>
            </a:r>
            <a:r>
              <a:rPr lang="it-IT" sz="1600" baseline="0" dirty="0" smtClean="0">
                <a:sym typeface="Wingdings" pitchFamily="2" charset="2"/>
              </a:rPr>
              <a:t> descrive la procedura del censimento e del pagamento(superficie delle piante, che tipo di piante, che produttività</a:t>
            </a:r>
            <a:r>
              <a:rPr lang="it-IT" sz="1600" baseline="0" dirty="0" smtClean="0">
                <a:sym typeface="Wingdings" pitchFamily="2" charset="2"/>
              </a:rPr>
              <a:t>)</a:t>
            </a:r>
          </a:p>
          <a:p>
            <a:pPr>
              <a:buFont typeface="Wingdings"/>
              <a:buNone/>
            </a:pPr>
            <a:r>
              <a:rPr lang="it-IT" sz="1600" baseline="0" dirty="0" smtClean="0">
                <a:sym typeface="Wingdings" pitchFamily="2" charset="2"/>
              </a:rPr>
              <a:t>Ci fu uno </a:t>
            </a:r>
            <a:r>
              <a:rPr lang="it-IT" sz="1600" baseline="0" dirty="0" smtClean="0">
                <a:sym typeface="Wingdings" pitchFamily="2" charset="2"/>
              </a:rPr>
              <a:t>sforzo enorme per ripartire con questo nuovo sistema </a:t>
            </a:r>
            <a:r>
              <a:rPr lang="it-IT" sz="1600" baseline="0" dirty="0" smtClean="0">
                <a:sym typeface="Wingdings" pitchFamily="2" charset="2"/>
              </a:rPr>
              <a:t>fiscale</a:t>
            </a:r>
          </a:p>
          <a:p>
            <a:pPr>
              <a:buFont typeface="Wingdings"/>
              <a:buNone/>
            </a:pPr>
            <a:r>
              <a:rPr lang="it-IT" sz="1600" baseline="0" dirty="0" smtClean="0">
                <a:sym typeface="Wingdings" pitchFamily="2" charset="2"/>
              </a:rPr>
              <a:t> </a:t>
            </a:r>
            <a:r>
              <a:rPr lang="it-IT" sz="1600" baseline="0" dirty="0" smtClean="0">
                <a:sym typeface="Wingdings" pitchFamily="2" charset="2"/>
              </a:rPr>
              <a:t>unità teoriche che vengono utilizzate il caput e lo </a:t>
            </a:r>
            <a:r>
              <a:rPr lang="it-IT" sz="1600" baseline="0" dirty="0" err="1" smtClean="0">
                <a:sym typeface="Wingdings" pitchFamily="2" charset="2"/>
              </a:rPr>
              <a:t>iugum</a:t>
            </a:r>
            <a:r>
              <a:rPr lang="it-IT" sz="1600" baseline="0" dirty="0" smtClean="0">
                <a:sym typeface="Wingdings" pitchFamily="2" charset="2"/>
              </a:rPr>
              <a:t>: combinate estensione e qualità dei fondi</a:t>
            </a:r>
            <a:endParaRPr lang="it-IT" sz="16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24</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Questa estensione e qualità dei fondi in rapporto con il numero dei</a:t>
            </a:r>
            <a:r>
              <a:rPr lang="it-IT" sz="1800" baseline="0" dirty="0" smtClean="0"/>
              <a:t> lavoratori agricoli presenti avrebbe reso possibile </a:t>
            </a:r>
            <a:r>
              <a:rPr lang="it-IT" sz="1800" baseline="0" dirty="0" smtClean="0"/>
              <a:t>un’ imposizione </a:t>
            </a:r>
            <a:r>
              <a:rPr lang="it-IT" sz="1800" baseline="0" dirty="0" smtClean="0"/>
              <a:t>fiscale che tenesse conto della diversa densità </a:t>
            </a:r>
            <a:r>
              <a:rPr lang="it-IT" sz="1800" baseline="0" dirty="0" smtClean="0"/>
              <a:t>demografica</a:t>
            </a:r>
          </a:p>
          <a:p>
            <a:pPr>
              <a:buFont typeface="Wingdings"/>
              <a:buChar char="à"/>
            </a:pPr>
            <a:r>
              <a:rPr lang="it-IT" sz="1800" baseline="0" dirty="0" smtClean="0">
                <a:sym typeface="Wingdings" pitchFamily="2" charset="2"/>
              </a:rPr>
              <a:t>nelle </a:t>
            </a:r>
            <a:r>
              <a:rPr lang="it-IT" sz="1800" baseline="0" dirty="0" smtClean="0">
                <a:sym typeface="Wingdings" pitchFamily="2" charset="2"/>
              </a:rPr>
              <a:t>provincie galliche, Giuliano L’apostata </a:t>
            </a:r>
            <a:r>
              <a:rPr lang="it-IT" sz="1800" baseline="0" dirty="0" smtClean="0">
                <a:sym typeface="Wingdings" pitchFamily="2" charset="2"/>
              </a:rPr>
              <a:t>ridurrà la </a:t>
            </a:r>
            <a:r>
              <a:rPr lang="it-IT" sz="1800" baseline="0" dirty="0" err="1" smtClean="0">
                <a:sym typeface="Wingdings" pitchFamily="2" charset="2"/>
              </a:rPr>
              <a:t>capitatio</a:t>
            </a:r>
            <a:r>
              <a:rPr lang="it-IT" sz="1800" baseline="0" dirty="0" smtClean="0">
                <a:sym typeface="Wingdings" pitchFamily="2" charset="2"/>
              </a:rPr>
              <a:t> da 25 a 17 </a:t>
            </a:r>
            <a:r>
              <a:rPr lang="it-IT" sz="1800" baseline="0" dirty="0" err="1" smtClean="0">
                <a:sym typeface="Wingdings" pitchFamily="2" charset="2"/>
              </a:rPr>
              <a:t>auri</a:t>
            </a:r>
            <a:r>
              <a:rPr lang="it-IT" sz="1800" baseline="0" dirty="0" smtClean="0">
                <a:sym typeface="Wingdings" pitchFamily="2" charset="2"/>
              </a:rPr>
              <a:t>, questa </a:t>
            </a:r>
            <a:r>
              <a:rPr lang="it-IT" sz="1800" baseline="0" dirty="0" smtClean="0">
                <a:sym typeface="Wingdings" pitchFamily="2" charset="2"/>
              </a:rPr>
              <a:t>imposta che gravava in Gallia valeva 25 </a:t>
            </a:r>
            <a:r>
              <a:rPr lang="it-IT" sz="1800" baseline="0" dirty="0" err="1" smtClean="0">
                <a:sym typeface="Wingdings" pitchFamily="2" charset="2"/>
              </a:rPr>
              <a:t>auri</a:t>
            </a:r>
            <a:r>
              <a:rPr lang="it-IT" sz="1800" baseline="0" dirty="0" smtClean="0">
                <a:sym typeface="Wingdings" pitchFamily="2" charset="2"/>
              </a:rPr>
              <a:t> come unità teorica, tot iugeri e tot </a:t>
            </a:r>
            <a:r>
              <a:rPr lang="it-IT" sz="1800" baseline="0" dirty="0" smtClean="0">
                <a:sym typeface="Wingdings" pitchFamily="2" charset="2"/>
              </a:rPr>
              <a:t>caput</a:t>
            </a:r>
          </a:p>
          <a:p>
            <a:pPr>
              <a:buFont typeface="Wingdings"/>
              <a:buChar char="à"/>
            </a:pPr>
            <a:r>
              <a:rPr lang="it-IT" sz="1800" baseline="0" dirty="0" smtClean="0">
                <a:sym typeface="Wingdings" pitchFamily="2" charset="2"/>
              </a:rPr>
              <a:t>In altri luoghi è  </a:t>
            </a:r>
            <a:r>
              <a:rPr lang="it-IT" sz="1800" baseline="0" dirty="0" smtClean="0">
                <a:sym typeface="Wingdings" pitchFamily="2" charset="2"/>
              </a:rPr>
              <a:t>maggiore o minore, in </a:t>
            </a:r>
            <a:r>
              <a:rPr lang="it-IT" sz="1800" baseline="0" dirty="0" smtClean="0">
                <a:sym typeface="Wingdings" pitchFamily="2" charset="2"/>
              </a:rPr>
              <a:t>Gallia </a:t>
            </a:r>
            <a:r>
              <a:rPr lang="it-IT" sz="1800" baseline="0" dirty="0" smtClean="0">
                <a:sym typeface="Wingdings" pitchFamily="2" charset="2"/>
              </a:rPr>
              <a:t>decide di abbassare l’unità fiscale in modo tale da sgravare il contribuente, riduzione carico </a:t>
            </a:r>
            <a:r>
              <a:rPr lang="it-IT" sz="1800" baseline="0" dirty="0" smtClean="0">
                <a:sym typeface="Wingdings" pitchFamily="2" charset="2"/>
              </a:rPr>
              <a:t>fiscale</a:t>
            </a:r>
          </a:p>
          <a:p>
            <a:pPr>
              <a:buFont typeface="Wingdings"/>
              <a:buChar char="à"/>
            </a:pPr>
            <a:r>
              <a:rPr lang="it-IT" sz="1800" baseline="0" dirty="0" smtClean="0">
                <a:sym typeface="Wingdings" pitchFamily="2" charset="2"/>
              </a:rPr>
              <a:t>si </a:t>
            </a:r>
            <a:r>
              <a:rPr lang="it-IT" sz="1800" baseline="0" dirty="0" smtClean="0">
                <a:sym typeface="Wingdings" pitchFamily="2" charset="2"/>
              </a:rPr>
              <a:t>tiene conto della densità demografica ma anche della redditività dei </a:t>
            </a:r>
            <a:r>
              <a:rPr lang="it-IT" sz="1800" baseline="0" dirty="0" smtClean="0">
                <a:sym typeface="Wingdings" pitchFamily="2" charset="2"/>
              </a:rPr>
              <a:t>suoli</a:t>
            </a:r>
          </a:p>
          <a:p>
            <a:pPr>
              <a:buFont typeface="Wingdings"/>
              <a:buChar char="à"/>
            </a:pPr>
            <a:r>
              <a:rPr lang="it-IT" sz="1800" baseline="0" dirty="0" smtClean="0">
                <a:sym typeface="Wingdings" pitchFamily="2" charset="2"/>
              </a:rPr>
              <a:t>Riguardo ai </a:t>
            </a:r>
            <a:r>
              <a:rPr lang="it-IT" sz="1800" baseline="0" dirty="0" smtClean="0">
                <a:sym typeface="Wingdings" pitchFamily="2" charset="2"/>
              </a:rPr>
              <a:t>terreni in produzione si aspetta un certo numero di </a:t>
            </a:r>
            <a:r>
              <a:rPr lang="it-IT" sz="1800" baseline="0" dirty="0" smtClean="0">
                <a:sym typeface="Wingdings" pitchFamily="2" charset="2"/>
              </a:rPr>
              <a:t>anni</a:t>
            </a:r>
          </a:p>
          <a:p>
            <a:pPr>
              <a:buFont typeface="Wingdings"/>
              <a:buChar char="à"/>
            </a:pPr>
            <a:r>
              <a:rPr lang="it-IT" sz="1800" baseline="0" dirty="0" smtClean="0">
                <a:sym typeface="Wingdings" pitchFamily="2" charset="2"/>
              </a:rPr>
              <a:t>si </a:t>
            </a:r>
            <a:r>
              <a:rPr lang="it-IT" sz="1800" baseline="0" dirty="0" smtClean="0">
                <a:sym typeface="Wingdings" pitchFamily="2" charset="2"/>
              </a:rPr>
              <a:t>agisce sulla tassazione tenendo conto della redditività e densità </a:t>
            </a:r>
            <a:r>
              <a:rPr lang="it-IT" sz="1800" baseline="0" dirty="0" smtClean="0">
                <a:sym typeface="Wingdings" pitchFamily="2" charset="2"/>
              </a:rPr>
              <a:t>demografica</a:t>
            </a:r>
          </a:p>
          <a:p>
            <a:pPr>
              <a:buFont typeface="Wingdings"/>
              <a:buChar char="à"/>
            </a:pPr>
            <a:r>
              <a:rPr lang="it-IT" sz="1800" baseline="0" dirty="0" smtClean="0">
                <a:sym typeface="Wingdings" pitchFamily="2" charset="2"/>
              </a:rPr>
              <a:t>L’inversione </a:t>
            </a:r>
            <a:r>
              <a:rPr lang="it-IT" sz="1800" baseline="0" dirty="0" smtClean="0">
                <a:sym typeface="Wingdings" pitchFamily="2" charset="2"/>
              </a:rPr>
              <a:t>rispetto all’epoca </a:t>
            </a:r>
            <a:r>
              <a:rPr lang="it-IT" sz="1800" baseline="0" dirty="0" smtClean="0">
                <a:sym typeface="Wingdings" pitchFamily="2" charset="2"/>
              </a:rPr>
              <a:t>repubblicana </a:t>
            </a:r>
            <a:r>
              <a:rPr lang="it-IT" sz="1800" baseline="0" dirty="0" smtClean="0">
                <a:sym typeface="Wingdings" pitchFamily="2" charset="2"/>
              </a:rPr>
              <a:t>indica che in epoca repubblicana la quota delle </a:t>
            </a:r>
            <a:r>
              <a:rPr lang="it-IT" sz="1800" baseline="0" dirty="0" err="1" smtClean="0">
                <a:sym typeface="Wingdings" pitchFamily="2" charset="2"/>
              </a:rPr>
              <a:t>elites</a:t>
            </a:r>
            <a:r>
              <a:rPr lang="it-IT" sz="1800" baseline="0" dirty="0" smtClean="0">
                <a:sym typeface="Wingdings" pitchFamily="2" charset="2"/>
              </a:rPr>
              <a:t> era </a:t>
            </a:r>
            <a:r>
              <a:rPr lang="it-IT" sz="1800" baseline="0" dirty="0" smtClean="0">
                <a:sym typeface="Wingdings" pitchFamily="2" charset="2"/>
              </a:rPr>
              <a:t>più </a:t>
            </a:r>
            <a:r>
              <a:rPr lang="it-IT" sz="1800" baseline="0" dirty="0" smtClean="0">
                <a:sym typeface="Wingdings" pitchFamily="2" charset="2"/>
              </a:rPr>
              <a:t>bassa, chi aveva invece una quota non troppo alta c’è una graduatoria di quote di </a:t>
            </a:r>
            <a:r>
              <a:rPr lang="it-IT" sz="1800" baseline="0" dirty="0" smtClean="0">
                <a:sym typeface="Wingdings" pitchFamily="2" charset="2"/>
              </a:rPr>
              <a:t>pagamento</a:t>
            </a:r>
          </a:p>
          <a:p>
            <a:pPr>
              <a:buFont typeface="Wingdings"/>
              <a:buChar char="à"/>
            </a:pPr>
            <a:r>
              <a:rPr lang="it-IT" sz="1800" baseline="0" dirty="0" smtClean="0">
                <a:sym typeface="Wingdings" pitchFamily="2" charset="2"/>
              </a:rPr>
              <a:t>i </a:t>
            </a:r>
            <a:r>
              <a:rPr lang="it-IT" sz="1800" baseline="0" dirty="0" smtClean="0">
                <a:sym typeface="Wingdings" pitchFamily="2" charset="2"/>
              </a:rPr>
              <a:t>curiali l’</a:t>
            </a:r>
            <a:r>
              <a:rPr lang="it-IT" sz="1800" baseline="0" dirty="0" err="1" smtClean="0">
                <a:sym typeface="Wingdings" pitchFamily="2" charset="2"/>
              </a:rPr>
              <a:t>elites</a:t>
            </a:r>
            <a:r>
              <a:rPr lang="it-IT" sz="1800" baseline="0" dirty="0" smtClean="0">
                <a:sym typeface="Wingdings" pitchFamily="2" charset="2"/>
              </a:rPr>
              <a:t> cittadine si occupano del </a:t>
            </a:r>
            <a:r>
              <a:rPr lang="it-IT" sz="1800" baseline="0" dirty="0" err="1" smtClean="0">
                <a:sym typeface="Wingdings" pitchFamily="2" charset="2"/>
              </a:rPr>
              <a:t>recevimento</a:t>
            </a:r>
            <a:r>
              <a:rPr lang="it-IT" sz="1800" baseline="0" dirty="0" smtClean="0">
                <a:sym typeface="Wingdings" pitchFamily="2" charset="2"/>
              </a:rPr>
              <a:t> </a:t>
            </a:r>
            <a:r>
              <a:rPr lang="it-IT" sz="1800" baseline="0" dirty="0" smtClean="0">
                <a:sym typeface="Wingdings" pitchFamily="2" charset="2"/>
              </a:rPr>
              <a:t>delle tasse, </a:t>
            </a:r>
            <a:r>
              <a:rPr lang="it-IT" sz="1800" baseline="0" dirty="0" smtClean="0">
                <a:sym typeface="Wingdings" pitchFamily="2" charset="2"/>
              </a:rPr>
              <a:t>erano i responsabili </a:t>
            </a:r>
            <a:r>
              <a:rPr lang="it-IT" sz="1800" baseline="0" dirty="0" smtClean="0">
                <a:sym typeface="Wingdings" pitchFamily="2" charset="2"/>
              </a:rPr>
              <a:t>verso il centro direzionale dell’impero, </a:t>
            </a:r>
            <a:r>
              <a:rPr lang="it-IT" sz="1800" baseline="0" dirty="0" smtClean="0">
                <a:sym typeface="Wingdings" pitchFamily="2" charset="2"/>
              </a:rPr>
              <a:t>la remissione </a:t>
            </a:r>
            <a:r>
              <a:rPr lang="it-IT" sz="1800" baseline="0" dirty="0" smtClean="0">
                <a:sym typeface="Wingdings" pitchFamily="2" charset="2"/>
              </a:rPr>
              <a:t>o </a:t>
            </a:r>
            <a:r>
              <a:rPr lang="it-IT" sz="1800" baseline="0" dirty="0" smtClean="0">
                <a:sym typeface="Wingdings" pitchFamily="2" charset="2"/>
              </a:rPr>
              <a:t>i membri </a:t>
            </a:r>
            <a:r>
              <a:rPr lang="it-IT" sz="1800" baseline="0" dirty="0" smtClean="0">
                <a:sym typeface="Wingdings" pitchFamily="2" charset="2"/>
              </a:rPr>
              <a:t>della curia o ulteriormente </a:t>
            </a:r>
            <a:r>
              <a:rPr lang="it-IT" sz="1800" baseline="0" dirty="0" smtClean="0">
                <a:sym typeface="Wingdings" pitchFamily="2" charset="2"/>
              </a:rPr>
              <a:t>ripartiti </a:t>
            </a:r>
            <a:r>
              <a:rPr lang="it-IT" sz="1800" baseline="0" dirty="0" smtClean="0">
                <a:sym typeface="Wingdings" pitchFamily="2" charset="2"/>
              </a:rPr>
              <a:t>fra i </a:t>
            </a:r>
            <a:r>
              <a:rPr lang="it-IT" sz="1800" baseline="0" dirty="0" smtClean="0">
                <a:sym typeface="Wingdings" pitchFamily="2" charset="2"/>
              </a:rPr>
              <a:t>contribuenti provocava un </a:t>
            </a:r>
            <a:r>
              <a:rPr lang="it-IT" sz="1800" baseline="0" dirty="0" smtClean="0">
                <a:sym typeface="Wingdings" pitchFamily="2" charset="2"/>
              </a:rPr>
              <a:t>fenomeno di evasione di lunga durata e che esiste </a:t>
            </a:r>
            <a:r>
              <a:rPr lang="it-IT" sz="1800" baseline="0" dirty="0" smtClean="0">
                <a:sym typeface="Wingdings" pitchFamily="2" charset="2"/>
              </a:rPr>
              <a:t>oltre il decennio </a:t>
            </a:r>
          </a:p>
          <a:p>
            <a:pPr>
              <a:buFont typeface="Wingdings"/>
              <a:buNone/>
            </a:pPr>
            <a:r>
              <a:rPr lang="it-IT" sz="1800" baseline="0" dirty="0" smtClean="0">
                <a:sym typeface="Wingdings" pitchFamily="2" charset="2"/>
              </a:rPr>
              <a:t> </a:t>
            </a:r>
            <a:r>
              <a:rPr lang="it-IT" sz="1800" baseline="0" dirty="0" smtClean="0">
                <a:sym typeface="Wingdings" pitchFamily="2" charset="2"/>
              </a:rPr>
              <a:t>tiene conto del potenziale demografico e  dall’altro la registrazione </a:t>
            </a:r>
            <a:r>
              <a:rPr lang="it-IT" sz="1800" baseline="0" dirty="0" smtClean="0">
                <a:sym typeface="Wingdings" pitchFamily="2" charset="2"/>
              </a:rPr>
              <a:t>catastale </a:t>
            </a:r>
            <a:r>
              <a:rPr lang="it-IT" sz="1800" baseline="0" dirty="0" smtClean="0">
                <a:sym typeface="Wingdings" pitchFamily="2" charset="2"/>
              </a:rPr>
              <a:t>tiene conto delle capacità agronomiche dei suoli</a:t>
            </a:r>
            <a:endParaRPr lang="it-IT" sz="18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25</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Cambia l’esercito, aumentati gli effettivi, ricorso ai volontari barbari e figli di </a:t>
            </a:r>
            <a:r>
              <a:rPr lang="it-IT" sz="1600" dirty="0" smtClean="0"/>
              <a:t>barbari</a:t>
            </a:r>
          </a:p>
          <a:p>
            <a:pPr>
              <a:buFont typeface="Wingdings"/>
              <a:buChar char="à"/>
            </a:pPr>
            <a:r>
              <a:rPr lang="it-IT" sz="1600" dirty="0" smtClean="0">
                <a:sym typeface="Wingdings" pitchFamily="2" charset="2"/>
              </a:rPr>
              <a:t>arruolamento </a:t>
            </a:r>
            <a:r>
              <a:rPr lang="it-IT" sz="1600" dirty="0" smtClean="0">
                <a:sym typeface="Wingdings" pitchFamily="2" charset="2"/>
              </a:rPr>
              <a:t>obbligatorio la </a:t>
            </a:r>
            <a:r>
              <a:rPr lang="it-IT" sz="1600" dirty="0" err="1" smtClean="0">
                <a:sym typeface="Wingdings" pitchFamily="2" charset="2"/>
              </a:rPr>
              <a:t>proebitio</a:t>
            </a:r>
            <a:r>
              <a:rPr lang="it-IT" sz="1600" dirty="0" smtClean="0">
                <a:sym typeface="Wingdings" pitchFamily="2" charset="2"/>
              </a:rPr>
              <a:t> </a:t>
            </a:r>
            <a:r>
              <a:rPr lang="it-IT" sz="1600" dirty="0" err="1" smtClean="0">
                <a:sym typeface="Wingdings" pitchFamily="2" charset="2"/>
              </a:rPr>
              <a:t>tironum</a:t>
            </a:r>
            <a:r>
              <a:rPr lang="it-IT" sz="1600" dirty="0" smtClean="0">
                <a:sym typeface="Wingdings" pitchFamily="2" charset="2"/>
              </a:rPr>
              <a:t>, sarà una tassa</a:t>
            </a:r>
            <a:r>
              <a:rPr lang="it-IT" sz="1600" baseline="0" dirty="0" smtClean="0">
                <a:sym typeface="Wingdings" pitchFamily="2" charset="2"/>
              </a:rPr>
              <a:t> che </a:t>
            </a:r>
            <a:r>
              <a:rPr lang="it-IT" sz="1600" baseline="0" dirty="0" smtClean="0">
                <a:sym typeface="Wingdings" pitchFamily="2" charset="2"/>
              </a:rPr>
              <a:t>grava sui terreni</a:t>
            </a:r>
          </a:p>
          <a:p>
            <a:pPr>
              <a:buFont typeface="Wingdings"/>
              <a:buChar char="à"/>
            </a:pPr>
            <a:r>
              <a:rPr lang="it-IT" sz="1600" baseline="0" dirty="0" smtClean="0">
                <a:sym typeface="Wingdings" pitchFamily="2" charset="2"/>
              </a:rPr>
              <a:t>legione </a:t>
            </a:r>
            <a:r>
              <a:rPr lang="it-IT" sz="1600" baseline="0" dirty="0" smtClean="0">
                <a:sym typeface="Wingdings" pitchFamily="2" charset="2"/>
              </a:rPr>
              <a:t>aumentate nel numero ma minore degli </a:t>
            </a:r>
            <a:r>
              <a:rPr lang="it-IT" sz="1600" baseline="0" dirty="0" smtClean="0">
                <a:sym typeface="Wingdings" pitchFamily="2" charset="2"/>
              </a:rPr>
              <a:t>effettivi</a:t>
            </a:r>
          </a:p>
          <a:p>
            <a:pPr>
              <a:buFont typeface="Wingdings"/>
              <a:buChar char="à"/>
            </a:pPr>
            <a:r>
              <a:rPr lang="it-IT" sz="1600" baseline="0" dirty="0" smtClean="0">
                <a:sym typeface="Wingdings" pitchFamily="2" charset="2"/>
              </a:rPr>
              <a:t>legione </a:t>
            </a:r>
            <a:r>
              <a:rPr lang="it-IT" sz="1600" baseline="0" dirty="0" smtClean="0">
                <a:sym typeface="Wingdings" pitchFamily="2" charset="2"/>
              </a:rPr>
              <a:t>romana standard sarebbe stata composta da 5 mila o 6 mila uomini; effettivi ora ridotti, legioni </a:t>
            </a:r>
            <a:r>
              <a:rPr lang="it-IT" sz="1600" baseline="0" dirty="0" smtClean="0">
                <a:sym typeface="Wingdings" pitchFamily="2" charset="2"/>
              </a:rPr>
              <a:t>ora hanno poca differenza fra le </a:t>
            </a:r>
            <a:r>
              <a:rPr lang="it-IT" sz="1600" baseline="0" dirty="0" smtClean="0">
                <a:sym typeface="Wingdings" pitchFamily="2" charset="2"/>
              </a:rPr>
              <a:t>legioni e </a:t>
            </a:r>
            <a:r>
              <a:rPr lang="it-IT" sz="1600" baseline="0" dirty="0" smtClean="0">
                <a:sym typeface="Wingdings" pitchFamily="2" charset="2"/>
              </a:rPr>
              <a:t>i corpi </a:t>
            </a:r>
            <a:r>
              <a:rPr lang="it-IT" sz="1600" baseline="0" dirty="0" smtClean="0">
                <a:sym typeface="Wingdings" pitchFamily="2" charset="2"/>
              </a:rPr>
              <a:t>ausiliari, ma ora la differenza aveva ragion d’essere fino a </a:t>
            </a:r>
            <a:r>
              <a:rPr lang="it-IT" sz="1600" baseline="0" dirty="0" err="1" smtClean="0">
                <a:sym typeface="Wingdings" pitchFamily="2" charset="2"/>
              </a:rPr>
              <a:t>Caracalla</a:t>
            </a:r>
            <a:r>
              <a:rPr lang="it-IT" sz="1600" baseline="0" dirty="0" smtClean="0">
                <a:sym typeface="Wingdings" pitchFamily="2" charset="2"/>
              </a:rPr>
              <a:t> (</a:t>
            </a:r>
            <a:r>
              <a:rPr lang="it-IT" sz="1600" baseline="0" dirty="0" smtClean="0">
                <a:sym typeface="Wingdings" pitchFamily="2" charset="2"/>
              </a:rPr>
              <a:t>prima non erano </a:t>
            </a:r>
            <a:r>
              <a:rPr lang="it-IT" sz="1600" baseline="0" dirty="0" smtClean="0">
                <a:sym typeface="Wingdings" pitchFamily="2" charset="2"/>
              </a:rPr>
              <a:t>romani) tra </a:t>
            </a:r>
            <a:r>
              <a:rPr lang="it-IT" sz="1600" baseline="0" dirty="0" smtClean="0">
                <a:sym typeface="Wingdings" pitchFamily="2" charset="2"/>
              </a:rPr>
              <a:t>le truppe </a:t>
            </a:r>
            <a:r>
              <a:rPr lang="it-IT" sz="1600" baseline="0" dirty="0" smtClean="0">
                <a:sym typeface="Wingdings" pitchFamily="2" charset="2"/>
              </a:rPr>
              <a:t>collocate </a:t>
            </a:r>
            <a:r>
              <a:rPr lang="it-IT" sz="1600" baseline="0" dirty="0" smtClean="0">
                <a:sym typeface="Wingdings" pitchFamily="2" charset="2"/>
              </a:rPr>
              <a:t>lungo i confini dell’impero, e il </a:t>
            </a:r>
            <a:r>
              <a:rPr lang="it-IT" sz="1600" baseline="0" dirty="0" err="1" smtClean="0">
                <a:sym typeface="Wingdings" pitchFamily="2" charset="2"/>
              </a:rPr>
              <a:t>comitatus</a:t>
            </a:r>
            <a:r>
              <a:rPr lang="it-IT" sz="1600" baseline="0" dirty="0" smtClean="0">
                <a:sym typeface="Wingdings" pitchFamily="2" charset="2"/>
              </a:rPr>
              <a:t> che seguono i tetrarchi nell’aree di </a:t>
            </a:r>
            <a:r>
              <a:rPr lang="it-IT" sz="1600" baseline="0" dirty="0" smtClean="0">
                <a:sym typeface="Wingdings" pitchFamily="2" charset="2"/>
              </a:rPr>
              <a:t>competenza</a:t>
            </a:r>
          </a:p>
          <a:p>
            <a:pPr>
              <a:buFont typeface="Wingdings"/>
              <a:buChar char="à"/>
            </a:pPr>
            <a:r>
              <a:rPr lang="it-IT" sz="1600" baseline="0" dirty="0" smtClean="0">
                <a:sym typeface="Wingdings" pitchFamily="2" charset="2"/>
              </a:rPr>
              <a:t>truppe </a:t>
            </a:r>
            <a:r>
              <a:rPr lang="it-IT" sz="1600" baseline="0" dirty="0" smtClean="0">
                <a:sym typeface="Wingdings" pitchFamily="2" charset="2"/>
              </a:rPr>
              <a:t>ai confini non sono truppe di </a:t>
            </a:r>
            <a:r>
              <a:rPr lang="it-IT" sz="1600" baseline="0" dirty="0" err="1" smtClean="0">
                <a:sym typeface="Wingdings" pitchFamily="2" charset="2"/>
              </a:rPr>
              <a:t>elites</a:t>
            </a:r>
            <a:r>
              <a:rPr lang="it-IT" sz="1600" baseline="0" dirty="0" smtClean="0">
                <a:sym typeface="Wingdings" pitchFamily="2" charset="2"/>
              </a:rPr>
              <a:t>, le truppe dislocate sul </a:t>
            </a:r>
            <a:r>
              <a:rPr lang="it-IT" sz="1600" baseline="0" dirty="0" err="1" smtClean="0">
                <a:sym typeface="Wingdings" pitchFamily="2" charset="2"/>
              </a:rPr>
              <a:t>limes</a:t>
            </a:r>
            <a:r>
              <a:rPr lang="it-IT" sz="1600" baseline="0" dirty="0" smtClean="0">
                <a:sym typeface="Wingdings" pitchFamily="2" charset="2"/>
              </a:rPr>
              <a:t> hanno compito di </a:t>
            </a:r>
            <a:r>
              <a:rPr lang="it-IT" sz="1600" baseline="0" dirty="0" smtClean="0">
                <a:sym typeface="Wingdings" pitchFamily="2" charset="2"/>
              </a:rPr>
              <a:t>rallentamento (</a:t>
            </a:r>
            <a:r>
              <a:rPr lang="it-IT" sz="1600" baseline="0" dirty="0" smtClean="0">
                <a:sym typeface="Wingdings" pitchFamily="2" charset="2"/>
              </a:rPr>
              <a:t>anni centrali del terzo l’esercito non decide + la nomina riferito al </a:t>
            </a:r>
            <a:r>
              <a:rPr lang="it-IT" sz="1600" baseline="0" dirty="0" err="1" smtClean="0">
                <a:sym typeface="Wingdings" pitchFamily="2" charset="2"/>
              </a:rPr>
              <a:t>limes</a:t>
            </a:r>
            <a:r>
              <a:rPr lang="it-IT" sz="1600" baseline="0" dirty="0" smtClean="0">
                <a:sym typeface="Wingdings" pitchFamily="2" charset="2"/>
              </a:rPr>
              <a:t> danubiano</a:t>
            </a:r>
            <a:r>
              <a:rPr lang="it-IT" sz="1600" baseline="0" dirty="0" smtClean="0">
                <a:sym typeface="Wingdings" pitchFamily="2" charset="2"/>
              </a:rPr>
              <a:t>)</a:t>
            </a:r>
          </a:p>
          <a:p>
            <a:pPr>
              <a:buFont typeface="Wingdings"/>
              <a:buNone/>
            </a:pPr>
            <a:r>
              <a:rPr lang="it-IT" sz="1600" baseline="0" dirty="0" smtClean="0">
                <a:sym typeface="Wingdings" pitchFamily="2" charset="2"/>
              </a:rPr>
              <a:t> </a:t>
            </a:r>
            <a:r>
              <a:rPr lang="it-IT" sz="1600" baseline="0" dirty="0" smtClean="0">
                <a:sym typeface="Wingdings" pitchFamily="2" charset="2"/>
              </a:rPr>
              <a:t>Decio 8mila a sua disposizione, ora le legioni sono di 15 mila e hanno suddiviso anche i </a:t>
            </a:r>
            <a:r>
              <a:rPr lang="it-IT" sz="1600" baseline="0" dirty="0" smtClean="0">
                <a:sym typeface="Wingdings" pitchFamily="2" charset="2"/>
              </a:rPr>
              <a:t>compiti di </a:t>
            </a:r>
            <a:r>
              <a:rPr lang="it-IT" sz="1600" baseline="0" dirty="0" smtClean="0">
                <a:sym typeface="Wingdings" pitchFamily="2" charset="2"/>
              </a:rPr>
              <a:t>organizzazione completamente differente</a:t>
            </a:r>
            <a:endParaRPr lang="it-IT" sz="16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26</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Ristabilire la fiducia del sistema </a:t>
            </a:r>
            <a:r>
              <a:rPr lang="it-IT" sz="1800" dirty="0" smtClean="0"/>
              <a:t>monetario</a:t>
            </a:r>
          </a:p>
          <a:p>
            <a:pPr>
              <a:buFont typeface="Wingdings"/>
              <a:buChar char="à"/>
            </a:pPr>
            <a:r>
              <a:rPr lang="it-IT" sz="1800" dirty="0" smtClean="0">
                <a:sym typeface="Wingdings" pitchFamily="2" charset="2"/>
              </a:rPr>
              <a:t>riorganizzato</a:t>
            </a:r>
            <a:r>
              <a:rPr lang="it-IT" sz="1800" dirty="0" smtClean="0">
                <a:sym typeface="Wingdings" pitchFamily="2" charset="2"/>
              </a:rPr>
              <a:t>, c’è un comportamento tradizionalista, viene recuperato il sistema </a:t>
            </a:r>
            <a:r>
              <a:rPr lang="it-IT" sz="1800" dirty="0" err="1" smtClean="0">
                <a:sym typeface="Wingdings" pitchFamily="2" charset="2"/>
              </a:rPr>
              <a:t>trimetallico</a:t>
            </a:r>
            <a:r>
              <a:rPr lang="it-IT" sz="1800" dirty="0" smtClean="0">
                <a:sym typeface="Wingdings" pitchFamily="2" charset="2"/>
              </a:rPr>
              <a:t>,</a:t>
            </a:r>
            <a:r>
              <a:rPr lang="it-IT" sz="1800" baseline="0" dirty="0" smtClean="0">
                <a:sym typeface="Wingdings" pitchFamily="2" charset="2"/>
              </a:rPr>
              <a:t> fissando però nuovi standard ponderali, </a:t>
            </a:r>
            <a:r>
              <a:rPr lang="it-IT" sz="1800" baseline="0" dirty="0" smtClean="0">
                <a:sym typeface="Wingdings" pitchFamily="2" charset="2"/>
              </a:rPr>
              <a:t>con un alto </a:t>
            </a:r>
            <a:r>
              <a:rPr lang="it-IT" sz="1800" baseline="0" dirty="0" smtClean="0">
                <a:sym typeface="Wingdings" pitchFamily="2" charset="2"/>
              </a:rPr>
              <a:t>contenuto di fino, l’</a:t>
            </a:r>
            <a:r>
              <a:rPr lang="it-IT" sz="1800" baseline="0" dirty="0" err="1" smtClean="0">
                <a:sym typeface="Wingdings" pitchFamily="2" charset="2"/>
              </a:rPr>
              <a:t>aureus</a:t>
            </a:r>
            <a:r>
              <a:rPr lang="it-IT" sz="1800" baseline="0" dirty="0" smtClean="0">
                <a:sym typeface="Wingdings" pitchFamily="2" charset="2"/>
              </a:rPr>
              <a:t> battuto a 1/60 di libbra, </a:t>
            </a:r>
            <a:r>
              <a:rPr lang="it-IT" sz="1800" baseline="0" dirty="0" err="1" smtClean="0">
                <a:sym typeface="Wingdings" pitchFamily="2" charset="2"/>
              </a:rPr>
              <a:t>argentum</a:t>
            </a:r>
            <a:r>
              <a:rPr lang="it-IT" sz="1800" baseline="0" dirty="0" smtClean="0">
                <a:sym typeface="Wingdings" pitchFamily="2" charset="2"/>
              </a:rPr>
              <a:t> 1/96 di </a:t>
            </a:r>
            <a:r>
              <a:rPr lang="it-IT" sz="1800" baseline="0" dirty="0" smtClean="0">
                <a:sym typeface="Wingdings" pitchFamily="2" charset="2"/>
              </a:rPr>
              <a:t>libbra</a:t>
            </a:r>
          </a:p>
          <a:p>
            <a:pPr>
              <a:buFont typeface="Wingdings"/>
              <a:buChar char="à"/>
            </a:pPr>
            <a:r>
              <a:rPr lang="it-IT" sz="1800" baseline="0" dirty="0" err="1" smtClean="0">
                <a:sym typeface="Wingdings" pitchFamily="2" charset="2"/>
              </a:rPr>
              <a:t>aureato</a:t>
            </a:r>
            <a:r>
              <a:rPr lang="it-IT" sz="1800" baseline="0" dirty="0" smtClean="0">
                <a:sym typeface="Wingdings" pitchFamily="2" charset="2"/>
              </a:rPr>
              <a:t> </a:t>
            </a:r>
            <a:r>
              <a:rPr lang="it-IT" sz="1800" baseline="0" dirty="0" smtClean="0">
                <a:sym typeface="Wingdings" pitchFamily="2" charset="2"/>
              </a:rPr>
              <a:t>grande e radiato e </a:t>
            </a:r>
            <a:r>
              <a:rPr lang="it-IT" sz="1800" baseline="0" dirty="0" err="1" smtClean="0">
                <a:sym typeface="Wingdings" pitchFamily="2" charset="2"/>
              </a:rPr>
              <a:t>aureato</a:t>
            </a:r>
            <a:r>
              <a:rPr lang="it-IT" sz="1800" baseline="0" dirty="0" smtClean="0">
                <a:sym typeface="Wingdings" pitchFamily="2" charset="2"/>
              </a:rPr>
              <a:t> piccolo primi due monete argentato rame l’ultima </a:t>
            </a:r>
            <a:r>
              <a:rPr lang="it-IT" sz="1800" baseline="0" dirty="0" smtClean="0">
                <a:sym typeface="Wingdings" pitchFamily="2" charset="2"/>
              </a:rPr>
              <a:t>rame</a:t>
            </a:r>
          </a:p>
          <a:p>
            <a:pPr>
              <a:buFont typeface="Wingdings"/>
              <a:buChar char="à"/>
            </a:pPr>
            <a:r>
              <a:rPr lang="it-IT" sz="1800" baseline="0" dirty="0" smtClean="0">
                <a:sym typeface="Wingdings" pitchFamily="2" charset="2"/>
              </a:rPr>
              <a:t>argento </a:t>
            </a:r>
            <a:r>
              <a:rPr lang="it-IT" sz="1800" baseline="0" dirty="0" smtClean="0">
                <a:sym typeface="Wingdings" pitchFamily="2" charset="2"/>
              </a:rPr>
              <a:t>battuto al 1/96 di libbra al rovescio allude al peso della moneta, tuttavia </a:t>
            </a:r>
            <a:r>
              <a:rPr lang="it-IT" sz="1800" baseline="0" dirty="0" smtClean="0">
                <a:sym typeface="Wingdings" pitchFamily="2" charset="2"/>
              </a:rPr>
              <a:t>si determina con </a:t>
            </a:r>
            <a:r>
              <a:rPr lang="it-IT" sz="1800" baseline="0" dirty="0" smtClean="0">
                <a:sym typeface="Wingdings" pitchFamily="2" charset="2"/>
              </a:rPr>
              <a:t>una fase inflazionistica </a:t>
            </a:r>
            <a:r>
              <a:rPr lang="it-IT" sz="1800" baseline="0" dirty="0" smtClean="0">
                <a:sym typeface="Wingdings" pitchFamily="2" charset="2"/>
              </a:rPr>
              <a:t>e relativo aumento </a:t>
            </a:r>
            <a:r>
              <a:rPr lang="it-IT" sz="1800" baseline="0" dirty="0" smtClean="0">
                <a:sym typeface="Wingdings" pitchFamily="2" charset="2"/>
              </a:rPr>
              <a:t>dei prezzi, riforma che non riesce a </a:t>
            </a:r>
            <a:r>
              <a:rPr lang="it-IT" sz="1800" baseline="0" dirty="0" smtClean="0">
                <a:sym typeface="Wingdings" pitchFamily="2" charset="2"/>
              </a:rPr>
              <a:t>bloccare</a:t>
            </a:r>
          </a:p>
          <a:p>
            <a:pPr>
              <a:buFont typeface="Wingdings"/>
              <a:buChar char="à"/>
            </a:pPr>
            <a:r>
              <a:rPr lang="it-IT" sz="1800" baseline="0" dirty="0" smtClean="0">
                <a:sym typeface="Wingdings" pitchFamily="2" charset="2"/>
              </a:rPr>
              <a:t>contromossa</a:t>
            </a:r>
            <a:r>
              <a:rPr lang="it-IT" sz="1800" baseline="0" dirty="0" smtClean="0">
                <a:sym typeface="Wingdings" pitchFamily="2" charset="2"/>
              </a:rPr>
              <a:t>: si aumenta di </a:t>
            </a:r>
            <a:r>
              <a:rPr lang="it-IT" sz="1800" baseline="0" dirty="0" err="1" smtClean="0">
                <a:sym typeface="Wingdings" pitchFamily="2" charset="2"/>
              </a:rPr>
              <a:t>imperium</a:t>
            </a:r>
            <a:r>
              <a:rPr lang="it-IT" sz="1800" baseline="0" dirty="0" smtClean="0">
                <a:sym typeface="Wingdings" pitchFamily="2" charset="2"/>
              </a:rPr>
              <a:t> il valore nominale dei prezzi(frammento di epigrafe, dal 1 settembre dal 101 i valori delle monete raddoppiati), provvedimento che non funziona è un fallimento; nuovo intervento normativo con l’editto di prezzo con </a:t>
            </a:r>
            <a:r>
              <a:rPr lang="it-IT" sz="1800" baseline="0" dirty="0" err="1" smtClean="0">
                <a:sym typeface="Wingdings" pitchFamily="2" charset="2"/>
              </a:rPr>
              <a:t>imperium</a:t>
            </a:r>
            <a:r>
              <a:rPr lang="it-IT" sz="1800" baseline="0" dirty="0" smtClean="0">
                <a:sym typeface="Wingdings" pitchFamily="2" charset="2"/>
              </a:rPr>
              <a:t> vengono fissati i prezzi ultimi per servizi ecc.; obiettivo </a:t>
            </a:r>
            <a:r>
              <a:rPr lang="it-IT" sz="1800" baseline="0" dirty="0" smtClean="0">
                <a:sym typeface="Wingdings" pitchFamily="2" charset="2"/>
              </a:rPr>
              <a:t> è salvaguardare </a:t>
            </a:r>
            <a:r>
              <a:rPr lang="it-IT" sz="1800" baseline="0" dirty="0" smtClean="0">
                <a:sym typeface="Wingdings" pitchFamily="2" charset="2"/>
              </a:rPr>
              <a:t>il potere di acquisto dell’esercito e della burocrazia membri che partecipano alla vita pubblica; ora si fissano i prezzi limiti e </a:t>
            </a:r>
            <a:r>
              <a:rPr lang="it-IT" sz="1800" baseline="0" dirty="0" smtClean="0">
                <a:sym typeface="Wingdings" pitchFamily="2" charset="2"/>
              </a:rPr>
              <a:t>massimi</a:t>
            </a:r>
          </a:p>
          <a:p>
            <a:pPr>
              <a:buFont typeface="Wingdings"/>
              <a:buChar char="à"/>
            </a:pPr>
            <a:r>
              <a:rPr lang="it-IT" sz="1800" baseline="0" dirty="0" smtClean="0">
                <a:sym typeface="Wingdings" pitchFamily="2" charset="2"/>
              </a:rPr>
              <a:t>non </a:t>
            </a:r>
            <a:r>
              <a:rPr lang="it-IT" sz="1800" baseline="0" dirty="0" smtClean="0">
                <a:sym typeface="Wingdings" pitchFamily="2" charset="2"/>
              </a:rPr>
              <a:t>sappiamo se è applicato a tutto oppure alle aree di competenza di </a:t>
            </a:r>
            <a:r>
              <a:rPr lang="it-IT" sz="1800" baseline="0" dirty="0" smtClean="0">
                <a:sym typeface="Wingdings" pitchFamily="2" charset="2"/>
              </a:rPr>
              <a:t>Diocleziano</a:t>
            </a:r>
          </a:p>
          <a:p>
            <a:pPr>
              <a:buFont typeface="Wingdings"/>
              <a:buChar char="à"/>
            </a:pPr>
            <a:r>
              <a:rPr lang="it-IT" sz="1800" baseline="0" dirty="0" smtClean="0">
                <a:sym typeface="Wingdings" pitchFamily="2" charset="2"/>
              </a:rPr>
              <a:t>i </a:t>
            </a:r>
            <a:r>
              <a:rPr lang="it-IT" sz="1800" baseline="0" dirty="0" smtClean="0">
                <a:sym typeface="Wingdings" pitchFamily="2" charset="2"/>
              </a:rPr>
              <a:t>frammenti sono stati rinvenuti e provenienti dall’area orientale, in Italia </a:t>
            </a:r>
            <a:r>
              <a:rPr lang="it-IT" sz="1800" baseline="0" dirty="0" err="1" smtClean="0">
                <a:sym typeface="Wingdings" pitchFamily="2" charset="2"/>
              </a:rPr>
              <a:t>Pettorano</a:t>
            </a:r>
            <a:r>
              <a:rPr lang="it-IT" sz="1800" baseline="0" dirty="0" smtClean="0">
                <a:sym typeface="Wingdings" pitchFamily="2" charset="2"/>
              </a:rPr>
              <a:t> </a:t>
            </a:r>
            <a:r>
              <a:rPr lang="it-IT" sz="1800" baseline="0" dirty="0" err="1" smtClean="0">
                <a:sym typeface="Wingdings" pitchFamily="2" charset="2"/>
              </a:rPr>
              <a:t>Sulcizio</a:t>
            </a:r>
            <a:r>
              <a:rPr lang="it-IT" sz="1800" baseline="0" dirty="0" smtClean="0">
                <a:sym typeface="Wingdings" pitchFamily="2" charset="2"/>
              </a:rPr>
              <a:t> vicino a Sulmona non sappiamo come ci è </a:t>
            </a:r>
            <a:r>
              <a:rPr lang="it-IT" sz="1800" baseline="0" dirty="0" smtClean="0">
                <a:sym typeface="Wingdings" pitchFamily="2" charset="2"/>
              </a:rPr>
              <a:t>arrivato</a:t>
            </a:r>
          </a:p>
          <a:p>
            <a:pPr>
              <a:buFont typeface="Wingdings"/>
              <a:buNone/>
            </a:pPr>
            <a:r>
              <a:rPr lang="it-IT" sz="1800" baseline="0" dirty="0" smtClean="0">
                <a:sym typeface="Wingdings" pitchFamily="2" charset="2"/>
              </a:rPr>
              <a:t> </a:t>
            </a:r>
            <a:r>
              <a:rPr lang="it-IT" sz="1800" baseline="0" dirty="0" smtClean="0">
                <a:sym typeface="Wingdings" pitchFamily="2" charset="2"/>
              </a:rPr>
              <a:t>fallimento </a:t>
            </a:r>
            <a:r>
              <a:rPr lang="it-IT" sz="1800" baseline="0" dirty="0" smtClean="0">
                <a:sym typeface="Wingdings" pitchFamily="2" charset="2"/>
              </a:rPr>
              <a:t>comunque, il </a:t>
            </a:r>
            <a:r>
              <a:rPr lang="it-IT" sz="1800" baseline="0" dirty="0" smtClean="0">
                <a:sym typeface="Wingdings" pitchFamily="2" charset="2"/>
              </a:rPr>
              <a:t>solito Lattanzio: con tutte le sue varie ingiustizie, </a:t>
            </a:r>
            <a:r>
              <a:rPr lang="it-IT" sz="1800" baseline="0" dirty="0" smtClean="0">
                <a:sym typeface="Wingdings" pitchFamily="2" charset="2"/>
              </a:rPr>
              <a:t>tentò </a:t>
            </a:r>
            <a:r>
              <a:rPr lang="it-IT" sz="1800" baseline="0" dirty="0" smtClean="0">
                <a:sym typeface="Wingdings" pitchFamily="2" charset="2"/>
              </a:rPr>
              <a:t>di stabilire il prezzo delle merci, </a:t>
            </a:r>
            <a:r>
              <a:rPr lang="it-IT" sz="1800" baseline="0" dirty="0" smtClean="0">
                <a:sym typeface="Wingdings" pitchFamily="2" charset="2"/>
              </a:rPr>
              <a:t>una carestia </a:t>
            </a:r>
            <a:r>
              <a:rPr lang="it-IT" sz="1800" baseline="0" dirty="0" smtClean="0">
                <a:sym typeface="Wingdings" pitchFamily="2" charset="2"/>
              </a:rPr>
              <a:t>grave divampò, la legge venne abrogata dopo la rovina di tutti, presto ritirato dal potere centrale</a:t>
            </a:r>
            <a:endParaRPr lang="it-IT" sz="18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27</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Decisione </a:t>
            </a:r>
            <a:r>
              <a:rPr lang="it-IT" sz="2000" dirty="0" smtClean="0"/>
              <a:t>straordinaria</a:t>
            </a:r>
          </a:p>
          <a:p>
            <a:r>
              <a:rPr lang="it-IT" sz="2000" dirty="0" smtClean="0">
                <a:sym typeface="Wingdings" pitchFamily="2" charset="2"/>
              </a:rPr>
              <a:t> </a:t>
            </a:r>
            <a:r>
              <a:rPr lang="it-IT" sz="2000" dirty="0" smtClean="0">
                <a:sym typeface="Wingdings" pitchFamily="2" charset="2"/>
              </a:rPr>
              <a:t>Diocleziano decide di ritirarsi dalla vita privata, obbliga di fare lo stesso </a:t>
            </a:r>
            <a:r>
              <a:rPr lang="it-IT" sz="2000" dirty="0" err="1" smtClean="0">
                <a:sym typeface="Wingdings" pitchFamily="2" charset="2"/>
              </a:rPr>
              <a:t>ca</a:t>
            </a:r>
            <a:r>
              <a:rPr lang="it-IT" sz="2000" dirty="0" smtClean="0">
                <a:sym typeface="Wingdings" pitchFamily="2" charset="2"/>
              </a:rPr>
              <a:t> </a:t>
            </a:r>
            <a:r>
              <a:rPr lang="it-IT" sz="2000" dirty="0" err="1" smtClean="0">
                <a:sym typeface="Wingdings" pitchFamily="2" charset="2"/>
              </a:rPr>
              <a:t>Massiminiano</a:t>
            </a:r>
            <a:r>
              <a:rPr lang="it-IT" sz="2000" dirty="0" smtClean="0">
                <a:sym typeface="Wingdings" pitchFamily="2" charset="2"/>
              </a:rPr>
              <a:t> e i 2 Augusti avrebbero dovuto rinnovare e assicurare la continuità del sistema tetrarchico </a:t>
            </a:r>
            <a:r>
              <a:rPr lang="it-IT" sz="2000" dirty="0" err="1" smtClean="0">
                <a:sym typeface="Wingdings" pitchFamily="2" charset="2"/>
              </a:rPr>
              <a:t>Galerio</a:t>
            </a:r>
            <a:r>
              <a:rPr lang="it-IT" sz="2000" dirty="0" smtClean="0">
                <a:sym typeface="Wingdings" pitchFamily="2" charset="2"/>
              </a:rPr>
              <a:t> domina </a:t>
            </a:r>
            <a:r>
              <a:rPr lang="it-IT" sz="2000" dirty="0" err="1" smtClean="0">
                <a:sym typeface="Wingdings" pitchFamily="2" charset="2"/>
              </a:rPr>
              <a:t>Massimino</a:t>
            </a:r>
            <a:r>
              <a:rPr lang="it-IT" sz="2000" baseline="0" dirty="0" smtClean="0">
                <a:sym typeface="Wingdings" pitchFamily="2" charset="2"/>
              </a:rPr>
              <a:t> </a:t>
            </a:r>
            <a:r>
              <a:rPr lang="it-IT" sz="2000" baseline="0" dirty="0" err="1" smtClean="0">
                <a:sym typeface="Wingdings" pitchFamily="2" charset="2"/>
              </a:rPr>
              <a:t>Daia</a:t>
            </a:r>
            <a:r>
              <a:rPr lang="it-IT" sz="2000" baseline="0" dirty="0" smtClean="0">
                <a:sym typeface="Wingdings" pitchFamily="2" charset="2"/>
              </a:rPr>
              <a:t>, invece Costanza nomina Severo; la debolezza del sistema risulta dal fatto che entrambi gli augusti potevano eleggere come cesare i figli augusti in grado potenzialmente di acquisire la carica, la scelta secondo le fonti davano come certo tale soluzione ma  ciò non avverrà</a:t>
            </a:r>
            <a:endParaRPr lang="it-IT" sz="20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28</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29</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err="1" smtClean="0"/>
              <a:t>Massenzio</a:t>
            </a:r>
            <a:r>
              <a:rPr lang="it-IT" sz="1800" dirty="0" smtClean="0"/>
              <a:t> e Costantino aspiravano ad avere un ruolo nella tetrarchia, </a:t>
            </a:r>
            <a:r>
              <a:rPr lang="it-IT" sz="1800" dirty="0" err="1" smtClean="0"/>
              <a:t>figlii</a:t>
            </a:r>
            <a:r>
              <a:rPr lang="it-IT" sz="1800" dirty="0" smtClean="0"/>
              <a:t> </a:t>
            </a:r>
            <a:r>
              <a:rPr lang="it-IT" sz="1800" dirty="0" smtClean="0"/>
              <a:t>di </a:t>
            </a:r>
            <a:r>
              <a:rPr lang="it-IT" sz="1800" dirty="0" err="1" smtClean="0"/>
              <a:t>Massiminiano</a:t>
            </a:r>
            <a:r>
              <a:rPr lang="it-IT" sz="1800" baseline="0" dirty="0" smtClean="0"/>
              <a:t> e Costanzo </a:t>
            </a:r>
            <a:r>
              <a:rPr lang="it-IT" sz="1800" baseline="0" dirty="0" smtClean="0"/>
              <a:t>Cloro</a:t>
            </a:r>
          </a:p>
          <a:p>
            <a:r>
              <a:rPr lang="it-IT" sz="1800" baseline="0" dirty="0" smtClean="0">
                <a:sym typeface="Wingdings" pitchFamily="2" charset="2"/>
              </a:rPr>
              <a:t> </a:t>
            </a:r>
            <a:r>
              <a:rPr lang="it-IT" sz="1800" baseline="0" dirty="0" smtClean="0">
                <a:sym typeface="Wingdings" pitchFamily="2" charset="2"/>
              </a:rPr>
              <a:t>Costantino fugge e si allontana dalla corte </a:t>
            </a:r>
            <a:r>
              <a:rPr lang="it-IT" sz="1800" baseline="0" dirty="0" smtClean="0">
                <a:sym typeface="Wingdings" pitchFamily="2" charset="2"/>
              </a:rPr>
              <a:t>e raggiunge </a:t>
            </a:r>
            <a:r>
              <a:rPr lang="it-IT" sz="1800" baseline="0" dirty="0" smtClean="0">
                <a:sym typeface="Wingdings" pitchFamily="2" charset="2"/>
              </a:rPr>
              <a:t>il padre impegnato in una campagna britannica; fatto sta che Costanzo Cloro muore, nell’ottica di Diocleziano con una costituzione rigida un ciclo di 10 anni di Augusto e di Cesare rispettivamente a termine di tale ventennio gli Augusti dovevano lasciare il posto a Cesare</a:t>
            </a:r>
            <a:r>
              <a:rPr lang="it-IT" sz="1800" baseline="0" dirty="0" smtClean="0">
                <a:sym typeface="Wingdings" pitchFamily="2" charset="2"/>
              </a:rPr>
              <a:t>, però ci sono Augusti che </a:t>
            </a:r>
            <a:r>
              <a:rPr lang="it-IT" sz="1800" baseline="0" dirty="0" smtClean="0">
                <a:sym typeface="Wingdings" pitchFamily="2" charset="2"/>
              </a:rPr>
              <a:t>non riescono a completare il ciclo, le truppe di Costanzo Cloro acclamano </a:t>
            </a:r>
            <a:r>
              <a:rPr lang="it-IT" sz="1800" baseline="0" dirty="0" smtClean="0">
                <a:sym typeface="Wingdings" pitchFamily="2" charset="2"/>
              </a:rPr>
              <a:t>Costantino</a:t>
            </a:r>
            <a:r>
              <a:rPr lang="it-IT" sz="1800" baseline="0" dirty="0" smtClean="0">
                <a:sym typeface="Wingdings" pitchFamily="2" charset="2"/>
              </a:rPr>
              <a:t>, rifiuta il titolo di Augusto e accetta il titolo di Cesare in modo tale da essere accettato da </a:t>
            </a:r>
            <a:r>
              <a:rPr lang="it-IT" sz="1800" baseline="0" dirty="0" err="1" smtClean="0">
                <a:sym typeface="Wingdings" pitchFamily="2" charset="2"/>
              </a:rPr>
              <a:t>Galerio</a:t>
            </a:r>
            <a:r>
              <a:rPr lang="it-IT" sz="1800" baseline="0" dirty="0" smtClean="0">
                <a:sym typeface="Wingdings" pitchFamily="2" charset="2"/>
              </a:rPr>
              <a:t>; a Roma </a:t>
            </a:r>
            <a:r>
              <a:rPr lang="it-IT" sz="1800" baseline="0" dirty="0" err="1" smtClean="0">
                <a:sym typeface="Wingdings" pitchFamily="2" charset="2"/>
              </a:rPr>
              <a:t>Massenzio</a:t>
            </a:r>
            <a:r>
              <a:rPr lang="it-IT" sz="1800" baseline="0" dirty="0" smtClean="0">
                <a:sym typeface="Wingdings" pitchFamily="2" charset="2"/>
              </a:rPr>
              <a:t> si fa acclamare </a:t>
            </a:r>
            <a:r>
              <a:rPr lang="it-IT" sz="1800" baseline="0" dirty="0" err="1" smtClean="0">
                <a:sym typeface="Wingdings" pitchFamily="2" charset="2"/>
              </a:rPr>
              <a:t>princeps</a:t>
            </a:r>
            <a:endParaRPr lang="it-IT" sz="18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30</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Schema </a:t>
            </a:r>
            <a:r>
              <a:rPr lang="it-IT" sz="1800" dirty="0" smtClean="0"/>
              <a:t>genealogico</a:t>
            </a:r>
          </a:p>
          <a:p>
            <a:r>
              <a:rPr lang="it-IT" sz="1800" dirty="0" smtClean="0">
                <a:sym typeface="Wingdings" pitchFamily="2" charset="2"/>
              </a:rPr>
              <a:t> </a:t>
            </a:r>
            <a:r>
              <a:rPr lang="it-IT" sz="1800" dirty="0" smtClean="0">
                <a:sym typeface="Wingdings" pitchFamily="2" charset="2"/>
              </a:rPr>
              <a:t>imperatori in Violetto, come il sistema prevede una nomina anche</a:t>
            </a:r>
            <a:r>
              <a:rPr lang="it-IT" sz="1800" baseline="0" dirty="0" smtClean="0">
                <a:sym typeface="Wingdings" pitchFamily="2" charset="2"/>
              </a:rPr>
              <a:t> esterna, una </a:t>
            </a:r>
            <a:r>
              <a:rPr lang="it-IT" sz="1800" baseline="0" dirty="0" err="1" smtClean="0">
                <a:sym typeface="Wingdings" pitchFamily="2" charset="2"/>
              </a:rPr>
              <a:t>seree</a:t>
            </a:r>
            <a:r>
              <a:rPr lang="it-IT" sz="1800" baseline="0" dirty="0" smtClean="0">
                <a:sym typeface="Wingdings" pitchFamily="2" charset="2"/>
              </a:rPr>
              <a:t> </a:t>
            </a:r>
            <a:r>
              <a:rPr lang="it-IT" sz="1800" baseline="0" dirty="0" smtClean="0">
                <a:sym typeface="Wingdings" pitchFamily="2" charset="2"/>
              </a:rPr>
              <a:t>di unioni familiari lega i nuovi personaggi esterni a quella imperiali, </a:t>
            </a:r>
            <a:r>
              <a:rPr lang="it-IT" sz="1800" baseline="0" dirty="0" smtClean="0">
                <a:sym typeface="Wingdings" pitchFamily="2" charset="2"/>
              </a:rPr>
              <a:t>è il caso </a:t>
            </a:r>
            <a:r>
              <a:rPr lang="it-IT" sz="1800" baseline="0" dirty="0" smtClean="0">
                <a:sym typeface="Wingdings" pitchFamily="2" charset="2"/>
              </a:rPr>
              <a:t>di </a:t>
            </a:r>
            <a:r>
              <a:rPr lang="it-IT" sz="1800" baseline="0" dirty="0" err="1" smtClean="0">
                <a:sym typeface="Wingdings" pitchFamily="2" charset="2"/>
              </a:rPr>
              <a:t>Licinio</a:t>
            </a:r>
            <a:r>
              <a:rPr lang="it-IT" sz="1800" baseline="0" dirty="0" smtClean="0">
                <a:sym typeface="Wingdings" pitchFamily="2" charset="2"/>
              </a:rPr>
              <a:t> </a:t>
            </a:r>
            <a:r>
              <a:rPr lang="it-IT" sz="1800" baseline="0" dirty="0" smtClean="0">
                <a:sym typeface="Wingdings" pitchFamily="2" charset="2"/>
              </a:rPr>
              <a:t>(la </a:t>
            </a:r>
            <a:r>
              <a:rPr lang="it-IT" sz="1800" baseline="0" dirty="0" smtClean="0">
                <a:sym typeface="Wingdings" pitchFamily="2" charset="2"/>
              </a:rPr>
              <a:t>prima cosa che fa Costantino fra la sorellastra e </a:t>
            </a:r>
            <a:r>
              <a:rPr lang="it-IT" sz="1800" baseline="0" dirty="0" err="1" smtClean="0">
                <a:sym typeface="Wingdings" pitchFamily="2" charset="2"/>
              </a:rPr>
              <a:t>Licino</a:t>
            </a:r>
            <a:r>
              <a:rPr lang="it-IT" sz="1800" baseline="0" dirty="0" smtClean="0">
                <a:sym typeface="Wingdings" pitchFamily="2" charset="2"/>
              </a:rPr>
              <a:t>) legami matrimoniali si cerca di rafforzare i rapporti fra Augusti e Cesari</a:t>
            </a:r>
            <a:endParaRPr lang="it-IT" sz="18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31</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err="1" smtClean="0"/>
              <a:t>Galerio</a:t>
            </a:r>
            <a:r>
              <a:rPr lang="it-IT" sz="1600" dirty="0" smtClean="0"/>
              <a:t> accetta la nomina</a:t>
            </a:r>
            <a:r>
              <a:rPr lang="it-IT" sz="1600" baseline="0" dirty="0" smtClean="0"/>
              <a:t> di Cesare di Costantino, non accetta però </a:t>
            </a:r>
            <a:r>
              <a:rPr lang="it-IT" sz="1600" baseline="0" dirty="0" err="1" smtClean="0"/>
              <a:t>Massenzio</a:t>
            </a:r>
            <a:r>
              <a:rPr lang="it-IT" sz="1600" baseline="0" dirty="0" smtClean="0"/>
              <a:t>; inizierà una sua carriera di usurpatore, </a:t>
            </a:r>
            <a:r>
              <a:rPr lang="it-IT" sz="1600" baseline="0" dirty="0" smtClean="0"/>
              <a:t>perché doveva </a:t>
            </a:r>
            <a:r>
              <a:rPr lang="it-IT" sz="1600" baseline="0" dirty="0" smtClean="0"/>
              <a:t>rimanere fuori da qualsiasi soluzione diplomatica, </a:t>
            </a:r>
            <a:r>
              <a:rPr lang="it-IT" sz="1600" baseline="0" dirty="0" err="1" smtClean="0"/>
              <a:t>Massiminiano</a:t>
            </a:r>
            <a:r>
              <a:rPr lang="it-IT" sz="1600" baseline="0" dirty="0" smtClean="0"/>
              <a:t> ritorna a Roma per riprendere la porpora imperiale per aiutare il </a:t>
            </a:r>
            <a:r>
              <a:rPr lang="it-IT" sz="1600" baseline="0" dirty="0" smtClean="0"/>
              <a:t>figlio</a:t>
            </a:r>
          </a:p>
          <a:p>
            <a:pPr>
              <a:buFont typeface="Wingdings"/>
              <a:buChar char="à"/>
            </a:pPr>
            <a:r>
              <a:rPr lang="it-IT" sz="1600" baseline="0" dirty="0" err="1" smtClean="0">
                <a:sym typeface="Wingdings" pitchFamily="2" charset="2"/>
              </a:rPr>
              <a:t>Massimino</a:t>
            </a:r>
            <a:r>
              <a:rPr lang="it-IT" sz="1600" baseline="0" dirty="0" smtClean="0">
                <a:sym typeface="Wingdings" pitchFamily="2" charset="2"/>
              </a:rPr>
              <a:t> </a:t>
            </a:r>
            <a:r>
              <a:rPr lang="it-IT" sz="1600" baseline="0" dirty="0" err="1" smtClean="0">
                <a:sym typeface="Wingdings" pitchFamily="2" charset="2"/>
              </a:rPr>
              <a:t>Faia</a:t>
            </a:r>
            <a:r>
              <a:rPr lang="it-IT" sz="1600" baseline="0" dirty="0" smtClean="0">
                <a:sym typeface="Wingdings" pitchFamily="2" charset="2"/>
              </a:rPr>
              <a:t> </a:t>
            </a:r>
            <a:r>
              <a:rPr lang="it-IT" sz="1600" baseline="0" dirty="0" smtClean="0">
                <a:sym typeface="Wingdings" pitchFamily="2" charset="2"/>
              </a:rPr>
              <a:t>è il Cesare di </a:t>
            </a:r>
            <a:r>
              <a:rPr lang="it-IT" sz="1600" baseline="0" dirty="0" err="1" smtClean="0">
                <a:sym typeface="Wingdings" pitchFamily="2" charset="2"/>
              </a:rPr>
              <a:t>Galerio</a:t>
            </a:r>
            <a:r>
              <a:rPr lang="it-IT" sz="1600" baseline="0" dirty="0" smtClean="0">
                <a:sym typeface="Wingdings" pitchFamily="2" charset="2"/>
              </a:rPr>
              <a:t>;  </a:t>
            </a:r>
            <a:endParaRPr lang="it-IT" sz="1600" baseline="0" dirty="0" smtClean="0">
              <a:sym typeface="Wingdings" pitchFamily="2" charset="2"/>
            </a:endParaRPr>
          </a:p>
          <a:p>
            <a:pPr>
              <a:buFont typeface="Wingdings"/>
              <a:buChar char="à"/>
            </a:pPr>
            <a:r>
              <a:rPr lang="it-IT" sz="1600" baseline="0" dirty="0" smtClean="0">
                <a:sym typeface="Wingdings" pitchFamily="2" charset="2"/>
              </a:rPr>
              <a:t>sconfitta </a:t>
            </a:r>
            <a:r>
              <a:rPr lang="it-IT" sz="1600" baseline="0" dirty="0" smtClean="0">
                <a:sym typeface="Wingdings" pitchFamily="2" charset="2"/>
              </a:rPr>
              <a:t>di Severo nuovo Augusto con la vittoria di </a:t>
            </a:r>
            <a:r>
              <a:rPr lang="it-IT" sz="1600" baseline="0" dirty="0" err="1" smtClean="0">
                <a:sym typeface="Wingdings" pitchFamily="2" charset="2"/>
              </a:rPr>
              <a:t>Massenzio</a:t>
            </a:r>
            <a:r>
              <a:rPr lang="it-IT" sz="1600" baseline="0" dirty="0" smtClean="0">
                <a:sym typeface="Wingdings" pitchFamily="2" charset="2"/>
              </a:rPr>
              <a:t>, cosi </a:t>
            </a:r>
            <a:r>
              <a:rPr lang="it-IT" sz="1600" baseline="0" dirty="0" err="1" smtClean="0">
                <a:sym typeface="Wingdings" pitchFamily="2" charset="2"/>
              </a:rPr>
              <a:t>Massiminiano</a:t>
            </a:r>
            <a:r>
              <a:rPr lang="it-IT" sz="1600" baseline="0" dirty="0" smtClean="0">
                <a:sym typeface="Wingdings" pitchFamily="2" charset="2"/>
              </a:rPr>
              <a:t> cerca di portare dalla propria parte Costantino </a:t>
            </a:r>
            <a:r>
              <a:rPr lang="it-IT" sz="1600" baseline="0" dirty="0" smtClean="0">
                <a:sym typeface="Wingdings" pitchFamily="2" charset="2"/>
              </a:rPr>
              <a:t>sancendo </a:t>
            </a:r>
            <a:r>
              <a:rPr lang="it-IT" sz="1600" baseline="0" dirty="0" smtClean="0">
                <a:sym typeface="Wingdings" pitchFamily="2" charset="2"/>
              </a:rPr>
              <a:t>da un matrimonio; Costantino politico abile non rompe formalmente con </a:t>
            </a:r>
            <a:r>
              <a:rPr lang="it-IT" sz="1600" baseline="0" dirty="0" err="1" smtClean="0">
                <a:sym typeface="Wingdings" pitchFamily="2" charset="2"/>
              </a:rPr>
              <a:t>Galerio</a:t>
            </a:r>
            <a:r>
              <a:rPr lang="it-IT" sz="1600" baseline="0" dirty="0" smtClean="0">
                <a:sym typeface="Wingdings" pitchFamily="2" charset="2"/>
              </a:rPr>
              <a:t> ma assume il titolo di </a:t>
            </a:r>
            <a:r>
              <a:rPr lang="it-IT" sz="1600" baseline="0" dirty="0" smtClean="0">
                <a:sym typeface="Wingdings" pitchFamily="2" charset="2"/>
              </a:rPr>
              <a:t>Augusto</a:t>
            </a:r>
          </a:p>
          <a:p>
            <a:pPr>
              <a:buFont typeface="Wingdings"/>
              <a:buChar char="à"/>
            </a:pPr>
            <a:r>
              <a:rPr lang="it-IT" sz="1600" baseline="0" dirty="0" smtClean="0">
                <a:sym typeface="Wingdings" pitchFamily="2" charset="2"/>
              </a:rPr>
              <a:t>Augusti </a:t>
            </a:r>
            <a:r>
              <a:rPr lang="it-IT" sz="1600" baseline="0" dirty="0" smtClean="0">
                <a:sym typeface="Wingdings" pitchFamily="2" charset="2"/>
              </a:rPr>
              <a:t>sono: </a:t>
            </a:r>
            <a:r>
              <a:rPr lang="it-IT" sz="1600" baseline="0" dirty="0" err="1" smtClean="0">
                <a:sym typeface="Wingdings" pitchFamily="2" charset="2"/>
              </a:rPr>
              <a:t>Galerio</a:t>
            </a:r>
            <a:r>
              <a:rPr lang="it-IT" sz="1600" baseline="0" dirty="0" smtClean="0">
                <a:sym typeface="Wingdings" pitchFamily="2" charset="2"/>
              </a:rPr>
              <a:t>, Costantino Cesare di Severo, </a:t>
            </a:r>
            <a:r>
              <a:rPr lang="it-IT" sz="1600" baseline="0" dirty="0" err="1" smtClean="0">
                <a:sym typeface="Wingdings" pitchFamily="2" charset="2"/>
              </a:rPr>
              <a:t>Massiminiano</a:t>
            </a:r>
            <a:r>
              <a:rPr lang="it-IT" sz="1600" baseline="0" dirty="0" smtClean="0">
                <a:sym typeface="Wingdings" pitchFamily="2" charset="2"/>
              </a:rPr>
              <a:t> ripresa la porpora, 4 </a:t>
            </a:r>
            <a:r>
              <a:rPr lang="it-IT" sz="1600" baseline="0" dirty="0" smtClean="0">
                <a:sym typeface="Wingdings" pitchFamily="2" charset="2"/>
              </a:rPr>
              <a:t>Augusti e </a:t>
            </a:r>
            <a:r>
              <a:rPr lang="it-IT" sz="1600" baseline="0" dirty="0" smtClean="0">
                <a:sym typeface="Wingdings" pitchFamily="2" charset="2"/>
              </a:rPr>
              <a:t>l’usurpatore di </a:t>
            </a:r>
            <a:r>
              <a:rPr lang="it-IT" sz="1600" baseline="0" dirty="0" err="1" smtClean="0">
                <a:sym typeface="Wingdings" pitchFamily="2" charset="2"/>
              </a:rPr>
              <a:t>Massenzio</a:t>
            </a:r>
            <a:r>
              <a:rPr lang="it-IT" sz="1600" baseline="0" dirty="0" smtClean="0">
                <a:sym typeface="Wingdings" pitchFamily="2" charset="2"/>
              </a:rPr>
              <a:t>, e </a:t>
            </a:r>
            <a:r>
              <a:rPr lang="it-IT" sz="1600" baseline="0" dirty="0" err="1" smtClean="0">
                <a:sym typeface="Wingdings" pitchFamily="2" charset="2"/>
              </a:rPr>
              <a:t>Massimino</a:t>
            </a:r>
            <a:r>
              <a:rPr lang="it-IT" sz="1600" baseline="0" dirty="0" smtClean="0">
                <a:sym typeface="Wingdings" pitchFamily="2" charset="2"/>
              </a:rPr>
              <a:t> </a:t>
            </a:r>
            <a:r>
              <a:rPr lang="it-IT" sz="1600" baseline="0" dirty="0" err="1" smtClean="0">
                <a:sym typeface="Wingdings" pitchFamily="2" charset="2"/>
              </a:rPr>
              <a:t>Daia</a:t>
            </a:r>
            <a:endParaRPr lang="it-IT" sz="1600" baseline="0" dirty="0" smtClean="0">
              <a:sym typeface="Wingdings" pitchFamily="2" charset="2"/>
            </a:endParaRPr>
          </a:p>
          <a:p>
            <a:pPr>
              <a:buFont typeface="Wingdings"/>
              <a:buNone/>
            </a:pPr>
            <a:r>
              <a:rPr lang="it-IT" sz="1600" baseline="0" dirty="0" smtClean="0">
                <a:sym typeface="Wingdings" pitchFamily="2" charset="2"/>
              </a:rPr>
              <a:t> </a:t>
            </a:r>
            <a:r>
              <a:rPr lang="it-IT" sz="1600" baseline="0" dirty="0" smtClean="0">
                <a:sym typeface="Wingdings" pitchFamily="2" charset="2"/>
              </a:rPr>
              <a:t>4 augusti e un usurpatore, </a:t>
            </a:r>
            <a:r>
              <a:rPr lang="it-IT" sz="1600" baseline="0" dirty="0" err="1" smtClean="0">
                <a:sym typeface="Wingdings" pitchFamily="2" charset="2"/>
              </a:rPr>
              <a:t>Massiminiano</a:t>
            </a:r>
            <a:r>
              <a:rPr lang="it-IT" sz="1600" baseline="0" dirty="0" smtClean="0">
                <a:sym typeface="Wingdings" pitchFamily="2" charset="2"/>
              </a:rPr>
              <a:t> posizione incerta</a:t>
            </a:r>
            <a:endParaRPr lang="it-IT" sz="16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32</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308 convegno di </a:t>
            </a:r>
            <a:r>
              <a:rPr lang="it-IT" sz="2000" dirty="0" err="1" smtClean="0"/>
              <a:t>Carnuntum</a:t>
            </a:r>
            <a:r>
              <a:rPr lang="it-IT" sz="2000" dirty="0" smtClean="0"/>
              <a:t> si incontrano</a:t>
            </a:r>
            <a:r>
              <a:rPr lang="it-IT" sz="2000" baseline="0" dirty="0" smtClean="0"/>
              <a:t> </a:t>
            </a:r>
            <a:r>
              <a:rPr lang="it-IT" sz="2000" baseline="0" dirty="0" err="1" smtClean="0"/>
              <a:t>Massiminiano</a:t>
            </a:r>
            <a:r>
              <a:rPr lang="it-IT" sz="2000" baseline="0" dirty="0" smtClean="0"/>
              <a:t>, Diocleziano e </a:t>
            </a:r>
            <a:r>
              <a:rPr lang="it-IT" sz="2000" baseline="0" dirty="0" err="1" smtClean="0"/>
              <a:t>Galerio</a:t>
            </a:r>
            <a:r>
              <a:rPr lang="it-IT" sz="2000" baseline="0" dirty="0" smtClean="0"/>
              <a:t>, </a:t>
            </a:r>
            <a:r>
              <a:rPr lang="it-IT" sz="2000" baseline="0" dirty="0" err="1" smtClean="0"/>
              <a:t>Massiminiano</a:t>
            </a:r>
            <a:endParaRPr lang="it-IT" sz="2000" baseline="0" dirty="0" smtClean="0"/>
          </a:p>
          <a:p>
            <a:r>
              <a:rPr lang="it-IT" sz="2000" baseline="0" dirty="0" smtClean="0">
                <a:sym typeface="Wingdings" pitchFamily="2" charset="2"/>
              </a:rPr>
              <a:t> </a:t>
            </a:r>
            <a:r>
              <a:rPr lang="it-IT" sz="2000" baseline="0" dirty="0" smtClean="0">
                <a:sym typeface="Wingdings" pitchFamily="2" charset="2"/>
              </a:rPr>
              <a:t>nuovo augusto </a:t>
            </a:r>
            <a:r>
              <a:rPr lang="it-IT" sz="2000" baseline="0" dirty="0" err="1" smtClean="0">
                <a:sym typeface="Wingdings" pitchFamily="2" charset="2"/>
              </a:rPr>
              <a:t>Licinio</a:t>
            </a:r>
            <a:r>
              <a:rPr lang="it-IT" sz="2000" baseline="0" dirty="0" smtClean="0">
                <a:sym typeface="Wingdings" pitchFamily="2" charset="2"/>
              </a:rPr>
              <a:t>, Costantino  e </a:t>
            </a:r>
            <a:r>
              <a:rPr lang="it-IT" sz="2000" baseline="0" dirty="0" err="1" smtClean="0">
                <a:sym typeface="Wingdings" pitchFamily="2" charset="2"/>
              </a:rPr>
              <a:t>Massimino</a:t>
            </a:r>
            <a:r>
              <a:rPr lang="it-IT" sz="2000" baseline="0" dirty="0" smtClean="0">
                <a:sym typeface="Wingdings" pitchFamily="2" charset="2"/>
              </a:rPr>
              <a:t> </a:t>
            </a:r>
            <a:r>
              <a:rPr lang="it-IT" sz="2000" baseline="0" dirty="0" err="1" smtClean="0">
                <a:sym typeface="Wingdings" pitchFamily="2" charset="2"/>
              </a:rPr>
              <a:t>Daia</a:t>
            </a:r>
            <a:r>
              <a:rPr lang="it-IT" sz="2000" baseline="0" dirty="0" smtClean="0">
                <a:sym typeface="Wingdings" pitchFamily="2" charset="2"/>
              </a:rPr>
              <a:t> restano Cesari per varcare la loro futura successione “figli di Augusto”, </a:t>
            </a:r>
            <a:r>
              <a:rPr lang="it-IT" sz="2000" baseline="0" dirty="0" err="1" smtClean="0">
                <a:sym typeface="Wingdings" pitchFamily="2" charset="2"/>
              </a:rPr>
              <a:t>Massiminiano</a:t>
            </a:r>
            <a:r>
              <a:rPr lang="it-IT" sz="2000" baseline="0" dirty="0" smtClean="0">
                <a:sym typeface="Wingdings" pitchFamily="2" charset="2"/>
              </a:rPr>
              <a:t> deve togliersi di mezzo, </a:t>
            </a:r>
            <a:r>
              <a:rPr lang="it-IT" sz="2000" baseline="0" dirty="0" err="1" smtClean="0">
                <a:sym typeface="Wingdings" pitchFamily="2" charset="2"/>
              </a:rPr>
              <a:t>Massenzio</a:t>
            </a:r>
            <a:r>
              <a:rPr lang="it-IT" sz="2000" baseline="0" dirty="0" smtClean="0">
                <a:sym typeface="Wingdings" pitchFamily="2" charset="2"/>
              </a:rPr>
              <a:t> considerato usurpatore</a:t>
            </a:r>
            <a:endParaRPr lang="it-IT" sz="20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33</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310</a:t>
            </a:r>
            <a:r>
              <a:rPr lang="it-IT" sz="1800" baseline="0" dirty="0" smtClean="0"/>
              <a:t> nuovo tentativo di riprendere la porpora </a:t>
            </a:r>
            <a:r>
              <a:rPr lang="it-IT" sz="1800" baseline="0" dirty="0" smtClean="0"/>
              <a:t>imperiale, la situazione </a:t>
            </a:r>
            <a:r>
              <a:rPr lang="it-IT" sz="1800" baseline="0" dirty="0" smtClean="0"/>
              <a:t>che sembra risolta si sfascia </a:t>
            </a:r>
            <a:r>
              <a:rPr lang="it-IT" sz="1800" baseline="0" dirty="0" smtClean="0"/>
              <a:t>nuovamente</a:t>
            </a:r>
          </a:p>
          <a:p>
            <a:pPr>
              <a:buFont typeface="Wingdings"/>
              <a:buChar char="à"/>
            </a:pPr>
            <a:r>
              <a:rPr lang="it-IT" sz="1800" baseline="0" dirty="0" smtClean="0">
                <a:sym typeface="Wingdings" pitchFamily="2" charset="2"/>
              </a:rPr>
              <a:t>eliminazione </a:t>
            </a:r>
            <a:r>
              <a:rPr lang="it-IT" sz="1800" baseline="0" dirty="0" smtClean="0">
                <a:sym typeface="Wingdings" pitchFamily="2" charset="2"/>
              </a:rPr>
              <a:t>di </a:t>
            </a:r>
            <a:r>
              <a:rPr lang="it-IT" sz="1800" baseline="0" dirty="0" err="1" smtClean="0">
                <a:sym typeface="Wingdings" pitchFamily="2" charset="2"/>
              </a:rPr>
              <a:t>Massiminiano</a:t>
            </a:r>
            <a:r>
              <a:rPr lang="it-IT" sz="1800" baseline="0" dirty="0" smtClean="0">
                <a:sym typeface="Wingdings" pitchFamily="2" charset="2"/>
              </a:rPr>
              <a:t> a </a:t>
            </a:r>
            <a:r>
              <a:rPr lang="it-IT" sz="1800" baseline="0" dirty="0" smtClean="0">
                <a:sym typeface="Wingdings" pitchFamily="2" charset="2"/>
              </a:rPr>
              <a:t>Lione, che cercava </a:t>
            </a:r>
            <a:r>
              <a:rPr lang="it-IT" sz="1800" baseline="0" dirty="0" smtClean="0">
                <a:sym typeface="Wingdings" pitchFamily="2" charset="2"/>
              </a:rPr>
              <a:t>di sollevare le truppe contro Costantino, ultimo colpo prima di morire difficile dare un interpretazione ed evitare </a:t>
            </a:r>
            <a:r>
              <a:rPr lang="it-IT" sz="1800" baseline="0" dirty="0" smtClean="0">
                <a:sym typeface="Wingdings" pitchFamily="2" charset="2"/>
              </a:rPr>
              <a:t>un </a:t>
            </a:r>
            <a:r>
              <a:rPr lang="it-IT" sz="1800" baseline="0" dirty="0" smtClean="0">
                <a:sym typeface="Wingdings" pitchFamily="2" charset="2"/>
              </a:rPr>
              <a:t>conflitto con </a:t>
            </a:r>
            <a:r>
              <a:rPr lang="it-IT" sz="1800" baseline="0" dirty="0" err="1" smtClean="0">
                <a:sym typeface="Wingdings" pitchFamily="2" charset="2"/>
              </a:rPr>
              <a:t>Licinio</a:t>
            </a:r>
            <a:r>
              <a:rPr lang="it-IT" sz="1800" baseline="0" dirty="0" smtClean="0">
                <a:sym typeface="Wingdings" pitchFamily="2" charset="2"/>
              </a:rPr>
              <a:t>.</a:t>
            </a:r>
          </a:p>
          <a:p>
            <a:pPr>
              <a:buFont typeface="Wingdings"/>
              <a:buChar char="à"/>
            </a:pPr>
            <a:r>
              <a:rPr lang="it-IT" sz="1800" baseline="0" dirty="0" smtClean="0">
                <a:sym typeface="Wingdings" pitchFamily="2" charset="2"/>
              </a:rPr>
              <a:t> </a:t>
            </a:r>
            <a:r>
              <a:rPr lang="it-IT" sz="1800" baseline="0" dirty="0" smtClean="0">
                <a:sym typeface="Wingdings" pitchFamily="2" charset="2"/>
              </a:rPr>
              <a:t>Morte di </a:t>
            </a:r>
            <a:r>
              <a:rPr lang="it-IT" sz="1800" baseline="0" dirty="0" err="1" smtClean="0">
                <a:sym typeface="Wingdings" pitchFamily="2" charset="2"/>
              </a:rPr>
              <a:t>Galerio</a:t>
            </a:r>
            <a:r>
              <a:rPr lang="it-IT" sz="1800" baseline="0" dirty="0" smtClean="0">
                <a:sym typeface="Wingdings" pitchFamily="2" charset="2"/>
              </a:rPr>
              <a:t> nomina di Costantino e </a:t>
            </a:r>
            <a:r>
              <a:rPr lang="it-IT" sz="1800" baseline="0" dirty="0" err="1" smtClean="0">
                <a:sym typeface="Wingdings" pitchFamily="2" charset="2"/>
              </a:rPr>
              <a:t>Massimino</a:t>
            </a:r>
            <a:r>
              <a:rPr lang="it-IT" sz="1800" baseline="0" dirty="0" smtClean="0">
                <a:sym typeface="Wingdings" pitchFamily="2" charset="2"/>
              </a:rPr>
              <a:t> </a:t>
            </a:r>
            <a:r>
              <a:rPr lang="it-IT" sz="1800" baseline="0" dirty="0" err="1" smtClean="0">
                <a:sym typeface="Wingdings" pitchFamily="2" charset="2"/>
              </a:rPr>
              <a:t>Daia</a:t>
            </a:r>
            <a:r>
              <a:rPr lang="it-IT" sz="1800" baseline="0" dirty="0" smtClean="0">
                <a:sym typeface="Wingdings" pitchFamily="2" charset="2"/>
              </a:rPr>
              <a:t> ad Augusti, si fronteggiano 4 Augusti 3 ufficiali e uno </a:t>
            </a:r>
            <a:r>
              <a:rPr lang="it-IT" sz="1800" baseline="0" dirty="0" smtClean="0">
                <a:sym typeface="Wingdings" pitchFamily="2" charset="2"/>
              </a:rPr>
              <a:t>usurpatore</a:t>
            </a:r>
          </a:p>
          <a:p>
            <a:pPr>
              <a:buFont typeface="Wingdings"/>
              <a:buChar char="à"/>
            </a:pPr>
            <a:r>
              <a:rPr lang="it-IT" sz="1800" baseline="0" dirty="0" smtClean="0">
                <a:sym typeface="Wingdings" pitchFamily="2" charset="2"/>
              </a:rPr>
              <a:t>Costantino </a:t>
            </a:r>
            <a:r>
              <a:rPr lang="it-IT" sz="1800" baseline="0" dirty="0" smtClean="0">
                <a:sym typeface="Wingdings" pitchFamily="2" charset="2"/>
              </a:rPr>
              <a:t>vs </a:t>
            </a:r>
            <a:r>
              <a:rPr lang="it-IT" sz="1800" baseline="0" dirty="0" err="1" smtClean="0">
                <a:sym typeface="Wingdings" pitchFamily="2" charset="2"/>
              </a:rPr>
              <a:t>Massenzio</a:t>
            </a:r>
            <a:r>
              <a:rPr lang="it-IT" sz="1800" baseline="0" dirty="0" smtClean="0">
                <a:sym typeface="Wingdings" pitchFamily="2" charset="2"/>
              </a:rPr>
              <a:t>(deve eliminare </a:t>
            </a:r>
            <a:r>
              <a:rPr lang="it-IT" sz="1800" baseline="0" dirty="0" err="1" smtClean="0">
                <a:sym typeface="Wingdings" pitchFamily="2" charset="2"/>
              </a:rPr>
              <a:t>Massenzio</a:t>
            </a:r>
            <a:r>
              <a:rPr lang="it-IT" sz="1800" baseline="0" dirty="0" smtClean="0">
                <a:sym typeface="Wingdings" pitchFamily="2" charset="2"/>
              </a:rPr>
              <a:t>), dall’altro lato si determina il conflitto fra </a:t>
            </a:r>
            <a:r>
              <a:rPr lang="it-IT" sz="1800" baseline="0" dirty="0" err="1" smtClean="0">
                <a:sym typeface="Wingdings" pitchFamily="2" charset="2"/>
              </a:rPr>
              <a:t>Licinio</a:t>
            </a:r>
            <a:r>
              <a:rPr lang="it-IT" sz="1800" baseline="0" dirty="0" smtClean="0">
                <a:sym typeface="Wingdings" pitchFamily="2" charset="2"/>
              </a:rPr>
              <a:t> e </a:t>
            </a:r>
            <a:r>
              <a:rPr lang="it-IT" sz="1800" baseline="0" dirty="0" err="1" smtClean="0">
                <a:sym typeface="Wingdings" pitchFamily="2" charset="2"/>
              </a:rPr>
              <a:t>Massimino</a:t>
            </a:r>
            <a:r>
              <a:rPr lang="it-IT" sz="1800" baseline="0" dirty="0" smtClean="0">
                <a:sym typeface="Wingdings" pitchFamily="2" charset="2"/>
              </a:rPr>
              <a:t> </a:t>
            </a:r>
            <a:r>
              <a:rPr lang="it-IT" sz="1800" baseline="0" dirty="0" err="1" smtClean="0">
                <a:sym typeface="Wingdings" pitchFamily="2" charset="2"/>
              </a:rPr>
              <a:t>Daia</a:t>
            </a:r>
            <a:endParaRPr lang="it-IT" sz="1800" baseline="0" dirty="0" smtClean="0">
              <a:sym typeface="Wingdings" pitchFamily="2" charset="2"/>
            </a:endParaRPr>
          </a:p>
          <a:p>
            <a:pPr>
              <a:buFont typeface="Wingdings"/>
              <a:buChar char="à"/>
            </a:pPr>
            <a:r>
              <a:rPr lang="it-IT" sz="1800" baseline="0" dirty="0" smtClean="0">
                <a:sym typeface="Wingdings" pitchFamily="2" charset="2"/>
              </a:rPr>
              <a:t>nel </a:t>
            </a:r>
            <a:r>
              <a:rPr lang="it-IT" sz="1800" baseline="0" dirty="0" smtClean="0">
                <a:sym typeface="Wingdings" pitchFamily="2" charset="2"/>
              </a:rPr>
              <a:t>momento in cui si determina questo duplice </a:t>
            </a:r>
            <a:r>
              <a:rPr lang="it-IT" sz="1800" baseline="0" dirty="0" smtClean="0">
                <a:sym typeface="Wingdings" pitchFamily="2" charset="2"/>
              </a:rPr>
              <a:t>scontro vi sono </a:t>
            </a:r>
            <a:r>
              <a:rPr lang="it-IT" sz="1800" baseline="0" dirty="0" smtClean="0">
                <a:sym typeface="Wingdings" pitchFamily="2" charset="2"/>
              </a:rPr>
              <a:t>alleanze fra Costantino e </a:t>
            </a:r>
            <a:r>
              <a:rPr lang="it-IT" sz="1800" baseline="0" dirty="0" err="1" smtClean="0">
                <a:sym typeface="Wingdings" pitchFamily="2" charset="2"/>
              </a:rPr>
              <a:t>Licinio</a:t>
            </a:r>
            <a:r>
              <a:rPr lang="it-IT" sz="1800" baseline="0" dirty="0" smtClean="0">
                <a:sym typeface="Wingdings" pitchFamily="2" charset="2"/>
              </a:rPr>
              <a:t> che ne sposa la sorellastra Costanza sancisce l’unione </a:t>
            </a:r>
            <a:r>
              <a:rPr lang="it-IT" sz="1800" baseline="0" dirty="0" smtClean="0">
                <a:sym typeface="Wingdings" pitchFamily="2" charset="2"/>
              </a:rPr>
              <a:t>politica</a:t>
            </a:r>
          </a:p>
          <a:p>
            <a:pPr>
              <a:buFont typeface="Wingdings"/>
              <a:buChar char="à"/>
            </a:pPr>
            <a:r>
              <a:rPr lang="it-IT" sz="1800" baseline="0" dirty="0" err="1" smtClean="0">
                <a:sym typeface="Wingdings" pitchFamily="2" charset="2"/>
              </a:rPr>
              <a:t>Massimino</a:t>
            </a:r>
            <a:r>
              <a:rPr lang="it-IT" sz="1800" baseline="0" dirty="0" smtClean="0">
                <a:sym typeface="Wingdings" pitchFamily="2" charset="2"/>
              </a:rPr>
              <a:t> </a:t>
            </a:r>
            <a:r>
              <a:rPr lang="it-IT" sz="1800" baseline="0" dirty="0" err="1" smtClean="0">
                <a:sym typeface="Wingdings" pitchFamily="2" charset="2"/>
              </a:rPr>
              <a:t>Daia</a:t>
            </a:r>
            <a:r>
              <a:rPr lang="it-IT" sz="1800" baseline="0" dirty="0" smtClean="0">
                <a:sym typeface="Wingdings" pitchFamily="2" charset="2"/>
              </a:rPr>
              <a:t> e </a:t>
            </a:r>
            <a:r>
              <a:rPr lang="it-IT" sz="1800" baseline="0" dirty="0" err="1" smtClean="0">
                <a:sym typeface="Wingdings" pitchFamily="2" charset="2"/>
              </a:rPr>
              <a:t>Massenzio</a:t>
            </a:r>
            <a:r>
              <a:rPr lang="it-IT" sz="1800" baseline="0" dirty="0" smtClean="0">
                <a:sym typeface="Wingdings" pitchFamily="2" charset="2"/>
              </a:rPr>
              <a:t> accordi </a:t>
            </a:r>
            <a:r>
              <a:rPr lang="it-IT" sz="1800" baseline="0" dirty="0" smtClean="0">
                <a:sym typeface="Wingdings" pitchFamily="2" charset="2"/>
              </a:rPr>
              <a:t>segreti</a:t>
            </a:r>
          </a:p>
          <a:p>
            <a:pPr>
              <a:buFont typeface="Wingdings"/>
              <a:buNone/>
            </a:pPr>
            <a:r>
              <a:rPr lang="it-IT" sz="1800" baseline="0" dirty="0" smtClean="0">
                <a:sym typeface="Wingdings" pitchFamily="2" charset="2"/>
              </a:rPr>
              <a:t> </a:t>
            </a:r>
            <a:r>
              <a:rPr lang="it-IT" sz="1800" baseline="0" dirty="0" smtClean="0">
                <a:sym typeface="Wingdings" pitchFamily="2" charset="2"/>
              </a:rPr>
              <a:t>battaglia del ponte </a:t>
            </a:r>
            <a:r>
              <a:rPr lang="it-IT" sz="1800" baseline="0" dirty="0" err="1" smtClean="0">
                <a:sym typeface="Wingdings" pitchFamily="2" charset="2"/>
              </a:rPr>
              <a:t>Milvio</a:t>
            </a:r>
            <a:r>
              <a:rPr lang="it-IT" sz="1800" baseline="0" dirty="0" smtClean="0">
                <a:sym typeface="Wingdings" pitchFamily="2" charset="2"/>
              </a:rPr>
              <a:t> e </a:t>
            </a:r>
            <a:r>
              <a:rPr lang="it-IT" sz="1800" baseline="0" dirty="0" err="1" smtClean="0">
                <a:sym typeface="Wingdings" pitchFamily="2" charset="2"/>
              </a:rPr>
              <a:t>Adrianopoli</a:t>
            </a:r>
            <a:r>
              <a:rPr lang="it-IT" sz="1800" baseline="0" dirty="0" smtClean="0">
                <a:sym typeface="Wingdings" pitchFamily="2" charset="2"/>
              </a:rPr>
              <a:t> sconfitti </a:t>
            </a:r>
            <a:r>
              <a:rPr lang="it-IT" sz="1800" baseline="0" dirty="0" err="1" smtClean="0">
                <a:sym typeface="Wingdings" pitchFamily="2" charset="2"/>
              </a:rPr>
              <a:t>Massenzio</a:t>
            </a:r>
            <a:r>
              <a:rPr lang="it-IT" sz="1800" baseline="0" dirty="0" smtClean="0">
                <a:sym typeface="Wingdings" pitchFamily="2" charset="2"/>
              </a:rPr>
              <a:t> e Massimino </a:t>
            </a:r>
            <a:r>
              <a:rPr lang="it-IT" sz="1800" baseline="0" dirty="0" err="1" smtClean="0">
                <a:sym typeface="Wingdings" pitchFamily="2" charset="2"/>
              </a:rPr>
              <a:t>Daia</a:t>
            </a:r>
            <a:r>
              <a:rPr lang="it-IT" sz="1800" baseline="0" dirty="0" smtClean="0">
                <a:sym typeface="Wingdings" pitchFamily="2" charset="2"/>
              </a:rPr>
              <a:t> finisce fase tetrarchica</a:t>
            </a:r>
            <a:endParaRPr lang="it-IT" sz="18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34</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Costantino si ferma per un paio di mesi a Roma, poi presenzia al matrimonio di </a:t>
            </a:r>
            <a:r>
              <a:rPr lang="it-IT" sz="1800" dirty="0" err="1" smtClean="0"/>
              <a:t>Licinio</a:t>
            </a:r>
            <a:r>
              <a:rPr lang="it-IT" sz="1800" baseline="0" dirty="0" smtClean="0"/>
              <a:t> e </a:t>
            </a:r>
            <a:r>
              <a:rPr lang="it-IT" sz="1800" baseline="0" dirty="0" smtClean="0"/>
              <a:t>Costanza</a:t>
            </a:r>
          </a:p>
          <a:p>
            <a:pPr>
              <a:buFont typeface="Wingdings"/>
              <a:buChar char="à"/>
            </a:pPr>
            <a:r>
              <a:rPr lang="it-IT" sz="1800" baseline="0" dirty="0" smtClean="0">
                <a:sym typeface="Wingdings" pitchFamily="2" charset="2"/>
              </a:rPr>
              <a:t>festeggia </a:t>
            </a:r>
            <a:r>
              <a:rPr lang="it-IT" sz="1800" baseline="0" dirty="0" smtClean="0">
                <a:sym typeface="Wingdings" pitchFamily="2" charset="2"/>
              </a:rPr>
              <a:t>nel 315 i </a:t>
            </a:r>
            <a:r>
              <a:rPr lang="it-IT" sz="1800" baseline="0" dirty="0" err="1" smtClean="0">
                <a:sym typeface="Wingdings" pitchFamily="2" charset="2"/>
              </a:rPr>
              <a:t>decennalia</a:t>
            </a:r>
            <a:r>
              <a:rPr lang="it-IT" sz="1800" baseline="0" dirty="0" smtClean="0">
                <a:sym typeface="Wingdings" pitchFamily="2" charset="2"/>
              </a:rPr>
              <a:t>, eretto l’arco di Costantino, iscrizione si proclama vincitore di </a:t>
            </a:r>
            <a:r>
              <a:rPr lang="it-IT" sz="1800" baseline="0" dirty="0" err="1" smtClean="0">
                <a:sym typeface="Wingdings" pitchFamily="2" charset="2"/>
              </a:rPr>
              <a:t>Massenzio</a:t>
            </a:r>
            <a:r>
              <a:rPr lang="it-IT" sz="1800" baseline="0" dirty="0" smtClean="0">
                <a:sym typeface="Wingdings" pitchFamily="2" charset="2"/>
              </a:rPr>
              <a:t> per ispirazione </a:t>
            </a:r>
            <a:r>
              <a:rPr lang="it-IT" sz="1800" baseline="0" dirty="0" smtClean="0">
                <a:sym typeface="Wingdings" pitchFamily="2" charset="2"/>
              </a:rPr>
              <a:t>divina</a:t>
            </a:r>
          </a:p>
          <a:p>
            <a:pPr>
              <a:buFont typeface="Wingdings"/>
              <a:buChar char="à"/>
            </a:pPr>
            <a:r>
              <a:rPr lang="it-IT" sz="1800" baseline="0" dirty="0" smtClean="0">
                <a:sym typeface="Wingdings" pitchFamily="2" charset="2"/>
              </a:rPr>
              <a:t> </a:t>
            </a:r>
            <a:r>
              <a:rPr lang="it-IT" sz="1800" baseline="0" dirty="0" smtClean="0">
                <a:sym typeface="Wingdings" pitchFamily="2" charset="2"/>
              </a:rPr>
              <a:t>Costantino avrebbe detto di dipingere sugli scudi croci come adesioni al </a:t>
            </a:r>
            <a:r>
              <a:rPr lang="it-IT" sz="1800" baseline="0" dirty="0" smtClean="0">
                <a:sym typeface="Wingdings" pitchFamily="2" charset="2"/>
              </a:rPr>
              <a:t>Cristianesimo</a:t>
            </a:r>
          </a:p>
          <a:p>
            <a:pPr>
              <a:buFont typeface="Wingdings"/>
              <a:buNone/>
            </a:pPr>
            <a:r>
              <a:rPr lang="it-IT" sz="1800" baseline="0" dirty="0" smtClean="0">
                <a:sym typeface="Wingdings" pitchFamily="2" charset="2"/>
              </a:rPr>
              <a:t> </a:t>
            </a:r>
            <a:r>
              <a:rPr lang="it-IT" sz="1800" baseline="0" dirty="0" smtClean="0">
                <a:sym typeface="Wingdings" pitchFamily="2" charset="2"/>
              </a:rPr>
              <a:t>Editto di Milano rendeva lecito la professione della religione Cristiana nell’impero, dalla storiografia cristiana viene detto imperatore cristiano, ma utilizza una formula neutra e media fra pagani e cristiani</a:t>
            </a:r>
            <a:endParaRPr lang="it-IT" sz="18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35</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Accordo temporaneo, perché già nel 316</a:t>
            </a:r>
            <a:r>
              <a:rPr lang="it-IT" baseline="0" dirty="0" smtClean="0"/>
              <a:t> primo scontro</a:t>
            </a:r>
            <a:r>
              <a:rPr lang="it-IT" baseline="0" dirty="0" smtClean="0">
                <a:sym typeface="Wingdings" pitchFamily="2" charset="2"/>
              </a:rPr>
              <a:t> </a:t>
            </a:r>
            <a:r>
              <a:rPr lang="it-IT" baseline="0" dirty="0" err="1" smtClean="0">
                <a:sym typeface="Wingdings" pitchFamily="2" charset="2"/>
              </a:rPr>
              <a:t>Licinio</a:t>
            </a:r>
            <a:r>
              <a:rPr lang="it-IT" baseline="0" dirty="0" smtClean="0">
                <a:sym typeface="Wingdings" pitchFamily="2" charset="2"/>
              </a:rPr>
              <a:t> cede due diocesi </a:t>
            </a:r>
            <a:r>
              <a:rPr lang="it-IT" baseline="0" dirty="0" err="1" smtClean="0">
                <a:sym typeface="Wingdings" pitchFamily="2" charset="2"/>
              </a:rPr>
              <a:t>Pannonia</a:t>
            </a:r>
            <a:r>
              <a:rPr lang="it-IT" baseline="0" dirty="0" smtClean="0">
                <a:sym typeface="Wingdings" pitchFamily="2" charset="2"/>
              </a:rPr>
              <a:t> e Macedonia</a:t>
            </a:r>
            <a:endParaRPr lang="it-IT"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36</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Riconciliazione</a:t>
            </a:r>
            <a:r>
              <a:rPr lang="it-IT" sz="1800" baseline="0" dirty="0" smtClean="0"/>
              <a:t> fra </a:t>
            </a:r>
            <a:r>
              <a:rPr lang="it-IT" sz="1800" baseline="0" dirty="0" err="1" smtClean="0"/>
              <a:t>Licinio</a:t>
            </a:r>
            <a:r>
              <a:rPr lang="it-IT" sz="1800" baseline="0" dirty="0" smtClean="0"/>
              <a:t> e </a:t>
            </a:r>
            <a:r>
              <a:rPr lang="it-IT" sz="1800" baseline="0" dirty="0" smtClean="0"/>
              <a:t>Costantino</a:t>
            </a:r>
          </a:p>
          <a:p>
            <a:pPr>
              <a:buFont typeface="Wingdings"/>
              <a:buChar char="à"/>
            </a:pPr>
            <a:r>
              <a:rPr lang="it-IT" sz="1800" baseline="0" dirty="0" smtClean="0">
                <a:sym typeface="Wingdings" pitchFamily="2" charset="2"/>
              </a:rPr>
              <a:t>affermazione </a:t>
            </a:r>
            <a:r>
              <a:rPr lang="it-IT" sz="1800" baseline="0" dirty="0" smtClean="0">
                <a:sym typeface="Wingdings" pitchFamily="2" charset="2"/>
              </a:rPr>
              <a:t>che la fase tetrarchica è chiusa; si sceglie un principio dinastico come successione non + come la tetrarchia, cesari sono i </a:t>
            </a:r>
            <a:r>
              <a:rPr lang="it-IT" sz="1800" baseline="0" dirty="0" smtClean="0">
                <a:sym typeface="Wingdings" pitchFamily="2" charset="2"/>
              </a:rPr>
              <a:t>figli</a:t>
            </a:r>
          </a:p>
          <a:p>
            <a:pPr>
              <a:buFont typeface="Wingdings"/>
              <a:buChar char="à"/>
            </a:pPr>
            <a:r>
              <a:rPr lang="it-IT" sz="1800" baseline="0" dirty="0" smtClean="0">
                <a:sym typeface="Wingdings" pitchFamily="2" charset="2"/>
              </a:rPr>
              <a:t> </a:t>
            </a:r>
            <a:r>
              <a:rPr lang="it-IT" sz="1800" baseline="0" dirty="0" smtClean="0">
                <a:sym typeface="Wingdings" pitchFamily="2" charset="2"/>
              </a:rPr>
              <a:t>320 scontri religiosi abbandono della tolleranza verso i cristiani di </a:t>
            </a:r>
            <a:r>
              <a:rPr lang="it-IT" sz="1800" baseline="0" dirty="0" err="1" smtClean="0">
                <a:sym typeface="Wingdings" pitchFamily="2" charset="2"/>
              </a:rPr>
              <a:t>Licinio</a:t>
            </a:r>
            <a:r>
              <a:rPr lang="it-IT" sz="1800" baseline="0" dirty="0" smtClean="0">
                <a:sym typeface="Wingdings" pitchFamily="2" charset="2"/>
              </a:rPr>
              <a:t> sconfitto ad </a:t>
            </a:r>
            <a:r>
              <a:rPr lang="it-IT" sz="1800" baseline="0" dirty="0" err="1" smtClean="0">
                <a:sym typeface="Wingdings" pitchFamily="2" charset="2"/>
              </a:rPr>
              <a:t>Adrianopoli</a:t>
            </a:r>
            <a:r>
              <a:rPr lang="it-IT" sz="1800" baseline="0" dirty="0" smtClean="0">
                <a:sym typeface="Wingdings" pitchFamily="2" charset="2"/>
              </a:rPr>
              <a:t>, catturato ed eliminato qualche mese + tardi</a:t>
            </a:r>
            <a:endParaRPr lang="it-IT" sz="18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37</a:t>
            </a:fld>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Per ispirazione della </a:t>
            </a:r>
            <a:r>
              <a:rPr lang="it-IT" sz="1800" dirty="0" smtClean="0"/>
              <a:t>divinità</a:t>
            </a:r>
          </a:p>
          <a:p>
            <a:pPr>
              <a:buFont typeface="Wingdings"/>
              <a:buChar char="à"/>
            </a:pPr>
            <a:r>
              <a:rPr lang="it-IT" sz="1800" dirty="0" smtClean="0">
                <a:sym typeface="Wingdings" pitchFamily="2" charset="2"/>
              </a:rPr>
              <a:t>politica </a:t>
            </a:r>
            <a:r>
              <a:rPr lang="it-IT" sz="1800" dirty="0" smtClean="0">
                <a:sym typeface="Wingdings" pitchFamily="2" charset="2"/>
              </a:rPr>
              <a:t>religiosa riflette</a:t>
            </a:r>
            <a:r>
              <a:rPr lang="it-IT" sz="1800" baseline="0" dirty="0" smtClean="0">
                <a:sym typeface="Wingdings" pitchFamily="2" charset="2"/>
              </a:rPr>
              <a:t> la sua storia politica, allineato agli </a:t>
            </a:r>
            <a:r>
              <a:rPr lang="it-IT" sz="1800" baseline="0" dirty="0" smtClean="0">
                <a:sym typeface="Wingdings" pitchFamily="2" charset="2"/>
              </a:rPr>
              <a:t>inizi </a:t>
            </a:r>
            <a:r>
              <a:rPr lang="it-IT" sz="1800" baseline="0" dirty="0" smtClean="0">
                <a:sym typeface="Wingdings" pitchFamily="2" charset="2"/>
              </a:rPr>
              <a:t>con la religione tetrarchica ci sarà un Panegirico </a:t>
            </a:r>
            <a:r>
              <a:rPr lang="it-IT" sz="1800" baseline="0" dirty="0" err="1" smtClean="0">
                <a:sym typeface="Wingdings" pitchFamily="2" charset="2"/>
              </a:rPr>
              <a:t>VI</a:t>
            </a:r>
            <a:r>
              <a:rPr lang="it-IT" sz="1800" baseline="0" dirty="0" smtClean="0">
                <a:sym typeface="Wingdings" pitchFamily="2" charset="2"/>
              </a:rPr>
              <a:t>, nominato come discendente erculea ripresa dell’ideologia erculea nel solco della tradizione tetrarchica, con l’eliminazione di </a:t>
            </a:r>
            <a:r>
              <a:rPr lang="it-IT" sz="1800" baseline="0" dirty="0" err="1" smtClean="0">
                <a:sym typeface="Wingdings" pitchFamily="2" charset="2"/>
              </a:rPr>
              <a:t>Massiminiano</a:t>
            </a:r>
            <a:r>
              <a:rPr lang="it-IT" sz="1800" baseline="0" dirty="0" smtClean="0">
                <a:sym typeface="Wingdings" pitchFamily="2" charset="2"/>
              </a:rPr>
              <a:t> viene celebrata la discendenza da Costanzo Cloro e da Claudio II il Gotico ultimo grande imperatore, che aveva intrapreso le ultime campagne contro le popolazioni barbariche; si elimina tutto il blocco storico tetrarchico , recupero della discendenza si eliminava tutta la fase tetrarchica collegando Costantino con Claudio II il </a:t>
            </a:r>
            <a:r>
              <a:rPr lang="it-IT" sz="1800" baseline="0" dirty="0" smtClean="0">
                <a:sym typeface="Wingdings" pitchFamily="2" charset="2"/>
              </a:rPr>
              <a:t>Gotico</a:t>
            </a:r>
          </a:p>
          <a:p>
            <a:pPr>
              <a:buFont typeface="Wingdings"/>
              <a:buChar char="à"/>
            </a:pPr>
            <a:r>
              <a:rPr lang="it-IT" sz="1800" baseline="0" dirty="0" smtClean="0">
                <a:sym typeface="Wingdings" pitchFamily="2" charset="2"/>
              </a:rPr>
              <a:t>Panegirico </a:t>
            </a:r>
            <a:r>
              <a:rPr lang="it-IT" sz="1800" baseline="0" dirty="0" smtClean="0">
                <a:sym typeface="Wingdings" pitchFamily="2" charset="2"/>
              </a:rPr>
              <a:t>racconta la visione di Costantino visita il tempi di Apollo, che gli avrebbe predetto 30 anni di regno si avvicino con molta </a:t>
            </a:r>
            <a:r>
              <a:rPr lang="it-IT" sz="1800" baseline="0" dirty="0" smtClean="0">
                <a:sym typeface="Wingdings" pitchFamily="2" charset="2"/>
              </a:rPr>
              <a:t>approssimazione</a:t>
            </a:r>
          </a:p>
          <a:p>
            <a:pPr>
              <a:buFont typeface="Wingdings"/>
              <a:buChar char="à"/>
            </a:pPr>
            <a:r>
              <a:rPr lang="it-IT" sz="1800" baseline="0" dirty="0" smtClean="0">
                <a:sym typeface="Wingdings" pitchFamily="2" charset="2"/>
              </a:rPr>
              <a:t>Apollo </a:t>
            </a:r>
            <a:r>
              <a:rPr lang="it-IT" sz="1800" baseline="0" dirty="0" smtClean="0">
                <a:sym typeface="Wingdings" pitchFamily="2" charset="2"/>
              </a:rPr>
              <a:t>gallico è un Apollo solare, marcherebbe una ripresa del culto del Sol </a:t>
            </a:r>
            <a:r>
              <a:rPr lang="it-IT" sz="1800" baseline="0" dirty="0" err="1" smtClean="0">
                <a:sym typeface="Wingdings" pitchFamily="2" charset="2"/>
              </a:rPr>
              <a:t>Invictus</a:t>
            </a:r>
            <a:r>
              <a:rPr lang="it-IT" sz="1800" baseline="0" dirty="0" smtClean="0">
                <a:sym typeface="Wingdings" pitchFamily="2" charset="2"/>
              </a:rPr>
              <a:t>, ripresa di un culto Aureliano e </a:t>
            </a:r>
            <a:r>
              <a:rPr lang="it-IT" sz="1800" baseline="0" dirty="0" err="1" smtClean="0">
                <a:sym typeface="Wingdings" pitchFamily="2" charset="2"/>
              </a:rPr>
              <a:t>pretretarchico</a:t>
            </a:r>
            <a:endParaRPr lang="it-IT" sz="1800" baseline="0" dirty="0" smtClean="0">
              <a:sym typeface="Wingdings" pitchFamily="2" charset="2"/>
            </a:endParaRPr>
          </a:p>
          <a:p>
            <a:pPr>
              <a:buFont typeface="Wingdings"/>
              <a:buNone/>
            </a:pPr>
            <a:r>
              <a:rPr lang="it-IT" sz="1800" baseline="0" dirty="0" smtClean="0">
                <a:sym typeface="Wingdings" pitchFamily="2" charset="2"/>
              </a:rPr>
              <a:t> </a:t>
            </a:r>
            <a:r>
              <a:rPr lang="it-IT" sz="1800" baseline="0" dirty="0" smtClean="0">
                <a:sym typeface="Wingdings" pitchFamily="2" charset="2"/>
              </a:rPr>
              <a:t>riflesso nella monetazione, si rifanno al Sol </a:t>
            </a:r>
            <a:r>
              <a:rPr lang="it-IT" sz="1800" baseline="0" dirty="0" err="1" smtClean="0">
                <a:sym typeface="Wingdings" pitchFamily="2" charset="2"/>
              </a:rPr>
              <a:t>Invictus</a:t>
            </a:r>
            <a:r>
              <a:rPr lang="it-IT" sz="1800" baseline="0" dirty="0" smtClean="0">
                <a:sym typeface="Wingdings" pitchFamily="2" charset="2"/>
              </a:rPr>
              <a:t>, figura radiata dai raggi del sole, in modo tale </a:t>
            </a:r>
            <a:r>
              <a:rPr lang="it-IT" sz="1800" baseline="0" smtClean="0">
                <a:sym typeface="Wingdings" pitchFamily="2" charset="2"/>
              </a:rPr>
              <a:t>da </a:t>
            </a:r>
            <a:r>
              <a:rPr lang="it-IT" sz="1800" baseline="0" smtClean="0">
                <a:sym typeface="Wingdings" pitchFamily="2" charset="2"/>
              </a:rPr>
              <a:t>comprenderlo </a:t>
            </a:r>
            <a:r>
              <a:rPr lang="it-IT" sz="1800" baseline="0" dirty="0" err="1" smtClean="0">
                <a:sym typeface="Wingdings" pitchFamily="2" charset="2"/>
              </a:rPr>
              <a:t>Solli</a:t>
            </a:r>
            <a:r>
              <a:rPr lang="it-IT" sz="1800" baseline="0" dirty="0" smtClean="0">
                <a:sym typeface="Wingdings" pitchFamily="2" charset="2"/>
              </a:rPr>
              <a:t> </a:t>
            </a:r>
            <a:r>
              <a:rPr lang="it-IT" sz="1800" baseline="0" dirty="0" err="1" smtClean="0">
                <a:sym typeface="Wingdings" pitchFamily="2" charset="2"/>
              </a:rPr>
              <a:t>invicto</a:t>
            </a:r>
            <a:r>
              <a:rPr lang="it-IT" sz="1800" baseline="0" dirty="0" smtClean="0">
                <a:sym typeface="Wingdings" pitchFamily="2" charset="2"/>
              </a:rPr>
              <a:t> </a:t>
            </a:r>
            <a:r>
              <a:rPr lang="it-IT" sz="1800" baseline="0" dirty="0" err="1" smtClean="0">
                <a:sym typeface="Wingdings" pitchFamily="2" charset="2"/>
              </a:rPr>
              <a:t>comiti</a:t>
            </a:r>
            <a:r>
              <a:rPr lang="it-IT" sz="1800" baseline="0" dirty="0" smtClean="0">
                <a:sym typeface="Wingdings" pitchFamily="2" charset="2"/>
              </a:rPr>
              <a:t>, si manterrà nella monetazione fino al 320</a:t>
            </a:r>
            <a:endParaRPr lang="it-IT" sz="1800" dirty="0"/>
          </a:p>
        </p:txBody>
      </p:sp>
      <p:sp>
        <p:nvSpPr>
          <p:cNvPr id="4" name="Segnaposto numero diapositiva 3"/>
          <p:cNvSpPr>
            <a:spLocks noGrp="1"/>
          </p:cNvSpPr>
          <p:nvPr>
            <p:ph type="sldNum" sz="quarter" idx="10"/>
          </p:nvPr>
        </p:nvSpPr>
        <p:spPr/>
        <p:txBody>
          <a:bodyPr/>
          <a:lstStyle/>
          <a:p>
            <a:fld id="{D7901ADE-9ADB-4593-9E8D-20EDA6E088D7}" type="slidenum">
              <a:rPr lang="it-IT" smtClean="0"/>
              <a:pPr/>
              <a:t>38</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C2ED3FEE-08DE-491E-A860-B8C36096B37E}"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F5AAF917-0566-4922-A5B9-F38884B25DB6}"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9E625DB6-2475-4CD0-AD86-2DB97E620818}"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928E8FF7-B391-4C3D-96E8-A92F40658BD8}"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pPr>
              <a:defRPr/>
            </a:pPr>
            <a:fld id="{57DBE865-FB6B-4A51-9C63-D0E5CEEA3493}"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F7ACED10-5AD3-4DA7-8FAE-91595B57873B}"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p>
        </p:txBody>
      </p:sp>
      <p:sp>
        <p:nvSpPr>
          <p:cNvPr id="4" name="Rectangle 6"/>
          <p:cNvSpPr>
            <a:spLocks noGrp="1" noChangeArrowheads="1"/>
          </p:cNvSpPr>
          <p:nvPr>
            <p:ph type="sldNum" sz="quarter" idx="12"/>
          </p:nvPr>
        </p:nvSpPr>
        <p:spPr>
          <a:ln/>
        </p:spPr>
        <p:txBody>
          <a:bodyPr/>
          <a:lstStyle>
            <a:lvl1pPr>
              <a:defRPr/>
            </a:lvl1pPr>
          </a:lstStyle>
          <a:p>
            <a:pPr>
              <a:defRPr/>
            </a:pPr>
            <a:fld id="{ECD7B82B-A843-454A-BFA0-EE14ABDFADC3}"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2AC16AD7-AEAF-40F9-9A5B-C7F025E7D9F5}"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864B3CF8-21E4-4DB7-AA08-DA58804E3679}"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A9DAA186-3E82-4F82-BE0B-916AAB3A4A5C}"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9438D502-A29D-4E2F-8A85-C7F8A68D0ABD}"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50000">
              <a:schemeClr val="accent2">
                <a:gamma/>
                <a:shade val="46275"/>
                <a:invGamma/>
              </a:schemeClr>
            </a:gs>
            <a:gs pos="100000">
              <a:schemeClr val="accent2"/>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FAFEF83E-6179-45A0-89E6-971A4BFA3EFB}"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Diocleziano"/>
          <p:cNvPicPr>
            <a:picLocks noChangeAspect="1" noChangeArrowheads="1"/>
          </p:cNvPicPr>
          <p:nvPr/>
        </p:nvPicPr>
        <p:blipFill>
          <a:blip r:embed="rId3" cstate="print"/>
          <a:srcRect/>
          <a:stretch>
            <a:fillRect/>
          </a:stretch>
        </p:blipFill>
        <p:spPr bwMode="auto">
          <a:xfrm>
            <a:off x="6011863" y="549275"/>
            <a:ext cx="2687637" cy="3600450"/>
          </a:xfrm>
          <a:prstGeom prst="rect">
            <a:avLst/>
          </a:prstGeom>
          <a:noFill/>
          <a:ln w="38100">
            <a:solidFill>
              <a:srgbClr val="339966"/>
            </a:solidFill>
            <a:miter lim="800000"/>
            <a:headEnd/>
            <a:tailEnd/>
          </a:ln>
        </p:spPr>
      </p:pic>
      <p:sp>
        <p:nvSpPr>
          <p:cNvPr id="2051" name="Text Box 5"/>
          <p:cNvSpPr txBox="1">
            <a:spLocks noChangeArrowheads="1"/>
          </p:cNvSpPr>
          <p:nvPr/>
        </p:nvSpPr>
        <p:spPr bwMode="auto">
          <a:xfrm>
            <a:off x="395288" y="333375"/>
            <a:ext cx="4605337" cy="617538"/>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Diocleziano (284-305)</a:t>
            </a:r>
          </a:p>
        </p:txBody>
      </p:sp>
      <p:sp>
        <p:nvSpPr>
          <p:cNvPr id="2052" name="Text Box 6"/>
          <p:cNvSpPr txBox="1">
            <a:spLocks noChangeArrowheads="1"/>
          </p:cNvSpPr>
          <p:nvPr/>
        </p:nvSpPr>
        <p:spPr bwMode="auto">
          <a:xfrm>
            <a:off x="0" y="1700213"/>
            <a:ext cx="5572132" cy="3539430"/>
          </a:xfrm>
          <a:prstGeom prst="rect">
            <a:avLst/>
          </a:prstGeom>
          <a:solidFill>
            <a:srgbClr val="CC99FF"/>
          </a:solidFill>
          <a:ln w="38100">
            <a:solidFill>
              <a:srgbClr val="666699"/>
            </a:solidFill>
            <a:miter lim="800000"/>
            <a:headEnd/>
            <a:tailEnd/>
          </a:ln>
        </p:spPr>
        <p:txBody>
          <a:bodyPr wrap="square">
            <a:spAutoFit/>
          </a:bodyPr>
          <a:lstStyle/>
          <a:p>
            <a:pPr algn="just"/>
            <a:r>
              <a:rPr lang="it-IT" sz="2800" b="1" dirty="0">
                <a:latin typeface="Times New Roman" pitchFamily="18" charset="0"/>
              </a:rPr>
              <a:t>La nomina di Diocleziano in Oriente non è riconosciuta da Carino.  Nella seconda parte del 285 i due imperatori si scontrano a </a:t>
            </a:r>
            <a:r>
              <a:rPr lang="it-IT" sz="2800" b="1" dirty="0" err="1">
                <a:latin typeface="Times New Roman" pitchFamily="18" charset="0"/>
              </a:rPr>
              <a:t>Margus</a:t>
            </a:r>
            <a:r>
              <a:rPr lang="it-IT" sz="2800" b="1" dirty="0">
                <a:latin typeface="Times New Roman" pitchFamily="18" charset="0"/>
              </a:rPr>
              <a:t>, in </a:t>
            </a:r>
            <a:r>
              <a:rPr lang="it-IT" sz="2800" b="1" dirty="0" err="1">
                <a:latin typeface="Times New Roman" pitchFamily="18" charset="0"/>
              </a:rPr>
              <a:t>Mesia</a:t>
            </a:r>
            <a:r>
              <a:rPr lang="it-IT" sz="2800" b="1" dirty="0">
                <a:latin typeface="Times New Roman" pitchFamily="18" charset="0"/>
              </a:rPr>
              <a:t>: sebbene sembrasse prevalere Carino, le sue truppe lo uccidono; Diocleziano è così padrone anche dell’Occidente.</a:t>
            </a:r>
            <a:r>
              <a:rPr lang="it-IT" sz="2800" dirty="0"/>
              <a:t> </a:t>
            </a:r>
          </a:p>
        </p:txBody>
      </p:sp>
      <p:sp>
        <p:nvSpPr>
          <p:cNvPr id="2053" name="Text Box 8"/>
          <p:cNvSpPr txBox="1">
            <a:spLocks noChangeArrowheads="1"/>
          </p:cNvSpPr>
          <p:nvPr/>
        </p:nvSpPr>
        <p:spPr bwMode="auto">
          <a:xfrm>
            <a:off x="5651500" y="4005263"/>
            <a:ext cx="1352550" cy="404812"/>
          </a:xfrm>
          <a:prstGeom prst="rect">
            <a:avLst/>
          </a:prstGeom>
          <a:solidFill>
            <a:srgbClr val="CCFFCC"/>
          </a:solidFill>
          <a:ln w="38100">
            <a:solidFill>
              <a:schemeClr val="accent2"/>
            </a:solidFill>
            <a:miter lim="800000"/>
            <a:headEnd/>
            <a:tailEnd/>
          </a:ln>
        </p:spPr>
        <p:txBody>
          <a:bodyPr wrap="none">
            <a:spAutoFit/>
          </a:bodyPr>
          <a:lstStyle/>
          <a:p>
            <a:r>
              <a:rPr lang="it-IT" b="1">
                <a:latin typeface="Times New Roman" pitchFamily="18" charset="0"/>
              </a:rPr>
              <a:t>Diocleziano</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iocleziano"/>
          <p:cNvPicPr>
            <a:picLocks noChangeAspect="1" noChangeArrowheads="1"/>
          </p:cNvPicPr>
          <p:nvPr/>
        </p:nvPicPr>
        <p:blipFill>
          <a:blip r:embed="rId3" cstate="print"/>
          <a:srcRect/>
          <a:stretch>
            <a:fillRect/>
          </a:stretch>
        </p:blipFill>
        <p:spPr bwMode="auto">
          <a:xfrm>
            <a:off x="6011863" y="549275"/>
            <a:ext cx="2687637" cy="3600450"/>
          </a:xfrm>
          <a:prstGeom prst="rect">
            <a:avLst/>
          </a:prstGeom>
          <a:noFill/>
          <a:ln w="38100">
            <a:solidFill>
              <a:srgbClr val="339966"/>
            </a:solidFill>
            <a:miter lim="800000"/>
            <a:headEnd/>
            <a:tailEnd/>
          </a:ln>
        </p:spPr>
      </p:pic>
      <p:sp>
        <p:nvSpPr>
          <p:cNvPr id="3075" name="Text Box 3"/>
          <p:cNvSpPr txBox="1">
            <a:spLocks noChangeArrowheads="1"/>
          </p:cNvSpPr>
          <p:nvPr/>
        </p:nvSpPr>
        <p:spPr bwMode="auto">
          <a:xfrm>
            <a:off x="395288" y="333375"/>
            <a:ext cx="4605337" cy="617538"/>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Diocleziano (284-305)</a:t>
            </a:r>
          </a:p>
        </p:txBody>
      </p:sp>
      <p:sp>
        <p:nvSpPr>
          <p:cNvPr id="3076" name="Text Box 4"/>
          <p:cNvSpPr txBox="1">
            <a:spLocks noChangeArrowheads="1"/>
          </p:cNvSpPr>
          <p:nvPr/>
        </p:nvSpPr>
        <p:spPr bwMode="auto">
          <a:xfrm>
            <a:off x="0" y="1412875"/>
            <a:ext cx="5786445" cy="1569660"/>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Lo scontro civile aveva allentato il controllo sul </a:t>
            </a:r>
            <a:r>
              <a:rPr lang="it-IT" sz="2400" b="1" i="1" dirty="0" err="1">
                <a:latin typeface="Times New Roman" pitchFamily="18" charset="0"/>
              </a:rPr>
              <a:t>limes</a:t>
            </a:r>
            <a:r>
              <a:rPr lang="it-IT" sz="2400" b="1" dirty="0">
                <a:latin typeface="Times New Roman" pitchFamily="18" charset="0"/>
              </a:rPr>
              <a:t> renano, passato dagli </a:t>
            </a:r>
            <a:r>
              <a:rPr lang="it-IT" sz="2400" b="1" dirty="0" err="1">
                <a:latin typeface="Times New Roman" pitchFamily="18" charset="0"/>
              </a:rPr>
              <a:t>Alamanni</a:t>
            </a:r>
            <a:r>
              <a:rPr lang="it-IT" sz="2400" b="1" dirty="0">
                <a:latin typeface="Times New Roman" pitchFamily="18" charset="0"/>
              </a:rPr>
              <a:t>. Nel contempo, esplode una violenta rivolta contadina in Gallia.</a:t>
            </a:r>
            <a:endParaRPr lang="it-IT" sz="2400" dirty="0"/>
          </a:p>
        </p:txBody>
      </p:sp>
      <p:pic>
        <p:nvPicPr>
          <p:cNvPr id="4101" name="Picture 5" descr="Massimiano"/>
          <p:cNvPicPr>
            <a:picLocks noChangeAspect="1" noChangeArrowheads="1"/>
          </p:cNvPicPr>
          <p:nvPr/>
        </p:nvPicPr>
        <p:blipFill>
          <a:blip r:embed="rId4" cstate="print"/>
          <a:srcRect/>
          <a:stretch>
            <a:fillRect/>
          </a:stretch>
        </p:blipFill>
        <p:spPr bwMode="auto">
          <a:xfrm>
            <a:off x="971550" y="3141663"/>
            <a:ext cx="1792288" cy="3386137"/>
          </a:xfrm>
          <a:prstGeom prst="rect">
            <a:avLst/>
          </a:prstGeom>
          <a:noFill/>
          <a:ln w="38100">
            <a:solidFill>
              <a:srgbClr val="99CC00"/>
            </a:solidFill>
            <a:miter lim="800000"/>
            <a:headEnd/>
            <a:tailEnd/>
          </a:ln>
        </p:spPr>
      </p:pic>
      <p:sp>
        <p:nvSpPr>
          <p:cNvPr id="4103" name="Text Box 7"/>
          <p:cNvSpPr txBox="1">
            <a:spLocks noChangeArrowheads="1"/>
          </p:cNvSpPr>
          <p:nvPr/>
        </p:nvSpPr>
        <p:spPr bwMode="auto">
          <a:xfrm>
            <a:off x="250825" y="6165850"/>
            <a:ext cx="1403350" cy="404813"/>
          </a:xfrm>
          <a:prstGeom prst="rect">
            <a:avLst/>
          </a:prstGeom>
          <a:solidFill>
            <a:srgbClr val="CCFFCC"/>
          </a:solidFill>
          <a:ln w="38100">
            <a:solidFill>
              <a:schemeClr val="accent2"/>
            </a:solidFill>
            <a:miter lim="800000"/>
            <a:headEnd/>
            <a:tailEnd/>
          </a:ln>
        </p:spPr>
        <p:txBody>
          <a:bodyPr wrap="none">
            <a:spAutoFit/>
          </a:bodyPr>
          <a:lstStyle/>
          <a:p>
            <a:r>
              <a:rPr lang="it-IT" b="1">
                <a:latin typeface="Times New Roman" pitchFamily="18" charset="0"/>
              </a:rPr>
              <a:t>Massimiano</a:t>
            </a:r>
          </a:p>
        </p:txBody>
      </p:sp>
      <p:sp>
        <p:nvSpPr>
          <p:cNvPr id="4104" name="Text Box 8"/>
          <p:cNvSpPr txBox="1">
            <a:spLocks noChangeArrowheads="1"/>
          </p:cNvSpPr>
          <p:nvPr/>
        </p:nvSpPr>
        <p:spPr bwMode="auto">
          <a:xfrm>
            <a:off x="2857488" y="4868863"/>
            <a:ext cx="6000792" cy="1815882"/>
          </a:xfrm>
          <a:prstGeom prst="rect">
            <a:avLst/>
          </a:prstGeom>
          <a:solidFill>
            <a:srgbClr val="CC99FF"/>
          </a:solidFill>
          <a:ln w="38100">
            <a:solidFill>
              <a:srgbClr val="666699"/>
            </a:solidFill>
            <a:miter lim="800000"/>
            <a:headEnd/>
            <a:tailEnd/>
          </a:ln>
        </p:spPr>
        <p:txBody>
          <a:bodyPr wrap="square">
            <a:spAutoFit/>
          </a:bodyPr>
          <a:lstStyle/>
          <a:p>
            <a:pPr algn="just"/>
            <a:r>
              <a:rPr lang="it-IT" sz="2800" b="1" dirty="0">
                <a:latin typeface="Times New Roman" pitchFamily="18" charset="0"/>
              </a:rPr>
              <a:t>Per fronteggiare queste minacce, viene nominato </a:t>
            </a:r>
            <a:r>
              <a:rPr lang="it-IT" sz="2800" b="1" dirty="0" smtClean="0">
                <a:latin typeface="Times New Roman" pitchFamily="18" charset="0"/>
              </a:rPr>
              <a:t>Cesare</a:t>
            </a:r>
            <a:r>
              <a:rPr lang="it-IT" sz="2800" b="1" dirty="0">
                <a:latin typeface="Times New Roman" pitchFamily="18" charset="0"/>
              </a:rPr>
              <a:t>, sul finire del 285, e poi augusto, nel marzo del 286, </a:t>
            </a:r>
            <a:r>
              <a:rPr lang="it-IT" sz="2800" b="1" dirty="0" err="1">
                <a:latin typeface="Times New Roman" pitchFamily="18" charset="0"/>
              </a:rPr>
              <a:t>Massimiano</a:t>
            </a:r>
            <a:r>
              <a:rPr lang="it-IT" b="1" dirty="0">
                <a:latin typeface="Times New Roman" pitchFamily="18" charset="0"/>
              </a:rPr>
              <a:t>.</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101"/>
                                        </p:tgtEl>
                                        <p:attrNameLst>
                                          <p:attrName>style.visibility</p:attrName>
                                        </p:attrNameLst>
                                      </p:cBhvr>
                                      <p:to>
                                        <p:strVal val="visible"/>
                                      </p:to>
                                    </p:set>
                                    <p:anim calcmode="lin" valueType="num">
                                      <p:cBhvr>
                                        <p:cTn id="7" dur="500" fill="hold"/>
                                        <p:tgtEl>
                                          <p:spTgt spid="4101"/>
                                        </p:tgtEl>
                                        <p:attrNameLst>
                                          <p:attrName>ppt_w</p:attrName>
                                        </p:attrNameLst>
                                      </p:cBhvr>
                                      <p:tavLst>
                                        <p:tav tm="0">
                                          <p:val>
                                            <p:strVal val="#ppt_w*0.70"/>
                                          </p:val>
                                        </p:tav>
                                        <p:tav tm="100000">
                                          <p:val>
                                            <p:strVal val="#ppt_w"/>
                                          </p:val>
                                        </p:tav>
                                      </p:tavLst>
                                    </p:anim>
                                    <p:anim calcmode="lin" valueType="num">
                                      <p:cBhvr>
                                        <p:cTn id="8" dur="500" fill="hold"/>
                                        <p:tgtEl>
                                          <p:spTgt spid="4101"/>
                                        </p:tgtEl>
                                        <p:attrNameLst>
                                          <p:attrName>ppt_h</p:attrName>
                                        </p:attrNameLst>
                                      </p:cBhvr>
                                      <p:tavLst>
                                        <p:tav tm="0">
                                          <p:val>
                                            <p:strVal val="#ppt_h"/>
                                          </p:val>
                                        </p:tav>
                                        <p:tav tm="100000">
                                          <p:val>
                                            <p:strVal val="#ppt_h"/>
                                          </p:val>
                                        </p:tav>
                                      </p:tavLst>
                                    </p:anim>
                                    <p:animEffect transition="in" filter="fade">
                                      <p:cBhvr>
                                        <p:cTn id="9" dur="500"/>
                                        <p:tgtEl>
                                          <p:spTgt spid="410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103"/>
                                        </p:tgtEl>
                                        <p:attrNameLst>
                                          <p:attrName>style.visibility</p:attrName>
                                        </p:attrNameLst>
                                      </p:cBhvr>
                                      <p:to>
                                        <p:strVal val="visible"/>
                                      </p:to>
                                    </p:set>
                                    <p:anim calcmode="lin" valueType="num">
                                      <p:cBhvr>
                                        <p:cTn id="12" dur="500" fill="hold"/>
                                        <p:tgtEl>
                                          <p:spTgt spid="4103"/>
                                        </p:tgtEl>
                                        <p:attrNameLst>
                                          <p:attrName>ppt_w</p:attrName>
                                        </p:attrNameLst>
                                      </p:cBhvr>
                                      <p:tavLst>
                                        <p:tav tm="0">
                                          <p:val>
                                            <p:strVal val="#ppt_w*0.70"/>
                                          </p:val>
                                        </p:tav>
                                        <p:tav tm="100000">
                                          <p:val>
                                            <p:strVal val="#ppt_w"/>
                                          </p:val>
                                        </p:tav>
                                      </p:tavLst>
                                    </p:anim>
                                    <p:anim calcmode="lin" valueType="num">
                                      <p:cBhvr>
                                        <p:cTn id="13" dur="500" fill="hold"/>
                                        <p:tgtEl>
                                          <p:spTgt spid="4103"/>
                                        </p:tgtEl>
                                        <p:attrNameLst>
                                          <p:attrName>ppt_h</p:attrName>
                                        </p:attrNameLst>
                                      </p:cBhvr>
                                      <p:tavLst>
                                        <p:tav tm="0">
                                          <p:val>
                                            <p:strVal val="#ppt_h"/>
                                          </p:val>
                                        </p:tav>
                                        <p:tav tm="100000">
                                          <p:val>
                                            <p:strVal val="#ppt_h"/>
                                          </p:val>
                                        </p:tav>
                                      </p:tavLst>
                                    </p:anim>
                                    <p:animEffect transition="in" filter="fade">
                                      <p:cBhvr>
                                        <p:cTn id="14" dur="500"/>
                                        <p:tgtEl>
                                          <p:spTgt spid="4103"/>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4104"/>
                                        </p:tgtEl>
                                        <p:attrNameLst>
                                          <p:attrName>style.visibility</p:attrName>
                                        </p:attrNameLst>
                                      </p:cBhvr>
                                      <p:to>
                                        <p:strVal val="visible"/>
                                      </p:to>
                                    </p:set>
                                    <p:anim calcmode="lin" valueType="num">
                                      <p:cBhvr>
                                        <p:cTn id="17" dur="500" fill="hold"/>
                                        <p:tgtEl>
                                          <p:spTgt spid="4104"/>
                                        </p:tgtEl>
                                        <p:attrNameLst>
                                          <p:attrName>ppt_w</p:attrName>
                                        </p:attrNameLst>
                                      </p:cBhvr>
                                      <p:tavLst>
                                        <p:tav tm="0">
                                          <p:val>
                                            <p:strVal val="#ppt_w*0.70"/>
                                          </p:val>
                                        </p:tav>
                                        <p:tav tm="100000">
                                          <p:val>
                                            <p:strVal val="#ppt_w"/>
                                          </p:val>
                                        </p:tav>
                                      </p:tavLst>
                                    </p:anim>
                                    <p:anim calcmode="lin" valueType="num">
                                      <p:cBhvr>
                                        <p:cTn id="18" dur="500" fill="hold"/>
                                        <p:tgtEl>
                                          <p:spTgt spid="4104"/>
                                        </p:tgtEl>
                                        <p:attrNameLst>
                                          <p:attrName>ppt_h</p:attrName>
                                        </p:attrNameLst>
                                      </p:cBhvr>
                                      <p:tavLst>
                                        <p:tav tm="0">
                                          <p:val>
                                            <p:strVal val="#ppt_h"/>
                                          </p:val>
                                        </p:tav>
                                        <p:tav tm="100000">
                                          <p:val>
                                            <p:strVal val="#ppt_h"/>
                                          </p:val>
                                        </p:tav>
                                      </p:tavLst>
                                    </p:anim>
                                    <p:animEffect transition="in" filter="fade">
                                      <p:cBhvr>
                                        <p:cTn id="19"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animBg="1"/>
      <p:bldP spid="410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iocleziano"/>
          <p:cNvPicPr>
            <a:picLocks noChangeAspect="1" noChangeArrowheads="1"/>
          </p:cNvPicPr>
          <p:nvPr/>
        </p:nvPicPr>
        <p:blipFill>
          <a:blip r:embed="rId3" cstate="print"/>
          <a:srcRect/>
          <a:stretch>
            <a:fillRect/>
          </a:stretch>
        </p:blipFill>
        <p:spPr bwMode="auto">
          <a:xfrm>
            <a:off x="6011863" y="549275"/>
            <a:ext cx="2687637" cy="3600450"/>
          </a:xfrm>
          <a:prstGeom prst="rect">
            <a:avLst/>
          </a:prstGeom>
          <a:noFill/>
          <a:ln w="38100">
            <a:solidFill>
              <a:srgbClr val="339966"/>
            </a:solidFill>
            <a:miter lim="800000"/>
            <a:headEnd/>
            <a:tailEnd/>
          </a:ln>
        </p:spPr>
      </p:pic>
      <p:sp>
        <p:nvSpPr>
          <p:cNvPr id="4099" name="Text Box 3"/>
          <p:cNvSpPr txBox="1">
            <a:spLocks noChangeArrowheads="1"/>
          </p:cNvSpPr>
          <p:nvPr/>
        </p:nvSpPr>
        <p:spPr bwMode="auto">
          <a:xfrm>
            <a:off x="395288" y="333375"/>
            <a:ext cx="4605337" cy="617538"/>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“diarchia” (286-293)</a:t>
            </a:r>
          </a:p>
        </p:txBody>
      </p:sp>
      <p:sp>
        <p:nvSpPr>
          <p:cNvPr id="4100" name="Text Box 4"/>
          <p:cNvSpPr txBox="1">
            <a:spLocks noChangeArrowheads="1"/>
          </p:cNvSpPr>
          <p:nvPr/>
        </p:nvSpPr>
        <p:spPr bwMode="auto">
          <a:xfrm>
            <a:off x="250824" y="1412875"/>
            <a:ext cx="5678497" cy="1938992"/>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I due imperatori, secondo i </a:t>
            </a:r>
            <a:r>
              <a:rPr lang="it-IT" sz="2400" b="1" i="1" dirty="0">
                <a:latin typeface="Times New Roman" pitchFamily="18" charset="0"/>
              </a:rPr>
              <a:t>Panegirici</a:t>
            </a:r>
            <a:r>
              <a:rPr lang="it-IT" sz="2400" b="1" dirty="0">
                <a:latin typeface="Times New Roman" pitchFamily="18" charset="0"/>
              </a:rPr>
              <a:t> </a:t>
            </a:r>
            <a:r>
              <a:rPr lang="it-IT" sz="2400" b="1" i="1" dirty="0">
                <a:latin typeface="Times New Roman" pitchFamily="18" charset="0"/>
              </a:rPr>
              <a:t>Latini</a:t>
            </a:r>
            <a:r>
              <a:rPr lang="it-IT" sz="2400" b="1" dirty="0">
                <a:latin typeface="Times New Roman" pitchFamily="18" charset="0"/>
              </a:rPr>
              <a:t>, si sarebbero trovati nella posizione di due fratelli uguali in diritto sul piano politico, anche se Diocleziano manteneva una superiorità gerarchica</a:t>
            </a:r>
            <a:r>
              <a:rPr lang="it-IT" b="1" dirty="0">
                <a:latin typeface="Times New Roman" pitchFamily="18" charset="0"/>
              </a:rPr>
              <a:t>.</a:t>
            </a:r>
          </a:p>
        </p:txBody>
      </p:sp>
      <p:pic>
        <p:nvPicPr>
          <p:cNvPr id="4101" name="Picture 5" descr="Massimiano"/>
          <p:cNvPicPr>
            <a:picLocks noChangeAspect="1" noChangeArrowheads="1"/>
          </p:cNvPicPr>
          <p:nvPr/>
        </p:nvPicPr>
        <p:blipFill>
          <a:blip r:embed="rId4" cstate="print"/>
          <a:srcRect/>
          <a:stretch>
            <a:fillRect/>
          </a:stretch>
        </p:blipFill>
        <p:spPr bwMode="auto">
          <a:xfrm>
            <a:off x="0" y="3471863"/>
            <a:ext cx="1792288" cy="3386137"/>
          </a:xfrm>
          <a:prstGeom prst="rect">
            <a:avLst/>
          </a:prstGeom>
          <a:noFill/>
          <a:ln w="38100">
            <a:solidFill>
              <a:srgbClr val="99CC00"/>
            </a:solidFill>
            <a:miter lim="800000"/>
            <a:headEnd/>
            <a:tailEnd/>
          </a:ln>
        </p:spPr>
      </p:pic>
      <p:sp>
        <p:nvSpPr>
          <p:cNvPr id="4102" name="Text Box 7"/>
          <p:cNvSpPr txBox="1">
            <a:spLocks noChangeArrowheads="1"/>
          </p:cNvSpPr>
          <p:nvPr/>
        </p:nvSpPr>
        <p:spPr bwMode="auto">
          <a:xfrm>
            <a:off x="2285984" y="4857760"/>
            <a:ext cx="6407169" cy="1200329"/>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L’impero sarebbe rimasto come un “patrimonio indiviso” ed i due imperatori si sarebbero divisi i compiti in pieno accordo.</a:t>
            </a:r>
            <a:endParaRPr lang="it-IT"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3"/>
          <p:cNvSpPr txBox="1">
            <a:spLocks noChangeArrowheads="1"/>
          </p:cNvSpPr>
          <p:nvPr/>
        </p:nvSpPr>
        <p:spPr bwMode="auto">
          <a:xfrm>
            <a:off x="395288" y="333375"/>
            <a:ext cx="4605337" cy="617538"/>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“diarchia” (286-293)</a:t>
            </a:r>
          </a:p>
        </p:txBody>
      </p:sp>
      <p:sp>
        <p:nvSpPr>
          <p:cNvPr id="5123" name="Text Box 4"/>
          <p:cNvSpPr txBox="1">
            <a:spLocks noChangeArrowheads="1"/>
          </p:cNvSpPr>
          <p:nvPr/>
        </p:nvSpPr>
        <p:spPr bwMode="auto">
          <a:xfrm>
            <a:off x="0" y="928670"/>
            <a:ext cx="7107258" cy="2677656"/>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err="1">
                <a:latin typeface="Times New Roman" pitchFamily="18" charset="0"/>
              </a:rPr>
              <a:t>Massimiano</a:t>
            </a:r>
            <a:r>
              <a:rPr lang="it-IT" sz="2400" b="1" dirty="0">
                <a:latin typeface="Times New Roman" pitchFamily="18" charset="0"/>
              </a:rPr>
              <a:t> è incaricato di operare in Occidente:</a:t>
            </a:r>
          </a:p>
          <a:p>
            <a:pPr algn="just"/>
            <a:r>
              <a:rPr lang="it-IT" sz="2400" b="1" dirty="0">
                <a:latin typeface="Times New Roman" pitchFamily="18" charset="0"/>
              </a:rPr>
              <a:t>- ricaccia gli </a:t>
            </a:r>
            <a:r>
              <a:rPr lang="it-IT" sz="2400" b="1" dirty="0" err="1">
                <a:latin typeface="Times New Roman" pitchFamily="18" charset="0"/>
              </a:rPr>
              <a:t>Alamanni</a:t>
            </a:r>
            <a:r>
              <a:rPr lang="it-IT" sz="2400" b="1" dirty="0">
                <a:latin typeface="Times New Roman" pitchFamily="18" charset="0"/>
              </a:rPr>
              <a:t> al di là del Reno;</a:t>
            </a:r>
          </a:p>
          <a:p>
            <a:pPr algn="just"/>
            <a:r>
              <a:rPr lang="it-IT" sz="2400" b="1" dirty="0">
                <a:latin typeface="Times New Roman" pitchFamily="18" charset="0"/>
              </a:rPr>
              <a:t>- seda la rivolta </a:t>
            </a:r>
            <a:r>
              <a:rPr lang="it-IT" sz="2400" b="1" dirty="0" err="1">
                <a:latin typeface="Times New Roman" pitchFamily="18" charset="0"/>
              </a:rPr>
              <a:t>bagauda</a:t>
            </a:r>
            <a:r>
              <a:rPr lang="it-IT" sz="2400" b="1" dirty="0">
                <a:latin typeface="Times New Roman" pitchFamily="18" charset="0"/>
              </a:rPr>
              <a:t>;</a:t>
            </a:r>
          </a:p>
          <a:p>
            <a:pPr algn="just">
              <a:buFontTx/>
              <a:buChar char="-"/>
            </a:pPr>
            <a:r>
              <a:rPr lang="it-IT" sz="2400" b="1" dirty="0">
                <a:latin typeface="Times New Roman" pitchFamily="18" charset="0"/>
              </a:rPr>
              <a:t>incarica </a:t>
            </a:r>
            <a:r>
              <a:rPr lang="it-IT" sz="2400" b="1" dirty="0" err="1">
                <a:latin typeface="Times New Roman" pitchFamily="18" charset="0"/>
              </a:rPr>
              <a:t>Carausio</a:t>
            </a:r>
            <a:r>
              <a:rPr lang="it-IT" sz="2400" b="1" dirty="0">
                <a:latin typeface="Times New Roman" pitchFamily="18" charset="0"/>
              </a:rPr>
              <a:t> di debellare la pirateria nella Manica.</a:t>
            </a:r>
          </a:p>
          <a:p>
            <a:pPr algn="just">
              <a:buFontTx/>
              <a:buChar char="-"/>
            </a:pPr>
            <a:endParaRPr lang="it-IT" sz="2400" b="1" dirty="0">
              <a:latin typeface="Times New Roman" pitchFamily="18" charset="0"/>
            </a:endParaRPr>
          </a:p>
          <a:p>
            <a:pPr algn="just"/>
            <a:r>
              <a:rPr lang="it-IT" sz="2400" b="1" dirty="0">
                <a:latin typeface="Times New Roman" pitchFamily="18" charset="0"/>
              </a:rPr>
              <a:t>Come centro operativo è scelta </a:t>
            </a:r>
            <a:r>
              <a:rPr lang="it-IT" sz="2400" b="1" dirty="0" err="1">
                <a:latin typeface="Times New Roman" pitchFamily="18" charset="0"/>
              </a:rPr>
              <a:t>Trev</a:t>
            </a:r>
            <a:r>
              <a:rPr lang="it-IT" b="1" dirty="0" err="1">
                <a:latin typeface="Times New Roman" pitchFamily="18" charset="0"/>
              </a:rPr>
              <a:t>iri</a:t>
            </a:r>
            <a:r>
              <a:rPr lang="it-IT" b="1" dirty="0">
                <a:latin typeface="Times New Roman" pitchFamily="18" charset="0"/>
              </a:rPr>
              <a:t>.</a:t>
            </a:r>
          </a:p>
        </p:txBody>
      </p:sp>
      <p:pic>
        <p:nvPicPr>
          <p:cNvPr id="5124" name="Picture 5" descr="Massimiano"/>
          <p:cNvPicPr>
            <a:picLocks noChangeAspect="1" noChangeArrowheads="1"/>
          </p:cNvPicPr>
          <p:nvPr/>
        </p:nvPicPr>
        <p:blipFill>
          <a:blip r:embed="rId3" cstate="print"/>
          <a:srcRect/>
          <a:stretch>
            <a:fillRect/>
          </a:stretch>
        </p:blipFill>
        <p:spPr bwMode="auto">
          <a:xfrm>
            <a:off x="7351713" y="0"/>
            <a:ext cx="1792287" cy="3386138"/>
          </a:xfrm>
          <a:prstGeom prst="rect">
            <a:avLst/>
          </a:prstGeom>
          <a:noFill/>
          <a:ln w="38100">
            <a:solidFill>
              <a:srgbClr val="99CC00"/>
            </a:solidFill>
            <a:miter lim="800000"/>
            <a:headEnd/>
            <a:tailEnd/>
          </a:ln>
        </p:spPr>
      </p:pic>
      <p:pic>
        <p:nvPicPr>
          <p:cNvPr id="5125" name="Picture 8" descr="Treviri Porta Nigra"/>
          <p:cNvPicPr>
            <a:picLocks noChangeAspect="1" noChangeArrowheads="1"/>
          </p:cNvPicPr>
          <p:nvPr/>
        </p:nvPicPr>
        <p:blipFill>
          <a:blip r:embed="rId4" cstate="print"/>
          <a:srcRect/>
          <a:stretch>
            <a:fillRect/>
          </a:stretch>
        </p:blipFill>
        <p:spPr bwMode="auto">
          <a:xfrm>
            <a:off x="1" y="3643314"/>
            <a:ext cx="9144000" cy="3214686"/>
          </a:xfrm>
          <a:prstGeom prst="rect">
            <a:avLst/>
          </a:prstGeom>
          <a:noFill/>
          <a:ln w="38100">
            <a:solidFill>
              <a:srgbClr val="008080"/>
            </a:solid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95288" y="333375"/>
            <a:ext cx="4605337" cy="617538"/>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“diarchia” (286-293)</a:t>
            </a:r>
          </a:p>
        </p:txBody>
      </p:sp>
      <p:sp>
        <p:nvSpPr>
          <p:cNvPr id="6147" name="Text Box 3"/>
          <p:cNvSpPr txBox="1">
            <a:spLocks noChangeArrowheads="1"/>
          </p:cNvSpPr>
          <p:nvPr/>
        </p:nvSpPr>
        <p:spPr bwMode="auto">
          <a:xfrm>
            <a:off x="250825" y="1412875"/>
            <a:ext cx="5761038" cy="679450"/>
          </a:xfrm>
          <a:prstGeom prst="rect">
            <a:avLst/>
          </a:prstGeom>
          <a:solidFill>
            <a:srgbClr val="CC99FF"/>
          </a:solidFill>
          <a:ln w="38100">
            <a:solidFill>
              <a:srgbClr val="666699"/>
            </a:solidFill>
            <a:miter lim="800000"/>
            <a:headEnd/>
            <a:tailEnd/>
          </a:ln>
        </p:spPr>
        <p:txBody>
          <a:bodyPr>
            <a:spAutoFit/>
          </a:bodyPr>
          <a:lstStyle/>
          <a:p>
            <a:pPr algn="just"/>
            <a:r>
              <a:rPr lang="it-IT" b="1" dirty="0">
                <a:latin typeface="Times New Roman" pitchFamily="18" charset="0"/>
              </a:rPr>
              <a:t>Diocleziano, in Oriente, si sposta in varie città, ma la sua sede preferita è </a:t>
            </a:r>
            <a:r>
              <a:rPr lang="it-IT" b="1" dirty="0" err="1">
                <a:latin typeface="Times New Roman" pitchFamily="18" charset="0"/>
              </a:rPr>
              <a:t>Nicomedia</a:t>
            </a:r>
            <a:r>
              <a:rPr lang="it-IT" b="1" dirty="0">
                <a:latin typeface="Times New Roman" pitchFamily="18" charset="0"/>
              </a:rPr>
              <a:t>.</a:t>
            </a:r>
          </a:p>
        </p:txBody>
      </p:sp>
      <p:pic>
        <p:nvPicPr>
          <p:cNvPr id="6148" name="Picture 6" descr="Diocleziano"/>
          <p:cNvPicPr>
            <a:picLocks noChangeAspect="1" noChangeArrowheads="1"/>
          </p:cNvPicPr>
          <p:nvPr/>
        </p:nvPicPr>
        <p:blipFill>
          <a:blip r:embed="rId3" cstate="print"/>
          <a:srcRect/>
          <a:stretch>
            <a:fillRect/>
          </a:stretch>
        </p:blipFill>
        <p:spPr bwMode="auto">
          <a:xfrm>
            <a:off x="6442075" y="549275"/>
            <a:ext cx="2257425" cy="3024188"/>
          </a:xfrm>
          <a:prstGeom prst="rect">
            <a:avLst/>
          </a:prstGeom>
          <a:noFill/>
          <a:ln w="38100">
            <a:solidFill>
              <a:srgbClr val="339966"/>
            </a:solidFill>
            <a:miter lim="800000"/>
            <a:headEnd/>
            <a:tailEnd/>
          </a:ln>
        </p:spPr>
      </p:pic>
      <p:sp>
        <p:nvSpPr>
          <p:cNvPr id="6149" name="Text Box 7"/>
          <p:cNvSpPr txBox="1">
            <a:spLocks noChangeArrowheads="1"/>
          </p:cNvSpPr>
          <p:nvPr/>
        </p:nvSpPr>
        <p:spPr bwMode="auto">
          <a:xfrm>
            <a:off x="250825" y="2708275"/>
            <a:ext cx="5761038" cy="2601913"/>
          </a:xfrm>
          <a:prstGeom prst="rect">
            <a:avLst/>
          </a:prstGeom>
          <a:solidFill>
            <a:srgbClr val="CC99FF"/>
          </a:solidFill>
          <a:ln w="38100">
            <a:solidFill>
              <a:srgbClr val="666699"/>
            </a:solidFill>
            <a:miter lim="800000"/>
            <a:headEnd/>
            <a:tailEnd/>
          </a:ln>
        </p:spPr>
        <p:txBody>
          <a:bodyPr>
            <a:spAutoFit/>
          </a:bodyPr>
          <a:lstStyle/>
          <a:p>
            <a:pPr algn="just"/>
            <a:r>
              <a:rPr lang="it-IT" b="1">
                <a:latin typeface="Times New Roman" pitchFamily="18" charset="0"/>
              </a:rPr>
              <a:t>In termini generali di governo dell’impero, l’elemento principale è </a:t>
            </a:r>
            <a:r>
              <a:rPr lang="it-IT" b="1">
                <a:solidFill>
                  <a:srgbClr val="CC0000"/>
                </a:solidFill>
                <a:latin typeface="Times New Roman" pitchFamily="18" charset="0"/>
              </a:rPr>
              <a:t>l’abbandono “cosciente”</a:t>
            </a:r>
            <a:r>
              <a:rPr lang="it-IT" b="1">
                <a:latin typeface="Times New Roman" pitchFamily="18" charset="0"/>
              </a:rPr>
              <a:t> di Roma come capitale e residenza imperiale. Buona parte dell’amministrazione centrale, gli stessi prefetti del pretorio e tutto il seguito dell’imperatore abbandonano Roma per le nuove sedi. </a:t>
            </a:r>
          </a:p>
          <a:p>
            <a:pPr algn="just"/>
            <a:r>
              <a:rPr lang="it-IT" b="1">
                <a:latin typeface="Times New Roman" pitchFamily="18" charset="0"/>
              </a:rPr>
              <a:t>Roma è adesso solo la </a:t>
            </a:r>
            <a:r>
              <a:rPr lang="it-IT" b="1">
                <a:solidFill>
                  <a:srgbClr val="CC0000"/>
                </a:solidFill>
                <a:latin typeface="Times New Roman" pitchFamily="18" charset="0"/>
              </a:rPr>
              <a:t>capitale</a:t>
            </a:r>
            <a:r>
              <a:rPr lang="it-IT" b="1">
                <a:latin typeface="Times New Roman" pitchFamily="18" charset="0"/>
              </a:rPr>
              <a:t> </a:t>
            </a:r>
            <a:r>
              <a:rPr lang="it-IT" b="1">
                <a:solidFill>
                  <a:srgbClr val="CC0000"/>
                </a:solidFill>
                <a:latin typeface="Times New Roman" pitchFamily="18" charset="0"/>
              </a:rPr>
              <a:t>teorica</a:t>
            </a:r>
            <a:r>
              <a:rPr lang="it-IT" b="1">
                <a:latin typeface="Times New Roman" pitchFamily="18" charset="0"/>
              </a:rPr>
              <a:t> dell’impero e la sede del  Senato, ormai privato della presenza degli organi dirigenti.</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395288" y="333375"/>
            <a:ext cx="4605337" cy="617538"/>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“diarchia” (286-293)</a:t>
            </a:r>
          </a:p>
        </p:txBody>
      </p:sp>
      <p:pic>
        <p:nvPicPr>
          <p:cNvPr id="7171" name="Picture 4" descr="Diocleziano"/>
          <p:cNvPicPr>
            <a:picLocks noChangeAspect="1" noChangeArrowheads="1"/>
          </p:cNvPicPr>
          <p:nvPr/>
        </p:nvPicPr>
        <p:blipFill>
          <a:blip r:embed="rId3" cstate="print"/>
          <a:srcRect/>
          <a:stretch>
            <a:fillRect/>
          </a:stretch>
        </p:blipFill>
        <p:spPr bwMode="auto">
          <a:xfrm>
            <a:off x="6802438" y="404813"/>
            <a:ext cx="2043112" cy="2736850"/>
          </a:xfrm>
          <a:prstGeom prst="rect">
            <a:avLst/>
          </a:prstGeom>
          <a:noFill/>
          <a:ln w="38100">
            <a:solidFill>
              <a:srgbClr val="339966"/>
            </a:solidFill>
            <a:miter lim="800000"/>
            <a:headEnd/>
            <a:tailEnd/>
          </a:ln>
        </p:spPr>
      </p:pic>
      <p:sp>
        <p:nvSpPr>
          <p:cNvPr id="7172" name="Text Box 5"/>
          <p:cNvSpPr txBox="1">
            <a:spLocks noChangeArrowheads="1"/>
          </p:cNvSpPr>
          <p:nvPr/>
        </p:nvSpPr>
        <p:spPr bwMode="auto">
          <a:xfrm>
            <a:off x="250824" y="1268413"/>
            <a:ext cx="6392877" cy="5262979"/>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Sul piano religioso, Diocleziano abbandona l’ideologia solare diffusasi dopo Aureliano per porsi sotto il patronato di Giove. I </a:t>
            </a:r>
            <a:r>
              <a:rPr lang="it-IT" sz="2400" b="1" i="1" dirty="0">
                <a:latin typeface="Times New Roman" pitchFamily="18" charset="0"/>
              </a:rPr>
              <a:t>Panegirici</a:t>
            </a:r>
            <a:r>
              <a:rPr lang="it-IT" sz="2400" b="1" dirty="0">
                <a:latin typeface="Times New Roman" pitchFamily="18" charset="0"/>
              </a:rPr>
              <a:t> e le iscrizioni dimostrano che Diocleziano era designato </a:t>
            </a:r>
            <a:r>
              <a:rPr lang="it-IT" sz="2400" b="1" i="1" dirty="0" err="1">
                <a:latin typeface="Times New Roman" pitchFamily="18" charset="0"/>
              </a:rPr>
              <a:t>Iovius</a:t>
            </a:r>
            <a:r>
              <a:rPr lang="it-IT" sz="2400" b="1" dirty="0">
                <a:latin typeface="Times New Roman" pitchFamily="18" charset="0"/>
              </a:rPr>
              <a:t> e </a:t>
            </a:r>
            <a:r>
              <a:rPr lang="it-IT" sz="2400" b="1" dirty="0" err="1">
                <a:latin typeface="Times New Roman" pitchFamily="18" charset="0"/>
              </a:rPr>
              <a:t>Massimiano</a:t>
            </a:r>
            <a:r>
              <a:rPr lang="it-IT" sz="2400" b="1" dirty="0">
                <a:latin typeface="Times New Roman" pitchFamily="18" charset="0"/>
              </a:rPr>
              <a:t> </a:t>
            </a:r>
            <a:r>
              <a:rPr lang="it-IT" sz="2400" b="1" i="1" dirty="0" err="1">
                <a:latin typeface="Times New Roman" pitchFamily="18" charset="0"/>
              </a:rPr>
              <a:t>Herculius</a:t>
            </a:r>
            <a:r>
              <a:rPr lang="it-IT" sz="2400" b="1" i="1" dirty="0">
                <a:latin typeface="Times New Roman" pitchFamily="18" charset="0"/>
              </a:rPr>
              <a:t>.</a:t>
            </a:r>
            <a:endParaRPr lang="it-IT" sz="2400" b="1" dirty="0">
              <a:latin typeface="Times New Roman" pitchFamily="18" charset="0"/>
            </a:endParaRPr>
          </a:p>
          <a:p>
            <a:pPr algn="just"/>
            <a:r>
              <a:rPr lang="it-IT" sz="2400" b="1" dirty="0">
                <a:latin typeface="Times New Roman" pitchFamily="18" charset="0"/>
              </a:rPr>
              <a:t>Questa nuova ideologia religiosa serve a rafforzare la posizione dei due imperatori contro le usurpazioni. </a:t>
            </a:r>
          </a:p>
          <a:p>
            <a:pPr algn="just"/>
            <a:r>
              <a:rPr lang="it-IT" sz="2400" b="1" dirty="0">
                <a:latin typeface="Times New Roman" pitchFamily="18" charset="0"/>
              </a:rPr>
              <a:t>Le due divinità appaiono, infatti, come garanti dell’impero e riservano il loro favore ai due Augusti. Questi sono riconosciuti come “</a:t>
            </a:r>
            <a:r>
              <a:rPr lang="it-IT" sz="2400" b="1" i="1" dirty="0" err="1">
                <a:latin typeface="Times New Roman" pitchFamily="18" charset="0"/>
              </a:rPr>
              <a:t>diis</a:t>
            </a:r>
            <a:r>
              <a:rPr lang="it-IT" sz="2400" b="1" i="1" dirty="0">
                <a:latin typeface="Times New Roman" pitchFamily="18" charset="0"/>
              </a:rPr>
              <a:t> </a:t>
            </a:r>
            <a:r>
              <a:rPr lang="it-IT" sz="2400" b="1" i="1" dirty="0" err="1">
                <a:latin typeface="Times New Roman" pitchFamily="18" charset="0"/>
              </a:rPr>
              <a:t>geniti</a:t>
            </a:r>
            <a:r>
              <a:rPr lang="it-IT" sz="2400" b="1" dirty="0">
                <a:latin typeface="Times New Roman" pitchFamily="18" charset="0"/>
              </a:rPr>
              <a:t>” (generati dagli dei) e perché nominati dai soldati ispirati e unanimi, si pongono come semidei inviolabili dinanzi alle usurpazioni.</a:t>
            </a:r>
            <a:endParaRPr lang="it-IT" sz="2400" b="1" i="1" dirty="0">
              <a:latin typeface="Times New Roman" pitchFamily="18" charset="0"/>
            </a:endParaRPr>
          </a:p>
        </p:txBody>
      </p:sp>
      <p:pic>
        <p:nvPicPr>
          <p:cNvPr id="7173" name="Picture 6" descr="Massimiano"/>
          <p:cNvPicPr>
            <a:picLocks noChangeAspect="1" noChangeArrowheads="1"/>
          </p:cNvPicPr>
          <p:nvPr/>
        </p:nvPicPr>
        <p:blipFill>
          <a:blip r:embed="rId4" cstate="print"/>
          <a:srcRect/>
          <a:stretch>
            <a:fillRect/>
          </a:stretch>
        </p:blipFill>
        <p:spPr bwMode="auto">
          <a:xfrm>
            <a:off x="7308850" y="3716338"/>
            <a:ext cx="1563688" cy="2952750"/>
          </a:xfrm>
          <a:prstGeom prst="rect">
            <a:avLst/>
          </a:prstGeom>
          <a:noFill/>
          <a:ln w="38100">
            <a:solidFill>
              <a:srgbClr val="99CC00"/>
            </a:solid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395288" y="333375"/>
            <a:ext cx="4605337" cy="617538"/>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“diarchia” (286-293)</a:t>
            </a:r>
          </a:p>
        </p:txBody>
      </p:sp>
      <p:pic>
        <p:nvPicPr>
          <p:cNvPr id="8195" name="Picture 3" descr="Diocleziano"/>
          <p:cNvPicPr>
            <a:picLocks noChangeAspect="1" noChangeArrowheads="1"/>
          </p:cNvPicPr>
          <p:nvPr/>
        </p:nvPicPr>
        <p:blipFill>
          <a:blip r:embed="rId2" cstate="print"/>
          <a:srcRect/>
          <a:stretch>
            <a:fillRect/>
          </a:stretch>
        </p:blipFill>
        <p:spPr bwMode="auto">
          <a:xfrm>
            <a:off x="6802438" y="404813"/>
            <a:ext cx="2043112" cy="2736850"/>
          </a:xfrm>
          <a:prstGeom prst="rect">
            <a:avLst/>
          </a:prstGeom>
          <a:noFill/>
          <a:ln w="38100">
            <a:solidFill>
              <a:srgbClr val="339966"/>
            </a:solidFill>
            <a:miter lim="800000"/>
            <a:headEnd/>
            <a:tailEnd/>
          </a:ln>
        </p:spPr>
      </p:pic>
      <p:sp>
        <p:nvSpPr>
          <p:cNvPr id="8196" name="Text Box 4"/>
          <p:cNvSpPr txBox="1">
            <a:spLocks noChangeArrowheads="1"/>
          </p:cNvSpPr>
          <p:nvPr/>
        </p:nvSpPr>
        <p:spPr bwMode="auto">
          <a:xfrm>
            <a:off x="1" y="1000108"/>
            <a:ext cx="6643702" cy="5262979"/>
          </a:xfrm>
          <a:prstGeom prst="rect">
            <a:avLst/>
          </a:prstGeom>
          <a:solidFill>
            <a:srgbClr val="CC99FF"/>
          </a:solidFill>
          <a:ln w="38100">
            <a:solidFill>
              <a:srgbClr val="666699"/>
            </a:solidFill>
            <a:miter lim="800000"/>
            <a:headEnd/>
            <a:tailEnd/>
          </a:ln>
        </p:spPr>
        <p:txBody>
          <a:bodyPr wrap="square">
            <a:spAutoFit/>
          </a:bodyPr>
          <a:lstStyle/>
          <a:p>
            <a:pPr algn="just"/>
            <a:r>
              <a:rPr lang="it-IT" sz="2800" b="1" dirty="0">
                <a:latin typeface="Times New Roman" pitchFamily="18" charset="0"/>
              </a:rPr>
              <a:t>E’ una politica religiosa “conservatrice” nel momento in cui si richiama alle antiche tradizioni della religione romana e delle sue divinità. </a:t>
            </a:r>
          </a:p>
          <a:p>
            <a:pPr algn="just"/>
            <a:r>
              <a:rPr lang="it-IT" sz="2800" b="1" dirty="0">
                <a:latin typeface="Times New Roman" pitchFamily="18" charset="0"/>
              </a:rPr>
              <a:t>Ad esempio, il Panegirico II, pronunciato il 21 aprile del 289 celebra sia la fondazione della città che Ercole; il panegirico III, nel 291, descrive come i due imperatori sanno imitare l’abilità e la sagacia di Giove, sovrano del mondo cosmico, e di Ercole, colui che aveva superato le dodici fatiche.</a:t>
            </a:r>
          </a:p>
        </p:txBody>
      </p:sp>
      <p:pic>
        <p:nvPicPr>
          <p:cNvPr id="8197" name="Picture 5" descr="Massimiano"/>
          <p:cNvPicPr>
            <a:picLocks noChangeAspect="1" noChangeArrowheads="1"/>
          </p:cNvPicPr>
          <p:nvPr/>
        </p:nvPicPr>
        <p:blipFill>
          <a:blip r:embed="rId3" cstate="print"/>
          <a:srcRect/>
          <a:stretch>
            <a:fillRect/>
          </a:stretch>
        </p:blipFill>
        <p:spPr bwMode="auto">
          <a:xfrm>
            <a:off x="7308850" y="3716338"/>
            <a:ext cx="1563688" cy="2952750"/>
          </a:xfrm>
          <a:prstGeom prst="rect">
            <a:avLst/>
          </a:prstGeom>
          <a:noFill/>
          <a:ln w="38100">
            <a:solidFill>
              <a:srgbClr val="99CC00"/>
            </a:solid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395288" y="333375"/>
            <a:ext cx="4605337" cy="617538"/>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“diarchia” (286-293)</a:t>
            </a:r>
          </a:p>
        </p:txBody>
      </p:sp>
      <p:pic>
        <p:nvPicPr>
          <p:cNvPr id="9219" name="Picture 3" descr="Diocleziano"/>
          <p:cNvPicPr>
            <a:picLocks noChangeAspect="1" noChangeArrowheads="1"/>
          </p:cNvPicPr>
          <p:nvPr/>
        </p:nvPicPr>
        <p:blipFill>
          <a:blip r:embed="rId2" cstate="print"/>
          <a:srcRect/>
          <a:stretch>
            <a:fillRect/>
          </a:stretch>
        </p:blipFill>
        <p:spPr bwMode="auto">
          <a:xfrm>
            <a:off x="6802438" y="404813"/>
            <a:ext cx="2043112" cy="2736850"/>
          </a:xfrm>
          <a:prstGeom prst="rect">
            <a:avLst/>
          </a:prstGeom>
          <a:noFill/>
          <a:ln w="38100">
            <a:solidFill>
              <a:srgbClr val="339966"/>
            </a:solidFill>
            <a:miter lim="800000"/>
            <a:headEnd/>
            <a:tailEnd/>
          </a:ln>
        </p:spPr>
      </p:pic>
      <p:sp>
        <p:nvSpPr>
          <p:cNvPr id="9220" name="Text Box 4"/>
          <p:cNvSpPr txBox="1">
            <a:spLocks noChangeArrowheads="1"/>
          </p:cNvSpPr>
          <p:nvPr/>
        </p:nvSpPr>
        <p:spPr bwMode="auto">
          <a:xfrm>
            <a:off x="214282" y="1214422"/>
            <a:ext cx="6143668" cy="4893647"/>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L’insistenza della propaganda  imperiale su questi temi indicano come si volesse rinforzare deliberatamente la teoria del potere imperiale che rinunciava definitivamente alle prudenze augustee.</a:t>
            </a:r>
          </a:p>
          <a:p>
            <a:pPr algn="just"/>
            <a:r>
              <a:rPr lang="it-IT" sz="2400" b="1" dirty="0">
                <a:latin typeface="Times New Roman" pitchFamily="18" charset="0"/>
              </a:rPr>
              <a:t>Viene introdotto un nuovo cerimoniale di corte: funzionari, cortigiani, ambasciatori potevano essere ammessi alla presenza dell’imperatore solo in determinati momenti e seguendo un ordine gerarchico; avanzavano in silenzio, con le mani velate, baciavano l’orlo del mantello imperiale e rimanevano in piedi durante tutta l’udienza.</a:t>
            </a:r>
          </a:p>
        </p:txBody>
      </p:sp>
      <p:pic>
        <p:nvPicPr>
          <p:cNvPr id="9221" name="Picture 5" descr="Massimiano"/>
          <p:cNvPicPr>
            <a:picLocks noChangeAspect="1" noChangeArrowheads="1"/>
          </p:cNvPicPr>
          <p:nvPr/>
        </p:nvPicPr>
        <p:blipFill>
          <a:blip r:embed="rId3" cstate="print"/>
          <a:srcRect/>
          <a:stretch>
            <a:fillRect/>
          </a:stretch>
        </p:blipFill>
        <p:spPr bwMode="auto">
          <a:xfrm>
            <a:off x="7308850" y="3716338"/>
            <a:ext cx="1563688" cy="2952750"/>
          </a:xfrm>
          <a:prstGeom prst="rect">
            <a:avLst/>
          </a:prstGeom>
          <a:noFill/>
          <a:ln w="38100">
            <a:solidFill>
              <a:srgbClr val="99CC00"/>
            </a:solid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395288" y="333375"/>
            <a:ext cx="4605337" cy="617538"/>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“diarchia” (286-293)</a:t>
            </a:r>
          </a:p>
        </p:txBody>
      </p:sp>
      <p:pic>
        <p:nvPicPr>
          <p:cNvPr id="10243" name="Picture 3" descr="Diocleziano"/>
          <p:cNvPicPr>
            <a:picLocks noChangeAspect="1" noChangeArrowheads="1"/>
          </p:cNvPicPr>
          <p:nvPr/>
        </p:nvPicPr>
        <p:blipFill>
          <a:blip r:embed="rId2" cstate="print"/>
          <a:srcRect/>
          <a:stretch>
            <a:fillRect/>
          </a:stretch>
        </p:blipFill>
        <p:spPr bwMode="auto">
          <a:xfrm>
            <a:off x="6802438" y="404813"/>
            <a:ext cx="2043112" cy="2736850"/>
          </a:xfrm>
          <a:prstGeom prst="rect">
            <a:avLst/>
          </a:prstGeom>
          <a:noFill/>
          <a:ln w="38100">
            <a:solidFill>
              <a:srgbClr val="339966"/>
            </a:solidFill>
            <a:miter lim="800000"/>
            <a:headEnd/>
            <a:tailEnd/>
          </a:ln>
        </p:spPr>
      </p:pic>
      <p:sp>
        <p:nvSpPr>
          <p:cNvPr id="10244" name="Text Box 4"/>
          <p:cNvSpPr txBox="1">
            <a:spLocks noChangeArrowheads="1"/>
          </p:cNvSpPr>
          <p:nvPr/>
        </p:nvSpPr>
        <p:spPr bwMode="auto">
          <a:xfrm>
            <a:off x="0" y="1571612"/>
            <a:ext cx="6643702" cy="4401205"/>
          </a:xfrm>
          <a:prstGeom prst="rect">
            <a:avLst/>
          </a:prstGeom>
          <a:solidFill>
            <a:srgbClr val="CC99FF"/>
          </a:solidFill>
          <a:ln w="38100">
            <a:solidFill>
              <a:srgbClr val="666699"/>
            </a:solidFill>
            <a:miter lim="800000"/>
            <a:headEnd/>
            <a:tailEnd/>
          </a:ln>
        </p:spPr>
        <p:txBody>
          <a:bodyPr wrap="square">
            <a:spAutoFit/>
          </a:bodyPr>
          <a:lstStyle/>
          <a:p>
            <a:pPr algn="just"/>
            <a:r>
              <a:rPr lang="it-IT" sz="2800" b="1" dirty="0">
                <a:latin typeface="Times New Roman" pitchFamily="18" charset="0"/>
              </a:rPr>
              <a:t>Rituali simili esistevano, almeno in parte, anche prima; nuova è la codificazione, la precisazione e l’estensione anche alle udienze ordinarie piuttosto che essere utilizzati solo in momenti eccezionali.</a:t>
            </a:r>
          </a:p>
          <a:p>
            <a:pPr algn="just"/>
            <a:endParaRPr lang="it-IT" sz="2800" b="1" dirty="0">
              <a:latin typeface="Times New Roman" pitchFamily="18" charset="0"/>
            </a:endParaRPr>
          </a:p>
          <a:p>
            <a:pPr algn="just"/>
            <a:r>
              <a:rPr lang="it-IT" sz="2800" b="1" dirty="0">
                <a:latin typeface="Times New Roman" pitchFamily="18" charset="0"/>
              </a:rPr>
              <a:t>Aurelio Vittore coglie la novità di tutto ciò quando dice: “primo fra tutti, Diocleziano tollerò che lo si adorasse e ci si rivolgesse a lui come a un dio</a:t>
            </a:r>
            <a:r>
              <a:rPr lang="it-IT" b="1" dirty="0">
                <a:latin typeface="Times New Roman" pitchFamily="18" charset="0"/>
              </a:rPr>
              <a:t>”.</a:t>
            </a:r>
          </a:p>
        </p:txBody>
      </p:sp>
      <p:pic>
        <p:nvPicPr>
          <p:cNvPr id="10245" name="Picture 5" descr="Massimiano"/>
          <p:cNvPicPr>
            <a:picLocks noChangeAspect="1" noChangeArrowheads="1"/>
          </p:cNvPicPr>
          <p:nvPr/>
        </p:nvPicPr>
        <p:blipFill>
          <a:blip r:embed="rId3" cstate="print"/>
          <a:srcRect/>
          <a:stretch>
            <a:fillRect/>
          </a:stretch>
        </p:blipFill>
        <p:spPr bwMode="auto">
          <a:xfrm>
            <a:off x="7308850" y="3716338"/>
            <a:ext cx="1563688" cy="2952750"/>
          </a:xfrm>
          <a:prstGeom prst="rect">
            <a:avLst/>
          </a:prstGeom>
          <a:noFill/>
          <a:ln w="38100">
            <a:solidFill>
              <a:srgbClr val="99CC00"/>
            </a:solid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395288" y="333375"/>
            <a:ext cx="4605337" cy="617538"/>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“diarchia” (286-293)</a:t>
            </a:r>
          </a:p>
        </p:txBody>
      </p:sp>
      <p:pic>
        <p:nvPicPr>
          <p:cNvPr id="11267" name="Picture 3" descr="Diocleziano"/>
          <p:cNvPicPr>
            <a:picLocks noChangeAspect="1" noChangeArrowheads="1"/>
          </p:cNvPicPr>
          <p:nvPr/>
        </p:nvPicPr>
        <p:blipFill>
          <a:blip r:embed="rId3" cstate="print"/>
          <a:srcRect/>
          <a:stretch>
            <a:fillRect/>
          </a:stretch>
        </p:blipFill>
        <p:spPr bwMode="auto">
          <a:xfrm>
            <a:off x="6802438" y="404813"/>
            <a:ext cx="2043112" cy="2736850"/>
          </a:xfrm>
          <a:prstGeom prst="rect">
            <a:avLst/>
          </a:prstGeom>
          <a:noFill/>
          <a:ln w="38100">
            <a:solidFill>
              <a:srgbClr val="339966"/>
            </a:solidFill>
            <a:miter lim="800000"/>
            <a:headEnd/>
            <a:tailEnd/>
          </a:ln>
        </p:spPr>
      </p:pic>
      <p:sp>
        <p:nvSpPr>
          <p:cNvPr id="11268" name="Text Box 4"/>
          <p:cNvSpPr txBox="1">
            <a:spLocks noChangeArrowheads="1"/>
          </p:cNvSpPr>
          <p:nvPr/>
        </p:nvSpPr>
        <p:spPr bwMode="auto">
          <a:xfrm>
            <a:off x="250825" y="2276475"/>
            <a:ext cx="5761038" cy="4401205"/>
          </a:xfrm>
          <a:prstGeom prst="rect">
            <a:avLst/>
          </a:prstGeom>
          <a:solidFill>
            <a:srgbClr val="CC99FF"/>
          </a:solidFill>
          <a:ln w="38100">
            <a:solidFill>
              <a:srgbClr val="666699"/>
            </a:solidFill>
            <a:miter lim="800000"/>
            <a:headEnd/>
            <a:tailEnd/>
          </a:ln>
        </p:spPr>
        <p:txBody>
          <a:bodyPr>
            <a:spAutoFit/>
          </a:bodyPr>
          <a:lstStyle/>
          <a:p>
            <a:pPr algn="just"/>
            <a:r>
              <a:rPr lang="it-IT" sz="2800" b="1" dirty="0">
                <a:latin typeface="Times New Roman" pitchFamily="18" charset="0"/>
              </a:rPr>
              <a:t>In questi anni di riorganizzazione, militare e politica, dell’impero rimane come punto debole la situazione in Britannia dove </a:t>
            </a:r>
            <a:r>
              <a:rPr lang="it-IT" sz="2800" b="1" dirty="0" err="1">
                <a:latin typeface="Times New Roman" pitchFamily="18" charset="0"/>
              </a:rPr>
              <a:t>Carausio</a:t>
            </a:r>
            <a:r>
              <a:rPr lang="it-IT" sz="2800" b="1" dirty="0">
                <a:latin typeface="Times New Roman" pitchFamily="18" charset="0"/>
              </a:rPr>
              <a:t>, già nel 286, si era fatto acclamare augusto. Dopo un tentativo fallito di </a:t>
            </a:r>
            <a:r>
              <a:rPr lang="it-IT" sz="2800" b="1" dirty="0" err="1">
                <a:latin typeface="Times New Roman" pitchFamily="18" charset="0"/>
              </a:rPr>
              <a:t>Massimiano</a:t>
            </a:r>
            <a:r>
              <a:rPr lang="it-IT" sz="2800" b="1" dirty="0">
                <a:latin typeface="Times New Roman" pitchFamily="18" charset="0"/>
              </a:rPr>
              <a:t> di riconquista dell’isola, </a:t>
            </a:r>
            <a:r>
              <a:rPr lang="it-IT" sz="2800" b="1" dirty="0" err="1">
                <a:latin typeface="Times New Roman" pitchFamily="18" charset="0"/>
              </a:rPr>
              <a:t>Carausio</a:t>
            </a:r>
            <a:r>
              <a:rPr lang="it-IT" sz="2800" b="1" dirty="0">
                <a:latin typeface="Times New Roman" pitchFamily="18" charset="0"/>
              </a:rPr>
              <a:t> contrattacca riuscendo ad occupare una parte della Gallia.</a:t>
            </a:r>
          </a:p>
        </p:txBody>
      </p:sp>
      <p:pic>
        <p:nvPicPr>
          <p:cNvPr id="11269" name="Picture 5" descr="Massimiano"/>
          <p:cNvPicPr>
            <a:picLocks noChangeAspect="1" noChangeArrowheads="1"/>
          </p:cNvPicPr>
          <p:nvPr/>
        </p:nvPicPr>
        <p:blipFill>
          <a:blip r:embed="rId4" cstate="print"/>
          <a:srcRect/>
          <a:stretch>
            <a:fillRect/>
          </a:stretch>
        </p:blipFill>
        <p:spPr bwMode="auto">
          <a:xfrm>
            <a:off x="7308850" y="3716338"/>
            <a:ext cx="1563688" cy="2952750"/>
          </a:xfrm>
          <a:prstGeom prst="rect">
            <a:avLst/>
          </a:prstGeom>
          <a:noFill/>
          <a:ln w="38100">
            <a:solidFill>
              <a:srgbClr val="99CC00"/>
            </a:solid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395288" y="333375"/>
            <a:ext cx="5616575" cy="617538"/>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“tetrarchia” (293-305)</a:t>
            </a:r>
          </a:p>
        </p:txBody>
      </p:sp>
      <p:sp>
        <p:nvSpPr>
          <p:cNvPr id="12291" name="Text Box 4"/>
          <p:cNvSpPr txBox="1">
            <a:spLocks noChangeArrowheads="1"/>
          </p:cNvSpPr>
          <p:nvPr/>
        </p:nvSpPr>
        <p:spPr bwMode="auto">
          <a:xfrm>
            <a:off x="0" y="1412875"/>
            <a:ext cx="6572263" cy="4832092"/>
          </a:xfrm>
          <a:prstGeom prst="rect">
            <a:avLst/>
          </a:prstGeom>
          <a:solidFill>
            <a:srgbClr val="CC99FF"/>
          </a:solidFill>
          <a:ln w="38100">
            <a:solidFill>
              <a:srgbClr val="666699"/>
            </a:solidFill>
            <a:miter lim="800000"/>
            <a:headEnd/>
            <a:tailEnd/>
          </a:ln>
        </p:spPr>
        <p:txBody>
          <a:bodyPr wrap="square">
            <a:spAutoFit/>
          </a:bodyPr>
          <a:lstStyle/>
          <a:p>
            <a:pPr algn="just"/>
            <a:r>
              <a:rPr lang="it-IT" sz="2800" b="1" dirty="0">
                <a:latin typeface="Times New Roman" pitchFamily="18" charset="0"/>
              </a:rPr>
              <a:t>Nel 293 Diocleziano ritenendo che per fronteggiare la situazione in Occidente e una recrudescenza della pressione persiana in Oriente fosse necessario affiancare ai due augusti due nuovi principi, procede alla nomina di </a:t>
            </a:r>
            <a:r>
              <a:rPr lang="it-IT" sz="2800" b="1" i="1" dirty="0">
                <a:latin typeface="Times New Roman" pitchFamily="18" charset="0"/>
              </a:rPr>
              <a:t>nobilissimi </a:t>
            </a:r>
            <a:r>
              <a:rPr lang="it-IT" sz="2800" b="1" i="1" dirty="0" err="1">
                <a:latin typeface="Times New Roman" pitchFamily="18" charset="0"/>
              </a:rPr>
              <a:t>Caesares</a:t>
            </a:r>
            <a:r>
              <a:rPr lang="it-IT" sz="2800" b="1" dirty="0">
                <a:latin typeface="Times New Roman" pitchFamily="18" charset="0"/>
              </a:rPr>
              <a:t>, incaricati degli affari militari più urgenti. Il 1° marzo del 293 sono presentati alle truppe riunite a </a:t>
            </a:r>
            <a:r>
              <a:rPr lang="it-IT" sz="2800" b="1" dirty="0" err="1">
                <a:latin typeface="Times New Roman" pitchFamily="18" charset="0"/>
              </a:rPr>
              <a:t>Nicomedia</a:t>
            </a:r>
            <a:r>
              <a:rPr lang="it-IT" sz="2800" b="1" dirty="0">
                <a:latin typeface="Times New Roman" pitchFamily="18" charset="0"/>
              </a:rPr>
              <a:t>, in Oriente e a Milano in Occidente, </a:t>
            </a:r>
            <a:r>
              <a:rPr lang="it-IT" sz="2800" b="1" dirty="0" err="1">
                <a:latin typeface="Times New Roman" pitchFamily="18" charset="0"/>
              </a:rPr>
              <a:t>Galerio</a:t>
            </a:r>
            <a:r>
              <a:rPr lang="it-IT" sz="2800" b="1" dirty="0">
                <a:latin typeface="Times New Roman" pitchFamily="18" charset="0"/>
              </a:rPr>
              <a:t> e Costanzo Cloro.</a:t>
            </a:r>
          </a:p>
        </p:txBody>
      </p:sp>
      <p:pic>
        <p:nvPicPr>
          <p:cNvPr id="12292" name="Picture 6" descr="Costanzo Cloro"/>
          <p:cNvPicPr>
            <a:picLocks noChangeAspect="1" noChangeArrowheads="1"/>
          </p:cNvPicPr>
          <p:nvPr/>
        </p:nvPicPr>
        <p:blipFill>
          <a:blip r:embed="rId3" cstate="print"/>
          <a:srcRect/>
          <a:stretch>
            <a:fillRect/>
          </a:stretch>
        </p:blipFill>
        <p:spPr bwMode="auto">
          <a:xfrm>
            <a:off x="6732588" y="549275"/>
            <a:ext cx="2168525" cy="2524125"/>
          </a:xfrm>
          <a:prstGeom prst="rect">
            <a:avLst/>
          </a:prstGeom>
          <a:noFill/>
          <a:ln w="38100">
            <a:solidFill>
              <a:srgbClr val="FFCC99"/>
            </a:solidFill>
            <a:miter lim="800000"/>
            <a:headEnd/>
            <a:tailEnd/>
          </a:ln>
        </p:spPr>
      </p:pic>
      <p:pic>
        <p:nvPicPr>
          <p:cNvPr id="12293" name="Picture 7" descr="Galerio"/>
          <p:cNvPicPr>
            <a:picLocks noChangeAspect="1" noChangeArrowheads="1"/>
          </p:cNvPicPr>
          <p:nvPr/>
        </p:nvPicPr>
        <p:blipFill>
          <a:blip r:embed="rId4" cstate="print"/>
          <a:srcRect/>
          <a:stretch>
            <a:fillRect/>
          </a:stretch>
        </p:blipFill>
        <p:spPr bwMode="auto">
          <a:xfrm>
            <a:off x="6732588" y="3429000"/>
            <a:ext cx="2105025" cy="2843213"/>
          </a:xfrm>
          <a:prstGeom prst="rect">
            <a:avLst/>
          </a:prstGeom>
          <a:noFill/>
          <a:ln w="38100">
            <a:solidFill>
              <a:srgbClr val="FFCC99"/>
            </a:solidFill>
            <a:miter lim="800000"/>
            <a:headEnd/>
            <a:tailEnd/>
          </a:ln>
        </p:spPr>
      </p:pic>
      <p:sp>
        <p:nvSpPr>
          <p:cNvPr id="12294" name="Text Box 8"/>
          <p:cNvSpPr txBox="1">
            <a:spLocks noChangeArrowheads="1"/>
          </p:cNvSpPr>
          <p:nvPr/>
        </p:nvSpPr>
        <p:spPr bwMode="auto">
          <a:xfrm>
            <a:off x="6804025" y="6092825"/>
            <a:ext cx="958850" cy="404813"/>
          </a:xfrm>
          <a:prstGeom prst="rect">
            <a:avLst/>
          </a:prstGeom>
          <a:solidFill>
            <a:srgbClr val="CCFFCC"/>
          </a:solidFill>
          <a:ln w="38100">
            <a:solidFill>
              <a:schemeClr val="accent2"/>
            </a:solidFill>
            <a:miter lim="800000"/>
            <a:headEnd/>
            <a:tailEnd/>
          </a:ln>
        </p:spPr>
        <p:txBody>
          <a:bodyPr wrap="none">
            <a:spAutoFit/>
          </a:bodyPr>
          <a:lstStyle/>
          <a:p>
            <a:r>
              <a:rPr lang="it-IT" b="1">
                <a:latin typeface="Times New Roman" pitchFamily="18" charset="0"/>
              </a:rPr>
              <a:t>Galerio</a:t>
            </a:r>
          </a:p>
        </p:txBody>
      </p:sp>
      <p:sp>
        <p:nvSpPr>
          <p:cNvPr id="12295" name="Text Box 9"/>
          <p:cNvSpPr txBox="1">
            <a:spLocks noChangeArrowheads="1"/>
          </p:cNvSpPr>
          <p:nvPr/>
        </p:nvSpPr>
        <p:spPr bwMode="auto">
          <a:xfrm>
            <a:off x="6877050" y="2924175"/>
            <a:ext cx="1739900" cy="404813"/>
          </a:xfrm>
          <a:prstGeom prst="rect">
            <a:avLst/>
          </a:prstGeom>
          <a:solidFill>
            <a:srgbClr val="CCFFCC"/>
          </a:solidFill>
          <a:ln w="38100">
            <a:solidFill>
              <a:schemeClr val="accent2"/>
            </a:solidFill>
            <a:miter lim="800000"/>
            <a:headEnd/>
            <a:tailEnd/>
          </a:ln>
        </p:spPr>
        <p:txBody>
          <a:bodyPr wrap="none">
            <a:spAutoFit/>
          </a:bodyPr>
          <a:lstStyle/>
          <a:p>
            <a:r>
              <a:rPr lang="it-IT" b="1">
                <a:latin typeface="Times New Roman" pitchFamily="18" charset="0"/>
              </a:rPr>
              <a:t>Costanzo Cloro</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Costanzo Cloro"/>
          <p:cNvPicPr>
            <a:picLocks noChangeAspect="1" noChangeArrowheads="1"/>
          </p:cNvPicPr>
          <p:nvPr/>
        </p:nvPicPr>
        <p:blipFill>
          <a:blip r:embed="rId3" cstate="print"/>
          <a:srcRect/>
          <a:stretch>
            <a:fillRect/>
          </a:stretch>
        </p:blipFill>
        <p:spPr bwMode="auto">
          <a:xfrm>
            <a:off x="1928794" y="3786190"/>
            <a:ext cx="2044700" cy="3071810"/>
          </a:xfrm>
          <a:prstGeom prst="rect">
            <a:avLst/>
          </a:prstGeom>
          <a:noFill/>
          <a:ln w="38100">
            <a:solidFill>
              <a:srgbClr val="FFCC99"/>
            </a:solidFill>
            <a:miter lim="800000"/>
            <a:headEnd/>
            <a:tailEnd/>
          </a:ln>
        </p:spPr>
      </p:pic>
      <p:pic>
        <p:nvPicPr>
          <p:cNvPr id="13315" name="Picture 5" descr="Galerio"/>
          <p:cNvPicPr>
            <a:picLocks noChangeAspect="1" noChangeArrowheads="1"/>
          </p:cNvPicPr>
          <p:nvPr/>
        </p:nvPicPr>
        <p:blipFill>
          <a:blip r:embed="rId4" cstate="print"/>
          <a:srcRect/>
          <a:stretch>
            <a:fillRect/>
          </a:stretch>
        </p:blipFill>
        <p:spPr bwMode="auto">
          <a:xfrm>
            <a:off x="1928794" y="928670"/>
            <a:ext cx="2071702" cy="2698750"/>
          </a:xfrm>
          <a:prstGeom prst="rect">
            <a:avLst/>
          </a:prstGeom>
          <a:noFill/>
          <a:ln w="38100">
            <a:solidFill>
              <a:srgbClr val="FFCC99"/>
            </a:solidFill>
            <a:miter lim="800000"/>
            <a:headEnd/>
            <a:tailEnd/>
          </a:ln>
        </p:spPr>
      </p:pic>
      <p:pic>
        <p:nvPicPr>
          <p:cNvPr id="13316" name="Picture 8" descr="Diocleziano"/>
          <p:cNvPicPr>
            <a:picLocks noChangeAspect="1" noChangeArrowheads="1"/>
          </p:cNvPicPr>
          <p:nvPr/>
        </p:nvPicPr>
        <p:blipFill>
          <a:blip r:embed="rId5" cstate="print"/>
          <a:srcRect/>
          <a:stretch>
            <a:fillRect/>
          </a:stretch>
        </p:blipFill>
        <p:spPr bwMode="auto">
          <a:xfrm>
            <a:off x="0" y="857232"/>
            <a:ext cx="1827213" cy="2786082"/>
          </a:xfrm>
          <a:prstGeom prst="rect">
            <a:avLst/>
          </a:prstGeom>
          <a:noFill/>
          <a:ln w="38100">
            <a:solidFill>
              <a:srgbClr val="339966"/>
            </a:solidFill>
            <a:miter lim="800000"/>
            <a:headEnd/>
            <a:tailEnd/>
          </a:ln>
        </p:spPr>
      </p:pic>
      <p:pic>
        <p:nvPicPr>
          <p:cNvPr id="13317" name="Picture 9" descr="Massimiano"/>
          <p:cNvPicPr>
            <a:picLocks noChangeAspect="1" noChangeArrowheads="1"/>
          </p:cNvPicPr>
          <p:nvPr/>
        </p:nvPicPr>
        <p:blipFill>
          <a:blip r:embed="rId6" cstate="print"/>
          <a:srcRect/>
          <a:stretch>
            <a:fillRect/>
          </a:stretch>
        </p:blipFill>
        <p:spPr bwMode="auto">
          <a:xfrm>
            <a:off x="0" y="3753875"/>
            <a:ext cx="1857356" cy="3104125"/>
          </a:xfrm>
          <a:prstGeom prst="rect">
            <a:avLst/>
          </a:prstGeom>
          <a:noFill/>
          <a:ln w="38100">
            <a:solidFill>
              <a:srgbClr val="99CC00"/>
            </a:solidFill>
            <a:miter lim="800000"/>
            <a:headEnd/>
            <a:tailEnd/>
          </a:ln>
        </p:spPr>
      </p:pic>
      <p:sp>
        <p:nvSpPr>
          <p:cNvPr id="13318" name="Text Box 10"/>
          <p:cNvSpPr txBox="1">
            <a:spLocks noChangeArrowheads="1"/>
          </p:cNvSpPr>
          <p:nvPr/>
        </p:nvSpPr>
        <p:spPr bwMode="auto">
          <a:xfrm>
            <a:off x="4071934" y="1285860"/>
            <a:ext cx="5072066" cy="3970318"/>
          </a:xfrm>
          <a:prstGeom prst="rect">
            <a:avLst/>
          </a:prstGeom>
          <a:solidFill>
            <a:srgbClr val="CC99FF"/>
          </a:solidFill>
          <a:ln w="38100">
            <a:solidFill>
              <a:srgbClr val="666699"/>
            </a:solidFill>
            <a:miter lim="800000"/>
            <a:headEnd/>
            <a:tailEnd/>
          </a:ln>
        </p:spPr>
        <p:txBody>
          <a:bodyPr wrap="square">
            <a:spAutoFit/>
          </a:bodyPr>
          <a:lstStyle/>
          <a:p>
            <a:pPr algn="just"/>
            <a:r>
              <a:rPr lang="it-IT" sz="2800" b="1" dirty="0">
                <a:latin typeface="Times New Roman" pitchFamily="18" charset="0"/>
              </a:rPr>
              <a:t>I legami tra Augusti e Cesari sono rafforzati da vincoli matrimoniali. </a:t>
            </a:r>
            <a:r>
              <a:rPr lang="it-IT" sz="2800" b="1" dirty="0" err="1">
                <a:latin typeface="Times New Roman" pitchFamily="18" charset="0"/>
              </a:rPr>
              <a:t>Galerio</a:t>
            </a:r>
            <a:r>
              <a:rPr lang="it-IT" sz="2800" b="1" dirty="0">
                <a:latin typeface="Times New Roman" pitchFamily="18" charset="0"/>
              </a:rPr>
              <a:t> sposa la figlia di  Diocleziano, Costanzo Cloro la figlia di </a:t>
            </a:r>
            <a:r>
              <a:rPr lang="it-IT" sz="2800" b="1" dirty="0" err="1">
                <a:latin typeface="Times New Roman" pitchFamily="18" charset="0"/>
              </a:rPr>
              <a:t>Massimiano</a:t>
            </a:r>
            <a:r>
              <a:rPr lang="it-IT" sz="2800" b="1" dirty="0">
                <a:latin typeface="Times New Roman" pitchFamily="18" charset="0"/>
              </a:rPr>
              <a:t>. </a:t>
            </a:r>
          </a:p>
          <a:p>
            <a:pPr algn="just"/>
            <a:endParaRPr lang="it-IT" sz="2800" b="1" dirty="0">
              <a:latin typeface="Times New Roman" pitchFamily="18" charset="0"/>
            </a:endParaRPr>
          </a:p>
          <a:p>
            <a:pPr algn="just"/>
            <a:r>
              <a:rPr lang="it-IT" sz="2800" b="1" dirty="0">
                <a:latin typeface="Times New Roman" pitchFamily="18" charset="0"/>
              </a:rPr>
              <a:t>Gli Augusti furono definiti “dei creatori” (</a:t>
            </a:r>
            <a:r>
              <a:rPr lang="it-IT" sz="2800" b="1" i="1" dirty="0" err="1">
                <a:latin typeface="Times New Roman" pitchFamily="18" charset="0"/>
              </a:rPr>
              <a:t>dii</a:t>
            </a:r>
            <a:r>
              <a:rPr lang="it-IT" sz="2800" b="1" i="1" dirty="0">
                <a:latin typeface="Times New Roman" pitchFamily="18" charset="0"/>
              </a:rPr>
              <a:t> </a:t>
            </a:r>
            <a:r>
              <a:rPr lang="it-IT" sz="2800" b="1" i="1" dirty="0" err="1">
                <a:latin typeface="Times New Roman" pitchFamily="18" charset="0"/>
              </a:rPr>
              <a:t>creatores</a:t>
            </a:r>
            <a:r>
              <a:rPr lang="it-IT" sz="2800" b="1" dirty="0">
                <a:latin typeface="Times New Roman" pitchFamily="18" charset="0"/>
              </a:rPr>
              <a:t>), i Cesari “nati dagli dei” (</a:t>
            </a:r>
            <a:r>
              <a:rPr lang="it-IT" sz="2800" b="1" i="1" dirty="0" err="1">
                <a:latin typeface="Times New Roman" pitchFamily="18" charset="0"/>
              </a:rPr>
              <a:t>diis</a:t>
            </a:r>
            <a:r>
              <a:rPr lang="it-IT" sz="2800" b="1" i="1" dirty="0">
                <a:latin typeface="Times New Roman" pitchFamily="18" charset="0"/>
              </a:rPr>
              <a:t> </a:t>
            </a:r>
            <a:r>
              <a:rPr lang="it-IT" sz="2800" b="1" i="1" dirty="0" err="1">
                <a:latin typeface="Times New Roman" pitchFamily="18" charset="0"/>
              </a:rPr>
              <a:t>geniti</a:t>
            </a:r>
            <a:r>
              <a:rPr lang="it-IT" sz="2800" b="1" dirty="0">
                <a:latin typeface="Times New Roman" pitchFamily="18" charset="0"/>
              </a:rPr>
              <a:t>)</a:t>
            </a:r>
          </a:p>
        </p:txBody>
      </p:sp>
      <p:sp>
        <p:nvSpPr>
          <p:cNvPr id="13319" name="Text Box 11"/>
          <p:cNvSpPr txBox="1">
            <a:spLocks noChangeArrowheads="1"/>
          </p:cNvSpPr>
          <p:nvPr/>
        </p:nvSpPr>
        <p:spPr bwMode="auto">
          <a:xfrm>
            <a:off x="1116013" y="188913"/>
            <a:ext cx="5616575" cy="617537"/>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“tetrarchia” (293-305)</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7"/>
          <p:cNvSpPr txBox="1">
            <a:spLocks noChangeArrowheads="1"/>
          </p:cNvSpPr>
          <p:nvPr/>
        </p:nvSpPr>
        <p:spPr bwMode="auto">
          <a:xfrm>
            <a:off x="1116013" y="188913"/>
            <a:ext cx="5616575" cy="617537"/>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“tetrarchia” (293-305)</a:t>
            </a:r>
          </a:p>
        </p:txBody>
      </p:sp>
      <p:sp>
        <p:nvSpPr>
          <p:cNvPr id="14339" name="Text Box 6"/>
          <p:cNvSpPr txBox="1">
            <a:spLocks noChangeArrowheads="1"/>
          </p:cNvSpPr>
          <p:nvPr/>
        </p:nvSpPr>
        <p:spPr bwMode="auto">
          <a:xfrm>
            <a:off x="4643438" y="928670"/>
            <a:ext cx="3851275" cy="1815882"/>
          </a:xfrm>
          <a:prstGeom prst="rect">
            <a:avLst/>
          </a:prstGeom>
          <a:solidFill>
            <a:srgbClr val="CC99FF"/>
          </a:solidFill>
          <a:ln w="38100">
            <a:solidFill>
              <a:srgbClr val="666699"/>
            </a:solidFill>
            <a:miter lim="800000"/>
            <a:headEnd/>
            <a:tailEnd/>
          </a:ln>
        </p:spPr>
        <p:txBody>
          <a:bodyPr>
            <a:spAutoFit/>
          </a:bodyPr>
          <a:lstStyle/>
          <a:p>
            <a:pPr algn="just"/>
            <a:r>
              <a:rPr lang="it-IT" sz="2800" b="1" dirty="0">
                <a:latin typeface="Times New Roman" pitchFamily="18" charset="0"/>
              </a:rPr>
              <a:t>I Tetrarchi sono anche invocati come “nati per il bene dello Stato” (</a:t>
            </a:r>
            <a:r>
              <a:rPr lang="it-IT" sz="2800" b="1" i="1" dirty="0" err="1">
                <a:latin typeface="Times New Roman" pitchFamily="18" charset="0"/>
              </a:rPr>
              <a:t>bono</a:t>
            </a:r>
            <a:r>
              <a:rPr lang="it-IT" sz="2800" b="1" i="1" dirty="0">
                <a:latin typeface="Times New Roman" pitchFamily="18" charset="0"/>
              </a:rPr>
              <a:t> rei </a:t>
            </a:r>
            <a:r>
              <a:rPr lang="it-IT" sz="2800" b="1" i="1" dirty="0" err="1">
                <a:latin typeface="Times New Roman" pitchFamily="18" charset="0"/>
              </a:rPr>
              <a:t>publicae</a:t>
            </a:r>
            <a:r>
              <a:rPr lang="it-IT" sz="2800" b="1" i="1" dirty="0">
                <a:latin typeface="Times New Roman" pitchFamily="18" charset="0"/>
              </a:rPr>
              <a:t> nati</a:t>
            </a:r>
            <a:r>
              <a:rPr lang="it-IT" sz="2800" b="1" dirty="0">
                <a:latin typeface="Times New Roman" pitchFamily="18" charset="0"/>
              </a:rPr>
              <a:t>).</a:t>
            </a:r>
          </a:p>
        </p:txBody>
      </p:sp>
      <p:pic>
        <p:nvPicPr>
          <p:cNvPr id="14340" name="Picture 10" descr="tetrarchi"/>
          <p:cNvPicPr>
            <a:picLocks noChangeAspect="1" noChangeArrowheads="1"/>
          </p:cNvPicPr>
          <p:nvPr/>
        </p:nvPicPr>
        <p:blipFill>
          <a:blip r:embed="rId3" cstate="print"/>
          <a:srcRect/>
          <a:stretch>
            <a:fillRect/>
          </a:stretch>
        </p:blipFill>
        <p:spPr bwMode="auto">
          <a:xfrm>
            <a:off x="179388" y="981075"/>
            <a:ext cx="4371975" cy="5715000"/>
          </a:xfrm>
          <a:prstGeom prst="rect">
            <a:avLst/>
          </a:prstGeom>
          <a:noFill/>
          <a:ln w="38100">
            <a:solidFill>
              <a:srgbClr val="008080"/>
            </a:solidFill>
            <a:miter lim="800000"/>
            <a:headEnd/>
            <a:tailEnd/>
          </a:ln>
        </p:spPr>
      </p:pic>
      <p:pic>
        <p:nvPicPr>
          <p:cNvPr id="14341" name="Picture 11" descr="Tetrarchi Venezia 5"/>
          <p:cNvPicPr>
            <a:picLocks noChangeAspect="1" noChangeArrowheads="1"/>
          </p:cNvPicPr>
          <p:nvPr/>
        </p:nvPicPr>
        <p:blipFill>
          <a:blip r:embed="rId4" cstate="print"/>
          <a:srcRect/>
          <a:stretch>
            <a:fillRect/>
          </a:stretch>
        </p:blipFill>
        <p:spPr bwMode="auto">
          <a:xfrm>
            <a:off x="6553200" y="2990850"/>
            <a:ext cx="2590800" cy="3867150"/>
          </a:xfrm>
          <a:prstGeom prst="rect">
            <a:avLst/>
          </a:prstGeom>
          <a:noFill/>
          <a:ln w="38100">
            <a:solidFill>
              <a:srgbClr val="008080"/>
            </a:solid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0" y="0"/>
            <a:ext cx="4357686" cy="1077218"/>
          </a:xfrm>
          <a:prstGeom prst="rect">
            <a:avLst/>
          </a:prstGeom>
          <a:solidFill>
            <a:srgbClr val="008080"/>
          </a:solidFill>
          <a:ln w="38100">
            <a:solidFill>
              <a:srgbClr val="808000"/>
            </a:solidFill>
            <a:miter lim="800000"/>
            <a:headEnd/>
            <a:tailEnd/>
          </a:ln>
        </p:spPr>
        <p:txBody>
          <a:bodyPr wrap="square">
            <a:spAutoFit/>
          </a:bodyPr>
          <a:lstStyle/>
          <a:p>
            <a:pPr algn="ctr"/>
            <a:r>
              <a:rPr lang="it-IT" sz="3200" b="1">
                <a:latin typeface="Times New Roman" pitchFamily="18" charset="0"/>
              </a:rPr>
              <a:t>La “tetrarchia” (293-305)</a:t>
            </a:r>
          </a:p>
        </p:txBody>
      </p:sp>
      <p:pic>
        <p:nvPicPr>
          <p:cNvPr id="15363" name="Picture 4" descr="tetrarchi"/>
          <p:cNvPicPr>
            <a:picLocks noChangeAspect="1" noChangeArrowheads="1"/>
          </p:cNvPicPr>
          <p:nvPr/>
        </p:nvPicPr>
        <p:blipFill>
          <a:blip r:embed="rId3" cstate="print"/>
          <a:srcRect/>
          <a:stretch>
            <a:fillRect/>
          </a:stretch>
        </p:blipFill>
        <p:spPr bwMode="auto">
          <a:xfrm>
            <a:off x="0" y="1143000"/>
            <a:ext cx="4551363" cy="5715000"/>
          </a:xfrm>
          <a:prstGeom prst="rect">
            <a:avLst/>
          </a:prstGeom>
          <a:noFill/>
          <a:ln w="38100">
            <a:solidFill>
              <a:srgbClr val="008080"/>
            </a:solidFill>
            <a:miter lim="800000"/>
            <a:headEnd/>
            <a:tailEnd/>
          </a:ln>
        </p:spPr>
      </p:pic>
      <p:sp>
        <p:nvSpPr>
          <p:cNvPr id="15364" name="Text Box 3"/>
          <p:cNvSpPr txBox="1">
            <a:spLocks noChangeArrowheads="1"/>
          </p:cNvSpPr>
          <p:nvPr/>
        </p:nvSpPr>
        <p:spPr bwMode="auto">
          <a:xfrm>
            <a:off x="4643438" y="1"/>
            <a:ext cx="4500562" cy="6740307"/>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La nuova organizzazione del potere risponde bene alle esigenze militari: Costanzo Cloro pone termine alla secessione della Britannia (ove nel 293 </a:t>
            </a:r>
            <a:r>
              <a:rPr lang="it-IT" sz="2400" b="1" dirty="0" err="1">
                <a:latin typeface="Times New Roman" pitchFamily="18" charset="0"/>
              </a:rPr>
              <a:t>Carausio</a:t>
            </a:r>
            <a:r>
              <a:rPr lang="it-IT" sz="2400" b="1" dirty="0">
                <a:latin typeface="Times New Roman" pitchFamily="18" charset="0"/>
              </a:rPr>
              <a:t> era stato ucciso e sostituito da Alletto nel potere); in Oriente, dopo alcuni insuccessi, </a:t>
            </a:r>
            <a:r>
              <a:rPr lang="it-IT" sz="2400" b="1" dirty="0" err="1">
                <a:latin typeface="Times New Roman" pitchFamily="18" charset="0"/>
              </a:rPr>
              <a:t>Galerio</a:t>
            </a:r>
            <a:r>
              <a:rPr lang="it-IT" sz="2400" b="1" dirty="0">
                <a:latin typeface="Times New Roman" pitchFamily="18" charset="0"/>
              </a:rPr>
              <a:t> ha ragione dei Persiani ai quali è imposta la pace di </a:t>
            </a:r>
            <a:r>
              <a:rPr lang="it-IT" sz="2400" b="1" dirty="0" err="1">
                <a:latin typeface="Times New Roman" pitchFamily="18" charset="0"/>
              </a:rPr>
              <a:t>Nisibis</a:t>
            </a:r>
            <a:r>
              <a:rPr lang="it-IT" sz="2400" b="1" dirty="0">
                <a:latin typeface="Times New Roman" pitchFamily="18" charset="0"/>
              </a:rPr>
              <a:t> (298) con l’acquisizione da parte di Roma di nuovi territori nell’alta Mesopotamia ed il controllo del regno di Armenia; nel frattempo, Diocleziano ha sedato una usurpazione in Egitto (di </a:t>
            </a:r>
            <a:r>
              <a:rPr lang="it-IT" sz="2400" b="1" dirty="0" err="1">
                <a:latin typeface="Times New Roman" pitchFamily="18" charset="0"/>
              </a:rPr>
              <a:t>Domizio</a:t>
            </a:r>
            <a:r>
              <a:rPr lang="it-IT" sz="2400" b="1" dirty="0">
                <a:latin typeface="Times New Roman" pitchFamily="18" charset="0"/>
              </a:rPr>
              <a:t> Domiziano, nel 297).</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6" descr="Impero di Dioclezian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6387" name="Text Box 7"/>
          <p:cNvSpPr txBox="1">
            <a:spLocks noChangeArrowheads="1"/>
          </p:cNvSpPr>
          <p:nvPr/>
        </p:nvSpPr>
        <p:spPr bwMode="auto">
          <a:xfrm>
            <a:off x="1" y="1"/>
            <a:ext cx="2571735" cy="1569660"/>
          </a:xfrm>
          <a:prstGeom prst="rect">
            <a:avLst/>
          </a:prstGeom>
          <a:solidFill>
            <a:srgbClr val="008080"/>
          </a:solidFill>
          <a:ln w="38100">
            <a:solidFill>
              <a:srgbClr val="808000"/>
            </a:solidFill>
            <a:miter lim="800000"/>
            <a:headEnd/>
            <a:tailEnd/>
          </a:ln>
        </p:spPr>
        <p:txBody>
          <a:bodyPr wrap="square">
            <a:spAutoFit/>
          </a:bodyPr>
          <a:lstStyle/>
          <a:p>
            <a:pPr algn="ctr"/>
            <a:r>
              <a:rPr lang="it-IT" sz="3200" b="1" dirty="0">
                <a:latin typeface="Times New Roman" pitchFamily="18" charset="0"/>
              </a:rPr>
              <a:t>La “tetrarchia” (293-305)</a:t>
            </a:r>
          </a:p>
        </p:txBody>
      </p:sp>
      <p:sp>
        <p:nvSpPr>
          <p:cNvPr id="16388" name="Text Box 8"/>
          <p:cNvSpPr txBox="1">
            <a:spLocks noChangeArrowheads="1"/>
          </p:cNvSpPr>
          <p:nvPr/>
        </p:nvSpPr>
        <p:spPr bwMode="auto">
          <a:xfrm>
            <a:off x="5500694" y="0"/>
            <a:ext cx="3643306" cy="1938992"/>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La nuova organizzazione del potere ha effetti anche sull’organizzazione amministrativa dell’impero</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Impero di Diocleziano"/>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7411" name="Text Box 3"/>
          <p:cNvSpPr txBox="1">
            <a:spLocks noChangeArrowheads="1"/>
          </p:cNvSpPr>
          <p:nvPr/>
        </p:nvSpPr>
        <p:spPr bwMode="auto">
          <a:xfrm>
            <a:off x="1" y="0"/>
            <a:ext cx="2857487" cy="1569660"/>
          </a:xfrm>
          <a:prstGeom prst="rect">
            <a:avLst/>
          </a:prstGeom>
          <a:solidFill>
            <a:srgbClr val="008080"/>
          </a:solidFill>
          <a:ln w="38100">
            <a:solidFill>
              <a:srgbClr val="808000"/>
            </a:solidFill>
            <a:miter lim="800000"/>
            <a:headEnd/>
            <a:tailEnd/>
          </a:ln>
        </p:spPr>
        <p:txBody>
          <a:bodyPr wrap="square">
            <a:spAutoFit/>
          </a:bodyPr>
          <a:lstStyle/>
          <a:p>
            <a:pPr algn="ctr"/>
            <a:r>
              <a:rPr lang="it-IT" sz="3200" b="1">
                <a:latin typeface="Times New Roman" pitchFamily="18" charset="0"/>
              </a:rPr>
              <a:t>La “tetrarchia” (293-305)</a:t>
            </a:r>
          </a:p>
        </p:txBody>
      </p:sp>
      <p:sp>
        <p:nvSpPr>
          <p:cNvPr id="17412" name="Text Box 5"/>
          <p:cNvSpPr txBox="1">
            <a:spLocks noChangeArrowheads="1"/>
          </p:cNvSpPr>
          <p:nvPr/>
        </p:nvSpPr>
        <p:spPr bwMode="auto">
          <a:xfrm>
            <a:off x="5500694" y="0"/>
            <a:ext cx="3643306" cy="2554545"/>
          </a:xfrm>
          <a:prstGeom prst="rect">
            <a:avLst/>
          </a:prstGeom>
          <a:solidFill>
            <a:srgbClr val="CC99FF"/>
          </a:solidFill>
          <a:ln w="38100">
            <a:solidFill>
              <a:srgbClr val="666699"/>
            </a:solidFill>
            <a:miter lim="800000"/>
            <a:headEnd/>
            <a:tailEnd/>
          </a:ln>
        </p:spPr>
        <p:txBody>
          <a:bodyPr wrap="square">
            <a:spAutoFit/>
          </a:bodyPr>
          <a:lstStyle/>
          <a:p>
            <a:pPr algn="just"/>
            <a:r>
              <a:rPr lang="it-IT" sz="2000" b="1" dirty="0">
                <a:latin typeface="Times New Roman" pitchFamily="18" charset="0"/>
              </a:rPr>
              <a:t>Dopo il 298 si ha di più l’impressione che ciascun tetrarca controlli un distretto territoriale ben definito. Diocleziano, da </a:t>
            </a:r>
            <a:r>
              <a:rPr lang="it-IT" sz="2000" b="1" dirty="0" err="1">
                <a:latin typeface="Times New Roman" pitchFamily="18" charset="0"/>
              </a:rPr>
              <a:t>Nicomedia</a:t>
            </a:r>
            <a:r>
              <a:rPr lang="it-IT" sz="2000" b="1" dirty="0">
                <a:latin typeface="Times New Roman" pitchFamily="18" charset="0"/>
              </a:rPr>
              <a:t>, controlla Asia ed Egitto. </a:t>
            </a:r>
            <a:r>
              <a:rPr lang="it-IT" sz="2000" b="1" dirty="0" err="1">
                <a:latin typeface="Times New Roman" pitchFamily="18" charset="0"/>
              </a:rPr>
              <a:t>Galerio</a:t>
            </a:r>
            <a:r>
              <a:rPr lang="it-IT" sz="2000" b="1" dirty="0">
                <a:latin typeface="Times New Roman" pitchFamily="18" charset="0"/>
              </a:rPr>
              <a:t>, da </a:t>
            </a:r>
            <a:r>
              <a:rPr lang="it-IT" sz="2000" b="1" dirty="0" err="1">
                <a:latin typeface="Times New Roman" pitchFamily="18" charset="0"/>
              </a:rPr>
              <a:t>Tessalonica</a:t>
            </a:r>
            <a:r>
              <a:rPr lang="it-IT" sz="2000" b="1" dirty="0">
                <a:latin typeface="Times New Roman" pitchFamily="18" charset="0"/>
              </a:rPr>
              <a:t>, controlla l’Illirico.</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pero di Dioclezian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8435" name="Text Box 3"/>
          <p:cNvSpPr txBox="1">
            <a:spLocks noChangeArrowheads="1"/>
          </p:cNvSpPr>
          <p:nvPr/>
        </p:nvSpPr>
        <p:spPr bwMode="auto">
          <a:xfrm>
            <a:off x="0" y="0"/>
            <a:ext cx="5616575" cy="617537"/>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“tetrarchia” (293-305)</a:t>
            </a:r>
          </a:p>
        </p:txBody>
      </p:sp>
      <p:sp>
        <p:nvSpPr>
          <p:cNvPr id="18436" name="Text Box 4"/>
          <p:cNvSpPr txBox="1">
            <a:spLocks noChangeArrowheads="1"/>
          </p:cNvSpPr>
          <p:nvPr/>
        </p:nvSpPr>
        <p:spPr bwMode="auto">
          <a:xfrm>
            <a:off x="5500695" y="0"/>
            <a:ext cx="3643306" cy="1938992"/>
          </a:xfrm>
          <a:prstGeom prst="rect">
            <a:avLst/>
          </a:prstGeom>
          <a:solidFill>
            <a:srgbClr val="CC99FF"/>
          </a:solidFill>
          <a:ln w="38100">
            <a:solidFill>
              <a:srgbClr val="666699"/>
            </a:solidFill>
            <a:miter lim="800000"/>
            <a:headEnd/>
            <a:tailEnd/>
          </a:ln>
        </p:spPr>
        <p:txBody>
          <a:bodyPr wrap="square">
            <a:spAutoFit/>
          </a:bodyPr>
          <a:lstStyle/>
          <a:p>
            <a:pPr algn="just"/>
            <a:r>
              <a:rPr lang="it-IT" sz="2000" b="1" dirty="0">
                <a:latin typeface="Times New Roman" pitchFamily="18" charset="0"/>
              </a:rPr>
              <a:t>In Occidente, </a:t>
            </a:r>
            <a:r>
              <a:rPr lang="it-IT" sz="2000" b="1" dirty="0" err="1">
                <a:latin typeface="Times New Roman" pitchFamily="18" charset="0"/>
              </a:rPr>
              <a:t>Massimiano</a:t>
            </a:r>
            <a:r>
              <a:rPr lang="it-IT" sz="2000" b="1" dirty="0">
                <a:latin typeface="Times New Roman" pitchFamily="18" charset="0"/>
              </a:rPr>
              <a:t>, che fissa la sua residenza a Milano, controlla Italia, Africa e province iberiche. Costanzo Cloro, da </a:t>
            </a:r>
            <a:r>
              <a:rPr lang="it-IT" sz="2000" b="1" dirty="0" err="1">
                <a:latin typeface="Times New Roman" pitchFamily="18" charset="0"/>
              </a:rPr>
              <a:t>Treviri</a:t>
            </a:r>
            <a:r>
              <a:rPr lang="it-IT" sz="2000" b="1" dirty="0">
                <a:latin typeface="Times New Roman" pitchFamily="18" charset="0"/>
              </a:rPr>
              <a:t>, controlla </a:t>
            </a:r>
            <a:r>
              <a:rPr lang="it-IT" sz="2000" b="1" dirty="0" err="1">
                <a:latin typeface="Times New Roman" pitchFamily="18" charset="0"/>
              </a:rPr>
              <a:t>Gallie</a:t>
            </a:r>
            <a:r>
              <a:rPr lang="it-IT" sz="2000" b="1" dirty="0">
                <a:latin typeface="Times New Roman" pitchFamily="18" charset="0"/>
              </a:rPr>
              <a:t> e Britannia.</a:t>
            </a:r>
          </a:p>
        </p:txBody>
      </p:sp>
      <p:sp>
        <p:nvSpPr>
          <p:cNvPr id="21509" name="Text Box 5"/>
          <p:cNvSpPr txBox="1">
            <a:spLocks noChangeArrowheads="1"/>
          </p:cNvSpPr>
          <p:nvPr/>
        </p:nvSpPr>
        <p:spPr bwMode="auto">
          <a:xfrm>
            <a:off x="0" y="571480"/>
            <a:ext cx="2663825" cy="1938992"/>
          </a:xfrm>
          <a:prstGeom prst="rect">
            <a:avLst/>
          </a:prstGeom>
          <a:solidFill>
            <a:srgbClr val="CC99FF"/>
          </a:solidFill>
          <a:ln w="38100">
            <a:solidFill>
              <a:srgbClr val="666699"/>
            </a:solidFill>
            <a:miter lim="800000"/>
            <a:headEnd/>
            <a:tailEnd/>
          </a:ln>
        </p:spPr>
        <p:txBody>
          <a:bodyPr>
            <a:spAutoFit/>
          </a:bodyPr>
          <a:lstStyle/>
          <a:p>
            <a:pPr algn="just"/>
            <a:r>
              <a:rPr lang="it-IT" sz="2000" b="1" dirty="0">
                <a:latin typeface="Times New Roman" pitchFamily="18" charset="0"/>
              </a:rPr>
              <a:t>Rispetto a ciò, Lattanzio può dire, esagerando, che Diocleziano aveva diviso il mondo in quattro parti.</a:t>
            </a:r>
          </a:p>
        </p:txBody>
      </p:sp>
      <p:sp>
        <p:nvSpPr>
          <p:cNvPr id="6" name="Freccia ad arco 5"/>
          <p:cNvSpPr/>
          <p:nvPr/>
        </p:nvSpPr>
        <p:spPr>
          <a:xfrm rot="16943846">
            <a:off x="2959489" y="1375932"/>
            <a:ext cx="1500198" cy="2000264"/>
          </a:xfrm>
          <a:prstGeom prst="circularArrow">
            <a:avLst>
              <a:gd name="adj1" fmla="val 12500"/>
              <a:gd name="adj2" fmla="val 2607569"/>
              <a:gd name="adj3" fmla="val 20457681"/>
              <a:gd name="adj4" fmla="val 10800000"/>
              <a:gd name="adj5" fmla="val 125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7" name="Freccia ad arco 6"/>
          <p:cNvSpPr/>
          <p:nvPr/>
        </p:nvSpPr>
        <p:spPr>
          <a:xfrm rot="4820026" flipH="1">
            <a:off x="3278993" y="90762"/>
            <a:ext cx="1452542" cy="2660940"/>
          </a:xfrm>
          <a:prstGeom prst="circularArrow">
            <a:avLst>
              <a:gd name="adj1" fmla="val 12500"/>
              <a:gd name="adj2" fmla="val 2986419"/>
              <a:gd name="adj3" fmla="val 20457681"/>
              <a:gd name="adj4" fmla="val 10800000"/>
              <a:gd name="adj5" fmla="val 125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8" name="Freccia ad arco 7"/>
          <p:cNvSpPr/>
          <p:nvPr/>
        </p:nvSpPr>
        <p:spPr>
          <a:xfrm rot="16943846" flipV="1">
            <a:off x="4112695" y="3712451"/>
            <a:ext cx="1800778" cy="1334094"/>
          </a:xfrm>
          <a:prstGeom prst="circularArrow">
            <a:avLst>
              <a:gd name="adj1" fmla="val 12500"/>
              <a:gd name="adj2" fmla="val 2607569"/>
              <a:gd name="adj3" fmla="val 20457681"/>
              <a:gd name="adj4" fmla="val 10800000"/>
              <a:gd name="adj5" fmla="val 125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9" name="Freccia ad arco 8"/>
          <p:cNvSpPr/>
          <p:nvPr/>
        </p:nvSpPr>
        <p:spPr>
          <a:xfrm rot="16943846">
            <a:off x="1703632" y="1917729"/>
            <a:ext cx="1879083" cy="5094244"/>
          </a:xfrm>
          <a:prstGeom prst="circularArrow">
            <a:avLst>
              <a:gd name="adj1" fmla="val 12500"/>
              <a:gd name="adj2" fmla="val 2607569"/>
              <a:gd name="adj3" fmla="val 20457681"/>
              <a:gd name="adj4" fmla="val 10800000"/>
              <a:gd name="adj5" fmla="val 125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1509"/>
                                        </p:tgtEl>
                                        <p:attrNameLst>
                                          <p:attrName>style.visibility</p:attrName>
                                        </p:attrNameLst>
                                      </p:cBhvr>
                                      <p:to>
                                        <p:strVal val="visible"/>
                                      </p:to>
                                    </p:set>
                                    <p:anim calcmode="lin" valueType="num">
                                      <p:cBhvr>
                                        <p:cTn id="7" dur="500" fill="hold"/>
                                        <p:tgtEl>
                                          <p:spTgt spid="21509"/>
                                        </p:tgtEl>
                                        <p:attrNameLst>
                                          <p:attrName>ppt_w</p:attrName>
                                        </p:attrNameLst>
                                      </p:cBhvr>
                                      <p:tavLst>
                                        <p:tav tm="0">
                                          <p:val>
                                            <p:fltVal val="0"/>
                                          </p:val>
                                        </p:tav>
                                        <p:tav tm="100000">
                                          <p:val>
                                            <p:strVal val="#ppt_w"/>
                                          </p:val>
                                        </p:tav>
                                      </p:tavLst>
                                    </p:anim>
                                    <p:anim calcmode="lin" valueType="num">
                                      <p:cBhvr>
                                        <p:cTn id="8" dur="500" fill="hold"/>
                                        <p:tgtEl>
                                          <p:spTgt spid="2150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mpero di Dioclezian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9459" name="Text Box 3"/>
          <p:cNvSpPr txBox="1">
            <a:spLocks noChangeArrowheads="1"/>
          </p:cNvSpPr>
          <p:nvPr/>
        </p:nvSpPr>
        <p:spPr bwMode="auto">
          <a:xfrm>
            <a:off x="1" y="0"/>
            <a:ext cx="2928926" cy="1077218"/>
          </a:xfrm>
          <a:prstGeom prst="rect">
            <a:avLst/>
          </a:prstGeom>
          <a:solidFill>
            <a:srgbClr val="008080"/>
          </a:solidFill>
          <a:ln w="38100">
            <a:solidFill>
              <a:srgbClr val="808000"/>
            </a:solidFill>
            <a:miter lim="800000"/>
            <a:headEnd/>
            <a:tailEnd/>
          </a:ln>
        </p:spPr>
        <p:txBody>
          <a:bodyPr wrap="square">
            <a:spAutoFit/>
          </a:bodyPr>
          <a:lstStyle/>
          <a:p>
            <a:pPr algn="ctr"/>
            <a:r>
              <a:rPr lang="it-IT" sz="3200" b="1">
                <a:latin typeface="Times New Roman" pitchFamily="18" charset="0"/>
              </a:rPr>
              <a:t>La “tetrarchia” (293-305)</a:t>
            </a:r>
          </a:p>
        </p:txBody>
      </p:sp>
      <p:sp>
        <p:nvSpPr>
          <p:cNvPr id="19460" name="Text Box 4"/>
          <p:cNvSpPr txBox="1">
            <a:spLocks noChangeArrowheads="1"/>
          </p:cNvSpPr>
          <p:nvPr/>
        </p:nvSpPr>
        <p:spPr bwMode="auto">
          <a:xfrm>
            <a:off x="5429256" y="0"/>
            <a:ext cx="3714744" cy="2862322"/>
          </a:xfrm>
          <a:prstGeom prst="rect">
            <a:avLst/>
          </a:prstGeom>
          <a:solidFill>
            <a:srgbClr val="CC99FF"/>
          </a:solidFill>
          <a:ln w="38100">
            <a:solidFill>
              <a:srgbClr val="666699"/>
            </a:solidFill>
            <a:miter lim="800000"/>
            <a:headEnd/>
            <a:tailEnd/>
          </a:ln>
        </p:spPr>
        <p:txBody>
          <a:bodyPr wrap="square">
            <a:spAutoFit/>
          </a:bodyPr>
          <a:lstStyle/>
          <a:p>
            <a:pPr algn="just"/>
            <a:r>
              <a:rPr lang="it-IT" sz="2000" b="1" dirty="0">
                <a:latin typeface="Times New Roman" pitchFamily="18" charset="0"/>
              </a:rPr>
              <a:t>Per ottenere una più efficiente amministrazione, si procede a riorganizzare le province, moltiplicate nel numero e riunite per diocesi; sono riorganizzati e potenziati gli uffici dei vicari (che governano le diocesi) e dei governatori provinciali.</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Impero di Dioclezian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483" name="Text Box 3"/>
          <p:cNvSpPr txBox="1">
            <a:spLocks noChangeArrowheads="1"/>
          </p:cNvSpPr>
          <p:nvPr/>
        </p:nvSpPr>
        <p:spPr bwMode="auto">
          <a:xfrm>
            <a:off x="1" y="0"/>
            <a:ext cx="2786050" cy="1571612"/>
          </a:xfrm>
          <a:prstGeom prst="rect">
            <a:avLst/>
          </a:prstGeom>
          <a:solidFill>
            <a:srgbClr val="008080"/>
          </a:solidFill>
          <a:ln w="38100">
            <a:solidFill>
              <a:srgbClr val="808000"/>
            </a:solidFill>
            <a:miter lim="800000"/>
            <a:headEnd/>
            <a:tailEnd/>
          </a:ln>
        </p:spPr>
        <p:txBody>
          <a:bodyPr wrap="square">
            <a:spAutoFit/>
          </a:bodyPr>
          <a:lstStyle/>
          <a:p>
            <a:pPr algn="ctr"/>
            <a:r>
              <a:rPr lang="it-IT" sz="3200" b="1">
                <a:latin typeface="Times New Roman" pitchFamily="18" charset="0"/>
              </a:rPr>
              <a:t>La “tetrarchia” (293-305)</a:t>
            </a:r>
          </a:p>
        </p:txBody>
      </p:sp>
      <p:sp>
        <p:nvSpPr>
          <p:cNvPr id="20484" name="Text Box 4"/>
          <p:cNvSpPr txBox="1">
            <a:spLocks noChangeArrowheads="1"/>
          </p:cNvSpPr>
          <p:nvPr/>
        </p:nvSpPr>
        <p:spPr bwMode="auto">
          <a:xfrm>
            <a:off x="5429256" y="1"/>
            <a:ext cx="3714744" cy="3647152"/>
          </a:xfrm>
          <a:prstGeom prst="rect">
            <a:avLst/>
          </a:prstGeom>
          <a:solidFill>
            <a:srgbClr val="CC99FF"/>
          </a:solidFill>
          <a:ln w="38100">
            <a:solidFill>
              <a:srgbClr val="666699"/>
            </a:solidFill>
            <a:miter lim="800000"/>
            <a:headEnd/>
            <a:tailEnd/>
          </a:ln>
        </p:spPr>
        <p:txBody>
          <a:bodyPr wrap="square">
            <a:spAutoFit/>
          </a:bodyPr>
          <a:lstStyle/>
          <a:p>
            <a:pPr algn="just"/>
            <a:r>
              <a:rPr lang="it-IT" sz="2100" b="1" dirty="0">
                <a:latin typeface="Times New Roman" pitchFamily="18" charset="0"/>
              </a:rPr>
              <a:t>Nell’ambito dei governi provinciali, venne distinto il potere civile, affidato a </a:t>
            </a:r>
            <a:r>
              <a:rPr lang="it-IT" sz="2100" b="1" i="1" dirty="0" err="1">
                <a:latin typeface="Times New Roman" pitchFamily="18" charset="0"/>
              </a:rPr>
              <a:t>correctores</a:t>
            </a:r>
            <a:r>
              <a:rPr lang="it-IT" sz="2100" b="1" dirty="0">
                <a:latin typeface="Times New Roman" pitchFamily="18" charset="0"/>
              </a:rPr>
              <a:t>, </a:t>
            </a:r>
            <a:r>
              <a:rPr lang="it-IT" sz="2100" b="1" i="1" dirty="0" err="1">
                <a:latin typeface="Times New Roman" pitchFamily="18" charset="0"/>
              </a:rPr>
              <a:t>praeses</a:t>
            </a:r>
            <a:r>
              <a:rPr lang="it-IT" sz="2100" b="1" dirty="0">
                <a:latin typeface="Times New Roman" pitchFamily="18" charset="0"/>
              </a:rPr>
              <a:t> o </a:t>
            </a:r>
            <a:r>
              <a:rPr lang="it-IT" sz="2100" b="1" i="1" dirty="0" err="1">
                <a:latin typeface="Times New Roman" pitchFamily="18" charset="0"/>
              </a:rPr>
              <a:t>proconsules</a:t>
            </a:r>
            <a:r>
              <a:rPr lang="it-IT" sz="2100" b="1" dirty="0">
                <a:latin typeface="Times New Roman" pitchFamily="18" charset="0"/>
              </a:rPr>
              <a:t> (titolo che resta per le </a:t>
            </a:r>
            <a:r>
              <a:rPr lang="it-IT" sz="2100" b="1" dirty="0" err="1">
                <a:latin typeface="Times New Roman" pitchFamily="18" charset="0"/>
              </a:rPr>
              <a:t>provonce</a:t>
            </a:r>
            <a:r>
              <a:rPr lang="it-IT" sz="2100" b="1" dirty="0">
                <a:latin typeface="Times New Roman" pitchFamily="18" charset="0"/>
              </a:rPr>
              <a:t> d’Asia e Africa), da quello militare, affidato a </a:t>
            </a:r>
            <a:r>
              <a:rPr lang="it-IT" sz="2100" b="1" i="1" dirty="0" err="1">
                <a:latin typeface="Times New Roman" pitchFamily="18" charset="0"/>
              </a:rPr>
              <a:t>duces</a:t>
            </a:r>
            <a:r>
              <a:rPr lang="it-IT" sz="2100" b="1" dirty="0">
                <a:latin typeface="Times New Roman" pitchFamily="18" charset="0"/>
              </a:rPr>
              <a:t>. I governatori sono adesso tratti sia dall’ordine senatorio che da quello equestre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Impero di Dioclezian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1507" name="Text Box 3"/>
          <p:cNvSpPr txBox="1">
            <a:spLocks noChangeArrowheads="1"/>
          </p:cNvSpPr>
          <p:nvPr/>
        </p:nvSpPr>
        <p:spPr bwMode="auto">
          <a:xfrm>
            <a:off x="0" y="0"/>
            <a:ext cx="2670169" cy="1569660"/>
          </a:xfrm>
          <a:prstGeom prst="rect">
            <a:avLst/>
          </a:prstGeom>
          <a:solidFill>
            <a:srgbClr val="008080"/>
          </a:solidFill>
          <a:ln w="38100">
            <a:solidFill>
              <a:srgbClr val="808000"/>
            </a:solidFill>
            <a:miter lim="800000"/>
            <a:headEnd/>
            <a:tailEnd/>
          </a:ln>
        </p:spPr>
        <p:txBody>
          <a:bodyPr wrap="square">
            <a:spAutoFit/>
          </a:bodyPr>
          <a:lstStyle/>
          <a:p>
            <a:pPr algn="ctr"/>
            <a:r>
              <a:rPr lang="it-IT" sz="3200" b="1">
                <a:latin typeface="Times New Roman" pitchFamily="18" charset="0"/>
              </a:rPr>
              <a:t>La “tetrarchia” (293-305)</a:t>
            </a:r>
          </a:p>
        </p:txBody>
      </p:sp>
      <p:sp>
        <p:nvSpPr>
          <p:cNvPr id="21508" name="Text Box 4"/>
          <p:cNvSpPr txBox="1">
            <a:spLocks noChangeArrowheads="1"/>
          </p:cNvSpPr>
          <p:nvPr/>
        </p:nvSpPr>
        <p:spPr bwMode="auto">
          <a:xfrm>
            <a:off x="5500694" y="0"/>
            <a:ext cx="3643306" cy="3323987"/>
          </a:xfrm>
          <a:prstGeom prst="rect">
            <a:avLst/>
          </a:prstGeom>
          <a:solidFill>
            <a:srgbClr val="CC99FF"/>
          </a:solidFill>
          <a:ln w="38100">
            <a:solidFill>
              <a:srgbClr val="666699"/>
            </a:solidFill>
            <a:miter lim="800000"/>
            <a:headEnd/>
            <a:tailEnd/>
          </a:ln>
        </p:spPr>
        <p:txBody>
          <a:bodyPr wrap="square">
            <a:spAutoFit/>
          </a:bodyPr>
          <a:lstStyle/>
          <a:p>
            <a:pPr algn="just"/>
            <a:r>
              <a:rPr lang="it-IT" sz="2100" b="1" dirty="0" smtClean="0">
                <a:latin typeface="Times New Roman" pitchFamily="18" charset="0"/>
              </a:rPr>
              <a:t>Viene a cadere la divisione tra province del </a:t>
            </a:r>
            <a:r>
              <a:rPr lang="it-IT" sz="2100" b="1" i="1" dirty="0" err="1" smtClean="0">
                <a:latin typeface="Times New Roman" pitchFamily="18" charset="0"/>
              </a:rPr>
              <a:t>populus</a:t>
            </a:r>
            <a:r>
              <a:rPr lang="it-IT" sz="2100" b="1" dirty="0" smtClean="0">
                <a:latin typeface="Times New Roman" pitchFamily="18" charset="0"/>
              </a:rPr>
              <a:t> e province del principe; l’Egitto viene equiparato sul piano amministrativo alle altre province. Cessa la posizione privilegiata dell’Italia, suddivisa in province (chiamate </a:t>
            </a:r>
            <a:r>
              <a:rPr lang="it-IT" sz="2100" b="1" i="1" dirty="0" err="1" smtClean="0">
                <a:latin typeface="Times New Roman" pitchFamily="18" charset="0"/>
              </a:rPr>
              <a:t>regiones</a:t>
            </a:r>
            <a:r>
              <a:rPr lang="it-IT" sz="2100" b="1" dirty="0" smtClean="0">
                <a:latin typeface="Times New Roman" pitchFamily="18" charset="0"/>
              </a:rPr>
              <a:t>) e sottoposta al prelievo fiscale</a:t>
            </a:r>
            <a:r>
              <a:rPr lang="it-IT" sz="1600" b="1" dirty="0" smtClean="0">
                <a:latin typeface="Times New Roman" pitchFamily="18" charset="0"/>
              </a:rPr>
              <a:t>.</a:t>
            </a:r>
            <a:endParaRPr lang="it-IT" sz="1600" b="1" dirty="0">
              <a:latin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Impero di Dioclezian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2531" name="Text Box 3"/>
          <p:cNvSpPr txBox="1">
            <a:spLocks noChangeArrowheads="1"/>
          </p:cNvSpPr>
          <p:nvPr/>
        </p:nvSpPr>
        <p:spPr bwMode="auto">
          <a:xfrm>
            <a:off x="0" y="0"/>
            <a:ext cx="2401897" cy="1569660"/>
          </a:xfrm>
          <a:prstGeom prst="rect">
            <a:avLst/>
          </a:prstGeom>
          <a:solidFill>
            <a:srgbClr val="008080"/>
          </a:solidFill>
          <a:ln w="38100">
            <a:solidFill>
              <a:srgbClr val="808000"/>
            </a:solidFill>
            <a:miter lim="800000"/>
            <a:headEnd/>
            <a:tailEnd/>
          </a:ln>
        </p:spPr>
        <p:txBody>
          <a:bodyPr wrap="square">
            <a:spAutoFit/>
          </a:bodyPr>
          <a:lstStyle/>
          <a:p>
            <a:pPr algn="ctr"/>
            <a:r>
              <a:rPr lang="it-IT" sz="3200" b="1">
                <a:latin typeface="Times New Roman" pitchFamily="18" charset="0"/>
              </a:rPr>
              <a:t>La “tetrarchia” (293-305)</a:t>
            </a:r>
          </a:p>
        </p:txBody>
      </p:sp>
      <p:sp>
        <p:nvSpPr>
          <p:cNvPr id="22532" name="Text Box 4"/>
          <p:cNvSpPr txBox="1">
            <a:spLocks noChangeArrowheads="1"/>
          </p:cNvSpPr>
          <p:nvPr/>
        </p:nvSpPr>
        <p:spPr bwMode="auto">
          <a:xfrm>
            <a:off x="5500694" y="0"/>
            <a:ext cx="3643306" cy="3785652"/>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Si procede alla riorganizzazione del sistema tributario introducendo un nuovo sistema impositivo. Le requisizioni per l’esercito sono regolarizzate e vengono a costituire la parte più cospicua delle entrate</a:t>
            </a:r>
            <a:r>
              <a:rPr lang="it-IT" sz="2000" b="1" dirty="0">
                <a:latin typeface="Times New Roman" pitchFamily="18" charset="0"/>
              </a:rPr>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Impero di Dioclezian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3555" name="Text Box 3"/>
          <p:cNvSpPr txBox="1">
            <a:spLocks noChangeArrowheads="1"/>
          </p:cNvSpPr>
          <p:nvPr/>
        </p:nvSpPr>
        <p:spPr bwMode="auto">
          <a:xfrm>
            <a:off x="0" y="0"/>
            <a:ext cx="2598731" cy="1597013"/>
          </a:xfrm>
          <a:prstGeom prst="rect">
            <a:avLst/>
          </a:prstGeom>
          <a:solidFill>
            <a:srgbClr val="008080"/>
          </a:solidFill>
          <a:ln w="38100">
            <a:solidFill>
              <a:srgbClr val="808000"/>
            </a:solidFill>
            <a:miter lim="800000"/>
            <a:headEnd/>
            <a:tailEnd/>
          </a:ln>
        </p:spPr>
        <p:txBody>
          <a:bodyPr wrap="square">
            <a:spAutoFit/>
          </a:bodyPr>
          <a:lstStyle/>
          <a:p>
            <a:pPr algn="ctr"/>
            <a:r>
              <a:rPr lang="it-IT" sz="3200" b="1">
                <a:latin typeface="Times New Roman" pitchFamily="18" charset="0"/>
              </a:rPr>
              <a:t>La “tetrarchia” (293-305)</a:t>
            </a:r>
          </a:p>
        </p:txBody>
      </p:sp>
      <p:sp>
        <p:nvSpPr>
          <p:cNvPr id="23556" name="Text Box 4"/>
          <p:cNvSpPr txBox="1">
            <a:spLocks noChangeArrowheads="1"/>
          </p:cNvSpPr>
          <p:nvPr/>
        </p:nvSpPr>
        <p:spPr bwMode="auto">
          <a:xfrm>
            <a:off x="4214810" y="0"/>
            <a:ext cx="4929190" cy="3416320"/>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err="1">
                <a:latin typeface="Times New Roman" pitchFamily="18" charset="0"/>
              </a:rPr>
              <a:t>Poichè</a:t>
            </a:r>
            <a:r>
              <a:rPr lang="it-IT" sz="2400" b="1" dirty="0">
                <a:latin typeface="Times New Roman" pitchFamily="18" charset="0"/>
              </a:rPr>
              <a:t> la voce di spesa principale è rappresentata dall’esercito e dalla macchina burocratica, è possibile: </a:t>
            </a:r>
          </a:p>
          <a:p>
            <a:pPr algn="just"/>
            <a:r>
              <a:rPr lang="it-IT" sz="2400" b="1" dirty="0">
                <a:latin typeface="Times New Roman" pitchFamily="18" charset="0"/>
              </a:rPr>
              <a:t>calcolare in anticipo l’entità del gettito; farlo corrispondere all’ammontare delle spese. Si passa così ad una imposta di ripartizione del carico fiscale complessivo tra tutti i contribuenti.</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Impero di Dioclezian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4579" name="Text Box 3"/>
          <p:cNvSpPr txBox="1">
            <a:spLocks noChangeArrowheads="1"/>
          </p:cNvSpPr>
          <p:nvPr/>
        </p:nvSpPr>
        <p:spPr bwMode="auto">
          <a:xfrm>
            <a:off x="0" y="0"/>
            <a:ext cx="3143272" cy="1077218"/>
          </a:xfrm>
          <a:prstGeom prst="rect">
            <a:avLst/>
          </a:prstGeom>
          <a:solidFill>
            <a:srgbClr val="008080"/>
          </a:solidFill>
          <a:ln w="38100">
            <a:solidFill>
              <a:srgbClr val="808000"/>
            </a:solidFill>
            <a:miter lim="800000"/>
            <a:headEnd/>
            <a:tailEnd/>
          </a:ln>
        </p:spPr>
        <p:txBody>
          <a:bodyPr wrap="square">
            <a:spAutoFit/>
          </a:bodyPr>
          <a:lstStyle/>
          <a:p>
            <a:pPr algn="ctr"/>
            <a:r>
              <a:rPr lang="it-IT" sz="3200" b="1" dirty="0">
                <a:latin typeface="Times New Roman" pitchFamily="18" charset="0"/>
              </a:rPr>
              <a:t>La “tetrarchia” (293-305)</a:t>
            </a:r>
          </a:p>
        </p:txBody>
      </p:sp>
      <p:sp>
        <p:nvSpPr>
          <p:cNvPr id="24580" name="Text Box 4"/>
          <p:cNvSpPr txBox="1">
            <a:spLocks noChangeArrowheads="1"/>
          </p:cNvSpPr>
          <p:nvPr/>
        </p:nvSpPr>
        <p:spPr bwMode="auto">
          <a:xfrm>
            <a:off x="5357819" y="0"/>
            <a:ext cx="3786182" cy="5262979"/>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E’ anche possibile non servirsi più della moneta nella riscossione fiscale; questa può essere fatta in natura, così come era in natura buona parte dello stipendio militare. Ciò permette di mettere al sicura dallo svilimento della moneta e dall’aumento dei prezzi sia l’esercito che l’amministrazione imperiale  </a:t>
            </a:r>
            <a:r>
              <a:rPr lang="it-IT" sz="1600" b="1" dirty="0">
                <a:latin typeface="Times New Roman" pitchFamily="18" charset="0"/>
              </a:rPr>
              <a: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Impero di Dioclezian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5603" name="Text Box 3"/>
          <p:cNvSpPr txBox="1">
            <a:spLocks noChangeArrowheads="1"/>
          </p:cNvSpPr>
          <p:nvPr/>
        </p:nvSpPr>
        <p:spPr bwMode="auto">
          <a:xfrm>
            <a:off x="0" y="0"/>
            <a:ext cx="2643174" cy="1569660"/>
          </a:xfrm>
          <a:prstGeom prst="rect">
            <a:avLst/>
          </a:prstGeom>
          <a:solidFill>
            <a:srgbClr val="008080"/>
          </a:solidFill>
          <a:ln w="38100">
            <a:solidFill>
              <a:srgbClr val="808000"/>
            </a:solidFill>
            <a:miter lim="800000"/>
            <a:headEnd/>
            <a:tailEnd/>
          </a:ln>
        </p:spPr>
        <p:txBody>
          <a:bodyPr wrap="square">
            <a:spAutoFit/>
          </a:bodyPr>
          <a:lstStyle/>
          <a:p>
            <a:pPr algn="ctr"/>
            <a:r>
              <a:rPr lang="it-IT" sz="3200" b="1">
                <a:latin typeface="Times New Roman" pitchFamily="18" charset="0"/>
              </a:rPr>
              <a:t>La “tetrarchia” (293-305)</a:t>
            </a:r>
          </a:p>
        </p:txBody>
      </p:sp>
      <p:sp>
        <p:nvSpPr>
          <p:cNvPr id="25604" name="Text Box 4"/>
          <p:cNvSpPr txBox="1">
            <a:spLocks noChangeArrowheads="1"/>
          </p:cNvSpPr>
          <p:nvPr/>
        </p:nvSpPr>
        <p:spPr bwMode="auto">
          <a:xfrm>
            <a:off x="4751387" y="0"/>
            <a:ext cx="4392613" cy="3046988"/>
          </a:xfrm>
          <a:prstGeom prst="rect">
            <a:avLst/>
          </a:prstGeom>
          <a:solidFill>
            <a:srgbClr val="CC99FF"/>
          </a:solidFill>
          <a:ln w="38100">
            <a:solidFill>
              <a:srgbClr val="666699"/>
            </a:solidFill>
            <a:miter lim="800000"/>
            <a:headEnd/>
            <a:tailEnd/>
          </a:ln>
        </p:spPr>
        <p:txBody>
          <a:bodyPr>
            <a:spAutoFit/>
          </a:bodyPr>
          <a:lstStyle/>
          <a:p>
            <a:pPr algn="just"/>
            <a:r>
              <a:rPr lang="it-IT" sz="2400" b="1" dirty="0">
                <a:latin typeface="Times New Roman" pitchFamily="18" charset="0"/>
              </a:rPr>
              <a:t>Per poter procedere  alla ripartizione del carico fiscale complessivo fu necessario procedere ad un censimento della popolazione dell’impero e ad una ricognizione catastale per definire l’estensione dei fondi e stabilirne il rendimento</a:t>
            </a:r>
            <a:r>
              <a:rPr lang="it-IT" sz="1600" b="1" dirty="0">
                <a:latin typeface="Times New Roman" pitchFamily="18" charset="0"/>
              </a:rPr>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mpero di Dioclezian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6627" name="Text Box 3"/>
          <p:cNvSpPr txBox="1">
            <a:spLocks noChangeArrowheads="1"/>
          </p:cNvSpPr>
          <p:nvPr/>
        </p:nvSpPr>
        <p:spPr bwMode="auto">
          <a:xfrm>
            <a:off x="0" y="0"/>
            <a:ext cx="2428892" cy="1569660"/>
          </a:xfrm>
          <a:prstGeom prst="rect">
            <a:avLst/>
          </a:prstGeom>
          <a:solidFill>
            <a:srgbClr val="008080"/>
          </a:solidFill>
          <a:ln w="38100">
            <a:solidFill>
              <a:srgbClr val="808000"/>
            </a:solidFill>
            <a:miter lim="800000"/>
            <a:headEnd/>
            <a:tailEnd/>
          </a:ln>
        </p:spPr>
        <p:txBody>
          <a:bodyPr wrap="square">
            <a:spAutoFit/>
          </a:bodyPr>
          <a:lstStyle/>
          <a:p>
            <a:pPr algn="ctr"/>
            <a:r>
              <a:rPr lang="it-IT" sz="3200" b="1" dirty="0">
                <a:latin typeface="Times New Roman" pitchFamily="18" charset="0"/>
              </a:rPr>
              <a:t>La “tetrarchia” (293-305)</a:t>
            </a:r>
          </a:p>
        </p:txBody>
      </p:sp>
      <p:sp>
        <p:nvSpPr>
          <p:cNvPr id="26628" name="Text Box 4"/>
          <p:cNvSpPr txBox="1">
            <a:spLocks noChangeArrowheads="1"/>
          </p:cNvSpPr>
          <p:nvPr/>
        </p:nvSpPr>
        <p:spPr bwMode="auto">
          <a:xfrm>
            <a:off x="4751387" y="0"/>
            <a:ext cx="4392613" cy="3170099"/>
          </a:xfrm>
          <a:prstGeom prst="rect">
            <a:avLst/>
          </a:prstGeom>
          <a:solidFill>
            <a:srgbClr val="CC99FF"/>
          </a:solidFill>
          <a:ln w="38100">
            <a:solidFill>
              <a:srgbClr val="666699"/>
            </a:solidFill>
            <a:miter lim="800000"/>
            <a:headEnd/>
            <a:tailEnd/>
          </a:ln>
        </p:spPr>
        <p:txBody>
          <a:bodyPr>
            <a:spAutoFit/>
          </a:bodyPr>
          <a:lstStyle/>
          <a:p>
            <a:pPr algn="just"/>
            <a:r>
              <a:rPr lang="it-IT" sz="2000" b="1" dirty="0">
                <a:latin typeface="Times New Roman" pitchFamily="18" charset="0"/>
              </a:rPr>
              <a:t>Alla base del sistema vi erano due unità teoriche di imposizione, il </a:t>
            </a:r>
            <a:r>
              <a:rPr lang="it-IT" sz="2000" b="1" i="1" dirty="0">
                <a:latin typeface="Times New Roman" pitchFamily="18" charset="0"/>
              </a:rPr>
              <a:t>caput</a:t>
            </a:r>
            <a:r>
              <a:rPr lang="it-IT" sz="2000" b="1" dirty="0">
                <a:latin typeface="Times New Roman" pitchFamily="18" charset="0"/>
              </a:rPr>
              <a:t> e lo </a:t>
            </a:r>
            <a:r>
              <a:rPr lang="it-IT" sz="2000" b="1" i="1" dirty="0" err="1">
                <a:latin typeface="Times New Roman" pitchFamily="18" charset="0"/>
              </a:rPr>
              <a:t>iugum</a:t>
            </a:r>
            <a:r>
              <a:rPr lang="it-IT" sz="2000" b="1" dirty="0">
                <a:latin typeface="Times New Roman" pitchFamily="18" charset="0"/>
              </a:rPr>
              <a:t>. Le due unità combinavano, non sappiamo bene come, l’estensione e la qualità dei fondi con il numero dei lavoratori agricoli presenti in una determinata area, rendendo così possibile una imposizione fiscale che tenesse anche conto della diversa densità demografica.</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3"/>
          <p:cNvSpPr txBox="1">
            <a:spLocks noChangeArrowheads="1"/>
          </p:cNvSpPr>
          <p:nvPr/>
        </p:nvSpPr>
        <p:spPr bwMode="auto">
          <a:xfrm>
            <a:off x="1116013" y="188913"/>
            <a:ext cx="5616575" cy="617537"/>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“tetrarchia” (293-305)</a:t>
            </a:r>
          </a:p>
        </p:txBody>
      </p:sp>
      <p:sp>
        <p:nvSpPr>
          <p:cNvPr id="27651" name="Text Box 4"/>
          <p:cNvSpPr txBox="1">
            <a:spLocks noChangeArrowheads="1"/>
          </p:cNvSpPr>
          <p:nvPr/>
        </p:nvSpPr>
        <p:spPr bwMode="auto">
          <a:xfrm>
            <a:off x="0" y="1268413"/>
            <a:ext cx="8964613" cy="1323439"/>
          </a:xfrm>
          <a:prstGeom prst="rect">
            <a:avLst/>
          </a:prstGeom>
          <a:solidFill>
            <a:srgbClr val="CC99FF"/>
          </a:solidFill>
          <a:ln w="38100">
            <a:solidFill>
              <a:srgbClr val="666699"/>
            </a:solidFill>
            <a:miter lim="800000"/>
            <a:headEnd/>
            <a:tailEnd/>
          </a:ln>
        </p:spPr>
        <p:txBody>
          <a:bodyPr wrap="square">
            <a:spAutoFit/>
          </a:bodyPr>
          <a:lstStyle/>
          <a:p>
            <a:pPr algn="just"/>
            <a:r>
              <a:rPr lang="it-IT" sz="2000" b="1" dirty="0">
                <a:latin typeface="Times New Roman" pitchFamily="18" charset="0"/>
              </a:rPr>
              <a:t>Gli effettivi dell’esercito sono aumentati e, risultando insufficienti i volontari, tratti dai barbari, e i figli dei veterani, obbligati al servizio, si ricorre all’arruolamento obbligatorio attraverso una vera e propria imposizione fiscale gravante sui fondi (</a:t>
            </a:r>
            <a:r>
              <a:rPr lang="it-IT" sz="2000" b="1" i="1" dirty="0" err="1">
                <a:latin typeface="Times New Roman" pitchFamily="18" charset="0"/>
              </a:rPr>
              <a:t>praebitio</a:t>
            </a:r>
            <a:r>
              <a:rPr lang="it-IT" sz="2000" b="1" i="1" dirty="0">
                <a:latin typeface="Times New Roman" pitchFamily="18" charset="0"/>
              </a:rPr>
              <a:t> </a:t>
            </a:r>
            <a:r>
              <a:rPr lang="it-IT" sz="2000" b="1" i="1" dirty="0" err="1">
                <a:latin typeface="Times New Roman" pitchFamily="18" charset="0"/>
              </a:rPr>
              <a:t>tironum</a:t>
            </a:r>
            <a:r>
              <a:rPr lang="it-IT" sz="2000" b="1" dirty="0">
                <a:latin typeface="Times New Roman" pitchFamily="18" charset="0"/>
              </a:rPr>
              <a:t>).</a:t>
            </a:r>
          </a:p>
        </p:txBody>
      </p:sp>
      <p:sp>
        <p:nvSpPr>
          <p:cNvPr id="27652" name="Text Box 5"/>
          <p:cNvSpPr txBox="1">
            <a:spLocks noChangeArrowheads="1"/>
          </p:cNvSpPr>
          <p:nvPr/>
        </p:nvSpPr>
        <p:spPr bwMode="auto">
          <a:xfrm>
            <a:off x="0" y="2928934"/>
            <a:ext cx="9144000" cy="1938992"/>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Le legioni sono aumentate di numero, ma i loro effettivi sono ridotti. Continua la distinzione tra legioni e corpi ausiliari, ma maggiore rilievo assume la differenza tra le truppe dislocate lungo i confini ed i reparti mobili che seguono i tetrarchi nei loro spostamenti e fanno parte del loro </a:t>
            </a:r>
            <a:r>
              <a:rPr lang="it-IT" sz="2400" b="1" i="1" dirty="0" err="1">
                <a:latin typeface="Times New Roman" pitchFamily="18" charset="0"/>
              </a:rPr>
              <a:t>comitatus</a:t>
            </a:r>
            <a:r>
              <a:rPr lang="it-IT" sz="2400" b="1" dirty="0">
                <a:latin typeface="Times New Roman" pitchFamily="18" charset="0"/>
              </a:rPr>
              <a:t>.</a:t>
            </a:r>
          </a:p>
        </p:txBody>
      </p:sp>
      <p:sp>
        <p:nvSpPr>
          <p:cNvPr id="27653" name="Text Box 6"/>
          <p:cNvSpPr txBox="1">
            <a:spLocks noChangeArrowheads="1"/>
          </p:cNvSpPr>
          <p:nvPr/>
        </p:nvSpPr>
        <p:spPr bwMode="auto">
          <a:xfrm>
            <a:off x="0" y="5157788"/>
            <a:ext cx="9143999" cy="1384995"/>
          </a:xfrm>
          <a:prstGeom prst="rect">
            <a:avLst/>
          </a:prstGeom>
          <a:solidFill>
            <a:srgbClr val="CC99FF"/>
          </a:solidFill>
          <a:ln w="38100">
            <a:solidFill>
              <a:srgbClr val="666699"/>
            </a:solidFill>
            <a:miter lim="800000"/>
            <a:headEnd/>
            <a:tailEnd/>
          </a:ln>
        </p:spPr>
        <p:txBody>
          <a:bodyPr wrap="square">
            <a:spAutoFit/>
          </a:bodyPr>
          <a:lstStyle/>
          <a:p>
            <a:pPr algn="just"/>
            <a:r>
              <a:rPr lang="it-IT" sz="2800" b="1" dirty="0">
                <a:latin typeface="Times New Roman" pitchFamily="18" charset="0"/>
              </a:rPr>
              <a:t>Le truppe dislocate lungo il </a:t>
            </a:r>
            <a:r>
              <a:rPr lang="it-IT" sz="2800" b="1" i="1" dirty="0" err="1">
                <a:latin typeface="Times New Roman" pitchFamily="18" charset="0"/>
              </a:rPr>
              <a:t>limes</a:t>
            </a:r>
            <a:r>
              <a:rPr lang="it-IT" sz="2800" b="1" dirty="0">
                <a:latin typeface="Times New Roman" pitchFamily="18" charset="0"/>
              </a:rPr>
              <a:t> hanno il compito di rallentare e circoscrivere territorialmente le invasioni dando tempo alle forze mobili di intervenire.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1116013" y="188913"/>
            <a:ext cx="5616575" cy="617537"/>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“tetrarchia” (293-305)</a:t>
            </a:r>
          </a:p>
        </p:txBody>
      </p:sp>
      <p:sp>
        <p:nvSpPr>
          <p:cNvPr id="28675" name="Text Box 3"/>
          <p:cNvSpPr txBox="1">
            <a:spLocks noChangeArrowheads="1"/>
          </p:cNvSpPr>
          <p:nvPr/>
        </p:nvSpPr>
        <p:spPr bwMode="auto">
          <a:xfrm>
            <a:off x="0" y="1268413"/>
            <a:ext cx="9143999" cy="1631216"/>
          </a:xfrm>
          <a:prstGeom prst="rect">
            <a:avLst/>
          </a:prstGeom>
          <a:solidFill>
            <a:srgbClr val="CC99FF"/>
          </a:solidFill>
          <a:ln w="38100">
            <a:solidFill>
              <a:srgbClr val="666699"/>
            </a:solidFill>
            <a:miter lim="800000"/>
            <a:headEnd/>
            <a:tailEnd/>
          </a:ln>
        </p:spPr>
        <p:txBody>
          <a:bodyPr wrap="square">
            <a:spAutoFit/>
          </a:bodyPr>
          <a:lstStyle/>
          <a:p>
            <a:pPr algn="just"/>
            <a:r>
              <a:rPr lang="it-IT" sz="2000" b="1" dirty="0">
                <a:latin typeface="Times New Roman" pitchFamily="18" charset="0"/>
              </a:rPr>
              <a:t>Si cerca di riformare anche il sistema monetario, coniando nuovamente una moneta d’argento con alto contenuto di fino e battuta ad 1/96 di libbra. E’ probabile che questa moneta venisse prodotta al pieno del suo valore intrinseco. Il peso della moneta d’oro venne fissato ad 1/60 di libbra ed è introdotto un nuovo nominale di rame argentato in rapporto di 4:1 con la moneta d’argento.</a:t>
            </a:r>
          </a:p>
        </p:txBody>
      </p:sp>
      <p:sp>
        <p:nvSpPr>
          <p:cNvPr id="28676" name="Text Box 4"/>
          <p:cNvSpPr txBox="1">
            <a:spLocks noChangeArrowheads="1"/>
          </p:cNvSpPr>
          <p:nvPr/>
        </p:nvSpPr>
        <p:spPr bwMode="auto">
          <a:xfrm>
            <a:off x="0" y="2928934"/>
            <a:ext cx="9144000" cy="1569660"/>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La riforma non fu in grado di arrestare l’aumento dei prezzi tra cui quello dei metalli preziosi. Per far fronte al problema, nel 301, si aumentò per decreto il valore nominale dei vari pezzi, scatenando però una ulteriore ascesa inflazionistica dei prezzi. </a:t>
            </a:r>
          </a:p>
        </p:txBody>
      </p:sp>
      <p:sp>
        <p:nvSpPr>
          <p:cNvPr id="28677" name="Text Box 5"/>
          <p:cNvSpPr txBox="1">
            <a:spLocks noChangeArrowheads="1"/>
          </p:cNvSpPr>
          <p:nvPr/>
        </p:nvSpPr>
        <p:spPr bwMode="auto">
          <a:xfrm>
            <a:off x="0" y="4549676"/>
            <a:ext cx="9144000" cy="2308324"/>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A questo punto il governo </a:t>
            </a:r>
            <a:r>
              <a:rPr lang="it-IT" sz="2400" b="1" dirty="0" smtClean="0">
                <a:latin typeface="Times New Roman" pitchFamily="18" charset="0"/>
              </a:rPr>
              <a:t>interviene </a:t>
            </a:r>
            <a:r>
              <a:rPr lang="it-IT" sz="2400" b="1" dirty="0">
                <a:latin typeface="Times New Roman" pitchFamily="18" charset="0"/>
              </a:rPr>
              <a:t>con </a:t>
            </a:r>
            <a:r>
              <a:rPr lang="it-IT" sz="2400" b="1" dirty="0" smtClean="0">
                <a:latin typeface="Times New Roman" pitchFamily="18" charset="0"/>
              </a:rPr>
              <a:t>l’Editto </a:t>
            </a:r>
            <a:r>
              <a:rPr lang="it-IT" sz="2400" b="1" dirty="0">
                <a:latin typeface="Times New Roman" pitchFamily="18" charset="0"/>
              </a:rPr>
              <a:t>dei prezzi, mediante il quale sono fissati i prezzi massimi che potevano essere chiesti per tutta una serie di beni e servizi offerti sul mercato. Punto di partenza dell’azione del governo è la necessità di salvaguardare il potere d’acquisto dei militari, i cui stipendi e donativi erano bruciati dalla galoppante  inflazione.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1116013" y="188913"/>
            <a:ext cx="5616575" cy="617537"/>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“successione” (305-306)</a:t>
            </a:r>
          </a:p>
        </p:txBody>
      </p:sp>
      <p:sp>
        <p:nvSpPr>
          <p:cNvPr id="29699" name="Text Box 3"/>
          <p:cNvSpPr txBox="1">
            <a:spLocks noChangeArrowheads="1"/>
          </p:cNvSpPr>
          <p:nvPr/>
        </p:nvSpPr>
        <p:spPr bwMode="auto">
          <a:xfrm>
            <a:off x="0" y="1268413"/>
            <a:ext cx="9144000" cy="1569660"/>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Nel 305 Diocleziano decide che i due Augusti dovessero abdicare, lasciando il potere ai Cesari; costoro, divenuti i nuovi Augusti, avrebbero dovuto nominare due nuovi Cesari garantendo la continuità del sistema </a:t>
            </a:r>
            <a:r>
              <a:rPr lang="it-IT" sz="1600" b="1" dirty="0">
                <a:latin typeface="Times New Roman" pitchFamily="18" charset="0"/>
              </a:rPr>
              <a:t>.</a:t>
            </a:r>
          </a:p>
        </p:txBody>
      </p:sp>
      <p:sp>
        <p:nvSpPr>
          <p:cNvPr id="29700" name="Text Box 5"/>
          <p:cNvSpPr txBox="1">
            <a:spLocks noChangeArrowheads="1"/>
          </p:cNvSpPr>
          <p:nvPr/>
        </p:nvSpPr>
        <p:spPr bwMode="auto">
          <a:xfrm>
            <a:off x="0" y="2928934"/>
            <a:ext cx="8001024" cy="523220"/>
          </a:xfrm>
          <a:prstGeom prst="rect">
            <a:avLst/>
          </a:prstGeom>
          <a:solidFill>
            <a:srgbClr val="CC99FF"/>
          </a:solidFill>
          <a:ln w="38100">
            <a:solidFill>
              <a:srgbClr val="666699"/>
            </a:solidFill>
            <a:miter lim="800000"/>
            <a:headEnd/>
            <a:tailEnd/>
          </a:ln>
        </p:spPr>
        <p:txBody>
          <a:bodyPr wrap="square">
            <a:spAutoFit/>
          </a:bodyPr>
          <a:lstStyle/>
          <a:p>
            <a:pPr algn="just"/>
            <a:r>
              <a:rPr lang="it-IT" sz="2800" b="1" dirty="0" err="1">
                <a:latin typeface="Times New Roman" pitchFamily="18" charset="0"/>
              </a:rPr>
              <a:t>Galerio</a:t>
            </a:r>
            <a:r>
              <a:rPr lang="it-IT" sz="2800" b="1" dirty="0">
                <a:latin typeface="Times New Roman" pitchFamily="18" charset="0"/>
              </a:rPr>
              <a:t> nomina come suo Cesare Massimino </a:t>
            </a:r>
            <a:r>
              <a:rPr lang="it-IT" sz="2800" b="1" dirty="0" err="1">
                <a:latin typeface="Times New Roman" pitchFamily="18" charset="0"/>
              </a:rPr>
              <a:t>Daia</a:t>
            </a:r>
            <a:r>
              <a:rPr lang="it-IT" sz="2800" b="1" dirty="0">
                <a:latin typeface="Times New Roman" pitchFamily="18" charset="0"/>
              </a:rPr>
              <a:t>.</a:t>
            </a:r>
          </a:p>
        </p:txBody>
      </p:sp>
      <p:sp>
        <p:nvSpPr>
          <p:cNvPr id="29701" name="Text Box 6"/>
          <p:cNvSpPr txBox="1">
            <a:spLocks noChangeArrowheads="1"/>
          </p:cNvSpPr>
          <p:nvPr/>
        </p:nvSpPr>
        <p:spPr bwMode="auto">
          <a:xfrm>
            <a:off x="0" y="3786190"/>
            <a:ext cx="5143504" cy="646331"/>
          </a:xfrm>
          <a:prstGeom prst="rect">
            <a:avLst/>
          </a:prstGeom>
          <a:solidFill>
            <a:srgbClr val="CC99FF"/>
          </a:solidFill>
          <a:ln w="38100">
            <a:solidFill>
              <a:srgbClr val="666699"/>
            </a:solidFill>
            <a:miter lim="800000"/>
            <a:headEnd/>
            <a:tailEnd/>
          </a:ln>
        </p:spPr>
        <p:txBody>
          <a:bodyPr wrap="square">
            <a:spAutoFit/>
          </a:bodyPr>
          <a:lstStyle/>
          <a:p>
            <a:pPr algn="just"/>
            <a:r>
              <a:rPr lang="it-IT" sz="3600" b="1" dirty="0">
                <a:latin typeface="Times New Roman" pitchFamily="18" charset="0"/>
              </a:rPr>
              <a:t>Costanzo nomina Severo.</a:t>
            </a:r>
          </a:p>
        </p:txBody>
      </p:sp>
      <p:pic>
        <p:nvPicPr>
          <p:cNvPr id="29702" name="Picture 7" descr="Massimino Daia"/>
          <p:cNvPicPr>
            <a:picLocks noChangeAspect="1" noChangeArrowheads="1"/>
          </p:cNvPicPr>
          <p:nvPr/>
        </p:nvPicPr>
        <p:blipFill>
          <a:blip r:embed="rId3" cstate="print"/>
          <a:srcRect/>
          <a:stretch>
            <a:fillRect/>
          </a:stretch>
        </p:blipFill>
        <p:spPr bwMode="auto">
          <a:xfrm>
            <a:off x="7496175" y="3571876"/>
            <a:ext cx="1647825" cy="2305050"/>
          </a:xfrm>
          <a:prstGeom prst="rect">
            <a:avLst/>
          </a:prstGeom>
          <a:noFill/>
          <a:ln w="38100">
            <a:solidFill>
              <a:srgbClr val="666699"/>
            </a:solidFill>
            <a:miter lim="800000"/>
            <a:headEnd/>
            <a:tailEnd/>
          </a:ln>
        </p:spPr>
      </p:pic>
      <p:sp>
        <p:nvSpPr>
          <p:cNvPr id="29703" name="Text Box 8"/>
          <p:cNvSpPr txBox="1">
            <a:spLocks noChangeArrowheads="1"/>
          </p:cNvSpPr>
          <p:nvPr/>
        </p:nvSpPr>
        <p:spPr bwMode="auto">
          <a:xfrm>
            <a:off x="7340600" y="5929330"/>
            <a:ext cx="1803400" cy="404813"/>
          </a:xfrm>
          <a:prstGeom prst="rect">
            <a:avLst/>
          </a:prstGeom>
          <a:solidFill>
            <a:srgbClr val="CCFFCC"/>
          </a:solidFill>
          <a:ln w="38100">
            <a:solidFill>
              <a:schemeClr val="accent2"/>
            </a:solidFill>
            <a:miter lim="800000"/>
            <a:headEnd/>
            <a:tailEnd/>
          </a:ln>
        </p:spPr>
        <p:txBody>
          <a:bodyPr wrap="none">
            <a:spAutoFit/>
          </a:bodyPr>
          <a:lstStyle/>
          <a:p>
            <a:r>
              <a:rPr lang="it-IT" b="1" dirty="0" err="1">
                <a:latin typeface="Times New Roman" pitchFamily="18" charset="0"/>
              </a:rPr>
              <a:t>Massimino</a:t>
            </a:r>
            <a:r>
              <a:rPr lang="it-IT" b="1" dirty="0">
                <a:latin typeface="Times New Roman" pitchFamily="18" charset="0"/>
              </a:rPr>
              <a:t> </a:t>
            </a:r>
            <a:r>
              <a:rPr lang="it-IT" b="1" dirty="0" err="1">
                <a:latin typeface="Times New Roman" pitchFamily="18" charset="0"/>
              </a:rPr>
              <a:t>Daia</a:t>
            </a:r>
            <a:endParaRPr lang="it-IT" b="1" dirty="0">
              <a:latin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8" descr="Diocleziano palazzo di Spalat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38100">
            <a:solidFill>
              <a:srgbClr val="0000FF"/>
            </a:solidFill>
            <a:miter lim="800000"/>
            <a:headEnd/>
            <a:tailEnd/>
          </a:ln>
        </p:spPr>
      </p:pic>
      <p:sp>
        <p:nvSpPr>
          <p:cNvPr id="30723" name="Text Box 2"/>
          <p:cNvSpPr txBox="1">
            <a:spLocks noChangeArrowheads="1"/>
          </p:cNvSpPr>
          <p:nvPr/>
        </p:nvSpPr>
        <p:spPr bwMode="auto">
          <a:xfrm>
            <a:off x="1116013" y="188913"/>
            <a:ext cx="5616575" cy="617537"/>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“successione” (305-306)</a:t>
            </a:r>
          </a:p>
        </p:txBody>
      </p:sp>
      <p:sp>
        <p:nvSpPr>
          <p:cNvPr id="30724" name="Text Box 3"/>
          <p:cNvSpPr txBox="1">
            <a:spLocks noChangeArrowheads="1"/>
          </p:cNvSpPr>
          <p:nvPr/>
        </p:nvSpPr>
        <p:spPr bwMode="auto">
          <a:xfrm>
            <a:off x="5000628" y="5805488"/>
            <a:ext cx="4143372" cy="1015663"/>
          </a:xfrm>
          <a:prstGeom prst="rect">
            <a:avLst/>
          </a:prstGeom>
          <a:solidFill>
            <a:srgbClr val="CC99FF"/>
          </a:solidFill>
          <a:ln w="38100">
            <a:solidFill>
              <a:srgbClr val="666699"/>
            </a:solidFill>
            <a:miter lim="800000"/>
            <a:headEnd/>
            <a:tailEnd/>
          </a:ln>
        </p:spPr>
        <p:txBody>
          <a:bodyPr wrap="square">
            <a:spAutoFit/>
          </a:bodyPr>
          <a:lstStyle/>
          <a:p>
            <a:pPr algn="just"/>
            <a:r>
              <a:rPr lang="it-IT" sz="2000" b="1" dirty="0">
                <a:latin typeface="Times New Roman" pitchFamily="18" charset="0"/>
              </a:rPr>
              <a:t>I due Augusti si ritirano, Diocleziano a Spalato, </a:t>
            </a:r>
            <a:r>
              <a:rPr lang="it-IT" sz="2000" b="1" dirty="0" err="1">
                <a:latin typeface="Times New Roman" pitchFamily="18" charset="0"/>
              </a:rPr>
              <a:t>Massimiano</a:t>
            </a:r>
            <a:r>
              <a:rPr lang="it-IT" sz="2000" b="1" dirty="0">
                <a:latin typeface="Times New Roman" pitchFamily="18" charset="0"/>
              </a:rPr>
              <a:t> in Lucania </a:t>
            </a:r>
            <a:r>
              <a:rPr lang="it-IT" sz="1600" b="1" dirty="0">
                <a:latin typeface="Times New Roman" pitchFamily="18" charset="0"/>
              </a:rPr>
              <a: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1116013" y="188913"/>
            <a:ext cx="6264275" cy="617537"/>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“crisi del sistema” (306-312)</a:t>
            </a:r>
          </a:p>
        </p:txBody>
      </p:sp>
      <p:sp>
        <p:nvSpPr>
          <p:cNvPr id="31747" name="Text Box 3"/>
          <p:cNvSpPr txBox="1">
            <a:spLocks noChangeArrowheads="1"/>
          </p:cNvSpPr>
          <p:nvPr/>
        </p:nvSpPr>
        <p:spPr bwMode="auto">
          <a:xfrm>
            <a:off x="1" y="1268413"/>
            <a:ext cx="9144000" cy="707886"/>
          </a:xfrm>
          <a:prstGeom prst="rect">
            <a:avLst/>
          </a:prstGeom>
          <a:solidFill>
            <a:srgbClr val="CC99FF"/>
          </a:solidFill>
          <a:ln w="38100">
            <a:solidFill>
              <a:srgbClr val="666699"/>
            </a:solidFill>
            <a:miter lim="800000"/>
            <a:headEnd/>
            <a:tailEnd/>
          </a:ln>
        </p:spPr>
        <p:txBody>
          <a:bodyPr wrap="square">
            <a:spAutoFit/>
          </a:bodyPr>
          <a:lstStyle/>
          <a:p>
            <a:pPr algn="just"/>
            <a:r>
              <a:rPr lang="it-IT" sz="2000" b="1" dirty="0">
                <a:latin typeface="Times New Roman" pitchFamily="18" charset="0"/>
              </a:rPr>
              <a:t>La morte improvvisa di Costanzo Cloro, nel 306, apre una grave crisi nel sistema </a:t>
            </a:r>
            <a:r>
              <a:rPr lang="it-IT" sz="2000" b="1" dirty="0" err="1">
                <a:latin typeface="Times New Roman" pitchFamily="18" charset="0"/>
              </a:rPr>
              <a:t>testrarchico</a:t>
            </a:r>
            <a:r>
              <a:rPr lang="it-IT" sz="2000" b="1" dirty="0">
                <a:latin typeface="Times New Roman" pitchFamily="18" charset="0"/>
              </a:rPr>
              <a:t>:</a:t>
            </a:r>
          </a:p>
        </p:txBody>
      </p:sp>
      <p:sp>
        <p:nvSpPr>
          <p:cNvPr id="31748" name="Text Box 4"/>
          <p:cNvSpPr txBox="1">
            <a:spLocks noChangeArrowheads="1"/>
          </p:cNvSpPr>
          <p:nvPr/>
        </p:nvSpPr>
        <p:spPr bwMode="auto">
          <a:xfrm>
            <a:off x="1" y="2708275"/>
            <a:ext cx="6786578" cy="1015663"/>
          </a:xfrm>
          <a:prstGeom prst="rect">
            <a:avLst/>
          </a:prstGeom>
          <a:solidFill>
            <a:srgbClr val="CC99FF"/>
          </a:solidFill>
          <a:ln w="38100">
            <a:solidFill>
              <a:srgbClr val="666699"/>
            </a:solidFill>
            <a:miter lim="800000"/>
            <a:headEnd/>
            <a:tailEnd/>
          </a:ln>
        </p:spPr>
        <p:txBody>
          <a:bodyPr wrap="square">
            <a:spAutoFit/>
          </a:bodyPr>
          <a:lstStyle/>
          <a:p>
            <a:pPr algn="just"/>
            <a:r>
              <a:rPr lang="it-IT" sz="2000" b="1" dirty="0">
                <a:latin typeface="Times New Roman" pitchFamily="18" charset="0"/>
              </a:rPr>
              <a:t>le truppe di Costanzo acclamano imperatore Costantino, il figlio di Cloro; Costantino accetta il titolo di Cesare sperando di essere così accettato da </a:t>
            </a:r>
            <a:r>
              <a:rPr lang="it-IT" sz="2000" b="1" dirty="0" err="1">
                <a:latin typeface="Times New Roman" pitchFamily="18" charset="0"/>
              </a:rPr>
              <a:t>Galerio</a:t>
            </a:r>
            <a:r>
              <a:rPr lang="it-IT" sz="2000" b="1" dirty="0">
                <a:latin typeface="Times New Roman" pitchFamily="18" charset="0"/>
              </a:rPr>
              <a:t>.</a:t>
            </a:r>
          </a:p>
        </p:txBody>
      </p:sp>
      <p:sp>
        <p:nvSpPr>
          <p:cNvPr id="31749" name="Text Box 5"/>
          <p:cNvSpPr txBox="1">
            <a:spLocks noChangeArrowheads="1"/>
          </p:cNvSpPr>
          <p:nvPr/>
        </p:nvSpPr>
        <p:spPr bwMode="auto">
          <a:xfrm>
            <a:off x="1" y="5157788"/>
            <a:ext cx="9144000" cy="707886"/>
          </a:xfrm>
          <a:prstGeom prst="rect">
            <a:avLst/>
          </a:prstGeom>
          <a:solidFill>
            <a:srgbClr val="CC99FF"/>
          </a:solidFill>
          <a:ln w="38100">
            <a:solidFill>
              <a:srgbClr val="666699"/>
            </a:solidFill>
            <a:miter lim="800000"/>
            <a:headEnd/>
            <a:tailEnd/>
          </a:ln>
        </p:spPr>
        <p:txBody>
          <a:bodyPr wrap="square">
            <a:spAutoFit/>
          </a:bodyPr>
          <a:lstStyle/>
          <a:p>
            <a:pPr algn="just"/>
            <a:r>
              <a:rPr lang="it-IT" sz="2000" b="1" dirty="0">
                <a:latin typeface="Times New Roman" pitchFamily="18" charset="0"/>
              </a:rPr>
              <a:t>A Roma, </a:t>
            </a:r>
            <a:r>
              <a:rPr lang="it-IT" sz="2000" b="1" dirty="0" err="1">
                <a:latin typeface="Times New Roman" pitchFamily="18" charset="0"/>
              </a:rPr>
              <a:t>Massenzio</a:t>
            </a:r>
            <a:r>
              <a:rPr lang="it-IT" sz="2000" b="1" dirty="0">
                <a:latin typeface="Times New Roman" pitchFamily="18" charset="0"/>
              </a:rPr>
              <a:t>, il figlio di </a:t>
            </a:r>
            <a:r>
              <a:rPr lang="it-IT" sz="2000" b="1" dirty="0" err="1">
                <a:latin typeface="Times New Roman" pitchFamily="18" charset="0"/>
              </a:rPr>
              <a:t>Massimiano</a:t>
            </a:r>
            <a:r>
              <a:rPr lang="it-IT" sz="2000" b="1" dirty="0">
                <a:latin typeface="Times New Roman" pitchFamily="18" charset="0"/>
              </a:rPr>
              <a:t>, si fa acclamare </a:t>
            </a:r>
            <a:r>
              <a:rPr lang="it-IT" sz="2000" b="1" i="1" dirty="0" err="1">
                <a:latin typeface="Times New Roman" pitchFamily="18" charset="0"/>
              </a:rPr>
              <a:t>princeps</a:t>
            </a:r>
            <a:r>
              <a:rPr lang="it-IT" sz="2000" b="1" dirty="0">
                <a:latin typeface="Times New Roman" pitchFamily="18" charset="0"/>
              </a:rPr>
              <a:t>, sperando anch’egli di essere riconosciuto Cesare da </a:t>
            </a:r>
            <a:r>
              <a:rPr lang="it-IT" sz="2000" b="1" dirty="0" err="1">
                <a:latin typeface="Times New Roman" pitchFamily="18" charset="0"/>
              </a:rPr>
              <a:t>Galerio</a:t>
            </a:r>
            <a:r>
              <a:rPr lang="it-IT" sz="2000" b="1" dirty="0">
                <a:latin typeface="Times New Roman" pitchFamily="18" charset="0"/>
              </a:rPr>
              <a:t> .</a:t>
            </a:r>
          </a:p>
        </p:txBody>
      </p:sp>
      <p:pic>
        <p:nvPicPr>
          <p:cNvPr id="31750" name="Picture 8" descr="Costantino ritratto"/>
          <p:cNvPicPr>
            <a:picLocks noChangeAspect="1" noChangeArrowheads="1"/>
          </p:cNvPicPr>
          <p:nvPr/>
        </p:nvPicPr>
        <p:blipFill>
          <a:blip r:embed="rId3" cstate="print"/>
          <a:srcRect/>
          <a:stretch>
            <a:fillRect/>
          </a:stretch>
        </p:blipFill>
        <p:spPr bwMode="auto">
          <a:xfrm>
            <a:off x="6904037" y="2143116"/>
            <a:ext cx="2239963" cy="2519363"/>
          </a:xfrm>
          <a:prstGeom prst="rect">
            <a:avLst/>
          </a:prstGeom>
          <a:noFill/>
          <a:ln w="38100">
            <a:solidFill>
              <a:srgbClr val="CCFFFF"/>
            </a:solid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8" descr="Tetrachi e discendenti"/>
          <p:cNvPicPr>
            <a:picLocks noChangeAspect="1" noChangeArrowheads="1"/>
          </p:cNvPicPr>
          <p:nvPr/>
        </p:nvPicPr>
        <p:blipFill>
          <a:blip r:embed="rId3" cstate="print"/>
          <a:srcRect/>
          <a:stretch>
            <a:fillRect/>
          </a:stretch>
        </p:blipFill>
        <p:spPr bwMode="auto">
          <a:xfrm>
            <a:off x="0" y="-285776"/>
            <a:ext cx="9144000" cy="7143776"/>
          </a:xfrm>
          <a:prstGeom prst="rect">
            <a:avLst/>
          </a:prstGeom>
          <a:noFill/>
          <a:ln w="9525">
            <a:noFill/>
            <a:miter lim="800000"/>
            <a:headEnd/>
            <a:tailEnd/>
          </a:ln>
        </p:spPr>
      </p:pic>
      <p:sp>
        <p:nvSpPr>
          <p:cNvPr id="4" name="Text Box 2"/>
          <p:cNvSpPr txBox="1">
            <a:spLocks noChangeArrowheads="1"/>
          </p:cNvSpPr>
          <p:nvPr/>
        </p:nvSpPr>
        <p:spPr bwMode="auto">
          <a:xfrm>
            <a:off x="1500166" y="357166"/>
            <a:ext cx="3214678" cy="1077218"/>
          </a:xfrm>
          <a:prstGeom prst="rect">
            <a:avLst/>
          </a:prstGeom>
          <a:solidFill>
            <a:srgbClr val="008080"/>
          </a:solidFill>
          <a:ln w="38100">
            <a:solidFill>
              <a:srgbClr val="808000"/>
            </a:solidFill>
            <a:miter lim="800000"/>
            <a:headEnd/>
            <a:tailEnd/>
          </a:ln>
        </p:spPr>
        <p:txBody>
          <a:bodyPr wrap="square">
            <a:spAutoFit/>
          </a:bodyPr>
          <a:lstStyle/>
          <a:p>
            <a:pPr algn="ctr"/>
            <a:r>
              <a:rPr lang="it-IT" sz="3200" b="1" dirty="0">
                <a:latin typeface="Times New Roman" pitchFamily="18" charset="0"/>
              </a:rPr>
              <a:t>La “successione” (305-306)</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1116013" y="188913"/>
            <a:ext cx="6264275" cy="617537"/>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“crisi del sistema” (306-312)</a:t>
            </a:r>
          </a:p>
        </p:txBody>
      </p:sp>
      <p:sp>
        <p:nvSpPr>
          <p:cNvPr id="33795" name="Text Box 4"/>
          <p:cNvSpPr txBox="1">
            <a:spLocks noChangeArrowheads="1"/>
          </p:cNvSpPr>
          <p:nvPr/>
        </p:nvSpPr>
        <p:spPr bwMode="auto">
          <a:xfrm>
            <a:off x="0" y="1268413"/>
            <a:ext cx="9143999" cy="1938992"/>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err="1">
                <a:latin typeface="Times New Roman" pitchFamily="18" charset="0"/>
              </a:rPr>
              <a:t>Galerio</a:t>
            </a:r>
            <a:r>
              <a:rPr lang="it-IT" sz="2400" b="1" dirty="0">
                <a:latin typeface="Times New Roman" pitchFamily="18" charset="0"/>
              </a:rPr>
              <a:t> accetta di riconoscere come cesare Costantino, aprendo una prima breccia nell’ordinamento tetrarchico; si rifiuta, invece, di fare lo stesso con </a:t>
            </a:r>
            <a:r>
              <a:rPr lang="it-IT" sz="2400" b="1" dirty="0" err="1">
                <a:latin typeface="Times New Roman" pitchFamily="18" charset="0"/>
              </a:rPr>
              <a:t>Massenzio</a:t>
            </a:r>
            <a:r>
              <a:rPr lang="it-IT" sz="2400" b="1" dirty="0">
                <a:latin typeface="Times New Roman" pitchFamily="18" charset="0"/>
              </a:rPr>
              <a:t> e ordina al nuovo Augusto, Severo, di combatterlo. </a:t>
            </a:r>
            <a:r>
              <a:rPr lang="it-IT" sz="2400" b="1" dirty="0" err="1">
                <a:latin typeface="Times New Roman" pitchFamily="18" charset="0"/>
              </a:rPr>
              <a:t>Massenzio</a:t>
            </a:r>
            <a:r>
              <a:rPr lang="it-IT" sz="2400" b="1" dirty="0">
                <a:latin typeface="Times New Roman" pitchFamily="18" charset="0"/>
              </a:rPr>
              <a:t> si dichiara Augusto ed è raggiunto dal padre </a:t>
            </a:r>
            <a:r>
              <a:rPr lang="it-IT" sz="2400" b="1" dirty="0" err="1">
                <a:latin typeface="Times New Roman" pitchFamily="18" charset="0"/>
              </a:rPr>
              <a:t>Massimiano</a:t>
            </a:r>
            <a:r>
              <a:rPr lang="it-IT" sz="2400" b="1" dirty="0">
                <a:latin typeface="Times New Roman" pitchFamily="18" charset="0"/>
              </a:rPr>
              <a:t> che riprende la porpora imperiale.</a:t>
            </a:r>
          </a:p>
        </p:txBody>
      </p:sp>
      <p:sp>
        <p:nvSpPr>
          <p:cNvPr id="33796" name="Text Box 5"/>
          <p:cNvSpPr txBox="1">
            <a:spLocks noChangeArrowheads="1"/>
          </p:cNvSpPr>
          <p:nvPr/>
        </p:nvSpPr>
        <p:spPr bwMode="auto">
          <a:xfrm>
            <a:off x="0" y="3643314"/>
            <a:ext cx="9144000" cy="1938992"/>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Nel 307 Severo è sconfitto e ucciso da </a:t>
            </a:r>
            <a:r>
              <a:rPr lang="it-IT" sz="2400" b="1" dirty="0" err="1">
                <a:latin typeface="Times New Roman" pitchFamily="18" charset="0"/>
              </a:rPr>
              <a:t>Massenzio</a:t>
            </a:r>
            <a:r>
              <a:rPr lang="it-IT" sz="2400" b="1" dirty="0">
                <a:latin typeface="Times New Roman" pitchFamily="18" charset="0"/>
              </a:rPr>
              <a:t>. </a:t>
            </a:r>
            <a:r>
              <a:rPr lang="it-IT" sz="2400" b="1" dirty="0" err="1">
                <a:latin typeface="Times New Roman" pitchFamily="18" charset="0"/>
              </a:rPr>
              <a:t>Massimiano</a:t>
            </a:r>
            <a:r>
              <a:rPr lang="it-IT" sz="2400" b="1" dirty="0">
                <a:latin typeface="Times New Roman" pitchFamily="18" charset="0"/>
              </a:rPr>
              <a:t> cerca di rinforzare la posizione propria e quella del figlio facendo passare Costantino dalla loro parte. Senza rompere formalmente con </a:t>
            </a:r>
            <a:r>
              <a:rPr lang="it-IT" sz="2400" b="1" dirty="0" err="1">
                <a:latin typeface="Times New Roman" pitchFamily="18" charset="0"/>
              </a:rPr>
              <a:t>Galerio</a:t>
            </a:r>
            <a:r>
              <a:rPr lang="it-IT" sz="2400" b="1" dirty="0">
                <a:latin typeface="Times New Roman" pitchFamily="18" charset="0"/>
              </a:rPr>
              <a:t>, Costantino assume d’autorità il titolo di Augusto, offertogli da </a:t>
            </a:r>
            <a:r>
              <a:rPr lang="it-IT" sz="2400" b="1" dirty="0" err="1">
                <a:latin typeface="Times New Roman" pitchFamily="18" charset="0"/>
              </a:rPr>
              <a:t>Massimiano</a:t>
            </a:r>
            <a:r>
              <a:rPr lang="it-IT" sz="2400" b="1" dirty="0">
                <a:latin typeface="Times New Roman" pitchFamily="18" charset="0"/>
              </a:rPr>
              <a:t> e ne sposa, lo stesso giorno, la figlia Fausta.</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1116013" y="188913"/>
            <a:ext cx="6264275" cy="617537"/>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“crisi del sistema” (306-312)</a:t>
            </a:r>
          </a:p>
        </p:txBody>
      </p:sp>
      <p:sp>
        <p:nvSpPr>
          <p:cNvPr id="34819" name="Text Box 3"/>
          <p:cNvSpPr txBox="1">
            <a:spLocks noChangeArrowheads="1"/>
          </p:cNvSpPr>
          <p:nvPr/>
        </p:nvSpPr>
        <p:spPr bwMode="auto">
          <a:xfrm>
            <a:off x="0" y="1268413"/>
            <a:ext cx="9144000" cy="1815882"/>
          </a:xfrm>
          <a:prstGeom prst="rect">
            <a:avLst/>
          </a:prstGeom>
          <a:solidFill>
            <a:srgbClr val="CC99FF"/>
          </a:solidFill>
          <a:ln w="38100">
            <a:solidFill>
              <a:srgbClr val="666699"/>
            </a:solidFill>
            <a:miter lim="800000"/>
            <a:headEnd/>
            <a:tailEnd/>
          </a:ln>
        </p:spPr>
        <p:txBody>
          <a:bodyPr wrap="square">
            <a:spAutoFit/>
          </a:bodyPr>
          <a:lstStyle/>
          <a:p>
            <a:pPr algn="just"/>
            <a:r>
              <a:rPr lang="it-IT" sz="2800" b="1" dirty="0">
                <a:latin typeface="Times New Roman" pitchFamily="18" charset="0"/>
              </a:rPr>
              <a:t>Nel 308, dopo una rottura dei rapporti tra </a:t>
            </a:r>
            <a:r>
              <a:rPr lang="it-IT" sz="2800" b="1" dirty="0" err="1">
                <a:latin typeface="Times New Roman" pitchFamily="18" charset="0"/>
              </a:rPr>
              <a:t>Massenzio</a:t>
            </a:r>
            <a:r>
              <a:rPr lang="it-IT" sz="2800" b="1" dirty="0">
                <a:latin typeface="Times New Roman" pitchFamily="18" charset="0"/>
              </a:rPr>
              <a:t> ed il padre, che fugge in Gallia da Costantino, </a:t>
            </a:r>
            <a:r>
              <a:rPr lang="it-IT" sz="2800" b="1" dirty="0" err="1">
                <a:latin typeface="Times New Roman" pitchFamily="18" charset="0"/>
              </a:rPr>
              <a:t>Galerio</a:t>
            </a:r>
            <a:r>
              <a:rPr lang="it-IT" sz="2800" b="1" dirty="0">
                <a:latin typeface="Times New Roman" pitchFamily="18" charset="0"/>
              </a:rPr>
              <a:t> organizza un vertice, a </a:t>
            </a:r>
            <a:r>
              <a:rPr lang="it-IT" sz="2800" b="1" i="1" dirty="0" err="1">
                <a:latin typeface="Times New Roman" pitchFamily="18" charset="0"/>
              </a:rPr>
              <a:t>Carnuntum</a:t>
            </a:r>
            <a:r>
              <a:rPr lang="it-IT" sz="2800" b="1" dirty="0">
                <a:latin typeface="Times New Roman" pitchFamily="18" charset="0"/>
              </a:rPr>
              <a:t>, a cui partecipano anche Diocleziano e </a:t>
            </a:r>
            <a:r>
              <a:rPr lang="it-IT" sz="2800" b="1" dirty="0" err="1">
                <a:latin typeface="Times New Roman" pitchFamily="18" charset="0"/>
              </a:rPr>
              <a:t>Massimiano</a:t>
            </a:r>
            <a:r>
              <a:rPr lang="it-IT" sz="2800" b="1" dirty="0">
                <a:latin typeface="Times New Roman" pitchFamily="18" charset="0"/>
              </a:rPr>
              <a:t>. Si stabilisce che: </a:t>
            </a:r>
          </a:p>
        </p:txBody>
      </p:sp>
      <p:sp>
        <p:nvSpPr>
          <p:cNvPr id="34820" name="Text Box 4"/>
          <p:cNvSpPr txBox="1">
            <a:spLocks noChangeArrowheads="1"/>
          </p:cNvSpPr>
          <p:nvPr/>
        </p:nvSpPr>
        <p:spPr bwMode="auto">
          <a:xfrm>
            <a:off x="0" y="3714752"/>
            <a:ext cx="9144000" cy="1815882"/>
          </a:xfrm>
          <a:prstGeom prst="rect">
            <a:avLst/>
          </a:prstGeom>
          <a:solidFill>
            <a:srgbClr val="CC99FF"/>
          </a:solidFill>
          <a:ln w="38100">
            <a:solidFill>
              <a:srgbClr val="666699"/>
            </a:solidFill>
            <a:miter lim="800000"/>
            <a:headEnd/>
            <a:tailEnd/>
          </a:ln>
        </p:spPr>
        <p:txBody>
          <a:bodyPr wrap="square">
            <a:spAutoFit/>
          </a:bodyPr>
          <a:lstStyle/>
          <a:p>
            <a:pPr algn="just"/>
            <a:r>
              <a:rPr lang="it-IT" sz="2800" b="1" dirty="0">
                <a:latin typeface="Times New Roman" pitchFamily="18" charset="0"/>
              </a:rPr>
              <a:t>viene eletto un nuovo Augusto, </a:t>
            </a:r>
            <a:r>
              <a:rPr lang="it-IT" sz="2800" b="1" dirty="0" err="1">
                <a:latin typeface="Times New Roman" pitchFamily="18" charset="0"/>
              </a:rPr>
              <a:t>Licinio</a:t>
            </a:r>
            <a:r>
              <a:rPr lang="it-IT" sz="2800" b="1" dirty="0">
                <a:latin typeface="Times New Roman" pitchFamily="18" charset="0"/>
              </a:rPr>
              <a:t>, al posto di Severo.</a:t>
            </a:r>
          </a:p>
          <a:p>
            <a:pPr algn="just"/>
            <a:r>
              <a:rPr lang="it-IT" sz="2800" b="1" dirty="0">
                <a:latin typeface="Times New Roman" pitchFamily="18" charset="0"/>
              </a:rPr>
              <a:t>Costantino e </a:t>
            </a:r>
            <a:r>
              <a:rPr lang="it-IT" sz="2800" b="1" dirty="0" err="1">
                <a:latin typeface="Times New Roman" pitchFamily="18" charset="0"/>
              </a:rPr>
              <a:t>Massimino</a:t>
            </a:r>
            <a:r>
              <a:rPr lang="it-IT" sz="2800" b="1" dirty="0">
                <a:latin typeface="Times New Roman" pitchFamily="18" charset="0"/>
              </a:rPr>
              <a:t> </a:t>
            </a:r>
            <a:r>
              <a:rPr lang="it-IT" sz="2800" b="1" dirty="0" err="1">
                <a:latin typeface="Times New Roman" pitchFamily="18" charset="0"/>
              </a:rPr>
              <a:t>Daia</a:t>
            </a:r>
            <a:r>
              <a:rPr lang="it-IT" sz="2800" b="1" dirty="0">
                <a:latin typeface="Times New Roman" pitchFamily="18" charset="0"/>
              </a:rPr>
              <a:t> restano Cesari ma viene aggiunto loro il titolo di “figli di Augusti”.</a:t>
            </a:r>
          </a:p>
          <a:p>
            <a:pPr algn="just"/>
            <a:r>
              <a:rPr lang="it-IT" sz="2800" b="1" dirty="0" err="1">
                <a:latin typeface="Times New Roman" pitchFamily="18" charset="0"/>
              </a:rPr>
              <a:t>Massenzio</a:t>
            </a:r>
            <a:r>
              <a:rPr lang="it-IT" sz="2800" b="1" dirty="0">
                <a:latin typeface="Times New Roman" pitchFamily="18" charset="0"/>
              </a:rPr>
              <a:t> è considerato un usurpatore.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1116013" y="188913"/>
            <a:ext cx="6264275" cy="617537"/>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La “crisi del sistema” (306-312)</a:t>
            </a:r>
          </a:p>
        </p:txBody>
      </p:sp>
      <p:sp>
        <p:nvSpPr>
          <p:cNvPr id="35843" name="Text Box 3"/>
          <p:cNvSpPr txBox="1">
            <a:spLocks noChangeArrowheads="1"/>
          </p:cNvSpPr>
          <p:nvPr/>
        </p:nvSpPr>
        <p:spPr bwMode="auto">
          <a:xfrm>
            <a:off x="0" y="928670"/>
            <a:ext cx="9144000" cy="1938992"/>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Nel 310, si rompono i rapporti tra </a:t>
            </a:r>
            <a:r>
              <a:rPr lang="it-IT" sz="2400" b="1" dirty="0" err="1">
                <a:latin typeface="Times New Roman" pitchFamily="18" charset="0"/>
              </a:rPr>
              <a:t>Massimiano</a:t>
            </a:r>
            <a:r>
              <a:rPr lang="it-IT" sz="2400" b="1" dirty="0">
                <a:latin typeface="Times New Roman" pitchFamily="18" charset="0"/>
              </a:rPr>
              <a:t> e Costantino; </a:t>
            </a:r>
            <a:r>
              <a:rPr lang="it-IT" sz="2400" b="1" dirty="0" err="1">
                <a:latin typeface="Times New Roman" pitchFamily="18" charset="0"/>
              </a:rPr>
              <a:t>Massimiano</a:t>
            </a:r>
            <a:r>
              <a:rPr lang="it-IT" sz="2400" b="1" dirty="0">
                <a:latin typeface="Times New Roman" pitchFamily="18" charset="0"/>
              </a:rPr>
              <a:t> è sconfitto e ucciso. Nello stesso anno </a:t>
            </a:r>
            <a:r>
              <a:rPr lang="it-IT" sz="2400" b="1" dirty="0" err="1">
                <a:latin typeface="Times New Roman" pitchFamily="18" charset="0"/>
              </a:rPr>
              <a:t>Massenzio</a:t>
            </a:r>
            <a:r>
              <a:rPr lang="it-IT" sz="2400" b="1" dirty="0">
                <a:latin typeface="Times New Roman" pitchFamily="18" charset="0"/>
              </a:rPr>
              <a:t> fronteggia l’usurpazione di </a:t>
            </a:r>
            <a:r>
              <a:rPr lang="it-IT" sz="2400" b="1" dirty="0" err="1">
                <a:latin typeface="Times New Roman" pitchFamily="18" charset="0"/>
              </a:rPr>
              <a:t>Domizio</a:t>
            </a:r>
            <a:r>
              <a:rPr lang="it-IT" sz="2400" b="1" dirty="0">
                <a:latin typeface="Times New Roman" pitchFamily="18" charset="0"/>
              </a:rPr>
              <a:t> Alessandro, vicario della diocesi d’Africa; una sommossa a Roma, provocata dalla penuria di grano, viene repressa nel sangue dai pretoriani.</a:t>
            </a:r>
          </a:p>
        </p:txBody>
      </p:sp>
      <p:sp>
        <p:nvSpPr>
          <p:cNvPr id="35844" name="Text Box 4"/>
          <p:cNvSpPr txBox="1">
            <a:spLocks noChangeArrowheads="1"/>
          </p:cNvSpPr>
          <p:nvPr/>
        </p:nvSpPr>
        <p:spPr bwMode="auto">
          <a:xfrm>
            <a:off x="0" y="2928934"/>
            <a:ext cx="9144000" cy="1015663"/>
          </a:xfrm>
          <a:prstGeom prst="rect">
            <a:avLst/>
          </a:prstGeom>
          <a:solidFill>
            <a:srgbClr val="CC99FF"/>
          </a:solidFill>
          <a:ln w="38100">
            <a:solidFill>
              <a:srgbClr val="666699"/>
            </a:solidFill>
            <a:miter lim="800000"/>
            <a:headEnd/>
            <a:tailEnd/>
          </a:ln>
        </p:spPr>
        <p:txBody>
          <a:bodyPr wrap="square">
            <a:spAutoFit/>
          </a:bodyPr>
          <a:lstStyle/>
          <a:p>
            <a:pPr algn="just"/>
            <a:r>
              <a:rPr lang="it-IT" sz="2000" b="1" dirty="0">
                <a:latin typeface="Times New Roman" pitchFamily="18" charset="0"/>
              </a:rPr>
              <a:t>311: </a:t>
            </a:r>
            <a:r>
              <a:rPr lang="it-IT" sz="2000" b="1" dirty="0" err="1">
                <a:latin typeface="Times New Roman" pitchFamily="18" charset="0"/>
              </a:rPr>
              <a:t>Galerio</a:t>
            </a:r>
            <a:r>
              <a:rPr lang="it-IT" sz="2000" b="1" dirty="0">
                <a:latin typeface="Times New Roman" pitchFamily="18" charset="0"/>
              </a:rPr>
              <a:t> muore, nominando però prima Costantino e </a:t>
            </a:r>
            <a:r>
              <a:rPr lang="it-IT" sz="2000" b="1" dirty="0" err="1">
                <a:latin typeface="Times New Roman" pitchFamily="18" charset="0"/>
              </a:rPr>
              <a:t>Massimino</a:t>
            </a:r>
            <a:r>
              <a:rPr lang="it-IT" sz="2000" b="1" dirty="0">
                <a:latin typeface="Times New Roman" pitchFamily="18" charset="0"/>
              </a:rPr>
              <a:t> </a:t>
            </a:r>
            <a:r>
              <a:rPr lang="it-IT" sz="2000" b="1" dirty="0" err="1">
                <a:latin typeface="Times New Roman" pitchFamily="18" charset="0"/>
              </a:rPr>
              <a:t>Daia</a:t>
            </a:r>
            <a:r>
              <a:rPr lang="it-IT" sz="2000" b="1" dirty="0">
                <a:latin typeface="Times New Roman" pitchFamily="18" charset="0"/>
              </a:rPr>
              <a:t> Augusti. Si fronteggiano adesso quattro Augusti: </a:t>
            </a:r>
            <a:r>
              <a:rPr lang="it-IT" sz="2000" b="1" dirty="0" err="1">
                <a:latin typeface="Times New Roman" pitchFamily="18" charset="0"/>
              </a:rPr>
              <a:t>Massenzio</a:t>
            </a:r>
            <a:r>
              <a:rPr lang="it-IT" sz="2000" b="1" dirty="0">
                <a:latin typeface="Times New Roman" pitchFamily="18" charset="0"/>
              </a:rPr>
              <a:t> e Costantino in Occidente, </a:t>
            </a:r>
            <a:r>
              <a:rPr lang="it-IT" sz="2000" b="1" dirty="0" err="1">
                <a:latin typeface="Times New Roman" pitchFamily="18" charset="0"/>
              </a:rPr>
              <a:t>Licinio</a:t>
            </a:r>
            <a:r>
              <a:rPr lang="it-IT" sz="2000" b="1" dirty="0">
                <a:latin typeface="Times New Roman" pitchFamily="18" charset="0"/>
              </a:rPr>
              <a:t> e </a:t>
            </a:r>
            <a:r>
              <a:rPr lang="it-IT" sz="2000" b="1" dirty="0" err="1">
                <a:latin typeface="Times New Roman" pitchFamily="18" charset="0"/>
              </a:rPr>
              <a:t>Massimino</a:t>
            </a:r>
            <a:r>
              <a:rPr lang="it-IT" sz="2000" b="1" dirty="0">
                <a:latin typeface="Times New Roman" pitchFamily="18" charset="0"/>
              </a:rPr>
              <a:t> </a:t>
            </a:r>
            <a:r>
              <a:rPr lang="it-IT" sz="2000" b="1" dirty="0" err="1">
                <a:latin typeface="Times New Roman" pitchFamily="18" charset="0"/>
              </a:rPr>
              <a:t>Daia</a:t>
            </a:r>
            <a:r>
              <a:rPr lang="it-IT" sz="2000" b="1" dirty="0">
                <a:latin typeface="Times New Roman" pitchFamily="18" charset="0"/>
              </a:rPr>
              <a:t> in Oriente</a:t>
            </a:r>
            <a:r>
              <a:rPr lang="it-IT" sz="1600" b="1" dirty="0">
                <a:latin typeface="Times New Roman" pitchFamily="18" charset="0"/>
              </a:rPr>
              <a:t>.</a:t>
            </a:r>
          </a:p>
        </p:txBody>
      </p:sp>
      <p:sp>
        <p:nvSpPr>
          <p:cNvPr id="35845" name="Text Box 5"/>
          <p:cNvSpPr txBox="1">
            <a:spLocks noChangeArrowheads="1"/>
          </p:cNvSpPr>
          <p:nvPr/>
        </p:nvSpPr>
        <p:spPr bwMode="auto">
          <a:xfrm>
            <a:off x="0" y="4076700"/>
            <a:ext cx="9144000" cy="2308324"/>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Costantino si allea con </a:t>
            </a:r>
            <a:r>
              <a:rPr lang="it-IT" sz="2400" b="1" dirty="0" err="1">
                <a:latin typeface="Times New Roman" pitchFamily="18" charset="0"/>
              </a:rPr>
              <a:t>Licinio</a:t>
            </a:r>
            <a:r>
              <a:rPr lang="it-IT" sz="2400" b="1" dirty="0">
                <a:latin typeface="Times New Roman" pitchFamily="18" charset="0"/>
              </a:rPr>
              <a:t> che ne sposa la sorella Costanza. Secondo Lattanzio, vi sarebbero stati accordi segreti tra </a:t>
            </a:r>
            <a:r>
              <a:rPr lang="it-IT" sz="2400" b="1" dirty="0" err="1">
                <a:latin typeface="Times New Roman" pitchFamily="18" charset="0"/>
              </a:rPr>
              <a:t>Massenzio</a:t>
            </a:r>
            <a:r>
              <a:rPr lang="it-IT" sz="2400" b="1" dirty="0">
                <a:latin typeface="Times New Roman" pitchFamily="18" charset="0"/>
              </a:rPr>
              <a:t> e </a:t>
            </a:r>
            <a:r>
              <a:rPr lang="it-IT" sz="2400" b="1" dirty="0" err="1">
                <a:latin typeface="Times New Roman" pitchFamily="18" charset="0"/>
              </a:rPr>
              <a:t>Massimino</a:t>
            </a:r>
            <a:r>
              <a:rPr lang="it-IT" sz="2400" b="1" dirty="0">
                <a:latin typeface="Times New Roman" pitchFamily="18" charset="0"/>
              </a:rPr>
              <a:t> </a:t>
            </a:r>
            <a:r>
              <a:rPr lang="it-IT" sz="2400" b="1" dirty="0" err="1">
                <a:latin typeface="Times New Roman" pitchFamily="18" charset="0"/>
              </a:rPr>
              <a:t>Daia</a:t>
            </a:r>
            <a:r>
              <a:rPr lang="it-IT" sz="2400" b="1" dirty="0">
                <a:latin typeface="Times New Roman" pitchFamily="18" charset="0"/>
              </a:rPr>
              <a:t>.</a:t>
            </a:r>
          </a:p>
          <a:p>
            <a:pPr algn="just"/>
            <a:r>
              <a:rPr lang="it-IT" sz="2400" b="1" dirty="0">
                <a:latin typeface="Times New Roman" pitchFamily="18" charset="0"/>
              </a:rPr>
              <a:t>Nell’ottobre del 312 Costantino sconfigge </a:t>
            </a:r>
            <a:r>
              <a:rPr lang="it-IT" sz="2400" b="1" dirty="0" err="1">
                <a:latin typeface="Times New Roman" pitchFamily="18" charset="0"/>
              </a:rPr>
              <a:t>Massenzio</a:t>
            </a:r>
            <a:r>
              <a:rPr lang="it-IT" sz="2400" b="1" dirty="0">
                <a:latin typeface="Times New Roman" pitchFamily="18" charset="0"/>
              </a:rPr>
              <a:t> nei pressi del ponte </a:t>
            </a:r>
            <a:r>
              <a:rPr lang="it-IT" sz="2400" b="1" dirty="0" err="1">
                <a:latin typeface="Times New Roman" pitchFamily="18" charset="0"/>
              </a:rPr>
              <a:t>Milvio</a:t>
            </a:r>
            <a:r>
              <a:rPr lang="it-IT" sz="2400" b="1" dirty="0">
                <a:latin typeface="Times New Roman" pitchFamily="18" charset="0"/>
              </a:rPr>
              <a:t> a Roma. Nell’aprile del 313, ad </a:t>
            </a:r>
            <a:r>
              <a:rPr lang="it-IT" sz="2400" b="1" dirty="0" err="1">
                <a:latin typeface="Times New Roman" pitchFamily="18" charset="0"/>
              </a:rPr>
              <a:t>Adrianopoli</a:t>
            </a:r>
            <a:r>
              <a:rPr lang="it-IT" sz="2400" b="1" dirty="0">
                <a:latin typeface="Times New Roman" pitchFamily="18" charset="0"/>
              </a:rPr>
              <a:t>, </a:t>
            </a:r>
            <a:r>
              <a:rPr lang="it-IT" sz="2400" b="1" dirty="0" err="1">
                <a:latin typeface="Times New Roman" pitchFamily="18" charset="0"/>
              </a:rPr>
              <a:t>Licinio</a:t>
            </a:r>
            <a:r>
              <a:rPr lang="it-IT" sz="2400" b="1" dirty="0">
                <a:latin typeface="Times New Roman" pitchFamily="18" charset="0"/>
              </a:rPr>
              <a:t> sconfigge </a:t>
            </a:r>
            <a:r>
              <a:rPr lang="it-IT" sz="2400" b="1" dirty="0" err="1">
                <a:latin typeface="Times New Roman" pitchFamily="18" charset="0"/>
              </a:rPr>
              <a:t>Massimino</a:t>
            </a:r>
            <a:r>
              <a:rPr lang="it-IT" sz="2400" b="1" dirty="0">
                <a:latin typeface="Times New Roman" pitchFamily="18" charset="0"/>
              </a:rPr>
              <a:t> </a:t>
            </a:r>
            <a:r>
              <a:rPr lang="it-IT" sz="2400" b="1" dirty="0" err="1">
                <a:latin typeface="Times New Roman" pitchFamily="18" charset="0"/>
              </a:rPr>
              <a:t>Daia</a:t>
            </a:r>
            <a:r>
              <a:rPr lang="it-IT" sz="2400" b="1" dirty="0">
                <a:latin typeface="Times New Roman" pitchFamily="18" charset="0"/>
              </a:rPr>
              <a:t> che muore qualche mese più tardi.</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7" descr="Arco di Costantino"/>
          <p:cNvPicPr>
            <a:picLocks noChangeAspect="1" noChangeArrowheads="1"/>
          </p:cNvPicPr>
          <p:nvPr/>
        </p:nvPicPr>
        <p:blipFill>
          <a:blip r:embed="rId3" cstate="print"/>
          <a:srcRect/>
          <a:stretch>
            <a:fillRect/>
          </a:stretch>
        </p:blipFill>
        <p:spPr bwMode="auto">
          <a:xfrm>
            <a:off x="0" y="-535809"/>
            <a:ext cx="9858412" cy="7393809"/>
          </a:xfrm>
          <a:prstGeom prst="rect">
            <a:avLst/>
          </a:prstGeom>
          <a:noFill/>
          <a:ln w="38100">
            <a:solidFill>
              <a:srgbClr val="99CC00"/>
            </a:solidFill>
            <a:miter lim="800000"/>
            <a:headEnd/>
            <a:tailEnd/>
          </a:ln>
        </p:spPr>
      </p:pic>
      <p:sp>
        <p:nvSpPr>
          <p:cNvPr id="36869" name="Text Box 4"/>
          <p:cNvSpPr txBox="1">
            <a:spLocks noChangeArrowheads="1"/>
          </p:cNvSpPr>
          <p:nvPr/>
        </p:nvSpPr>
        <p:spPr bwMode="auto">
          <a:xfrm>
            <a:off x="0" y="5934670"/>
            <a:ext cx="9144000" cy="923330"/>
          </a:xfrm>
          <a:prstGeom prst="rect">
            <a:avLst/>
          </a:prstGeom>
          <a:solidFill>
            <a:srgbClr val="CC99FF"/>
          </a:solidFill>
          <a:ln w="38100">
            <a:solidFill>
              <a:srgbClr val="666699"/>
            </a:solidFill>
            <a:miter lim="800000"/>
            <a:headEnd/>
            <a:tailEnd/>
          </a:ln>
        </p:spPr>
        <p:txBody>
          <a:bodyPr wrap="square">
            <a:spAutoFit/>
          </a:bodyPr>
          <a:lstStyle/>
          <a:p>
            <a:pPr algn="just"/>
            <a:r>
              <a:rPr lang="it-IT" b="1" dirty="0">
                <a:latin typeface="Times New Roman" pitchFamily="18" charset="0"/>
              </a:rPr>
              <a:t>315: torna nuovamente a Roma per celebrare i suoi </a:t>
            </a:r>
            <a:r>
              <a:rPr lang="it-IT" b="1" i="1" dirty="0" err="1">
                <a:latin typeface="Times New Roman" pitchFamily="18" charset="0"/>
              </a:rPr>
              <a:t>decennalia</a:t>
            </a:r>
            <a:r>
              <a:rPr lang="it-IT" b="1" dirty="0">
                <a:latin typeface="Times New Roman" pitchFamily="18" charset="0"/>
              </a:rPr>
              <a:t> ed il trionfo su </a:t>
            </a:r>
            <a:r>
              <a:rPr lang="it-IT" b="1" dirty="0" err="1">
                <a:latin typeface="Times New Roman" pitchFamily="18" charset="0"/>
              </a:rPr>
              <a:t>Massenzio</a:t>
            </a:r>
            <a:r>
              <a:rPr lang="it-IT" b="1" dirty="0">
                <a:latin typeface="Times New Roman" pitchFamily="18" charset="0"/>
              </a:rPr>
              <a:t>. L’iscrizione dell’ arco eretto vicino al Colosseo proclama che </a:t>
            </a:r>
            <a:r>
              <a:rPr lang="it-IT" b="1" dirty="0" err="1">
                <a:latin typeface="Times New Roman" pitchFamily="18" charset="0"/>
              </a:rPr>
              <a:t>Massenzio</a:t>
            </a:r>
            <a:r>
              <a:rPr lang="it-IT" b="1" dirty="0">
                <a:latin typeface="Times New Roman" pitchFamily="18" charset="0"/>
              </a:rPr>
              <a:t> era stato sconfitto per “ispirazione divina” (</a:t>
            </a:r>
            <a:r>
              <a:rPr lang="it-IT" b="1" i="1" dirty="0" err="1">
                <a:latin typeface="Times New Roman" pitchFamily="18" charset="0"/>
              </a:rPr>
              <a:t>instinctu</a:t>
            </a:r>
            <a:r>
              <a:rPr lang="it-IT" b="1" i="1" dirty="0">
                <a:latin typeface="Times New Roman" pitchFamily="18" charset="0"/>
              </a:rPr>
              <a:t> </a:t>
            </a:r>
            <a:r>
              <a:rPr lang="it-IT" b="1" i="1" dirty="0" err="1">
                <a:latin typeface="Times New Roman" pitchFamily="18" charset="0"/>
              </a:rPr>
              <a:t>divinitatis</a:t>
            </a:r>
            <a:r>
              <a:rPr lang="it-IT" sz="1600" b="1" dirty="0">
                <a:latin typeface="Times New Roman" pitchFamily="18" charset="0"/>
              </a:rPr>
              <a:t>).</a:t>
            </a:r>
          </a:p>
        </p:txBody>
      </p:sp>
      <p:sp>
        <p:nvSpPr>
          <p:cNvPr id="6" name="Text Box 6"/>
          <p:cNvSpPr txBox="1">
            <a:spLocks noChangeArrowheads="1"/>
          </p:cNvSpPr>
          <p:nvPr/>
        </p:nvSpPr>
        <p:spPr bwMode="auto">
          <a:xfrm>
            <a:off x="0" y="0"/>
            <a:ext cx="5643570" cy="584775"/>
          </a:xfrm>
          <a:prstGeom prst="rect">
            <a:avLst/>
          </a:prstGeom>
          <a:solidFill>
            <a:srgbClr val="008080"/>
          </a:solidFill>
          <a:ln w="38100">
            <a:solidFill>
              <a:srgbClr val="808000"/>
            </a:solidFill>
            <a:miter lim="800000"/>
            <a:headEnd/>
            <a:tailEnd/>
          </a:ln>
        </p:spPr>
        <p:txBody>
          <a:bodyPr wrap="square">
            <a:spAutoFit/>
          </a:bodyPr>
          <a:lstStyle/>
          <a:p>
            <a:pPr algn="ctr"/>
            <a:r>
              <a:rPr lang="it-IT" sz="3200" b="1" dirty="0">
                <a:latin typeface="Times New Roman" pitchFamily="18" charset="0"/>
              </a:rPr>
              <a:t>Costantino e </a:t>
            </a:r>
            <a:r>
              <a:rPr lang="it-IT" sz="3200" b="1" dirty="0" err="1">
                <a:latin typeface="Times New Roman" pitchFamily="18" charset="0"/>
              </a:rPr>
              <a:t>Licinio</a:t>
            </a:r>
            <a:r>
              <a:rPr lang="it-IT" sz="3200" b="1" dirty="0">
                <a:latin typeface="Times New Roman" pitchFamily="18" charset="0"/>
              </a:rPr>
              <a:t> (313-324)</a:t>
            </a:r>
          </a:p>
        </p:txBody>
      </p:sp>
      <p:sp>
        <p:nvSpPr>
          <p:cNvPr id="7" name="Text Box 3"/>
          <p:cNvSpPr txBox="1">
            <a:spLocks noChangeArrowheads="1"/>
          </p:cNvSpPr>
          <p:nvPr/>
        </p:nvSpPr>
        <p:spPr bwMode="auto">
          <a:xfrm flipH="1">
            <a:off x="0" y="4572008"/>
            <a:ext cx="9144000" cy="1323439"/>
          </a:xfrm>
          <a:prstGeom prst="rect">
            <a:avLst/>
          </a:prstGeom>
          <a:solidFill>
            <a:srgbClr val="CC99FF"/>
          </a:solidFill>
          <a:ln w="38100">
            <a:solidFill>
              <a:srgbClr val="666699"/>
            </a:solidFill>
            <a:miter lim="800000"/>
            <a:headEnd/>
            <a:tailEnd/>
          </a:ln>
        </p:spPr>
        <p:txBody>
          <a:bodyPr wrap="square">
            <a:spAutoFit/>
          </a:bodyPr>
          <a:lstStyle/>
          <a:p>
            <a:pPr algn="just"/>
            <a:r>
              <a:rPr lang="it-IT" sz="2000" b="1" dirty="0">
                <a:latin typeface="Times New Roman" pitchFamily="18" charset="0"/>
              </a:rPr>
              <a:t>Costantino si ferma a Roma solo due mesi, il tempo sufficiente per prendere possesso dell’Italia, precisare i modi della sua collaborazione con il Senato, sciogliere le coorti pretoriane. Sale quindi a Milano, nel gennaio del 313, per presenziare al matrimonio tra la sorella Costanza e </a:t>
            </a:r>
            <a:r>
              <a:rPr lang="it-IT" sz="2000" b="1" dirty="0" err="1">
                <a:latin typeface="Times New Roman" pitchFamily="18" charset="0"/>
              </a:rPr>
              <a:t>Licinio</a:t>
            </a:r>
            <a:r>
              <a:rPr lang="it-IT" sz="2000" b="1" dirty="0">
                <a:latin typeface="Times New Roman" pitchFamily="18" charset="0"/>
              </a:rPr>
              <a:t>.</a:t>
            </a:r>
            <a:endParaRPr lang="it-IT" sz="1600" b="1" dirty="0">
              <a:latin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1476375" y="188913"/>
            <a:ext cx="6264275" cy="617537"/>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Costantino e Licinio (313-324)</a:t>
            </a:r>
          </a:p>
        </p:txBody>
      </p:sp>
      <p:pic>
        <p:nvPicPr>
          <p:cNvPr id="37891" name="Picture 6" descr="Impero di Diocleziano"/>
          <p:cNvPicPr>
            <a:picLocks noChangeAspect="1" noChangeArrowheads="1"/>
          </p:cNvPicPr>
          <p:nvPr/>
        </p:nvPicPr>
        <p:blipFill>
          <a:blip r:embed="rId3" cstate="print"/>
          <a:srcRect/>
          <a:stretch>
            <a:fillRect/>
          </a:stretch>
        </p:blipFill>
        <p:spPr bwMode="auto">
          <a:xfrm>
            <a:off x="0" y="1487488"/>
            <a:ext cx="9144000" cy="5370512"/>
          </a:xfrm>
          <a:prstGeom prst="rect">
            <a:avLst/>
          </a:prstGeom>
          <a:noFill/>
          <a:ln w="9525">
            <a:noFill/>
            <a:miter lim="800000"/>
            <a:headEnd/>
            <a:tailEnd/>
          </a:ln>
        </p:spPr>
      </p:pic>
      <p:sp>
        <p:nvSpPr>
          <p:cNvPr id="37892" name="Text Box 3"/>
          <p:cNvSpPr txBox="1">
            <a:spLocks noChangeArrowheads="1"/>
          </p:cNvSpPr>
          <p:nvPr/>
        </p:nvSpPr>
        <p:spPr bwMode="auto">
          <a:xfrm>
            <a:off x="250825" y="1268413"/>
            <a:ext cx="8642350" cy="619125"/>
          </a:xfrm>
          <a:prstGeom prst="rect">
            <a:avLst/>
          </a:prstGeom>
          <a:solidFill>
            <a:srgbClr val="CC99FF"/>
          </a:solidFill>
          <a:ln w="38100">
            <a:solidFill>
              <a:srgbClr val="666699"/>
            </a:solidFill>
            <a:miter lim="800000"/>
            <a:headEnd/>
            <a:tailEnd/>
          </a:ln>
        </p:spPr>
        <p:txBody>
          <a:bodyPr>
            <a:spAutoFit/>
          </a:bodyPr>
          <a:lstStyle/>
          <a:p>
            <a:pPr algn="just"/>
            <a:r>
              <a:rPr lang="it-IT" sz="1600" b="1">
                <a:latin typeface="Times New Roman" pitchFamily="18" charset="0"/>
              </a:rPr>
              <a:t>L’intesa tra Licinio e Costantino si rompe nel 316, con un primo conflitto che vede soccombere Licinio, costretto a cedere le diocesi di Pannonia e Macedonia.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4"/>
          <p:cNvSpPr txBox="1">
            <a:spLocks noChangeArrowheads="1"/>
          </p:cNvSpPr>
          <p:nvPr/>
        </p:nvSpPr>
        <p:spPr bwMode="auto">
          <a:xfrm>
            <a:off x="0" y="1916113"/>
            <a:ext cx="9144000" cy="3970318"/>
          </a:xfrm>
          <a:prstGeom prst="rect">
            <a:avLst/>
          </a:prstGeom>
          <a:solidFill>
            <a:srgbClr val="CC99FF"/>
          </a:solidFill>
          <a:ln w="38100">
            <a:solidFill>
              <a:srgbClr val="666699"/>
            </a:solidFill>
            <a:miter lim="800000"/>
            <a:headEnd/>
            <a:tailEnd/>
          </a:ln>
        </p:spPr>
        <p:txBody>
          <a:bodyPr wrap="square">
            <a:spAutoFit/>
          </a:bodyPr>
          <a:lstStyle/>
          <a:p>
            <a:pPr algn="just"/>
            <a:r>
              <a:rPr lang="it-IT" sz="2800" b="1" dirty="0">
                <a:latin typeface="Times New Roman" pitchFamily="18" charset="0"/>
              </a:rPr>
              <a:t>La riconciliazione tra i due è sancita dalla nomina a Cesari dei due figli di Costantino, </a:t>
            </a:r>
            <a:r>
              <a:rPr lang="it-IT" sz="2800" b="1" dirty="0" err="1">
                <a:latin typeface="Times New Roman" pitchFamily="18" charset="0"/>
              </a:rPr>
              <a:t>Crispo</a:t>
            </a:r>
            <a:r>
              <a:rPr lang="it-IT" sz="2800" b="1" dirty="0">
                <a:latin typeface="Times New Roman" pitchFamily="18" charset="0"/>
              </a:rPr>
              <a:t> e Costantino II, e del figlio di </a:t>
            </a:r>
            <a:r>
              <a:rPr lang="it-IT" sz="2800" b="1" dirty="0" err="1">
                <a:latin typeface="Times New Roman" pitchFamily="18" charset="0"/>
              </a:rPr>
              <a:t>Licinio</a:t>
            </a:r>
            <a:r>
              <a:rPr lang="it-IT" sz="2800" b="1" dirty="0">
                <a:latin typeface="Times New Roman" pitchFamily="18" charset="0"/>
              </a:rPr>
              <a:t>, </a:t>
            </a:r>
            <a:r>
              <a:rPr lang="it-IT" sz="2800" b="1" dirty="0" err="1">
                <a:latin typeface="Times New Roman" pitchFamily="18" charset="0"/>
              </a:rPr>
              <a:t>Licinio</a:t>
            </a:r>
            <a:r>
              <a:rPr lang="it-IT" sz="2800" b="1" dirty="0">
                <a:latin typeface="Times New Roman" pitchFamily="18" charset="0"/>
              </a:rPr>
              <a:t> II. Si afferma così chiaramente il principio dinastico.</a:t>
            </a:r>
          </a:p>
          <a:p>
            <a:pPr algn="just"/>
            <a:r>
              <a:rPr lang="it-IT" sz="2800" b="1" dirty="0">
                <a:latin typeface="Times New Roman" pitchFamily="18" charset="0"/>
              </a:rPr>
              <a:t>Nel 320 i rapporti tra i due Augusti si rompono nuovamente per motivi religiosi (</a:t>
            </a:r>
            <a:r>
              <a:rPr lang="it-IT" sz="2800" b="1" dirty="0" err="1">
                <a:latin typeface="Times New Roman" pitchFamily="18" charset="0"/>
              </a:rPr>
              <a:t>Licinio</a:t>
            </a:r>
            <a:r>
              <a:rPr lang="it-IT" sz="2800" b="1" dirty="0">
                <a:latin typeface="Times New Roman" pitchFamily="18" charset="0"/>
              </a:rPr>
              <a:t> abbandona la politica di tolleranza nei confronti dei Cristiani). Nel 324 </a:t>
            </a:r>
            <a:r>
              <a:rPr lang="it-IT" sz="2800" b="1" dirty="0" err="1">
                <a:latin typeface="Times New Roman" pitchFamily="18" charset="0"/>
              </a:rPr>
              <a:t>Licinio</a:t>
            </a:r>
            <a:r>
              <a:rPr lang="it-IT" sz="2800" b="1" dirty="0">
                <a:latin typeface="Times New Roman" pitchFamily="18" charset="0"/>
              </a:rPr>
              <a:t> è prima sconfitto ad </a:t>
            </a:r>
            <a:r>
              <a:rPr lang="it-IT" sz="2800" b="1" dirty="0" err="1">
                <a:latin typeface="Times New Roman" pitchFamily="18" charset="0"/>
              </a:rPr>
              <a:t>Adrianopoli</a:t>
            </a:r>
            <a:r>
              <a:rPr lang="it-IT" sz="2800" b="1" dirty="0">
                <a:latin typeface="Times New Roman" pitchFamily="18" charset="0"/>
              </a:rPr>
              <a:t> e poi a </a:t>
            </a:r>
            <a:r>
              <a:rPr lang="it-IT" sz="2800" b="1" dirty="0" err="1">
                <a:latin typeface="Times New Roman" pitchFamily="18" charset="0"/>
              </a:rPr>
              <a:t>Crisopoli</a:t>
            </a:r>
            <a:r>
              <a:rPr lang="it-IT" sz="2800" b="1" dirty="0">
                <a:latin typeface="Times New Roman" pitchFamily="18" charset="0"/>
              </a:rPr>
              <a:t>; arresosi, è fatto uccidere da Costantino. </a:t>
            </a:r>
          </a:p>
        </p:txBody>
      </p:sp>
      <p:sp>
        <p:nvSpPr>
          <p:cNvPr id="38915" name="Text Box 5"/>
          <p:cNvSpPr txBox="1">
            <a:spLocks noChangeArrowheads="1"/>
          </p:cNvSpPr>
          <p:nvPr/>
        </p:nvSpPr>
        <p:spPr bwMode="auto">
          <a:xfrm>
            <a:off x="1403350" y="188913"/>
            <a:ext cx="6264275" cy="617537"/>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Costantino e Licinio (313-324)</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3"/>
          <p:cNvSpPr txBox="1">
            <a:spLocks noChangeArrowheads="1"/>
          </p:cNvSpPr>
          <p:nvPr/>
        </p:nvSpPr>
        <p:spPr bwMode="auto">
          <a:xfrm>
            <a:off x="1428728" y="0"/>
            <a:ext cx="6264275" cy="617537"/>
          </a:xfrm>
          <a:prstGeom prst="rect">
            <a:avLst/>
          </a:prstGeom>
          <a:solidFill>
            <a:srgbClr val="008080"/>
          </a:solidFill>
          <a:ln w="38100">
            <a:solidFill>
              <a:srgbClr val="808000"/>
            </a:solidFill>
            <a:miter lim="800000"/>
            <a:headEnd/>
            <a:tailEnd/>
          </a:ln>
        </p:spPr>
        <p:txBody>
          <a:bodyPr>
            <a:spAutoFit/>
          </a:bodyPr>
          <a:lstStyle/>
          <a:p>
            <a:pPr algn="ctr"/>
            <a:r>
              <a:rPr lang="it-IT" sz="3200" b="1">
                <a:latin typeface="Times New Roman" pitchFamily="18" charset="0"/>
              </a:rPr>
              <a:t>Costantino (313-337)</a:t>
            </a:r>
          </a:p>
        </p:txBody>
      </p:sp>
      <p:sp>
        <p:nvSpPr>
          <p:cNvPr id="39941" name="Text Box 5"/>
          <p:cNvSpPr txBox="1">
            <a:spLocks noChangeArrowheads="1"/>
          </p:cNvSpPr>
          <p:nvPr/>
        </p:nvSpPr>
        <p:spPr bwMode="auto">
          <a:xfrm>
            <a:off x="0" y="4929198"/>
            <a:ext cx="6143636" cy="1938992"/>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Negli stessi mesi le zecche di Gallia e Britannia iniziano a coniare bronzi caratterizzati dal rovescio dedicato appunto a </a:t>
            </a:r>
            <a:r>
              <a:rPr lang="it-IT" sz="2400" b="1" i="1" dirty="0">
                <a:latin typeface="Times New Roman" pitchFamily="18" charset="0"/>
              </a:rPr>
              <a:t>Sol </a:t>
            </a:r>
            <a:r>
              <a:rPr lang="it-IT" sz="2400" b="1" i="1" dirty="0" err="1">
                <a:latin typeface="Times New Roman" pitchFamily="18" charset="0"/>
              </a:rPr>
              <a:t>Invictus</a:t>
            </a:r>
            <a:r>
              <a:rPr lang="it-IT" sz="2400" b="1" dirty="0">
                <a:latin typeface="Times New Roman" pitchFamily="18" charset="0"/>
              </a:rPr>
              <a:t>. Questa teologia solare perdura, sulle monete, almeno fino al 320.</a:t>
            </a:r>
          </a:p>
        </p:txBody>
      </p:sp>
      <p:sp>
        <p:nvSpPr>
          <p:cNvPr id="6" name="Text Box 2"/>
          <p:cNvSpPr txBox="1">
            <a:spLocks noChangeArrowheads="1"/>
          </p:cNvSpPr>
          <p:nvPr/>
        </p:nvSpPr>
        <p:spPr bwMode="auto">
          <a:xfrm>
            <a:off x="0" y="642918"/>
            <a:ext cx="9144000" cy="4154984"/>
          </a:xfrm>
          <a:prstGeom prst="rect">
            <a:avLst/>
          </a:prstGeom>
          <a:solidFill>
            <a:srgbClr val="CC99FF"/>
          </a:solidFill>
          <a:ln w="38100">
            <a:solidFill>
              <a:srgbClr val="666699"/>
            </a:solidFill>
            <a:miter lim="800000"/>
            <a:headEnd/>
            <a:tailEnd/>
          </a:ln>
        </p:spPr>
        <p:txBody>
          <a:bodyPr wrap="square">
            <a:spAutoFit/>
          </a:bodyPr>
          <a:lstStyle/>
          <a:p>
            <a:pPr algn="just"/>
            <a:r>
              <a:rPr lang="it-IT" sz="2400" b="1" dirty="0">
                <a:latin typeface="Times New Roman" pitchFamily="18" charset="0"/>
              </a:rPr>
              <a:t>Sul piano religioso, Costantino si mostra inizialmente allineato con l’ideologia tetrarchica: nel </a:t>
            </a:r>
            <a:r>
              <a:rPr lang="it-IT" sz="2400" b="1" i="1" dirty="0">
                <a:latin typeface="Times New Roman" pitchFamily="18" charset="0"/>
              </a:rPr>
              <a:t>Panegirico</a:t>
            </a:r>
            <a:r>
              <a:rPr lang="it-IT" sz="2400" b="1" dirty="0">
                <a:latin typeface="Times New Roman" pitchFamily="18" charset="0"/>
              </a:rPr>
              <a:t> </a:t>
            </a:r>
            <a:r>
              <a:rPr lang="it-IT" sz="2400" b="1" dirty="0" err="1">
                <a:latin typeface="Times New Roman" pitchFamily="18" charset="0"/>
              </a:rPr>
              <a:t>VI</a:t>
            </a:r>
            <a:r>
              <a:rPr lang="it-IT" sz="2400" b="1" dirty="0">
                <a:latin typeface="Times New Roman" pitchFamily="18" charset="0"/>
              </a:rPr>
              <a:t>, del 307,  pronunciato in occasione del suo matrimonio con Fausto, è celebrata la sua discendenza da Ercole, condivisa con il suocero </a:t>
            </a:r>
            <a:r>
              <a:rPr lang="it-IT" sz="2400" b="1" dirty="0" err="1">
                <a:latin typeface="Times New Roman" pitchFamily="18" charset="0"/>
              </a:rPr>
              <a:t>Massimiano</a:t>
            </a:r>
            <a:r>
              <a:rPr lang="it-IT" sz="2400" b="1" dirty="0">
                <a:latin typeface="Times New Roman" pitchFamily="18" charset="0"/>
              </a:rPr>
              <a:t>.</a:t>
            </a:r>
          </a:p>
          <a:p>
            <a:pPr algn="just"/>
            <a:r>
              <a:rPr lang="it-IT" sz="2400" b="1" dirty="0">
                <a:latin typeface="Times New Roman" pitchFamily="18" charset="0"/>
              </a:rPr>
              <a:t>Nel 310, dopo la rottura con </a:t>
            </a:r>
            <a:r>
              <a:rPr lang="it-IT" sz="2400" b="1" dirty="0" err="1">
                <a:latin typeface="Times New Roman" pitchFamily="18" charset="0"/>
              </a:rPr>
              <a:t>Massimiano</a:t>
            </a:r>
            <a:r>
              <a:rPr lang="it-IT" sz="2400" b="1" dirty="0">
                <a:latin typeface="Times New Roman" pitchFamily="18" charset="0"/>
              </a:rPr>
              <a:t>, rinuncia alla discendenza erculea e, nel </a:t>
            </a:r>
            <a:r>
              <a:rPr lang="it-IT" sz="2400" b="1" i="1" dirty="0">
                <a:latin typeface="Times New Roman" pitchFamily="18" charset="0"/>
              </a:rPr>
              <a:t>Panegirico VII</a:t>
            </a:r>
            <a:r>
              <a:rPr lang="it-IT" sz="2400" b="1" dirty="0">
                <a:latin typeface="Times New Roman" pitchFamily="18" charset="0"/>
              </a:rPr>
              <a:t>, oltre ad essere celebrata la sua discendenza da Costanzo Cloro e da Claudio II il Gotico, si ricorda la visione che avrebbe avuto in un importante tempio gallico ove gli sarebbe apparso Apollo a predirgli trenta anni di regno. Apollo rappresenta il dio solare gallico. Ciò marcherebbe una ripresa del culto di </a:t>
            </a:r>
            <a:r>
              <a:rPr lang="it-IT" sz="2400" b="1" i="1" dirty="0">
                <a:latin typeface="Times New Roman" pitchFamily="18" charset="0"/>
              </a:rPr>
              <a:t>Sol </a:t>
            </a:r>
            <a:r>
              <a:rPr lang="it-IT" sz="2400" b="1" i="1" dirty="0" err="1">
                <a:latin typeface="Times New Roman" pitchFamily="18" charset="0"/>
              </a:rPr>
              <a:t>Invictus</a:t>
            </a:r>
            <a:r>
              <a:rPr lang="it-IT" sz="2400" b="1" dirty="0">
                <a:latin typeface="Times New Roman" pitchFamily="18" charset="0"/>
              </a:rPr>
              <a:t>.</a:t>
            </a:r>
          </a:p>
        </p:txBody>
      </p:sp>
      <p:pic>
        <p:nvPicPr>
          <p:cNvPr id="7" name="Picture 4" descr="Costantino  soli invicto comiti"/>
          <p:cNvPicPr>
            <a:picLocks noChangeAspect="1" noChangeArrowheads="1"/>
          </p:cNvPicPr>
          <p:nvPr/>
        </p:nvPicPr>
        <p:blipFill>
          <a:blip r:embed="rId3" cstate="print"/>
          <a:srcRect/>
          <a:stretch>
            <a:fillRect/>
          </a:stretch>
        </p:blipFill>
        <p:spPr bwMode="auto">
          <a:xfrm>
            <a:off x="6213475" y="4405568"/>
            <a:ext cx="2930525" cy="2452432"/>
          </a:xfrm>
          <a:prstGeom prst="rect">
            <a:avLst/>
          </a:prstGeom>
          <a:noFill/>
          <a:ln w="38100">
            <a:solidFill>
              <a:srgbClr val="CCFFCC"/>
            </a:solid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10316</TotalTime>
  <Words>6923</Words>
  <Application>Microsoft Office PowerPoint</Application>
  <PresentationFormat>Presentazione su schermo (4:3)</PresentationFormat>
  <Paragraphs>324</Paragraphs>
  <Slides>38</Slides>
  <Notes>34</Notes>
  <HiddenSlides>0</HiddenSlides>
  <MMClips>0</MMClips>
  <ScaleCrop>false</ScaleCrop>
  <HeadingPairs>
    <vt:vector size="4" baseType="variant">
      <vt:variant>
        <vt:lpstr>Tema</vt:lpstr>
      </vt:variant>
      <vt:variant>
        <vt:i4>1</vt:i4>
      </vt:variant>
      <vt:variant>
        <vt:lpstr>Titoli diapositive</vt:lpstr>
      </vt:variant>
      <vt:variant>
        <vt:i4>38</vt:i4>
      </vt:variant>
    </vt:vector>
  </HeadingPairs>
  <TitlesOfParts>
    <vt:vector size="39" baseType="lpstr">
      <vt:lpstr>Struttura predefinita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gianluca</dc:creator>
  <cp:lastModifiedBy>HP</cp:lastModifiedBy>
  <cp:revision>130</cp:revision>
  <dcterms:created xsi:type="dcterms:W3CDTF">2006-05-11T08:52:52Z</dcterms:created>
  <dcterms:modified xsi:type="dcterms:W3CDTF">2017-02-16T15:52:51Z</dcterms:modified>
</cp:coreProperties>
</file>