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57" r:id="rId2"/>
    <p:sldId id="258" r:id="rId3"/>
    <p:sldId id="259" r:id="rId4"/>
    <p:sldId id="260" r:id="rId5"/>
    <p:sldId id="261" r:id="rId6"/>
    <p:sldId id="262" r:id="rId7"/>
    <p:sldId id="256"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99" r:id="rId32"/>
    <p:sldId id="286" r:id="rId33"/>
    <p:sldId id="300" r:id="rId34"/>
    <p:sldId id="297" r:id="rId35"/>
    <p:sldId id="287" r:id="rId36"/>
    <p:sldId id="288" r:id="rId37"/>
    <p:sldId id="289" r:id="rId38"/>
    <p:sldId id="290" r:id="rId39"/>
    <p:sldId id="291" r:id="rId40"/>
    <p:sldId id="301" r:id="rId41"/>
    <p:sldId id="293" r:id="rId42"/>
    <p:sldId id="298" r:id="rId43"/>
    <p:sldId id="294" r:id="rId44"/>
    <p:sldId id="295" r:id="rId45"/>
  </p:sldIdLst>
  <p:sldSz cx="9144000" cy="6858000" type="screen4x3"/>
  <p:notesSz cx="6858000" cy="9144000"/>
  <p:defaultTextStyle>
    <a:defPPr>
      <a:defRPr lang="it-IT"/>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8697" autoAdjust="0"/>
  </p:normalViewPr>
  <p:slideViewPr>
    <p:cSldViewPr snapToGrid="0">
      <p:cViewPr varScale="1">
        <p:scale>
          <a:sx n="58" d="100"/>
          <a:sy n="58" d="100"/>
        </p:scale>
        <p:origin x="-1716" y="-78"/>
      </p:cViewPr>
      <p:guideLst>
        <p:guide orient="horz" pos="2160"/>
        <p:guide pos="2880"/>
      </p:guideLst>
    </p:cSldViewPr>
  </p:slideViewPr>
  <p:notesTextViewPr>
    <p:cViewPr>
      <p:scale>
        <a:sx n="100" d="100"/>
        <a:sy n="100" d="100"/>
      </p:scale>
      <p:origin x="0" y="0"/>
    </p:cViewPr>
  </p:notesTextViewPr>
  <p:gridSpacing cx="36868100" cy="368681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14F2EF-E895-423F-B7E7-F51AF15E3F2A}" type="datetimeFigureOut">
              <a:rPr lang="it-IT" smtClean="0"/>
              <a:t>03/08/2012</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139F29F-79F4-4366-852C-97E7EB8F891A}" type="slidenum">
              <a:rPr lang="it-IT" smtClean="0"/>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Scontro con </a:t>
            </a:r>
            <a:r>
              <a:rPr lang="it-IT" dirty="0" err="1" smtClean="0"/>
              <a:t>Clodio</a:t>
            </a:r>
            <a:r>
              <a:rPr lang="it-IT" dirty="0" smtClean="0"/>
              <a:t> Albino che aveva nominato Cesare da Settimio Severo nel momento in</a:t>
            </a:r>
            <a:r>
              <a:rPr lang="it-IT" baseline="0" dirty="0" smtClean="0"/>
              <a:t> </a:t>
            </a:r>
            <a:r>
              <a:rPr lang="it-IT" baseline="0" dirty="0" err="1" smtClean="0"/>
              <a:t>cuui</a:t>
            </a:r>
            <a:r>
              <a:rPr lang="it-IT" baseline="0" dirty="0" smtClean="0"/>
              <a:t> Settimio Severo necessitava del suo appoggio</a:t>
            </a:r>
            <a:r>
              <a:rPr lang="it-IT" baseline="0" dirty="0" smtClean="0">
                <a:sym typeface="Wingdings" pitchFamily="2" charset="2"/>
              </a:rPr>
              <a:t> nomina di Cesare di </a:t>
            </a:r>
            <a:r>
              <a:rPr lang="it-IT" baseline="0" dirty="0" err="1" smtClean="0">
                <a:sym typeface="Wingdings" pitchFamily="2" charset="2"/>
              </a:rPr>
              <a:t>Caracalla</a:t>
            </a:r>
            <a:r>
              <a:rPr lang="it-IT" baseline="0" dirty="0" smtClean="0">
                <a:sym typeface="Wingdings" pitchFamily="2" charset="2"/>
              </a:rPr>
              <a:t>, creando un obbiettivo di una successione di tipo dinastica a Lione scontro </a:t>
            </a:r>
            <a:r>
              <a:rPr lang="it-IT" baseline="0" dirty="0" err="1" smtClean="0">
                <a:sym typeface="Wingdings" pitchFamily="2" charset="2"/>
              </a:rPr>
              <a:t>frsa</a:t>
            </a:r>
            <a:r>
              <a:rPr lang="it-IT" baseline="0" dirty="0" smtClean="0">
                <a:sym typeface="Wingdings" pitchFamily="2" charset="2"/>
              </a:rPr>
              <a:t> </a:t>
            </a:r>
            <a:r>
              <a:rPr lang="it-IT" baseline="0" dirty="0" err="1" smtClean="0">
                <a:sym typeface="Wingdings" pitchFamily="2" charset="2"/>
              </a:rPr>
              <a:t>Clodio</a:t>
            </a:r>
            <a:r>
              <a:rPr lang="it-IT" baseline="0" dirty="0" smtClean="0">
                <a:sym typeface="Wingdings" pitchFamily="2" charset="2"/>
              </a:rPr>
              <a:t> </a:t>
            </a:r>
            <a:r>
              <a:rPr lang="it-IT" baseline="0" dirty="0" err="1" smtClean="0">
                <a:sym typeface="Wingdings" pitchFamily="2" charset="2"/>
              </a:rPr>
              <a:t>Albinio</a:t>
            </a:r>
            <a:r>
              <a:rPr lang="it-IT" baseline="0" dirty="0" smtClean="0">
                <a:sym typeface="Wingdings" pitchFamily="2" charset="2"/>
              </a:rPr>
              <a:t> e Settimio Severo con vittoria di quest’ultimo campagna contro i Parti catturata </a:t>
            </a:r>
            <a:r>
              <a:rPr lang="it-IT" baseline="0" dirty="0" err="1" smtClean="0">
                <a:sym typeface="Wingdings" pitchFamily="2" charset="2"/>
              </a:rPr>
              <a:t>Ctesifonte</a:t>
            </a:r>
            <a:r>
              <a:rPr lang="it-IT" baseline="0" dirty="0" smtClean="0">
                <a:sym typeface="Wingdings" pitchFamily="2" charset="2"/>
              </a:rPr>
              <a:t>, conquista tesoro regio, ripianamento delle finanza dello stato(con Pertinace secondo </a:t>
            </a:r>
            <a:r>
              <a:rPr lang="it-IT" baseline="0" dirty="0" err="1" smtClean="0">
                <a:sym typeface="Wingdings" pitchFamily="2" charset="2"/>
              </a:rPr>
              <a:t>Erodiano</a:t>
            </a:r>
            <a:r>
              <a:rPr lang="it-IT" baseline="0" dirty="0" smtClean="0">
                <a:sym typeface="Wingdings" pitchFamily="2" charset="2"/>
              </a:rPr>
              <a:t> verso la metà del </a:t>
            </a:r>
            <a:r>
              <a:rPr lang="it-IT" baseline="0" dirty="0" err="1" smtClean="0">
                <a:sym typeface="Wingdings" pitchFamily="2" charset="2"/>
              </a:rPr>
              <a:t>III</a:t>
            </a:r>
            <a:r>
              <a:rPr lang="it-IT" baseline="0" dirty="0" smtClean="0">
                <a:sym typeface="Wingdings" pitchFamily="2" charset="2"/>
              </a:rPr>
              <a:t> avrebbe trovato solo un milione di sesterzi) recupero tesoro regio dei Parti, è stato un effetto delle confische realizzate con la sconfitte di </a:t>
            </a:r>
            <a:r>
              <a:rPr lang="it-IT" baseline="0" dirty="0" err="1" smtClean="0">
                <a:sym typeface="Wingdings" pitchFamily="2" charset="2"/>
              </a:rPr>
              <a:t>Clodio</a:t>
            </a:r>
            <a:r>
              <a:rPr lang="it-IT" baseline="0" dirty="0" smtClean="0">
                <a:sym typeface="Wingdings" pitchFamily="2" charset="2"/>
              </a:rPr>
              <a:t> </a:t>
            </a:r>
            <a:r>
              <a:rPr lang="it-IT" baseline="0" dirty="0" err="1" smtClean="0">
                <a:sym typeface="Wingdings" pitchFamily="2" charset="2"/>
              </a:rPr>
              <a:t>Albinio</a:t>
            </a:r>
            <a:r>
              <a:rPr lang="it-IT" baseline="0" dirty="0" smtClean="0">
                <a:sym typeface="Wingdings" pitchFamily="2" charset="2"/>
              </a:rPr>
              <a:t> e dei loro seguaci e sostenitori, ripiana il bilancio dello Stato rende solenne il </a:t>
            </a:r>
            <a:r>
              <a:rPr lang="it-IT" baseline="0" dirty="0" err="1" smtClean="0">
                <a:sym typeface="Wingdings" pitchFamily="2" charset="2"/>
              </a:rPr>
              <a:t>momente</a:t>
            </a:r>
            <a:r>
              <a:rPr lang="it-IT" baseline="0" dirty="0" smtClean="0">
                <a:sym typeface="Wingdings" pitchFamily="2" charset="2"/>
              </a:rPr>
              <a:t> </a:t>
            </a:r>
            <a:r>
              <a:rPr lang="it-IT" baseline="0" dirty="0" err="1" smtClean="0">
                <a:sym typeface="Wingdings" pitchFamily="2" charset="2"/>
              </a:rPr>
              <a:t>Caracalla</a:t>
            </a:r>
            <a:r>
              <a:rPr lang="it-IT" baseline="0" dirty="0" smtClean="0">
                <a:sym typeface="Wingdings" pitchFamily="2" charset="2"/>
              </a:rPr>
              <a:t> </a:t>
            </a:r>
            <a:r>
              <a:rPr lang="it-IT" baseline="0" dirty="0" err="1" smtClean="0">
                <a:sym typeface="Wingdings" pitchFamily="2" charset="2"/>
              </a:rPr>
              <a:t>corregente</a:t>
            </a:r>
            <a:r>
              <a:rPr lang="it-IT" baseline="0" dirty="0" smtClean="0">
                <a:sym typeface="Wingdings" pitchFamily="2" charset="2"/>
              </a:rPr>
              <a:t> di Augusto e </a:t>
            </a:r>
            <a:r>
              <a:rPr lang="it-IT" baseline="0" dirty="0" err="1" smtClean="0">
                <a:sym typeface="Wingdings" pitchFamily="2" charset="2"/>
              </a:rPr>
              <a:t>Geta</a:t>
            </a:r>
            <a:r>
              <a:rPr lang="it-IT" baseline="0" dirty="0" smtClean="0">
                <a:sym typeface="Wingdings" pitchFamily="2" charset="2"/>
              </a:rPr>
              <a:t> eventuale ordine futuro dell’impero nominato Cesare</a:t>
            </a:r>
            <a:endParaRPr lang="it-IT" dirty="0"/>
          </a:p>
        </p:txBody>
      </p:sp>
      <p:sp>
        <p:nvSpPr>
          <p:cNvPr id="4" name="Segnaposto numero diapositiva 3"/>
          <p:cNvSpPr>
            <a:spLocks noGrp="1"/>
          </p:cNvSpPr>
          <p:nvPr>
            <p:ph type="sldNum" sz="quarter" idx="10"/>
          </p:nvPr>
        </p:nvSpPr>
        <p:spPr/>
        <p:txBody>
          <a:bodyPr/>
          <a:lstStyle/>
          <a:p>
            <a:fld id="{F139F29F-79F4-4366-852C-97E7EB8F891A}" type="slidenum">
              <a:rPr lang="it-IT" smtClean="0"/>
              <a:t>1</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A Roma l’Arco di Settimio severo nel foro romano, eletto dal senato per </a:t>
            </a:r>
            <a:r>
              <a:rPr lang="it-IT" dirty="0" err="1" smtClean="0"/>
              <a:t>solennizare</a:t>
            </a:r>
            <a:r>
              <a:rPr lang="it-IT" dirty="0" smtClean="0"/>
              <a:t> le campagne </a:t>
            </a:r>
            <a:r>
              <a:rPr lang="it-IT" dirty="0" err="1" smtClean="0"/>
              <a:t>partiche</a:t>
            </a:r>
            <a:r>
              <a:rPr lang="it-IT" dirty="0" smtClean="0"/>
              <a:t> e il ritorno a </a:t>
            </a:r>
            <a:r>
              <a:rPr lang="it-IT" dirty="0" err="1" smtClean="0"/>
              <a:t>roma</a:t>
            </a:r>
            <a:r>
              <a:rPr lang="it-IT" dirty="0" smtClean="0"/>
              <a:t> di Settimio Severo</a:t>
            </a:r>
            <a:r>
              <a:rPr lang="it-IT" dirty="0" smtClean="0">
                <a:sym typeface="Wingdings" pitchFamily="2" charset="2"/>
              </a:rPr>
              <a:t> 4 pannelli raccontano episodi salienti</a:t>
            </a:r>
            <a:r>
              <a:rPr lang="it-IT" baseline="0" dirty="0" smtClean="0">
                <a:sym typeface="Wingdings" pitchFamily="2" charset="2"/>
              </a:rPr>
              <a:t> della campagna condotta da Settimio Severo, fuga da </a:t>
            </a:r>
            <a:r>
              <a:rPr lang="it-IT" baseline="0" dirty="0" err="1" smtClean="0">
                <a:sym typeface="Wingdings" pitchFamily="2" charset="2"/>
              </a:rPr>
              <a:t>Ctesifonte</a:t>
            </a:r>
            <a:r>
              <a:rPr lang="it-IT" baseline="0" dirty="0" smtClean="0">
                <a:sym typeface="Wingdings" pitchFamily="2" charset="2"/>
              </a:rPr>
              <a:t> del sovrano </a:t>
            </a:r>
            <a:r>
              <a:rPr lang="it-IT" baseline="0" dirty="0" err="1" smtClean="0">
                <a:sym typeface="Wingdings" pitchFamily="2" charset="2"/>
              </a:rPr>
              <a:t>partico</a:t>
            </a:r>
            <a:r>
              <a:rPr lang="it-IT" baseline="0" dirty="0" smtClean="0">
                <a:sym typeface="Wingdings" pitchFamily="2" charset="2"/>
              </a:rPr>
              <a:t> e saccheggio della città nel 208 si trasferisce in Britannia perché rimarrà una provincia instabile al di là del vallo </a:t>
            </a:r>
            <a:r>
              <a:rPr lang="it-IT" baseline="0" dirty="0" err="1" smtClean="0">
                <a:sym typeface="Wingdings" pitchFamily="2" charset="2"/>
              </a:rPr>
              <a:t>Antonini</a:t>
            </a:r>
            <a:r>
              <a:rPr lang="it-IT" baseline="0" dirty="0" smtClean="0">
                <a:sym typeface="Wingdings" pitchFamily="2" charset="2"/>
              </a:rPr>
              <a:t> </a:t>
            </a:r>
            <a:r>
              <a:rPr lang="it-IT" baseline="0" dirty="0" err="1" smtClean="0">
                <a:sym typeface="Wingdings" pitchFamily="2" charset="2"/>
              </a:rPr>
              <a:t>Geta</a:t>
            </a:r>
            <a:r>
              <a:rPr lang="it-IT" baseline="0" dirty="0" smtClean="0">
                <a:sym typeface="Wingdings" pitchFamily="2" charset="2"/>
              </a:rPr>
              <a:t> nominato augusto reggenti sono 3 muore a York</a:t>
            </a:r>
            <a:endParaRPr lang="it-IT" dirty="0"/>
          </a:p>
        </p:txBody>
      </p:sp>
      <p:sp>
        <p:nvSpPr>
          <p:cNvPr id="4" name="Segnaposto numero diapositiva 3"/>
          <p:cNvSpPr>
            <a:spLocks noGrp="1"/>
          </p:cNvSpPr>
          <p:nvPr>
            <p:ph type="sldNum" sz="quarter" idx="10"/>
          </p:nvPr>
        </p:nvSpPr>
        <p:spPr/>
        <p:txBody>
          <a:bodyPr/>
          <a:lstStyle/>
          <a:p>
            <a:fld id="{F139F29F-79F4-4366-852C-97E7EB8F891A}" type="slidenum">
              <a:rPr lang="it-IT" smtClean="0"/>
              <a:t>2</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Novità di Settimio Severo:</a:t>
            </a:r>
            <a:r>
              <a:rPr lang="it-IT" baseline="0" dirty="0" smtClean="0"/>
              <a:t> scarsi legami con il senato, privilegia rapporto con truppe legionarie(</a:t>
            </a:r>
            <a:r>
              <a:rPr lang="it-IT" baseline="0" dirty="0" err="1" smtClean="0"/>
              <a:t>settimio</a:t>
            </a:r>
            <a:r>
              <a:rPr lang="it-IT" baseline="0" dirty="0" smtClean="0"/>
              <a:t> severo figli intorno, ultime raccomandazione pensate i soldati mantenete stretto il vostro rapporto è la base del vostro potere), comando nuove 3 legioni affidato da cavalieri novità che non è nuova, legioni comandate da un cavaliere(in Egitto, prefetto dell’Egitto e Alessandria, ha un statuto speciale, proprietà privata del </a:t>
            </a:r>
            <a:r>
              <a:rPr lang="it-IT" baseline="0" dirty="0" err="1" smtClean="0"/>
              <a:t>Princeps</a:t>
            </a:r>
            <a:r>
              <a:rPr lang="it-IT" baseline="0" dirty="0" smtClean="0"/>
              <a:t>)</a:t>
            </a:r>
            <a:r>
              <a:rPr lang="it-IT" baseline="0" dirty="0" smtClean="0">
                <a:sym typeface="Wingdings" pitchFamily="2" charset="2"/>
              </a:rPr>
              <a:t> carattere di novità serie di trasformazione intorno alla metà del 300 secolo dopo cristo</a:t>
            </a:r>
            <a:endParaRPr lang="it-IT" dirty="0"/>
          </a:p>
        </p:txBody>
      </p:sp>
      <p:sp>
        <p:nvSpPr>
          <p:cNvPr id="4" name="Segnaposto numero diapositiva 3"/>
          <p:cNvSpPr>
            <a:spLocks noGrp="1"/>
          </p:cNvSpPr>
          <p:nvPr>
            <p:ph type="sldNum" sz="quarter" idx="10"/>
          </p:nvPr>
        </p:nvSpPr>
        <p:spPr/>
        <p:txBody>
          <a:bodyPr/>
          <a:lstStyle/>
          <a:p>
            <a:fld id="{F139F29F-79F4-4366-852C-97E7EB8F891A}" type="slidenum">
              <a:rPr lang="it-IT" smtClean="0"/>
              <a:t>3</a:t>
            </a:fld>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Cambia la</a:t>
            </a:r>
            <a:r>
              <a:rPr lang="it-IT" baseline="0" dirty="0" smtClean="0"/>
              <a:t> prefettura del pretorio</a:t>
            </a:r>
            <a:r>
              <a:rPr lang="it-IT" baseline="0" dirty="0" smtClean="0">
                <a:sym typeface="Wingdings" pitchFamily="2" charset="2"/>
              </a:rPr>
              <a:t> prefetti del pretorio di questi anni sono dei giuristi(</a:t>
            </a:r>
            <a:r>
              <a:rPr lang="it-IT" baseline="0" dirty="0" err="1" smtClean="0">
                <a:sym typeface="Wingdings" pitchFamily="2" charset="2"/>
              </a:rPr>
              <a:t>ulpiano</a:t>
            </a:r>
            <a:r>
              <a:rPr lang="it-IT" baseline="0" dirty="0" smtClean="0">
                <a:sym typeface="Wingdings" pitchFamily="2" charset="2"/>
              </a:rPr>
              <a:t>, </a:t>
            </a:r>
            <a:r>
              <a:rPr lang="it-IT" baseline="0" dirty="0" err="1" smtClean="0">
                <a:sym typeface="Wingdings" pitchFamily="2" charset="2"/>
              </a:rPr>
              <a:t>Papiniano</a:t>
            </a:r>
            <a:r>
              <a:rPr lang="it-IT" baseline="0" dirty="0" smtClean="0">
                <a:sym typeface="Wingdings" pitchFamily="2" charset="2"/>
              </a:rPr>
              <a:t>) massimi esperti del diritto dell’epoca situazione economica migliora</a:t>
            </a:r>
            <a:endParaRPr lang="it-IT" dirty="0"/>
          </a:p>
        </p:txBody>
      </p:sp>
      <p:sp>
        <p:nvSpPr>
          <p:cNvPr id="4" name="Segnaposto numero diapositiva 3"/>
          <p:cNvSpPr>
            <a:spLocks noGrp="1"/>
          </p:cNvSpPr>
          <p:nvPr>
            <p:ph type="sldNum" sz="quarter" idx="10"/>
          </p:nvPr>
        </p:nvSpPr>
        <p:spPr/>
        <p:txBody>
          <a:bodyPr/>
          <a:lstStyle/>
          <a:p>
            <a:fld id="{F139F29F-79F4-4366-852C-97E7EB8F891A}" type="slidenum">
              <a:rPr lang="it-IT" smtClean="0"/>
              <a:t>4</a:t>
            </a:fld>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Confische che</a:t>
            </a:r>
            <a:r>
              <a:rPr lang="it-IT" baseline="0" dirty="0" smtClean="0"/>
              <a:t> dilatano la proprietà imperiale</a:t>
            </a:r>
            <a:r>
              <a:rPr lang="it-IT" baseline="0" dirty="0" smtClean="0">
                <a:sym typeface="Wingdings" pitchFamily="2" charset="2"/>
              </a:rPr>
              <a:t> creazione ex novo ministero della proprietà privata imperiale, o riorganizzato ed è la </a:t>
            </a:r>
            <a:r>
              <a:rPr lang="it-IT" baseline="0" dirty="0" err="1" smtClean="0">
                <a:sym typeface="Wingdings" pitchFamily="2" charset="2"/>
              </a:rPr>
              <a:t>res</a:t>
            </a:r>
            <a:r>
              <a:rPr lang="it-IT" baseline="0" dirty="0" smtClean="0">
                <a:sym typeface="Wingdings" pitchFamily="2" charset="2"/>
              </a:rPr>
              <a:t> privata del </a:t>
            </a:r>
            <a:r>
              <a:rPr lang="it-IT" baseline="0" dirty="0" err="1" smtClean="0">
                <a:sym typeface="Wingdings" pitchFamily="2" charset="2"/>
              </a:rPr>
              <a:t>princeps</a:t>
            </a:r>
            <a:endParaRPr lang="it-IT" dirty="0"/>
          </a:p>
        </p:txBody>
      </p:sp>
      <p:sp>
        <p:nvSpPr>
          <p:cNvPr id="4" name="Segnaposto numero diapositiva 3"/>
          <p:cNvSpPr>
            <a:spLocks noGrp="1"/>
          </p:cNvSpPr>
          <p:nvPr>
            <p:ph type="sldNum" sz="quarter" idx="10"/>
          </p:nvPr>
        </p:nvSpPr>
        <p:spPr/>
        <p:txBody>
          <a:bodyPr/>
          <a:lstStyle/>
          <a:p>
            <a:fld id="{F139F29F-79F4-4366-852C-97E7EB8F891A}" type="slidenum">
              <a:rPr lang="it-IT" smtClean="0"/>
              <a:t>5</a:t>
            </a:fld>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Approvvigionamento</a:t>
            </a:r>
            <a:r>
              <a:rPr lang="it-IT" baseline="0" dirty="0" smtClean="0"/>
              <a:t> militare: introdotta l’</a:t>
            </a:r>
            <a:r>
              <a:rPr lang="it-IT" baseline="0" dirty="0" err="1" smtClean="0"/>
              <a:t>annoma</a:t>
            </a:r>
            <a:r>
              <a:rPr lang="it-IT" baseline="0" dirty="0" smtClean="0"/>
              <a:t> militarsi è una sorta di tassa che grava sui proprietari fondiari anche in Italia prevede un indennizzo poi tolto, si connoterà come una vera e propria tassa fondiaria</a:t>
            </a:r>
            <a:r>
              <a:rPr lang="it-IT" baseline="0" dirty="0" smtClean="0">
                <a:sym typeface="Wingdings" pitchFamily="2" charset="2"/>
              </a:rPr>
              <a:t> preparata la strada alla provincializzazione dell’Italia, elementi che caratterizzava l’Italia non era presente una tassa fondiaria, </a:t>
            </a:r>
            <a:r>
              <a:rPr lang="it-IT" baseline="0" dirty="0" err="1" smtClean="0">
                <a:sym typeface="Wingdings" pitchFamily="2" charset="2"/>
              </a:rPr>
              <a:t>pra</a:t>
            </a:r>
            <a:r>
              <a:rPr lang="it-IT" baseline="0" dirty="0" smtClean="0">
                <a:sym typeface="Wingdings" pitchFamily="2" charset="2"/>
              </a:rPr>
              <a:t> una tassa fondiaria fittizia problema della moneta, uno dei modi a partire da Nerone come interviene l’imperatore in ambito finanziario </a:t>
            </a:r>
            <a:r>
              <a:rPr lang="it-IT" baseline="0" dirty="0" err="1" smtClean="0">
                <a:sym typeface="Wingdings" pitchFamily="2" charset="2"/>
              </a:rPr>
              <a:t>diminizuione</a:t>
            </a:r>
            <a:r>
              <a:rPr lang="it-IT" baseline="0" dirty="0" smtClean="0">
                <a:sym typeface="Wingdings" pitchFamily="2" charset="2"/>
              </a:rPr>
              <a:t> percentuale di argento, ora il contenuto di fino è pari al 50 per cento è composta di metallo problema della politica economica nell’età imperiale, cosa determina uso spinto di tale moneta e provvedimenti che l’imperatore deve mettere in campo moneta considerato come </a:t>
            </a:r>
            <a:r>
              <a:rPr lang="it-IT" baseline="0" dirty="0" err="1" smtClean="0">
                <a:sym typeface="Wingdings" pitchFamily="2" charset="2"/>
              </a:rPr>
              <a:t>pretium</a:t>
            </a:r>
            <a:r>
              <a:rPr lang="it-IT" baseline="0" dirty="0" smtClean="0">
                <a:sym typeface="Wingdings" pitchFamily="2" charset="2"/>
              </a:rPr>
              <a:t> e non come </a:t>
            </a:r>
            <a:r>
              <a:rPr lang="it-IT" baseline="0" dirty="0" err="1" smtClean="0">
                <a:sym typeface="Wingdings" pitchFamily="2" charset="2"/>
              </a:rPr>
              <a:t>merx</a:t>
            </a:r>
            <a:r>
              <a:rPr lang="it-IT" baseline="0" dirty="0" smtClean="0">
                <a:sym typeface="Wingdings" pitchFamily="2" charset="2"/>
              </a:rPr>
              <a:t> oggi un po’ di carta vale un tot, l’imperatore perché ha il </a:t>
            </a:r>
            <a:r>
              <a:rPr lang="it-IT" baseline="0" dirty="0" err="1" smtClean="0">
                <a:sym typeface="Wingdings" pitchFamily="2" charset="2"/>
              </a:rPr>
              <a:t>voltus</a:t>
            </a:r>
            <a:r>
              <a:rPr lang="it-IT" baseline="0" dirty="0" smtClean="0">
                <a:sym typeface="Wingdings" pitchFamily="2" charset="2"/>
              </a:rPr>
              <a:t> dell’imperatore </a:t>
            </a:r>
            <a:r>
              <a:rPr lang="it-IT" baseline="0" dirty="0" err="1" smtClean="0">
                <a:sym typeface="Wingdings" pitchFamily="2" charset="2"/>
              </a:rPr>
              <a:t>vole</a:t>
            </a:r>
            <a:r>
              <a:rPr lang="it-IT" baseline="0" dirty="0" smtClean="0">
                <a:sym typeface="Wingdings" pitchFamily="2" charset="2"/>
              </a:rPr>
              <a:t> tot</a:t>
            </a:r>
            <a:endParaRPr lang="it-IT" dirty="0"/>
          </a:p>
        </p:txBody>
      </p:sp>
      <p:sp>
        <p:nvSpPr>
          <p:cNvPr id="4" name="Segnaposto numero diapositiva 3"/>
          <p:cNvSpPr>
            <a:spLocks noGrp="1"/>
          </p:cNvSpPr>
          <p:nvPr>
            <p:ph type="sldNum" sz="quarter" idx="10"/>
          </p:nvPr>
        </p:nvSpPr>
        <p:spPr/>
        <p:txBody>
          <a:bodyPr/>
          <a:lstStyle/>
          <a:p>
            <a:fld id="{F139F29F-79F4-4366-852C-97E7EB8F891A}" type="slidenum">
              <a:rPr lang="it-IT" smtClean="0"/>
              <a:t>6</a:t>
            </a:fld>
            <a:endParaRPr 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A York </a:t>
            </a:r>
            <a:r>
              <a:rPr lang="it-IT" dirty="0" err="1" smtClean="0"/>
              <a:t>defunge</a:t>
            </a:r>
            <a:r>
              <a:rPr lang="it-IT" dirty="0" smtClean="0"/>
              <a:t> Settimio </a:t>
            </a:r>
            <a:r>
              <a:rPr lang="it-IT" dirty="0" err="1" smtClean="0"/>
              <a:t>Sevedro</a:t>
            </a:r>
            <a:r>
              <a:rPr lang="it-IT" dirty="0" smtClean="0">
                <a:sym typeface="Wingdings" pitchFamily="2" charset="2"/>
              </a:rPr>
              <a:t> due augusti </a:t>
            </a:r>
            <a:r>
              <a:rPr lang="it-IT" dirty="0" err="1" smtClean="0">
                <a:sym typeface="Wingdings" pitchFamily="2" charset="2"/>
              </a:rPr>
              <a:t>Caracalla</a:t>
            </a:r>
            <a:r>
              <a:rPr lang="it-IT" dirty="0" smtClean="0">
                <a:sym typeface="Wingdings" pitchFamily="2" charset="2"/>
              </a:rPr>
              <a:t> elimina il</a:t>
            </a:r>
            <a:r>
              <a:rPr lang="it-IT" baseline="0" dirty="0" smtClean="0">
                <a:sym typeface="Wingdings" pitchFamily="2" charset="2"/>
              </a:rPr>
              <a:t> fratello che godeva di maggiori favori sia presso il senato che presso gli eserciti</a:t>
            </a:r>
            <a:endParaRPr lang="it-IT" dirty="0"/>
          </a:p>
        </p:txBody>
      </p:sp>
      <p:sp>
        <p:nvSpPr>
          <p:cNvPr id="4" name="Segnaposto numero diapositiva 3"/>
          <p:cNvSpPr>
            <a:spLocks noGrp="1"/>
          </p:cNvSpPr>
          <p:nvPr>
            <p:ph type="sldNum" sz="quarter" idx="10"/>
          </p:nvPr>
        </p:nvSpPr>
        <p:spPr/>
        <p:txBody>
          <a:bodyPr/>
          <a:lstStyle/>
          <a:p>
            <a:fld id="{F139F29F-79F4-4366-852C-97E7EB8F891A}" type="slidenum">
              <a:rPr lang="it-IT" smtClean="0"/>
              <a:t>7</a:t>
            </a:fld>
            <a:endParaRPr 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Proposta di </a:t>
            </a:r>
            <a:r>
              <a:rPr lang="it-IT" dirty="0" err="1" smtClean="0"/>
              <a:t>Caracalla</a:t>
            </a:r>
            <a:r>
              <a:rPr lang="it-IT" dirty="0" smtClean="0"/>
              <a:t> ad </a:t>
            </a:r>
            <a:r>
              <a:rPr lang="it-IT" dirty="0" err="1" smtClean="0"/>
              <a:t>Artabano</a:t>
            </a:r>
            <a:r>
              <a:rPr lang="it-IT" baseline="0" dirty="0" smtClean="0"/>
              <a:t> sposa la sua figlia, in modo tale che sarebbe potuto n </a:t>
            </a:r>
            <a:r>
              <a:rPr lang="it-IT" baseline="0" dirty="0" err="1" smtClean="0"/>
              <a:t>ascere</a:t>
            </a:r>
            <a:r>
              <a:rPr lang="it-IT" baseline="0" dirty="0" smtClean="0"/>
              <a:t> un impero romano </a:t>
            </a:r>
            <a:r>
              <a:rPr lang="it-IT" baseline="0" dirty="0" err="1" smtClean="0"/>
              <a:t>partico</a:t>
            </a:r>
            <a:r>
              <a:rPr lang="it-IT" baseline="0" dirty="0" smtClean="0"/>
              <a:t> prodotto di tale unione</a:t>
            </a:r>
            <a:r>
              <a:rPr lang="it-IT" baseline="0" dirty="0" smtClean="0">
                <a:sym typeface="Wingdings" pitchFamily="2" charset="2"/>
              </a:rPr>
              <a:t> </a:t>
            </a:r>
            <a:r>
              <a:rPr lang="it-IT" baseline="0" dirty="0" err="1" smtClean="0">
                <a:sym typeface="Wingdings" pitchFamily="2" charset="2"/>
              </a:rPr>
              <a:t>Artabano</a:t>
            </a:r>
            <a:r>
              <a:rPr lang="it-IT" baseline="0" dirty="0" smtClean="0">
                <a:sym typeface="Wingdings" pitchFamily="2" charset="2"/>
              </a:rPr>
              <a:t> rifiuto </a:t>
            </a:r>
            <a:r>
              <a:rPr lang="it-IT" baseline="0" dirty="0" err="1" smtClean="0">
                <a:sym typeface="Wingdings" pitchFamily="2" charset="2"/>
              </a:rPr>
              <a:t>Caracalla</a:t>
            </a:r>
            <a:r>
              <a:rPr lang="it-IT" baseline="0" dirty="0" smtClean="0">
                <a:sym typeface="Wingdings" pitchFamily="2" charset="2"/>
              </a:rPr>
              <a:t> dichiara guerra all’impero </a:t>
            </a:r>
            <a:r>
              <a:rPr lang="it-IT" baseline="0" dirty="0" err="1" smtClean="0">
                <a:sym typeface="Wingdings" pitchFamily="2" charset="2"/>
              </a:rPr>
              <a:t>partico</a:t>
            </a:r>
            <a:r>
              <a:rPr lang="it-IT" baseline="0" dirty="0" smtClean="0">
                <a:sym typeface="Wingdings" pitchFamily="2" charset="2"/>
              </a:rPr>
              <a:t> morte di </a:t>
            </a:r>
            <a:r>
              <a:rPr lang="it-IT" baseline="0" dirty="0" err="1" smtClean="0">
                <a:sym typeface="Wingdings" pitchFamily="2" charset="2"/>
              </a:rPr>
              <a:t>Caracalla</a:t>
            </a:r>
            <a:r>
              <a:rPr lang="it-IT" baseline="0" dirty="0" smtClean="0">
                <a:sym typeface="Wingdings" pitchFamily="2" charset="2"/>
              </a:rPr>
              <a:t> di </a:t>
            </a:r>
            <a:r>
              <a:rPr lang="it-IT" baseline="0" dirty="0" err="1" smtClean="0">
                <a:sym typeface="Wingdings" pitchFamily="2" charset="2"/>
              </a:rPr>
              <a:t>Opellio</a:t>
            </a:r>
            <a:r>
              <a:rPr lang="it-IT" baseline="0" dirty="0" smtClean="0">
                <a:sym typeface="Wingdings" pitchFamily="2" charset="2"/>
              </a:rPr>
              <a:t> </a:t>
            </a:r>
            <a:r>
              <a:rPr lang="it-IT" baseline="0" dirty="0" err="1" smtClean="0">
                <a:sym typeface="Wingdings" pitchFamily="2" charset="2"/>
              </a:rPr>
              <a:t>Macrino</a:t>
            </a:r>
            <a:r>
              <a:rPr lang="it-IT" baseline="0" dirty="0" smtClean="0">
                <a:sym typeface="Wingdings" pitchFamily="2" charset="2"/>
              </a:rPr>
              <a:t> che verrà acclamato imperatore</a:t>
            </a:r>
            <a:endParaRPr lang="it-IT" dirty="0"/>
          </a:p>
        </p:txBody>
      </p:sp>
      <p:sp>
        <p:nvSpPr>
          <p:cNvPr id="4" name="Segnaposto numero diapositiva 3"/>
          <p:cNvSpPr>
            <a:spLocks noGrp="1"/>
          </p:cNvSpPr>
          <p:nvPr>
            <p:ph type="sldNum" sz="quarter" idx="10"/>
          </p:nvPr>
        </p:nvSpPr>
        <p:spPr/>
        <p:txBody>
          <a:bodyPr/>
          <a:lstStyle/>
          <a:p>
            <a:fld id="{F139F29F-79F4-4366-852C-97E7EB8F891A}" type="slidenum">
              <a:rPr lang="it-IT" smtClean="0"/>
              <a:t>8</a:t>
            </a:fld>
            <a:endParaRPr lang="it-IT"/>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err="1" smtClean="0"/>
              <a:t>Costitutio</a:t>
            </a:r>
            <a:r>
              <a:rPr lang="it-IT" dirty="0" smtClean="0"/>
              <a:t> </a:t>
            </a:r>
            <a:r>
              <a:rPr lang="it-IT" dirty="0" err="1" smtClean="0"/>
              <a:t>Antoninana</a:t>
            </a:r>
            <a:r>
              <a:rPr lang="it-IT" dirty="0" smtClean="0"/>
              <a:t>,</a:t>
            </a:r>
            <a:r>
              <a:rPr lang="it-IT" baseline="0" dirty="0" smtClean="0"/>
              <a:t> nuovo nominale argento</a:t>
            </a:r>
            <a:r>
              <a:rPr lang="it-IT" baseline="0" dirty="0" smtClean="0">
                <a:sym typeface="Wingdings" pitchFamily="2" charset="2"/>
              </a:rPr>
              <a:t> valore discusso oggi si pensa che avesse un valore di 1 </a:t>
            </a:r>
            <a:r>
              <a:rPr lang="it-IT" baseline="0" dirty="0" err="1" smtClean="0">
                <a:sym typeface="Wingdings" pitchFamily="2" charset="2"/>
              </a:rPr>
              <a:t>denario</a:t>
            </a:r>
            <a:r>
              <a:rPr lang="it-IT" baseline="0" dirty="0" smtClean="0">
                <a:sym typeface="Wingdings" pitchFamily="2" charset="2"/>
              </a:rPr>
              <a:t> e mezzo   </a:t>
            </a:r>
            <a:r>
              <a:rPr lang="it-IT" baseline="0" dirty="0" err="1" smtClean="0">
                <a:sym typeface="Wingdings" pitchFamily="2" charset="2"/>
              </a:rPr>
              <a:t>denario</a:t>
            </a:r>
            <a:r>
              <a:rPr lang="it-IT" baseline="0" dirty="0" smtClean="0">
                <a:sym typeface="Wingdings" pitchFamily="2" charset="2"/>
              </a:rPr>
              <a:t> scomparirà rimane come unità di conto </a:t>
            </a:r>
            <a:r>
              <a:rPr lang="it-IT" baseline="0" dirty="0" err="1" smtClean="0">
                <a:sym typeface="Wingdings" pitchFamily="2" charset="2"/>
              </a:rPr>
              <a:t>costitutio</a:t>
            </a:r>
            <a:r>
              <a:rPr lang="it-IT" baseline="0" dirty="0" smtClean="0">
                <a:sym typeface="Wingdings" pitchFamily="2" charset="2"/>
              </a:rPr>
              <a:t> </a:t>
            </a:r>
            <a:r>
              <a:rPr lang="it-IT" baseline="0" dirty="0" err="1" smtClean="0">
                <a:sym typeface="Wingdings" pitchFamily="2" charset="2"/>
              </a:rPr>
              <a:t>antoninana</a:t>
            </a:r>
            <a:r>
              <a:rPr lang="it-IT" baseline="0" dirty="0" smtClean="0">
                <a:sym typeface="Wingdings" pitchFamily="2" charset="2"/>
              </a:rPr>
              <a:t> concessione della </a:t>
            </a:r>
            <a:r>
              <a:rPr lang="it-IT" baseline="0" dirty="0" err="1" smtClean="0">
                <a:sym typeface="Wingdings" pitchFamily="2" charset="2"/>
              </a:rPr>
              <a:t>cittadinaza</a:t>
            </a:r>
            <a:r>
              <a:rPr lang="it-IT" baseline="0" dirty="0" smtClean="0">
                <a:sym typeface="Wingdings" pitchFamily="2" charset="2"/>
              </a:rPr>
              <a:t> romana a tutti i cittadini dell’impero </a:t>
            </a:r>
            <a:r>
              <a:rPr lang="it-IT" baseline="0" dirty="0" err="1" smtClean="0">
                <a:sym typeface="Wingdings" pitchFamily="2" charset="2"/>
              </a:rPr>
              <a:t>Paipro</a:t>
            </a:r>
            <a:r>
              <a:rPr lang="it-IT" baseline="0" dirty="0" smtClean="0">
                <a:sym typeface="Wingdings" pitchFamily="2" charset="2"/>
              </a:rPr>
              <a:t> </a:t>
            </a:r>
            <a:r>
              <a:rPr lang="it-IT" baseline="0" dirty="0" err="1" smtClean="0">
                <a:sym typeface="Wingdings" pitchFamily="2" charset="2"/>
              </a:rPr>
              <a:t>hissel</a:t>
            </a:r>
            <a:r>
              <a:rPr lang="it-IT" baseline="0" dirty="0" smtClean="0">
                <a:sym typeface="Wingdings" pitchFamily="2" charset="2"/>
              </a:rPr>
              <a:t> 40 ne erano escluse alcune </a:t>
            </a:r>
            <a:r>
              <a:rPr lang="it-IT" baseline="0" dirty="0" err="1" smtClean="0">
                <a:sym typeface="Wingdings" pitchFamily="2" charset="2"/>
              </a:rPr>
              <a:t>omunità</a:t>
            </a:r>
            <a:r>
              <a:rPr lang="it-IT" baseline="0" dirty="0" smtClean="0">
                <a:sym typeface="Wingdings" pitchFamily="2" charset="2"/>
              </a:rPr>
              <a:t>, sostanzialmente, tutti i cittadini dell’impero divengono cittadini romani, processo di romanizzazione di processo visto avviarsi con Claudio, Adriano e Vespasiano(concesso cittadinanza </a:t>
            </a:r>
            <a:r>
              <a:rPr lang="it-IT" baseline="0" dirty="0" err="1" smtClean="0">
                <a:sym typeface="Wingdings" pitchFamily="2" charset="2"/>
              </a:rPr>
              <a:t>ius</a:t>
            </a:r>
            <a:r>
              <a:rPr lang="it-IT" baseline="0" dirty="0" smtClean="0">
                <a:sym typeface="Wingdings" pitchFamily="2" charset="2"/>
              </a:rPr>
              <a:t> </a:t>
            </a:r>
            <a:r>
              <a:rPr lang="it-IT" baseline="0" dirty="0" err="1" smtClean="0">
                <a:sym typeface="Wingdings" pitchFamily="2" charset="2"/>
              </a:rPr>
              <a:t>latii</a:t>
            </a:r>
            <a:r>
              <a:rPr lang="it-IT" baseline="0" dirty="0" smtClean="0">
                <a:sym typeface="Wingdings" pitchFamily="2" charset="2"/>
              </a:rPr>
              <a:t> comunità iberiche, consentiva di avere nel giro di una generazione un </a:t>
            </a:r>
            <a:r>
              <a:rPr lang="it-IT" baseline="0" dirty="0" err="1" smtClean="0">
                <a:sym typeface="Wingdings" pitchFamily="2" charset="2"/>
              </a:rPr>
              <a:t>elites</a:t>
            </a:r>
            <a:r>
              <a:rPr lang="it-IT" baseline="0" dirty="0" smtClean="0">
                <a:sym typeface="Wingdings" pitchFamily="2" charset="2"/>
              </a:rPr>
              <a:t> romana) provvedimento che porta a compimento di un processo di lungo </a:t>
            </a:r>
            <a:r>
              <a:rPr lang="it-IT" baseline="0" dirty="0" err="1" smtClean="0">
                <a:sym typeface="Wingdings" pitchFamily="2" charset="2"/>
              </a:rPr>
              <a:t>perido</a:t>
            </a:r>
            <a:r>
              <a:rPr lang="it-IT" baseline="0" dirty="0" smtClean="0">
                <a:sym typeface="Wingdings" pitchFamily="2" charset="2"/>
              </a:rPr>
              <a:t> per noi provvedimento centrale epocale non verrà vissuto come tale per i contemporanei di </a:t>
            </a:r>
            <a:r>
              <a:rPr lang="it-IT" baseline="0" dirty="0" err="1" smtClean="0">
                <a:sym typeface="Wingdings" pitchFamily="2" charset="2"/>
              </a:rPr>
              <a:t>Caracalla</a:t>
            </a:r>
            <a:r>
              <a:rPr lang="it-IT" baseline="0" dirty="0" smtClean="0">
                <a:sym typeface="Wingdings" pitchFamily="2" charset="2"/>
              </a:rPr>
              <a:t>, l’unico che parla di </a:t>
            </a:r>
            <a:r>
              <a:rPr lang="it-IT" baseline="0" dirty="0" err="1" smtClean="0">
                <a:sym typeface="Wingdings" pitchFamily="2" charset="2"/>
              </a:rPr>
              <a:t>Caracalla</a:t>
            </a:r>
            <a:r>
              <a:rPr lang="it-IT" baseline="0" dirty="0" smtClean="0">
                <a:sym typeface="Wingdings" pitchFamily="2" charset="2"/>
              </a:rPr>
              <a:t> siccome gli è avverso, accuserà </a:t>
            </a:r>
            <a:r>
              <a:rPr lang="it-IT" baseline="0" dirty="0" err="1" smtClean="0">
                <a:sym typeface="Wingdings" pitchFamily="2" charset="2"/>
              </a:rPr>
              <a:t>Caracalla</a:t>
            </a:r>
            <a:r>
              <a:rPr lang="it-IT" baseline="0" dirty="0" smtClean="0">
                <a:sym typeface="Wingdings" pitchFamily="2" charset="2"/>
              </a:rPr>
              <a:t> solo per un motivo di tassa estensione scala </a:t>
            </a:r>
            <a:r>
              <a:rPr lang="it-IT" baseline="0" dirty="0" err="1" smtClean="0">
                <a:sym typeface="Wingdings" pitchFamily="2" charset="2"/>
              </a:rPr>
              <a:t>finaziara</a:t>
            </a:r>
            <a:r>
              <a:rPr lang="it-IT" baseline="0" dirty="0" smtClean="0">
                <a:sym typeface="Wingdings" pitchFamily="2" charset="2"/>
              </a:rPr>
              <a:t> di cui erano interessati solo i cittadini romani</a:t>
            </a:r>
          </a:p>
          <a:p>
            <a:r>
              <a:rPr lang="it-IT" baseline="0" dirty="0" smtClean="0">
                <a:sym typeface="Wingdings" pitchFamily="2" charset="2"/>
              </a:rPr>
              <a:t>Nuovo nominale d’argento: sistema </a:t>
            </a:r>
            <a:r>
              <a:rPr lang="it-IT" baseline="0" dirty="0" err="1" smtClean="0">
                <a:sym typeface="Wingdings" pitchFamily="2" charset="2"/>
              </a:rPr>
              <a:t>trimetallico</a:t>
            </a:r>
            <a:r>
              <a:rPr lang="it-IT" baseline="0" dirty="0" smtClean="0">
                <a:sym typeface="Wingdings" pitchFamily="2" charset="2"/>
              </a:rPr>
              <a:t> opere di compimento edilizi avviati dal padre, in parte </a:t>
            </a:r>
            <a:r>
              <a:rPr lang="it-IT" baseline="0" dirty="0" err="1" smtClean="0">
                <a:sym typeface="Wingdings" pitchFamily="2" charset="2"/>
              </a:rPr>
              <a:t>costriusce</a:t>
            </a:r>
            <a:r>
              <a:rPr lang="it-IT" baseline="0" dirty="0" smtClean="0">
                <a:sym typeface="Wingdings" pitchFamily="2" charset="2"/>
              </a:rPr>
              <a:t> ex novo; impianto termale + grande al mondo, impianto termale + grandioso dell’epoca</a:t>
            </a:r>
            <a:endParaRPr lang="it-IT" dirty="0"/>
          </a:p>
        </p:txBody>
      </p:sp>
      <p:sp>
        <p:nvSpPr>
          <p:cNvPr id="4" name="Segnaposto numero diapositiva 3"/>
          <p:cNvSpPr>
            <a:spLocks noGrp="1"/>
          </p:cNvSpPr>
          <p:nvPr>
            <p:ph type="sldNum" sz="quarter" idx="10"/>
          </p:nvPr>
        </p:nvSpPr>
        <p:spPr/>
        <p:txBody>
          <a:bodyPr/>
          <a:lstStyle/>
          <a:p>
            <a:fld id="{F139F29F-79F4-4366-852C-97E7EB8F891A}" type="slidenum">
              <a:rPr lang="it-IT" smtClean="0"/>
              <a:t>9</a:t>
            </a:fld>
            <a:endParaRPr lang="it-IT"/>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Primo</a:t>
            </a:r>
            <a:r>
              <a:rPr lang="it-IT" baseline="0" dirty="0" smtClean="0"/>
              <a:t> cavaliere a diventare imperatore, ostilità senatoria dovuta ai suoi natali</a:t>
            </a:r>
            <a:r>
              <a:rPr lang="it-IT" baseline="0" dirty="0" smtClean="0">
                <a:sym typeface="Wingdings" pitchFamily="2" charset="2"/>
              </a:rPr>
              <a:t> linea dinastica domina cesare </a:t>
            </a:r>
            <a:r>
              <a:rPr lang="it-IT" baseline="0" dirty="0" err="1" smtClean="0">
                <a:sym typeface="Wingdings" pitchFamily="2" charset="2"/>
              </a:rPr>
              <a:t>Diadumeniano</a:t>
            </a:r>
            <a:r>
              <a:rPr lang="it-IT" baseline="0" dirty="0" smtClean="0">
                <a:sym typeface="Wingdings" pitchFamily="2" charset="2"/>
              </a:rPr>
              <a:t>, avvicinamento al senato abbandona la politica </a:t>
            </a:r>
            <a:r>
              <a:rPr lang="it-IT" baseline="0" dirty="0" err="1" smtClean="0">
                <a:sym typeface="Wingdings" pitchFamily="2" charset="2"/>
              </a:rPr>
              <a:t>filomilitare</a:t>
            </a:r>
            <a:r>
              <a:rPr lang="it-IT" baseline="0" dirty="0" smtClean="0">
                <a:sym typeface="Wingdings" pitchFamily="2" charset="2"/>
              </a:rPr>
              <a:t>, si inimica le truppe che lo </a:t>
            </a:r>
            <a:r>
              <a:rPr lang="it-IT" baseline="0" dirty="0" err="1" smtClean="0">
                <a:sym typeface="Wingdings" pitchFamily="2" charset="2"/>
              </a:rPr>
              <a:t>scaricareranno</a:t>
            </a:r>
            <a:r>
              <a:rPr lang="it-IT" baseline="0" dirty="0" smtClean="0">
                <a:sym typeface="Wingdings" pitchFamily="2" charset="2"/>
              </a:rPr>
              <a:t> elezione di Vario Avito </a:t>
            </a:r>
            <a:r>
              <a:rPr lang="it-IT" baseline="0" dirty="0" err="1" smtClean="0">
                <a:sym typeface="Wingdings" pitchFamily="2" charset="2"/>
              </a:rPr>
              <a:t>Bassiano</a:t>
            </a:r>
            <a:r>
              <a:rPr lang="it-IT" baseline="0" dirty="0" smtClean="0">
                <a:sym typeface="Wingdings" pitchFamily="2" charset="2"/>
              </a:rPr>
              <a:t> famiglia dei </a:t>
            </a:r>
            <a:r>
              <a:rPr lang="it-IT" baseline="0" dirty="0" err="1" smtClean="0">
                <a:sym typeface="Wingdings" pitchFamily="2" charset="2"/>
              </a:rPr>
              <a:t>Sever</a:t>
            </a:r>
            <a:endParaRPr lang="it-IT" dirty="0"/>
          </a:p>
        </p:txBody>
      </p:sp>
      <p:sp>
        <p:nvSpPr>
          <p:cNvPr id="4" name="Segnaposto numero diapositiva 3"/>
          <p:cNvSpPr>
            <a:spLocks noGrp="1"/>
          </p:cNvSpPr>
          <p:nvPr>
            <p:ph type="sldNum" sz="quarter" idx="10"/>
          </p:nvPr>
        </p:nvSpPr>
        <p:spPr/>
        <p:txBody>
          <a:bodyPr/>
          <a:lstStyle/>
          <a:p>
            <a:fld id="{F139F29F-79F4-4366-852C-97E7EB8F891A}" type="slidenum">
              <a:rPr lang="it-IT" smtClean="0"/>
              <a:t>10</a:t>
            </a:fld>
            <a:endParaRPr lang="it-IT"/>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Giulia </a:t>
            </a:r>
            <a:r>
              <a:rPr lang="it-IT" dirty="0" err="1" smtClean="0"/>
              <a:t>Domna</a:t>
            </a:r>
            <a:r>
              <a:rPr lang="it-IT" dirty="0" smtClean="0"/>
              <a:t> pertanto linea dinastica di </a:t>
            </a:r>
            <a:r>
              <a:rPr lang="it-IT" dirty="0" err="1" smtClean="0"/>
              <a:t>Caracalla</a:t>
            </a:r>
            <a:r>
              <a:rPr lang="it-IT" dirty="0" smtClean="0"/>
              <a:t> e </a:t>
            </a:r>
            <a:r>
              <a:rPr lang="it-IT" dirty="0" err="1" smtClean="0"/>
              <a:t>Geta</a:t>
            </a:r>
            <a:r>
              <a:rPr lang="it-IT" dirty="0" smtClean="0">
                <a:sym typeface="Wingdings" pitchFamily="2" charset="2"/>
              </a:rPr>
              <a:t> Giulia Mesa avremo ramo militare</a:t>
            </a:r>
            <a:r>
              <a:rPr lang="it-IT" baseline="0" dirty="0" smtClean="0">
                <a:sym typeface="Wingdings" pitchFamily="2" charset="2"/>
              </a:rPr>
              <a:t> successori </a:t>
            </a:r>
            <a:r>
              <a:rPr lang="it-IT" baseline="0" dirty="0" err="1" smtClean="0">
                <a:sym typeface="Wingdings" pitchFamily="2" charset="2"/>
              </a:rPr>
              <a:t>Elagabalo</a:t>
            </a:r>
            <a:r>
              <a:rPr lang="it-IT" baseline="0" dirty="0" smtClean="0">
                <a:sym typeface="Wingdings" pitchFamily="2" charset="2"/>
              </a:rPr>
              <a:t> e Severo Alessandro</a:t>
            </a:r>
            <a:endParaRPr lang="it-IT" dirty="0"/>
          </a:p>
        </p:txBody>
      </p:sp>
      <p:sp>
        <p:nvSpPr>
          <p:cNvPr id="4" name="Segnaposto numero diapositiva 3"/>
          <p:cNvSpPr>
            <a:spLocks noGrp="1"/>
          </p:cNvSpPr>
          <p:nvPr>
            <p:ph type="sldNum" sz="quarter" idx="10"/>
          </p:nvPr>
        </p:nvSpPr>
        <p:spPr/>
        <p:txBody>
          <a:bodyPr/>
          <a:lstStyle/>
          <a:p>
            <a:fld id="{F139F29F-79F4-4366-852C-97E7EB8F891A}" type="slidenum">
              <a:rPr lang="it-IT" smtClean="0"/>
              <a:t>11</a:t>
            </a:fld>
            <a:endParaRPr lang="it-IT"/>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Rompe i suoi rapporti</a:t>
            </a:r>
            <a:r>
              <a:rPr lang="it-IT" baseline="0" dirty="0" smtClean="0"/>
              <a:t> con il </a:t>
            </a:r>
            <a:r>
              <a:rPr lang="it-IT" baseline="0" dirty="0" err="1" smtClean="0"/>
              <a:t>seanato</a:t>
            </a:r>
            <a:r>
              <a:rPr lang="it-IT" baseline="0" dirty="0" smtClean="0"/>
              <a:t>, con incapacità di comunicazione, sposa un vergine vestale, </a:t>
            </a:r>
            <a:r>
              <a:rPr lang="it-IT" baseline="0" dirty="0" err="1" smtClean="0"/>
              <a:t>Elagabalo</a:t>
            </a:r>
            <a:r>
              <a:rPr lang="it-IT" baseline="0" dirty="0" smtClean="0"/>
              <a:t> era un sacerdote di un </a:t>
            </a:r>
            <a:r>
              <a:rPr lang="it-IT" baseline="0" dirty="0" err="1" smtClean="0"/>
              <a:t>cultosolare</a:t>
            </a:r>
            <a:r>
              <a:rPr lang="it-IT" baseline="0" dirty="0" smtClean="0"/>
              <a:t> </a:t>
            </a:r>
            <a:r>
              <a:rPr lang="it-IT" baseline="0" dirty="0" err="1" smtClean="0"/>
              <a:t>orentale</a:t>
            </a:r>
            <a:r>
              <a:rPr lang="it-IT" baseline="0" dirty="0" smtClean="0"/>
              <a:t>, il suo obiettivo è operare un sincretismo fra la sua religione e la religione tradizionale romana</a:t>
            </a:r>
            <a:r>
              <a:rPr lang="it-IT" baseline="0" dirty="0" smtClean="0">
                <a:sym typeface="Wingdings" pitchFamily="2" charset="2"/>
              </a:rPr>
              <a:t> matrimonio punto di partenza di tale processo sincretistico, la vestale è vergine per </a:t>
            </a:r>
            <a:r>
              <a:rPr lang="it-IT" baseline="0" dirty="0" err="1" smtClean="0">
                <a:sym typeface="Wingdings" pitchFamily="2" charset="2"/>
              </a:rPr>
              <a:t>defoult</a:t>
            </a:r>
            <a:r>
              <a:rPr lang="it-IT" baseline="0" dirty="0" smtClean="0">
                <a:sym typeface="Wingdings" pitchFamily="2" charset="2"/>
              </a:rPr>
              <a:t> i casi della rottura della verginità dei Vestali i era una condanna a morte atroce; pertanto la tradizione rompe bruscamente con tale visione considerata come uno scandalo dai costumi tradizionali romani stessa corte e donne dei severi organizza l’eliminazione di </a:t>
            </a:r>
            <a:r>
              <a:rPr lang="it-IT" baseline="0" dirty="0" err="1" smtClean="0">
                <a:sym typeface="Wingdings" pitchFamily="2" charset="2"/>
              </a:rPr>
              <a:t>Elagabalo</a:t>
            </a:r>
            <a:r>
              <a:rPr lang="it-IT" baseline="0" dirty="0" smtClean="0">
                <a:sym typeface="Wingdings" pitchFamily="2" charset="2"/>
              </a:rPr>
              <a:t>, e proclamazione e acclamazione di Severo Alessandro, con un purga interna alla famiglia</a:t>
            </a:r>
            <a:endParaRPr lang="it-IT" dirty="0"/>
          </a:p>
        </p:txBody>
      </p:sp>
      <p:sp>
        <p:nvSpPr>
          <p:cNvPr id="4" name="Segnaposto numero diapositiva 3"/>
          <p:cNvSpPr>
            <a:spLocks noGrp="1"/>
          </p:cNvSpPr>
          <p:nvPr>
            <p:ph type="sldNum" sz="quarter" idx="10"/>
          </p:nvPr>
        </p:nvSpPr>
        <p:spPr/>
        <p:txBody>
          <a:bodyPr/>
          <a:lstStyle/>
          <a:p>
            <a:fld id="{F139F29F-79F4-4366-852C-97E7EB8F891A}" type="slidenum">
              <a:rPr lang="it-IT" smtClean="0"/>
              <a:t>12</a:t>
            </a:fld>
            <a:endParaRPr lang="it-IT"/>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Tradizione senatoria</a:t>
            </a:r>
            <a:r>
              <a:rPr lang="it-IT" baseline="0" dirty="0" smtClean="0"/>
              <a:t> insiste molto a contrapporre il suo operato con i suoi predecessori, considerato ottimo; Elagabalo cercò una legittimazione in senso religioso opera di sincretismo religioso e aveva fallito, Severo Alessandro riscopre la tradizione </a:t>
            </a:r>
            <a:r>
              <a:rPr lang="it-IT" baseline="0" dirty="0" err="1" smtClean="0"/>
              <a:t>roman</a:t>
            </a:r>
            <a:endParaRPr lang="it-IT" dirty="0"/>
          </a:p>
        </p:txBody>
      </p:sp>
      <p:sp>
        <p:nvSpPr>
          <p:cNvPr id="4" name="Segnaposto numero diapositiva 3"/>
          <p:cNvSpPr>
            <a:spLocks noGrp="1"/>
          </p:cNvSpPr>
          <p:nvPr>
            <p:ph type="sldNum" sz="quarter" idx="10"/>
          </p:nvPr>
        </p:nvSpPr>
        <p:spPr/>
        <p:txBody>
          <a:bodyPr/>
          <a:lstStyle/>
          <a:p>
            <a:fld id="{F139F29F-79F4-4366-852C-97E7EB8F891A}" type="slidenum">
              <a:rPr lang="it-IT" smtClean="0"/>
              <a:t>13</a:t>
            </a:fld>
            <a:endParaRPr lang="it-IT"/>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err="1" smtClean="0"/>
              <a:t>Consilium</a:t>
            </a:r>
            <a:r>
              <a:rPr lang="it-IT" dirty="0" smtClean="0"/>
              <a:t> </a:t>
            </a:r>
            <a:r>
              <a:rPr lang="it-IT" dirty="0" err="1" smtClean="0"/>
              <a:t>principis</a:t>
            </a:r>
            <a:r>
              <a:rPr lang="it-IT" dirty="0" smtClean="0"/>
              <a:t> organo informale, gruppo di consigliere, che lo aiutano a prendere le decisione, </a:t>
            </a:r>
            <a:r>
              <a:rPr lang="it-IT" dirty="0" err="1" smtClean="0"/>
              <a:t>riogranizzato</a:t>
            </a:r>
            <a:r>
              <a:rPr lang="it-IT" dirty="0" smtClean="0"/>
              <a:t> e trasformato in un organo regolato a cui partecipano in</a:t>
            </a:r>
            <a:r>
              <a:rPr lang="it-IT" baseline="0" dirty="0" smtClean="0"/>
              <a:t> parti uguali, esponenti ordine senatorio che dell’ordine equestre, fior fiore dell’uno e dell’altro partecipano alla conduzione dell’impero</a:t>
            </a:r>
            <a:endParaRPr lang="it-IT" dirty="0"/>
          </a:p>
        </p:txBody>
      </p:sp>
      <p:sp>
        <p:nvSpPr>
          <p:cNvPr id="4" name="Segnaposto numero diapositiva 3"/>
          <p:cNvSpPr>
            <a:spLocks noGrp="1"/>
          </p:cNvSpPr>
          <p:nvPr>
            <p:ph type="sldNum" sz="quarter" idx="10"/>
          </p:nvPr>
        </p:nvSpPr>
        <p:spPr/>
        <p:txBody>
          <a:bodyPr/>
          <a:lstStyle/>
          <a:p>
            <a:fld id="{F139F29F-79F4-4366-852C-97E7EB8F891A}" type="slidenum">
              <a:rPr lang="it-IT" smtClean="0"/>
              <a:t>14</a:t>
            </a:fld>
            <a:endParaRPr lang="it-IT"/>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Cambio dinastico in </a:t>
            </a:r>
            <a:r>
              <a:rPr lang="it-IT" dirty="0" err="1" smtClean="0"/>
              <a:t>Partia</a:t>
            </a:r>
            <a:r>
              <a:rPr lang="it-IT" dirty="0" smtClean="0">
                <a:sym typeface="Wingdings" pitchFamily="2" charset="2"/>
              </a:rPr>
              <a:t> sconfitta di </a:t>
            </a:r>
            <a:r>
              <a:rPr lang="it-IT" dirty="0" err="1" smtClean="0">
                <a:sym typeface="Wingdings" pitchFamily="2" charset="2"/>
              </a:rPr>
              <a:t>Artabano</a:t>
            </a:r>
            <a:r>
              <a:rPr lang="it-IT" dirty="0" smtClean="0">
                <a:sym typeface="Wingdings" pitchFamily="2" charset="2"/>
              </a:rPr>
              <a:t> V</a:t>
            </a:r>
            <a:r>
              <a:rPr lang="it-IT" baseline="0" dirty="0" smtClean="0">
                <a:sym typeface="Wingdings" pitchFamily="2" charset="2"/>
              </a:rPr>
              <a:t> sconfitto da </a:t>
            </a:r>
            <a:r>
              <a:rPr lang="it-IT" baseline="0" dirty="0" err="1" smtClean="0">
                <a:sym typeface="Wingdings" pitchFamily="2" charset="2"/>
              </a:rPr>
              <a:t>Ardashir</a:t>
            </a:r>
            <a:r>
              <a:rPr lang="it-IT" baseline="0" dirty="0" smtClean="0">
                <a:sym typeface="Wingdings" pitchFamily="2" charset="2"/>
              </a:rPr>
              <a:t> suo vassallo persiano occupata </a:t>
            </a:r>
            <a:r>
              <a:rPr lang="it-IT" baseline="0" dirty="0" err="1" smtClean="0">
                <a:sym typeface="Wingdings" pitchFamily="2" charset="2"/>
              </a:rPr>
              <a:t>Ctesifonte</a:t>
            </a:r>
            <a:r>
              <a:rPr lang="it-IT" baseline="0" dirty="0" smtClean="0">
                <a:sym typeface="Wingdings" pitchFamily="2" charset="2"/>
              </a:rPr>
              <a:t> non si parla + di un impero </a:t>
            </a:r>
            <a:r>
              <a:rPr lang="it-IT" baseline="0" dirty="0" err="1" smtClean="0">
                <a:sym typeface="Wingdings" pitchFamily="2" charset="2"/>
              </a:rPr>
              <a:t>partico</a:t>
            </a:r>
            <a:r>
              <a:rPr lang="it-IT" baseline="0" dirty="0" smtClean="0">
                <a:sym typeface="Wingdings" pitchFamily="2" charset="2"/>
              </a:rPr>
              <a:t>, parleremo di un impero persiano controllo impero </a:t>
            </a:r>
            <a:r>
              <a:rPr lang="it-IT" baseline="0" dirty="0" err="1" smtClean="0">
                <a:sym typeface="Wingdings" pitchFamily="2" charset="2"/>
              </a:rPr>
              <a:t>partico</a:t>
            </a:r>
            <a:r>
              <a:rPr lang="it-IT" baseline="0" dirty="0" smtClean="0">
                <a:sym typeface="Wingdings" pitchFamily="2" charset="2"/>
              </a:rPr>
              <a:t> politica dei suoi successori politica particolarmente aggressiva nei confronti di Roma invasione Mesopotamia, </a:t>
            </a:r>
            <a:r>
              <a:rPr lang="it-IT" baseline="0" dirty="0" err="1" smtClean="0">
                <a:sym typeface="Wingdings" pitchFamily="2" charset="2"/>
              </a:rPr>
              <a:t>Cappadocia</a:t>
            </a:r>
            <a:r>
              <a:rPr lang="it-IT" baseline="0" dirty="0" smtClean="0">
                <a:sym typeface="Wingdings" pitchFamily="2" charset="2"/>
              </a:rPr>
              <a:t> e Siria campagna disastrosa di Alessandro che indeboliscono la posizione di severo Alessandro posizione già debole di per sé complesso statico di Roma, sguarnito il </a:t>
            </a:r>
            <a:r>
              <a:rPr lang="it-IT" baseline="0" dirty="0" err="1" smtClean="0">
                <a:sym typeface="Wingdings" pitchFamily="2" charset="2"/>
              </a:rPr>
              <a:t>limes</a:t>
            </a:r>
            <a:r>
              <a:rPr lang="it-IT" baseline="0" dirty="0" smtClean="0">
                <a:sym typeface="Wingdings" pitchFamily="2" charset="2"/>
              </a:rPr>
              <a:t> </a:t>
            </a:r>
            <a:r>
              <a:rPr lang="it-IT" baseline="0" dirty="0" err="1" smtClean="0">
                <a:sym typeface="Wingdings" pitchFamily="2" charset="2"/>
              </a:rPr>
              <a:t>reanano</a:t>
            </a:r>
            <a:r>
              <a:rPr lang="it-IT" baseline="0" dirty="0" smtClean="0">
                <a:sym typeface="Wingdings" pitchFamily="2" charset="2"/>
              </a:rPr>
              <a:t> danubiano popolazione barbare serie di scorrerie sul </a:t>
            </a:r>
            <a:r>
              <a:rPr lang="it-IT" baseline="0" dirty="0" err="1" smtClean="0">
                <a:sym typeface="Wingdings" pitchFamily="2" charset="2"/>
              </a:rPr>
              <a:t>limes</a:t>
            </a:r>
            <a:r>
              <a:rPr lang="it-IT" baseline="0" dirty="0" smtClean="0">
                <a:sym typeface="Wingdings" pitchFamily="2" charset="2"/>
              </a:rPr>
              <a:t> </a:t>
            </a:r>
            <a:r>
              <a:rPr lang="it-IT" baseline="0" dirty="0" err="1" smtClean="0">
                <a:sym typeface="Wingdings" pitchFamily="2" charset="2"/>
              </a:rPr>
              <a:t>tentantivo</a:t>
            </a:r>
            <a:r>
              <a:rPr lang="it-IT" baseline="0" dirty="0" smtClean="0">
                <a:sym typeface="Wingdings" pitchFamily="2" charset="2"/>
              </a:rPr>
              <a:t> di rattoppare tale falle cosi da abbandonare l’Oriente</a:t>
            </a:r>
            <a:endParaRPr lang="it-IT" dirty="0"/>
          </a:p>
        </p:txBody>
      </p:sp>
      <p:sp>
        <p:nvSpPr>
          <p:cNvPr id="4" name="Segnaposto numero diapositiva 3"/>
          <p:cNvSpPr>
            <a:spLocks noGrp="1"/>
          </p:cNvSpPr>
          <p:nvPr>
            <p:ph type="sldNum" sz="quarter" idx="10"/>
          </p:nvPr>
        </p:nvSpPr>
        <p:spPr/>
        <p:txBody>
          <a:bodyPr/>
          <a:lstStyle/>
          <a:p>
            <a:fld id="{F139F29F-79F4-4366-852C-97E7EB8F891A}" type="slidenum">
              <a:rPr lang="it-IT" smtClean="0"/>
              <a:t>15</a:t>
            </a:fld>
            <a:endParaRPr lang="it-IT"/>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Al di là del </a:t>
            </a:r>
            <a:r>
              <a:rPr lang="it-IT" dirty="0" err="1" smtClean="0"/>
              <a:t>reno</a:t>
            </a:r>
            <a:r>
              <a:rPr lang="it-IT" dirty="0" smtClean="0"/>
              <a:t>, confronti tribù germaniche</a:t>
            </a:r>
            <a:r>
              <a:rPr lang="it-IT" baseline="0" dirty="0" smtClean="0"/>
              <a:t>, considerato atteggiamento troppo arrendevole</a:t>
            </a:r>
            <a:r>
              <a:rPr lang="it-IT" baseline="0" dirty="0" smtClean="0">
                <a:sym typeface="Wingdings" pitchFamily="2" charset="2"/>
              </a:rPr>
              <a:t> </a:t>
            </a:r>
            <a:r>
              <a:rPr lang="it-IT" baseline="0" dirty="0" err="1" smtClean="0">
                <a:sym typeface="Wingdings" pitchFamily="2" charset="2"/>
              </a:rPr>
              <a:t>Massimino</a:t>
            </a:r>
            <a:r>
              <a:rPr lang="it-IT" baseline="0" dirty="0" smtClean="0">
                <a:sym typeface="Wingdings" pitchFamily="2" charset="2"/>
              </a:rPr>
              <a:t> il Trace nuovo imperatore periodo dell’anarchia militare per quasi un 50ennio rapido susseguirsi di imperatori </a:t>
            </a:r>
            <a:r>
              <a:rPr lang="it-IT" baseline="0" dirty="0" err="1" smtClean="0">
                <a:sym typeface="Wingdings" pitchFamily="2" charset="2"/>
              </a:rPr>
              <a:t>eliminari</a:t>
            </a:r>
            <a:r>
              <a:rPr lang="it-IT" baseline="0" dirty="0" smtClean="0">
                <a:sym typeface="Wingdings" pitchFamily="2" charset="2"/>
              </a:rPr>
              <a:t> o dalle truppe o da congiure interne</a:t>
            </a:r>
            <a:endParaRPr lang="it-IT" dirty="0"/>
          </a:p>
        </p:txBody>
      </p:sp>
      <p:sp>
        <p:nvSpPr>
          <p:cNvPr id="4" name="Segnaposto numero diapositiva 3"/>
          <p:cNvSpPr>
            <a:spLocks noGrp="1"/>
          </p:cNvSpPr>
          <p:nvPr>
            <p:ph type="sldNum" sz="quarter" idx="10"/>
          </p:nvPr>
        </p:nvSpPr>
        <p:spPr/>
        <p:txBody>
          <a:bodyPr/>
          <a:lstStyle/>
          <a:p>
            <a:fld id="{F139F29F-79F4-4366-852C-97E7EB8F891A}" type="slidenum">
              <a:rPr lang="it-IT" smtClean="0"/>
              <a:t>16</a:t>
            </a:fld>
            <a:endParaRPr lang="it-IT"/>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Momento</a:t>
            </a:r>
            <a:r>
              <a:rPr lang="it-IT" baseline="0" dirty="0" smtClean="0"/>
              <a:t> di svolta: sia per la storiografia antica che moderna</a:t>
            </a:r>
            <a:r>
              <a:rPr lang="it-IT" baseline="0" dirty="0" smtClean="0">
                <a:sym typeface="Wingdings" pitchFamily="2" charset="2"/>
              </a:rPr>
              <a:t> momento di profonda trasformazione, </a:t>
            </a:r>
            <a:r>
              <a:rPr lang="it-IT" baseline="0" dirty="0" err="1" smtClean="0">
                <a:sym typeface="Wingdings" pitchFamily="2" charset="2"/>
              </a:rPr>
              <a:t>tradiozione</a:t>
            </a:r>
            <a:r>
              <a:rPr lang="it-IT" baseline="0" dirty="0" smtClean="0">
                <a:sym typeface="Wingdings" pitchFamily="2" charset="2"/>
              </a:rPr>
              <a:t> antica senatoria ostile a un personaggio che ha fortemente sostenuto i militari, era un soldato lui stesso e sostenuto ricevuto dalle legioni definito mezzo barbaro, figlio di un </a:t>
            </a:r>
            <a:r>
              <a:rPr lang="it-IT" baseline="0" dirty="0" err="1" smtClean="0">
                <a:sym typeface="Wingdings" pitchFamily="2" charset="2"/>
              </a:rPr>
              <a:t>gogo</a:t>
            </a:r>
            <a:r>
              <a:rPr lang="it-IT" baseline="0" dirty="0" smtClean="0">
                <a:sym typeface="Wingdings" pitchFamily="2" charset="2"/>
              </a:rPr>
              <a:t> e una lana dalla titolatura ha nomi tipicamente romani, appartiene a una famiglia di elemento provinciale dotata di una cittadinanza romana da una o + generazione; svolge funzione di addestramento delle reclute</a:t>
            </a:r>
            <a:endParaRPr lang="it-IT" dirty="0"/>
          </a:p>
        </p:txBody>
      </p:sp>
      <p:sp>
        <p:nvSpPr>
          <p:cNvPr id="4" name="Segnaposto numero diapositiva 3"/>
          <p:cNvSpPr>
            <a:spLocks noGrp="1"/>
          </p:cNvSpPr>
          <p:nvPr>
            <p:ph type="sldNum" sz="quarter" idx="10"/>
          </p:nvPr>
        </p:nvSpPr>
        <p:spPr/>
        <p:txBody>
          <a:bodyPr/>
          <a:lstStyle/>
          <a:p>
            <a:fld id="{F139F29F-79F4-4366-852C-97E7EB8F891A}" type="slidenum">
              <a:rPr lang="it-IT" smtClean="0"/>
              <a:t>17</a:t>
            </a:fld>
            <a:endParaRPr lang="it-IT"/>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Non </a:t>
            </a:r>
            <a:r>
              <a:rPr lang="it-IT" dirty="0" err="1" smtClean="0"/>
              <a:t>scendera</a:t>
            </a:r>
            <a:r>
              <a:rPr lang="it-IT" dirty="0" smtClean="0"/>
              <a:t> mai a Roma,</a:t>
            </a:r>
            <a:r>
              <a:rPr lang="it-IT" baseline="0" dirty="0" smtClean="0"/>
              <a:t> è il primo imperatore che non scende a Roma; infatti in occasioni di pronunciamenti non scende a Roma, nei casi precedenti farsi riconoscere dal senato, cercare un rapporto con tutta la serie di entità che favoriscono il mantenimento del potere</a:t>
            </a:r>
            <a:r>
              <a:rPr lang="it-IT" baseline="0" dirty="0" smtClean="0">
                <a:sym typeface="Wingdings" pitchFamily="2" charset="2"/>
              </a:rPr>
              <a:t> spedirà dei </a:t>
            </a:r>
            <a:r>
              <a:rPr lang="it-IT" baseline="0" dirty="0" err="1" smtClean="0">
                <a:sym typeface="Wingdings" pitchFamily="2" charset="2"/>
              </a:rPr>
              <a:t>ritrati</a:t>
            </a:r>
            <a:r>
              <a:rPr lang="it-IT" baseline="0" dirty="0" smtClean="0">
                <a:sym typeface="Wingdings" pitchFamily="2" charset="2"/>
              </a:rPr>
              <a:t> suoi e del figlio, interpreterà tale gesto come uno spregio, da parte di </a:t>
            </a:r>
            <a:r>
              <a:rPr lang="it-IT" baseline="0" dirty="0" err="1" smtClean="0">
                <a:sym typeface="Wingdings" pitchFamily="2" charset="2"/>
              </a:rPr>
              <a:t>Massimino</a:t>
            </a:r>
            <a:r>
              <a:rPr lang="it-IT" baseline="0" dirty="0" smtClean="0">
                <a:sym typeface="Wingdings" pitchFamily="2" charset="2"/>
              </a:rPr>
              <a:t> era lì verso perché sono occupato contro i Germani ma desidero stare con voi, modo di essere presente a Roma modo per essere vicino ai senatori</a:t>
            </a:r>
            <a:endParaRPr lang="it-IT" dirty="0"/>
          </a:p>
        </p:txBody>
      </p:sp>
      <p:sp>
        <p:nvSpPr>
          <p:cNvPr id="4" name="Segnaposto numero diapositiva 3"/>
          <p:cNvSpPr>
            <a:spLocks noGrp="1"/>
          </p:cNvSpPr>
          <p:nvPr>
            <p:ph type="sldNum" sz="quarter" idx="10"/>
          </p:nvPr>
        </p:nvSpPr>
        <p:spPr/>
        <p:txBody>
          <a:bodyPr/>
          <a:lstStyle/>
          <a:p>
            <a:fld id="{F139F29F-79F4-4366-852C-97E7EB8F891A}" type="slidenum">
              <a:rPr lang="it-IT" smtClean="0"/>
              <a:t>18</a:t>
            </a:fld>
            <a:endParaRPr lang="it-IT"/>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Problema della pressione fiscale, senatori proprietari grandi fondiari, ha bisogno di denaro</a:t>
            </a:r>
            <a:r>
              <a:rPr lang="it-IT" baseline="0" dirty="0" smtClean="0"/>
              <a:t> per cercare l’appoggio dei militari, da </a:t>
            </a:r>
            <a:r>
              <a:rPr lang="it-IT" baseline="0" dirty="0" err="1" smtClean="0"/>
              <a:t>Caracalla</a:t>
            </a:r>
            <a:r>
              <a:rPr lang="it-IT" baseline="0" dirty="0" smtClean="0"/>
              <a:t> in poi aumento di </a:t>
            </a:r>
            <a:r>
              <a:rPr lang="it-IT" baseline="0" dirty="0" err="1" smtClean="0"/>
              <a:t>stipendium</a:t>
            </a:r>
            <a:r>
              <a:rPr lang="it-IT" baseline="0" dirty="0" smtClean="0"/>
              <a:t>, la voce di spesa maggiore è la voce militare dello </a:t>
            </a:r>
            <a:r>
              <a:rPr lang="it-IT" baseline="0" dirty="0" err="1" smtClean="0"/>
              <a:t>stipendium</a:t>
            </a:r>
            <a:r>
              <a:rPr lang="it-IT" baseline="0" dirty="0" smtClean="0"/>
              <a:t>, avendo aumentato il soldo militare aumento della pressione fiscale</a:t>
            </a:r>
            <a:r>
              <a:rPr lang="it-IT" baseline="0" dirty="0" smtClean="0">
                <a:sym typeface="Wingdings" pitchFamily="2" charset="2"/>
              </a:rPr>
              <a:t> determinerà tensioni diffuse fra i proprietari ed esattori, in Africa una vera e propria rivolta che vede uniti coloni e proprietari fondiari, acclamato imperatore il governatore </a:t>
            </a:r>
            <a:r>
              <a:rPr lang="it-IT" baseline="0" dirty="0" err="1" smtClean="0">
                <a:sym typeface="Wingdings" pitchFamily="2" charset="2"/>
              </a:rPr>
              <a:t>Grodiano</a:t>
            </a:r>
            <a:r>
              <a:rPr lang="it-IT" baseline="0" dirty="0" smtClean="0">
                <a:sym typeface="Wingdings" pitchFamily="2" charset="2"/>
              </a:rPr>
              <a:t> che associa suo figlio e richiede il riconoscimento del senato, accettando immediatamente i due gordiani e dichiara </a:t>
            </a:r>
            <a:r>
              <a:rPr lang="it-IT" baseline="0" dirty="0" err="1" smtClean="0">
                <a:sym typeface="Wingdings" pitchFamily="2" charset="2"/>
              </a:rPr>
              <a:t>hostis</a:t>
            </a:r>
            <a:r>
              <a:rPr lang="it-IT" baseline="0" dirty="0" smtClean="0">
                <a:sym typeface="Wingdings" pitchFamily="2" charset="2"/>
              </a:rPr>
              <a:t> </a:t>
            </a:r>
            <a:r>
              <a:rPr lang="it-IT" baseline="0" dirty="0" err="1" smtClean="0">
                <a:sym typeface="Wingdings" pitchFamily="2" charset="2"/>
              </a:rPr>
              <a:t>publicus</a:t>
            </a:r>
            <a:r>
              <a:rPr lang="it-IT" baseline="0" dirty="0" smtClean="0">
                <a:sym typeface="Wingdings" pitchFamily="2" charset="2"/>
              </a:rPr>
              <a:t> </a:t>
            </a:r>
            <a:r>
              <a:rPr lang="it-IT" baseline="0" dirty="0" err="1" smtClean="0">
                <a:sym typeface="Wingdings" pitchFamily="2" charset="2"/>
              </a:rPr>
              <a:t>Massimino</a:t>
            </a:r>
            <a:r>
              <a:rPr lang="it-IT" baseline="0" dirty="0" smtClean="0">
                <a:sym typeface="Wingdings" pitchFamily="2" charset="2"/>
              </a:rPr>
              <a:t> Provincia del senato l’Africa dove non ci sono legioni, la legione + vicina + fedele a </a:t>
            </a:r>
            <a:r>
              <a:rPr lang="it-IT" baseline="0" dirty="0" err="1" smtClean="0">
                <a:sym typeface="Wingdings" pitchFamily="2" charset="2"/>
              </a:rPr>
              <a:t>Massimino</a:t>
            </a:r>
            <a:r>
              <a:rPr lang="it-IT" baseline="0" dirty="0" smtClean="0">
                <a:sym typeface="Wingdings" pitchFamily="2" charset="2"/>
              </a:rPr>
              <a:t> ed è risiedente  in </a:t>
            </a:r>
            <a:r>
              <a:rPr lang="it-IT" baseline="0" dirty="0" err="1" smtClean="0">
                <a:sym typeface="Wingdings" pitchFamily="2" charset="2"/>
              </a:rPr>
              <a:t>Numidia</a:t>
            </a:r>
            <a:r>
              <a:rPr lang="it-IT" baseline="0" dirty="0" smtClean="0">
                <a:sym typeface="Wingdings" pitchFamily="2" charset="2"/>
              </a:rPr>
              <a:t> che è diventata una provincia romana truppe di Gordiane non sono veterani o specialisti come i legionari della 3 augusta, i 2 gordiani vengono sconfitti, non ci sono imperatori appoggiati da senatori, </a:t>
            </a:r>
            <a:r>
              <a:rPr lang="it-IT" baseline="0" dirty="0" err="1" smtClean="0">
                <a:sym typeface="Wingdings" pitchFamily="2" charset="2"/>
              </a:rPr>
              <a:t>Massimino</a:t>
            </a:r>
            <a:r>
              <a:rPr lang="it-IT" baseline="0" dirty="0" smtClean="0">
                <a:sym typeface="Wingdings" pitchFamily="2" charset="2"/>
              </a:rPr>
              <a:t> lascia il fronte renano ora vorrebbe prendere Roma scendendo proprio nell’urbe Senato </a:t>
            </a:r>
            <a:r>
              <a:rPr lang="it-IT" baseline="0" dirty="0" err="1" smtClean="0">
                <a:sym typeface="Wingdings" pitchFamily="2" charset="2"/>
              </a:rPr>
              <a:t>dara</a:t>
            </a:r>
            <a:r>
              <a:rPr lang="it-IT" baseline="0" dirty="0" smtClean="0">
                <a:sym typeface="Wingdings" pitchFamily="2" charset="2"/>
              </a:rPr>
              <a:t> prova di capacità di organizzazione commissione di 20 senatori che dovranno occuparsi della difesa di Italia, </a:t>
            </a:r>
            <a:r>
              <a:rPr lang="it-IT" baseline="0" dirty="0" err="1" smtClean="0">
                <a:sym typeface="Wingdings" pitchFamily="2" charset="2"/>
              </a:rPr>
              <a:t>eleti</a:t>
            </a:r>
            <a:r>
              <a:rPr lang="it-IT" baseline="0" dirty="0" smtClean="0">
                <a:sym typeface="Wingdings" pitchFamily="2" charset="2"/>
              </a:rPr>
              <a:t> </a:t>
            </a:r>
            <a:r>
              <a:rPr lang="it-IT" baseline="0" dirty="0" err="1" smtClean="0">
                <a:sym typeface="Wingdings" pitchFamily="2" charset="2"/>
              </a:rPr>
              <a:t>Cupieno</a:t>
            </a:r>
            <a:r>
              <a:rPr lang="it-IT" baseline="0" dirty="0" smtClean="0">
                <a:sym typeface="Wingdings" pitchFamily="2" charset="2"/>
              </a:rPr>
              <a:t> e </a:t>
            </a:r>
            <a:r>
              <a:rPr lang="it-IT" baseline="0" dirty="0" err="1" smtClean="0">
                <a:sym typeface="Wingdings" pitchFamily="2" charset="2"/>
              </a:rPr>
              <a:t>Valdino</a:t>
            </a:r>
            <a:r>
              <a:rPr lang="it-IT" baseline="0" dirty="0" smtClean="0">
                <a:sym typeface="Wingdings" pitchFamily="2" charset="2"/>
              </a:rPr>
              <a:t>; la plebe ottiene che sia nominato come imperatore il nipote dei 2 gordiani ossia Gordiano </a:t>
            </a:r>
            <a:r>
              <a:rPr lang="it-IT" baseline="0" dirty="0" err="1" smtClean="0">
                <a:sym typeface="Wingdings" pitchFamily="2" charset="2"/>
              </a:rPr>
              <a:t>III</a:t>
            </a:r>
            <a:endParaRPr lang="it-IT" dirty="0"/>
          </a:p>
        </p:txBody>
      </p:sp>
      <p:sp>
        <p:nvSpPr>
          <p:cNvPr id="4" name="Segnaposto numero diapositiva 3"/>
          <p:cNvSpPr>
            <a:spLocks noGrp="1"/>
          </p:cNvSpPr>
          <p:nvPr>
            <p:ph type="sldNum" sz="quarter" idx="10"/>
          </p:nvPr>
        </p:nvSpPr>
        <p:spPr/>
        <p:txBody>
          <a:bodyPr/>
          <a:lstStyle/>
          <a:p>
            <a:fld id="{F139F29F-79F4-4366-852C-97E7EB8F891A}" type="slidenum">
              <a:rPr lang="it-IT" smtClean="0"/>
              <a:t>19</a:t>
            </a:fld>
            <a:endParaRPr lang="it-IT"/>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err="1" smtClean="0"/>
              <a:t>Massimino</a:t>
            </a:r>
            <a:r>
              <a:rPr lang="it-IT" baseline="0" dirty="0" smtClean="0"/>
              <a:t> bloccato alle porte di </a:t>
            </a:r>
            <a:r>
              <a:rPr lang="it-IT" baseline="0" dirty="0" err="1" smtClean="0"/>
              <a:t>Aquileia</a:t>
            </a:r>
            <a:r>
              <a:rPr lang="it-IT" baseline="0" dirty="0" smtClean="0"/>
              <a:t> oggi nel Friuli</a:t>
            </a:r>
            <a:r>
              <a:rPr lang="it-IT" baseline="0" dirty="0" smtClean="0">
                <a:sym typeface="Wingdings" pitchFamily="2" charset="2"/>
              </a:rPr>
              <a:t> per chi viene dal </a:t>
            </a:r>
            <a:r>
              <a:rPr lang="it-IT" baseline="0" dirty="0" err="1" smtClean="0">
                <a:sym typeface="Wingdings" pitchFamily="2" charset="2"/>
              </a:rPr>
              <a:t>limes</a:t>
            </a:r>
            <a:r>
              <a:rPr lang="it-IT" baseline="0" dirty="0" smtClean="0">
                <a:sym typeface="Wingdings" pitchFamily="2" charset="2"/>
              </a:rPr>
              <a:t> renano e provincie danubiane e germaniche; esiste un’unica strada per scendere in Italia e passa per </a:t>
            </a:r>
            <a:r>
              <a:rPr lang="it-IT" baseline="0" dirty="0" err="1" smtClean="0">
                <a:sym typeface="Wingdings" pitchFamily="2" charset="2"/>
              </a:rPr>
              <a:t>Aquileia</a:t>
            </a:r>
            <a:r>
              <a:rPr lang="it-IT" baseline="0" dirty="0" smtClean="0">
                <a:sym typeface="Wingdings" pitchFamily="2" charset="2"/>
              </a:rPr>
              <a:t>, strategico il controllo di </a:t>
            </a:r>
            <a:r>
              <a:rPr lang="it-IT" baseline="0" dirty="0" err="1" smtClean="0">
                <a:sym typeface="Wingdings" pitchFamily="2" charset="2"/>
              </a:rPr>
              <a:t>Aquileia</a:t>
            </a:r>
            <a:r>
              <a:rPr lang="it-IT" baseline="0" dirty="0" smtClean="0">
                <a:sym typeface="Wingdings" pitchFamily="2" charset="2"/>
              </a:rPr>
              <a:t> assedio di 8 mesi di </a:t>
            </a:r>
            <a:r>
              <a:rPr lang="it-IT" baseline="0" dirty="0" err="1" smtClean="0">
                <a:sym typeface="Wingdings" pitchFamily="2" charset="2"/>
              </a:rPr>
              <a:t>Aquileia</a:t>
            </a:r>
            <a:r>
              <a:rPr lang="it-IT" baseline="0" dirty="0" smtClean="0">
                <a:sym typeface="Wingdings" pitchFamily="2" charset="2"/>
              </a:rPr>
              <a:t>, le truppe con </a:t>
            </a:r>
            <a:r>
              <a:rPr lang="it-IT" baseline="0" dirty="0" err="1" smtClean="0">
                <a:sym typeface="Wingdings" pitchFamily="2" charset="2"/>
              </a:rPr>
              <a:t>Massimino</a:t>
            </a:r>
            <a:r>
              <a:rPr lang="it-IT" baseline="0" dirty="0" smtClean="0">
                <a:sym typeface="Wingdings" pitchFamily="2" charset="2"/>
              </a:rPr>
              <a:t> riconoscono l’insostenibilità della posizione dell’imperatore le legioni decidono di eliminarlo 2 legione </a:t>
            </a:r>
            <a:r>
              <a:rPr lang="it-IT" baseline="0" dirty="0" err="1" smtClean="0">
                <a:sym typeface="Wingdings" pitchFamily="2" charset="2"/>
              </a:rPr>
              <a:t>partica</a:t>
            </a:r>
            <a:r>
              <a:rPr lang="it-IT" baseline="0" dirty="0" smtClean="0">
                <a:sym typeface="Wingdings" pitchFamily="2" charset="2"/>
              </a:rPr>
              <a:t> e legione al suo seguito eliminazione </a:t>
            </a:r>
            <a:r>
              <a:rPr lang="it-IT" baseline="0" dirty="0" err="1" smtClean="0">
                <a:sym typeface="Wingdings" pitchFamily="2" charset="2"/>
              </a:rPr>
              <a:t>Massimino</a:t>
            </a:r>
            <a:r>
              <a:rPr lang="it-IT" baseline="0" dirty="0" smtClean="0">
                <a:sym typeface="Wingdings" pitchFamily="2" charset="2"/>
              </a:rPr>
              <a:t> il trace e il figlio imperatori di Roma </a:t>
            </a:r>
            <a:r>
              <a:rPr lang="it-IT" baseline="0" dirty="0" err="1" smtClean="0">
                <a:sym typeface="Wingdings" pitchFamily="2" charset="2"/>
              </a:rPr>
              <a:t>Balbinio</a:t>
            </a:r>
            <a:r>
              <a:rPr lang="it-IT" baseline="0" dirty="0" smtClean="0">
                <a:sym typeface="Wingdings" pitchFamily="2" charset="2"/>
              </a:rPr>
              <a:t> </a:t>
            </a:r>
            <a:r>
              <a:rPr lang="it-IT" baseline="0" dirty="0" err="1" smtClean="0">
                <a:sym typeface="Wingdings" pitchFamily="2" charset="2"/>
              </a:rPr>
              <a:t>Grodiano</a:t>
            </a:r>
            <a:r>
              <a:rPr lang="it-IT" baseline="0" dirty="0" smtClean="0">
                <a:sym typeface="Wingdings" pitchFamily="2" charset="2"/>
              </a:rPr>
              <a:t> III e </a:t>
            </a:r>
            <a:r>
              <a:rPr lang="it-IT" baseline="0" dirty="0" err="1" smtClean="0">
                <a:sym typeface="Wingdings" pitchFamily="2" charset="2"/>
              </a:rPr>
              <a:t>Pupieno</a:t>
            </a:r>
            <a:r>
              <a:rPr lang="it-IT" baseline="0" dirty="0" smtClean="0">
                <a:sym typeface="Wingdings" pitchFamily="2" charset="2"/>
              </a:rPr>
              <a:t> </a:t>
            </a:r>
            <a:r>
              <a:rPr lang="it-IT" baseline="0" dirty="0" err="1" smtClean="0">
                <a:sym typeface="Wingdings" pitchFamily="2" charset="2"/>
              </a:rPr>
              <a:t>Balbino</a:t>
            </a:r>
            <a:r>
              <a:rPr lang="it-IT" baseline="0" dirty="0" smtClean="0">
                <a:sym typeface="Wingdings" pitchFamily="2" charset="2"/>
              </a:rPr>
              <a:t> simile a </a:t>
            </a:r>
            <a:r>
              <a:rPr lang="it-IT" baseline="0" dirty="0" err="1" smtClean="0">
                <a:sym typeface="Wingdings" pitchFamily="2" charset="2"/>
              </a:rPr>
              <a:t>Soricelli</a:t>
            </a:r>
            <a:r>
              <a:rPr lang="it-IT" baseline="0" dirty="0" smtClean="0">
                <a:sym typeface="Wingdings" pitchFamily="2" charset="2"/>
              </a:rPr>
              <a:t>, rimane come unico imperatore Gordiano </a:t>
            </a:r>
            <a:r>
              <a:rPr lang="it-IT" baseline="0" dirty="0" err="1" smtClean="0">
                <a:sym typeface="Wingdings" pitchFamily="2" charset="2"/>
              </a:rPr>
              <a:t>III</a:t>
            </a:r>
            <a:endParaRPr lang="it-IT" dirty="0"/>
          </a:p>
        </p:txBody>
      </p:sp>
      <p:sp>
        <p:nvSpPr>
          <p:cNvPr id="4" name="Segnaposto numero diapositiva 3"/>
          <p:cNvSpPr>
            <a:spLocks noGrp="1"/>
          </p:cNvSpPr>
          <p:nvPr>
            <p:ph type="sldNum" sz="quarter" idx="10"/>
          </p:nvPr>
        </p:nvSpPr>
        <p:spPr/>
        <p:txBody>
          <a:bodyPr/>
          <a:lstStyle/>
          <a:p>
            <a:fld id="{F139F29F-79F4-4366-852C-97E7EB8F891A}" type="slidenum">
              <a:rPr lang="it-IT" smtClean="0"/>
              <a:t>21</a:t>
            </a:fld>
            <a:endParaRPr lang="it-IT"/>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Ha</a:t>
            </a:r>
            <a:r>
              <a:rPr lang="it-IT" baseline="0" dirty="0" smtClean="0"/>
              <a:t> 14 anni decisine prese dal prefetto al pretorio Furio Aquila </a:t>
            </a:r>
            <a:r>
              <a:rPr lang="it-IT" baseline="0" dirty="0" err="1" smtClean="0"/>
              <a:t>Timesiteo</a:t>
            </a:r>
            <a:r>
              <a:rPr lang="it-IT" baseline="0" dirty="0" smtClean="0"/>
              <a:t>, ottimo comandante militare, ristabilire sul </a:t>
            </a:r>
            <a:r>
              <a:rPr lang="it-IT" baseline="0" dirty="0" err="1" smtClean="0"/>
              <a:t>limes</a:t>
            </a:r>
            <a:r>
              <a:rPr lang="it-IT" baseline="0" dirty="0" smtClean="0"/>
              <a:t> danubiano, organizza una spedizione contro i Persiani per recuperare le regioni mesopotamiche perdute da Alessandro Severo</a:t>
            </a:r>
            <a:r>
              <a:rPr lang="it-IT" baseline="0" dirty="0" smtClean="0">
                <a:sym typeface="Wingdings" pitchFamily="2" charset="2"/>
              </a:rPr>
              <a:t> campagna tutto sommato, serie di successi fin quando nel 244 a </a:t>
            </a:r>
            <a:r>
              <a:rPr lang="it-IT" baseline="0" dirty="0" err="1" smtClean="0">
                <a:sym typeface="Wingdings" pitchFamily="2" charset="2"/>
              </a:rPr>
              <a:t>Mesiche</a:t>
            </a:r>
            <a:r>
              <a:rPr lang="it-IT" baseline="0" dirty="0" smtClean="0">
                <a:sym typeface="Wingdings" pitchFamily="2" charset="2"/>
              </a:rPr>
              <a:t> le truppe romane sconfitte e imperatore romano ucciso, lo sappiamo da una fonte persiane le </a:t>
            </a:r>
            <a:r>
              <a:rPr lang="it-IT" baseline="0" dirty="0" err="1" smtClean="0">
                <a:sym typeface="Wingdings" pitchFamily="2" charset="2"/>
              </a:rPr>
              <a:t>res</a:t>
            </a:r>
            <a:r>
              <a:rPr lang="it-IT" baseline="0" dirty="0" smtClean="0">
                <a:sym typeface="Wingdings" pitchFamily="2" charset="2"/>
              </a:rPr>
              <a:t> </a:t>
            </a:r>
            <a:r>
              <a:rPr lang="it-IT" baseline="0" dirty="0" err="1" smtClean="0">
                <a:sym typeface="Wingdings" pitchFamily="2" charset="2"/>
              </a:rPr>
              <a:t>gestae</a:t>
            </a:r>
            <a:r>
              <a:rPr lang="it-IT" baseline="0" dirty="0" smtClean="0">
                <a:sym typeface="Wingdings" pitchFamily="2" charset="2"/>
              </a:rPr>
              <a:t> di </a:t>
            </a:r>
            <a:r>
              <a:rPr lang="it-IT" baseline="0" dirty="0" err="1" smtClean="0">
                <a:sym typeface="Wingdings" pitchFamily="2" charset="2"/>
              </a:rPr>
              <a:t>visapolis</a:t>
            </a:r>
            <a:endParaRPr lang="it-IT" dirty="0"/>
          </a:p>
        </p:txBody>
      </p:sp>
      <p:sp>
        <p:nvSpPr>
          <p:cNvPr id="4" name="Segnaposto numero diapositiva 3"/>
          <p:cNvSpPr>
            <a:spLocks noGrp="1"/>
          </p:cNvSpPr>
          <p:nvPr>
            <p:ph type="sldNum" sz="quarter" idx="10"/>
          </p:nvPr>
        </p:nvSpPr>
        <p:spPr/>
        <p:txBody>
          <a:bodyPr/>
          <a:lstStyle/>
          <a:p>
            <a:fld id="{F139F29F-79F4-4366-852C-97E7EB8F891A}" type="slidenum">
              <a:rPr lang="it-IT" smtClean="0"/>
              <a:t>22</a:t>
            </a:fld>
            <a:endParaRPr lang="it-IT"/>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Nuovo prefetto al</a:t>
            </a:r>
            <a:r>
              <a:rPr lang="it-IT" baseline="0" dirty="0" smtClean="0"/>
              <a:t> pretorio</a:t>
            </a:r>
            <a:r>
              <a:rPr lang="it-IT" baseline="0" dirty="0" smtClean="0">
                <a:sym typeface="Wingdings" pitchFamily="2" charset="2"/>
              </a:rPr>
              <a:t> Filippo l’Arabo, tradizione senatoria fortemente ostile, anche </a:t>
            </a:r>
            <a:r>
              <a:rPr lang="it-IT" baseline="0" dirty="0" err="1" smtClean="0">
                <a:sym typeface="Wingdings" pitchFamily="2" charset="2"/>
              </a:rPr>
              <a:t>filocristiano</a:t>
            </a:r>
            <a:r>
              <a:rPr lang="it-IT" baseline="0" dirty="0" smtClean="0">
                <a:sym typeface="Wingdings" pitchFamily="2" charset="2"/>
              </a:rPr>
              <a:t>, mandante della morte di Gordiano </a:t>
            </a:r>
            <a:r>
              <a:rPr lang="it-IT" baseline="0" dirty="0" err="1" smtClean="0">
                <a:sym typeface="Wingdings" pitchFamily="2" charset="2"/>
              </a:rPr>
              <a:t>II</a:t>
            </a:r>
            <a:r>
              <a:rPr lang="it-IT" baseline="0" dirty="0" smtClean="0">
                <a:sym typeface="Wingdings" pitchFamily="2" charset="2"/>
              </a:rPr>
              <a:t> viene considerato territori conquistati da Gordiano </a:t>
            </a:r>
            <a:r>
              <a:rPr lang="it-IT" baseline="0" dirty="0" err="1" smtClean="0">
                <a:sym typeface="Wingdings" pitchFamily="2" charset="2"/>
              </a:rPr>
              <a:t>III</a:t>
            </a:r>
            <a:r>
              <a:rPr lang="it-IT" baseline="0" dirty="0" smtClean="0">
                <a:sym typeface="Wingdings" pitchFamily="2" charset="2"/>
              </a:rPr>
              <a:t> e poi Filippo l’Arabo e qua dobbiamo avere un occhio di falco scena del sovrano persiano a cavallo che ottiene l’omaggio di Filippo d’arabo se aguzziamo la vista vedremo qualcosa fra le zampe del cavallo, vedremo un corpo e una testa è Gordiano </a:t>
            </a:r>
            <a:r>
              <a:rPr lang="it-IT" baseline="0" dirty="0" err="1" smtClean="0">
                <a:sym typeface="Wingdings" pitchFamily="2" charset="2"/>
              </a:rPr>
              <a:t>III</a:t>
            </a:r>
            <a:r>
              <a:rPr lang="it-IT" baseline="0" dirty="0" smtClean="0">
                <a:sym typeface="Wingdings" pitchFamily="2" charset="2"/>
              </a:rPr>
              <a:t> sta schiacciando un maiale? </a:t>
            </a:r>
            <a:r>
              <a:rPr lang="it-IT" baseline="0" dirty="0" err="1" smtClean="0">
                <a:sym typeface="Wingdings" pitchFamily="2" charset="2"/>
              </a:rPr>
              <a:t>Ahahah</a:t>
            </a:r>
            <a:r>
              <a:rPr lang="it-IT" baseline="0" dirty="0" smtClean="0">
                <a:sym typeface="Wingdings" pitchFamily="2" charset="2"/>
              </a:rPr>
              <a:t> sotto le zampe del cavallo c’è Gordiano </a:t>
            </a:r>
            <a:r>
              <a:rPr lang="it-IT" baseline="0" dirty="0" err="1" smtClean="0">
                <a:sym typeface="Wingdings" pitchFamily="2" charset="2"/>
              </a:rPr>
              <a:t>III</a:t>
            </a:r>
            <a:r>
              <a:rPr lang="it-IT" baseline="0" dirty="0" smtClean="0">
                <a:sym typeface="Wingdings" pitchFamily="2" charset="2"/>
              </a:rPr>
              <a:t>, lo sta schiacciando? Come preferisci credere, nel senso che chi ha scolpito il bassorilievo della sconfitta in battaglia di Gordiano </a:t>
            </a:r>
            <a:r>
              <a:rPr lang="it-IT" baseline="0" dirty="0" err="1" smtClean="0">
                <a:sym typeface="Wingdings" pitchFamily="2" charset="2"/>
              </a:rPr>
              <a:t>III</a:t>
            </a:r>
            <a:r>
              <a:rPr lang="it-IT" baseline="0" dirty="0" smtClean="0">
                <a:sym typeface="Wingdings" pitchFamily="2" charset="2"/>
              </a:rPr>
              <a:t>, e poi anche il successivo omaggio di Filippo l’Arabo testo epigrafico morte in battaglia di Gordiano </a:t>
            </a:r>
            <a:r>
              <a:rPr lang="it-IT" baseline="0" dirty="0" err="1" smtClean="0">
                <a:sym typeface="Wingdings" pitchFamily="2" charset="2"/>
              </a:rPr>
              <a:t>III</a:t>
            </a:r>
            <a:r>
              <a:rPr lang="it-IT" baseline="0" dirty="0" smtClean="0">
                <a:sym typeface="Wingdings" pitchFamily="2" charset="2"/>
              </a:rPr>
              <a:t> e versamento di una rilevante somma di un indennità di guerra, versate + di 500000 monete d’oro; si apre una fase di incertezza militare, confini danubiano oltrepassati troppo spesso; il centro di comando di questa sorta di comando accentrato viene collocato in </a:t>
            </a:r>
            <a:r>
              <a:rPr lang="it-IT" baseline="0" dirty="0" err="1" smtClean="0">
                <a:sym typeface="Wingdings" pitchFamily="2" charset="2"/>
              </a:rPr>
              <a:t>Mesia</a:t>
            </a:r>
            <a:r>
              <a:rPr lang="it-IT" baseline="0" dirty="0" smtClean="0">
                <a:sym typeface="Wingdings" pitchFamily="2" charset="2"/>
              </a:rPr>
              <a:t> agli occhi di un unico governatore sarà questo blocco di armate ad acclamare l’imperatore</a:t>
            </a:r>
          </a:p>
          <a:p>
            <a:r>
              <a:rPr lang="it-IT" baseline="0" dirty="0" smtClean="0">
                <a:sym typeface="Wingdings" pitchFamily="2" charset="2"/>
              </a:rPr>
              <a:t>Ritorna in patria per rendere solido il suo potere, verrà nominato il figlio come Cesare sfrutterà con fini propagandisti il millenario di Roma</a:t>
            </a:r>
            <a:endParaRPr lang="it-IT" dirty="0"/>
          </a:p>
        </p:txBody>
      </p:sp>
      <p:sp>
        <p:nvSpPr>
          <p:cNvPr id="4" name="Segnaposto numero diapositiva 3"/>
          <p:cNvSpPr>
            <a:spLocks noGrp="1"/>
          </p:cNvSpPr>
          <p:nvPr>
            <p:ph type="sldNum" sz="quarter" idx="10"/>
          </p:nvPr>
        </p:nvSpPr>
        <p:spPr/>
        <p:txBody>
          <a:bodyPr/>
          <a:lstStyle/>
          <a:p>
            <a:fld id="{F139F29F-79F4-4366-852C-97E7EB8F891A}" type="slidenum">
              <a:rPr lang="it-IT" smtClean="0"/>
              <a:t>23</a:t>
            </a:fld>
            <a:endParaRPr lang="it-IT"/>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Acclamazione</a:t>
            </a:r>
            <a:r>
              <a:rPr lang="it-IT" baseline="0" dirty="0" smtClean="0"/>
              <a:t> della </a:t>
            </a:r>
            <a:r>
              <a:rPr lang="it-IT" baseline="0" dirty="0" err="1" smtClean="0"/>
              <a:t>Mesia</a:t>
            </a:r>
            <a:r>
              <a:rPr lang="it-IT" baseline="0" dirty="0" smtClean="0"/>
              <a:t> di Decio, ha un ruolo importante all’interno del senato, durante la rivolta dei gordiani a Roma, è lui il legato durante l’impero dei Gordiani, ben accetto al senato, legittimazione dal senso militare, enorme numero di legioni, ma anche </a:t>
            </a:r>
            <a:r>
              <a:rPr lang="it-IT" baseline="0" dirty="0" err="1" smtClean="0"/>
              <a:t>assumento</a:t>
            </a:r>
            <a:r>
              <a:rPr lang="it-IT" baseline="0" dirty="0" smtClean="0"/>
              <a:t> il </a:t>
            </a:r>
            <a:r>
              <a:rPr lang="it-IT" baseline="0" dirty="0" err="1" smtClean="0"/>
              <a:t>cogomen</a:t>
            </a:r>
            <a:r>
              <a:rPr lang="it-IT" baseline="0" dirty="0" smtClean="0"/>
              <a:t> di Traino ultimo grande imperatore espansionista</a:t>
            </a:r>
            <a:r>
              <a:rPr lang="it-IT" baseline="0" dirty="0" smtClean="0">
                <a:sym typeface="Wingdings" pitchFamily="2" charset="2"/>
              </a:rPr>
              <a:t> Decio impone una politica completamente diversa</a:t>
            </a:r>
            <a:endParaRPr lang="it-IT" dirty="0"/>
          </a:p>
        </p:txBody>
      </p:sp>
      <p:sp>
        <p:nvSpPr>
          <p:cNvPr id="4" name="Segnaposto numero diapositiva 3"/>
          <p:cNvSpPr>
            <a:spLocks noGrp="1"/>
          </p:cNvSpPr>
          <p:nvPr>
            <p:ph type="sldNum" sz="quarter" idx="10"/>
          </p:nvPr>
        </p:nvSpPr>
        <p:spPr/>
        <p:txBody>
          <a:bodyPr/>
          <a:lstStyle/>
          <a:p>
            <a:fld id="{F139F29F-79F4-4366-852C-97E7EB8F891A}" type="slidenum">
              <a:rPr lang="it-IT" smtClean="0"/>
              <a:t>24</a:t>
            </a:fld>
            <a:endParaRPr lang="it-IT"/>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Giuramento</a:t>
            </a:r>
            <a:r>
              <a:rPr lang="it-IT" baseline="0" dirty="0" smtClean="0"/>
              <a:t> di fedeltà di tutti i sudditi dell’impero</a:t>
            </a:r>
            <a:r>
              <a:rPr lang="it-IT" baseline="0" dirty="0" smtClean="0">
                <a:sym typeface="Wingdings" pitchFamily="2" charset="2"/>
              </a:rPr>
              <a:t> dovrà comprendere un sacrificio fatto in suo onore, un modo per ristabilire la </a:t>
            </a:r>
            <a:r>
              <a:rPr lang="it-IT" baseline="0" dirty="0" err="1" smtClean="0">
                <a:sym typeface="Wingdings" pitchFamily="2" charset="2"/>
              </a:rPr>
              <a:t>tradizinalismo</a:t>
            </a:r>
            <a:r>
              <a:rPr lang="it-IT" baseline="0" dirty="0" smtClean="0">
                <a:sym typeface="Wingdings" pitchFamily="2" charset="2"/>
              </a:rPr>
              <a:t> romano, in modo tale di aprire una persecuzione nei confronti dei cristiani che non accettano un suo sacrificio i cristiani esulteranno e chiameranno alla punizione divina</a:t>
            </a:r>
            <a:endParaRPr lang="it-IT" dirty="0"/>
          </a:p>
        </p:txBody>
      </p:sp>
      <p:sp>
        <p:nvSpPr>
          <p:cNvPr id="4" name="Segnaposto numero diapositiva 3"/>
          <p:cNvSpPr>
            <a:spLocks noGrp="1"/>
          </p:cNvSpPr>
          <p:nvPr>
            <p:ph type="sldNum" sz="quarter" idx="10"/>
          </p:nvPr>
        </p:nvSpPr>
        <p:spPr/>
        <p:txBody>
          <a:bodyPr/>
          <a:lstStyle/>
          <a:p>
            <a:fld id="{F139F29F-79F4-4366-852C-97E7EB8F891A}" type="slidenum">
              <a:rPr lang="it-IT" smtClean="0"/>
              <a:t>25</a:t>
            </a:fld>
            <a:endParaRPr lang="it-IT"/>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err="1" smtClean="0"/>
              <a:t>Treboniano</a:t>
            </a:r>
            <a:r>
              <a:rPr lang="it-IT" dirty="0" smtClean="0"/>
              <a:t> Gallo, adotta il figlio</a:t>
            </a:r>
            <a:r>
              <a:rPr lang="it-IT" baseline="0" dirty="0" smtClean="0"/>
              <a:t> di Decio </a:t>
            </a:r>
            <a:r>
              <a:rPr lang="it-IT" baseline="0" dirty="0" err="1" smtClean="0"/>
              <a:t>Ostiliano</a:t>
            </a:r>
            <a:r>
              <a:rPr lang="it-IT" baseline="0" dirty="0" smtClean="0"/>
              <a:t> e associa il figlio </a:t>
            </a:r>
            <a:r>
              <a:rPr lang="it-IT" baseline="0" dirty="0" err="1" smtClean="0"/>
              <a:t>Volusiano</a:t>
            </a:r>
            <a:endParaRPr lang="it-IT" dirty="0"/>
          </a:p>
        </p:txBody>
      </p:sp>
      <p:sp>
        <p:nvSpPr>
          <p:cNvPr id="4" name="Segnaposto numero diapositiva 3"/>
          <p:cNvSpPr>
            <a:spLocks noGrp="1"/>
          </p:cNvSpPr>
          <p:nvPr>
            <p:ph type="sldNum" sz="quarter" idx="10"/>
          </p:nvPr>
        </p:nvSpPr>
        <p:spPr/>
        <p:txBody>
          <a:bodyPr/>
          <a:lstStyle/>
          <a:p>
            <a:fld id="{F139F29F-79F4-4366-852C-97E7EB8F891A}" type="slidenum">
              <a:rPr lang="it-IT" smtClean="0"/>
              <a:t>26</a:t>
            </a:fld>
            <a:endParaRPr lang="it-IT"/>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Nel 253 compatto gruppo di legioni </a:t>
            </a:r>
            <a:r>
              <a:rPr lang="it-IT" dirty="0" err="1" smtClean="0"/>
              <a:t>collogato</a:t>
            </a:r>
            <a:r>
              <a:rPr lang="it-IT" dirty="0" smtClean="0"/>
              <a:t> a </a:t>
            </a:r>
            <a:r>
              <a:rPr lang="it-IT" dirty="0" err="1" smtClean="0"/>
              <a:t>Mesia</a:t>
            </a:r>
            <a:r>
              <a:rPr lang="it-IT" dirty="0" smtClean="0"/>
              <a:t> acclamano il loro governatore Emiliano</a:t>
            </a:r>
            <a:r>
              <a:rPr lang="it-IT" dirty="0" smtClean="0">
                <a:sym typeface="Wingdings" pitchFamily="2" charset="2"/>
              </a:rPr>
              <a:t> scontro a Terni vede la vittoria di</a:t>
            </a:r>
            <a:r>
              <a:rPr lang="it-IT" baseline="0" dirty="0" smtClean="0">
                <a:sym typeface="Wingdings" pitchFamily="2" charset="2"/>
              </a:rPr>
              <a:t> Emiliano; durerà tre mesi</a:t>
            </a:r>
            <a:endParaRPr lang="it-IT" dirty="0"/>
          </a:p>
        </p:txBody>
      </p:sp>
      <p:sp>
        <p:nvSpPr>
          <p:cNvPr id="4" name="Segnaposto numero diapositiva 3"/>
          <p:cNvSpPr>
            <a:spLocks noGrp="1"/>
          </p:cNvSpPr>
          <p:nvPr>
            <p:ph type="sldNum" sz="quarter" idx="10"/>
          </p:nvPr>
        </p:nvSpPr>
        <p:spPr/>
        <p:txBody>
          <a:bodyPr/>
          <a:lstStyle/>
          <a:p>
            <a:fld id="{F139F29F-79F4-4366-852C-97E7EB8F891A}" type="slidenum">
              <a:rPr lang="it-IT" smtClean="0"/>
              <a:t>27</a:t>
            </a:fld>
            <a:endParaRPr lang="it-IT"/>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Valeriano era partito con altre truppe per portare aiuto a quelle di </a:t>
            </a:r>
            <a:r>
              <a:rPr lang="it-IT" dirty="0" err="1" smtClean="0"/>
              <a:t>Treboniano</a:t>
            </a:r>
            <a:r>
              <a:rPr lang="it-IT" dirty="0" smtClean="0"/>
              <a:t> Gallo, quando le truppe vengono nuovamente ad affrontarsi le truppe di Emiliano eliminano Emiliano, per passare sotto le insegne di Valeriano</a:t>
            </a:r>
            <a:r>
              <a:rPr lang="it-IT" dirty="0" smtClean="0">
                <a:sym typeface="Wingdings" pitchFamily="2" charset="2"/>
              </a:rPr>
              <a:t> imperatore fino al 260 cerca di rafforzare</a:t>
            </a:r>
            <a:r>
              <a:rPr lang="it-IT" baseline="0" dirty="0" smtClean="0">
                <a:sym typeface="Wingdings" pitchFamily="2" charset="2"/>
              </a:rPr>
              <a:t> la sua posizione come suo </a:t>
            </a:r>
            <a:r>
              <a:rPr lang="it-IT" baseline="0" dirty="0" err="1" smtClean="0">
                <a:sym typeface="Wingdings" pitchFamily="2" charset="2"/>
              </a:rPr>
              <a:t>coauguitso</a:t>
            </a:r>
            <a:r>
              <a:rPr lang="it-IT" baseline="0" dirty="0" smtClean="0">
                <a:sym typeface="Wingdings" pitchFamily="2" charset="2"/>
              </a:rPr>
              <a:t> </a:t>
            </a:r>
            <a:r>
              <a:rPr lang="it-IT" baseline="0" dirty="0" err="1" smtClean="0">
                <a:sym typeface="Wingdings" pitchFamily="2" charset="2"/>
              </a:rPr>
              <a:t>Gallieno</a:t>
            </a:r>
            <a:r>
              <a:rPr lang="it-IT" baseline="0" dirty="0" smtClean="0">
                <a:sym typeface="Wingdings" pitchFamily="2" charset="2"/>
              </a:rPr>
              <a:t> che si mantiene in occidente</a:t>
            </a:r>
            <a:endParaRPr lang="it-IT" dirty="0"/>
          </a:p>
        </p:txBody>
      </p:sp>
      <p:sp>
        <p:nvSpPr>
          <p:cNvPr id="4" name="Segnaposto numero diapositiva 3"/>
          <p:cNvSpPr>
            <a:spLocks noGrp="1"/>
          </p:cNvSpPr>
          <p:nvPr>
            <p:ph type="sldNum" sz="quarter" idx="10"/>
          </p:nvPr>
        </p:nvSpPr>
        <p:spPr/>
        <p:txBody>
          <a:bodyPr/>
          <a:lstStyle/>
          <a:p>
            <a:fld id="{F139F29F-79F4-4366-852C-97E7EB8F891A}" type="slidenum">
              <a:rPr lang="it-IT" smtClean="0"/>
              <a:t>28</a:t>
            </a:fld>
            <a:endParaRPr lang="it-IT"/>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Ripresa della peste</a:t>
            </a:r>
            <a:r>
              <a:rPr lang="it-IT" dirty="0" smtClean="0">
                <a:sym typeface="Wingdings" pitchFamily="2" charset="2"/>
              </a:rPr>
              <a:t> lo stesso</a:t>
            </a:r>
            <a:r>
              <a:rPr lang="it-IT" baseline="0" dirty="0" smtClean="0">
                <a:sym typeface="Wingdings" pitchFamily="2" charset="2"/>
              </a:rPr>
              <a:t> Marco II il gotico</a:t>
            </a:r>
          </a:p>
          <a:p>
            <a:r>
              <a:rPr lang="it-IT" baseline="0" dirty="0" smtClean="0">
                <a:sym typeface="Wingdings" pitchFamily="2" charset="2"/>
              </a:rPr>
              <a:t>Problema delle popolazione barbare che dilatano nell’impero chi sfonda il </a:t>
            </a:r>
            <a:r>
              <a:rPr lang="it-IT" baseline="0" dirty="0" err="1" smtClean="0">
                <a:sym typeface="Wingdings" pitchFamily="2" charset="2"/>
              </a:rPr>
              <a:t>limes</a:t>
            </a:r>
            <a:r>
              <a:rPr lang="it-IT" baseline="0" dirty="0" smtClean="0">
                <a:sym typeface="Wingdings" pitchFamily="2" charset="2"/>
              </a:rPr>
              <a:t> danubiano raggiungono varie aree dell’impero; Persiani invadono </a:t>
            </a:r>
            <a:r>
              <a:rPr lang="it-IT" baseline="0" dirty="0" err="1" smtClean="0">
                <a:sym typeface="Wingdings" pitchFamily="2" charset="2"/>
              </a:rPr>
              <a:t>Antiochia</a:t>
            </a:r>
            <a:r>
              <a:rPr lang="it-IT" baseline="0" dirty="0" smtClean="0">
                <a:sym typeface="Wingdings" pitchFamily="2" charset="2"/>
              </a:rPr>
              <a:t> nel 260, livelli ben datati di distruzioni, pesanti contraccolpi di instabilità conseguenza sulla scelta delle modalità difensive, la strategia precedente è di tipo preclusivo posizioni fisse per mantenere lontane le popolazioni barbariche come forti e </a:t>
            </a:r>
            <a:r>
              <a:rPr lang="it-IT" baseline="0" dirty="0" err="1" smtClean="0">
                <a:sym typeface="Wingdings" pitchFamily="2" charset="2"/>
              </a:rPr>
              <a:t>limes</a:t>
            </a:r>
            <a:r>
              <a:rPr lang="it-IT" baseline="0" dirty="0" smtClean="0">
                <a:sym typeface="Wingdings" pitchFamily="2" charset="2"/>
              </a:rPr>
              <a:t>; ora si passa a una difesa elastica esercito di manovra e mobile, segue l’imperatore per intervenire in punti di crisi ora la forza principale è la cavalleria e non + la fanteria, esercito mobile costituito prevalentemente di cavalleria che si muove al seguito dell’imperatore</a:t>
            </a:r>
            <a:endParaRPr lang="it-IT" dirty="0"/>
          </a:p>
        </p:txBody>
      </p:sp>
      <p:sp>
        <p:nvSpPr>
          <p:cNvPr id="4" name="Segnaposto numero diapositiva 3"/>
          <p:cNvSpPr>
            <a:spLocks noGrp="1"/>
          </p:cNvSpPr>
          <p:nvPr>
            <p:ph type="sldNum" sz="quarter" idx="10"/>
          </p:nvPr>
        </p:nvSpPr>
        <p:spPr/>
        <p:txBody>
          <a:bodyPr/>
          <a:lstStyle/>
          <a:p>
            <a:fld id="{F139F29F-79F4-4366-852C-97E7EB8F891A}" type="slidenum">
              <a:rPr lang="it-IT" smtClean="0"/>
              <a:t>29</a:t>
            </a:fld>
            <a:endParaRPr lang="it-IT"/>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err="1" smtClean="0"/>
              <a:t>Shapur</a:t>
            </a:r>
            <a:r>
              <a:rPr lang="it-IT" dirty="0" smtClean="0"/>
              <a:t> a cavallo e Valeriano</a:t>
            </a:r>
            <a:r>
              <a:rPr lang="it-IT" baseline="0" dirty="0" smtClean="0"/>
              <a:t> ai suoi piedi, fu addirittura catturato lo uso anche come predellino per salire a cavallo; ora lo scacchiere orientale è privo di una guida</a:t>
            </a:r>
            <a:endParaRPr lang="it-IT" dirty="0"/>
          </a:p>
        </p:txBody>
      </p:sp>
      <p:sp>
        <p:nvSpPr>
          <p:cNvPr id="4" name="Segnaposto numero diapositiva 3"/>
          <p:cNvSpPr>
            <a:spLocks noGrp="1"/>
          </p:cNvSpPr>
          <p:nvPr>
            <p:ph type="sldNum" sz="quarter" idx="10"/>
          </p:nvPr>
        </p:nvSpPr>
        <p:spPr/>
        <p:txBody>
          <a:bodyPr/>
          <a:lstStyle/>
          <a:p>
            <a:fld id="{F139F29F-79F4-4366-852C-97E7EB8F891A}" type="slidenum">
              <a:rPr lang="it-IT" smtClean="0"/>
              <a:t>31</a:t>
            </a:fld>
            <a:endParaRPr lang="it-IT"/>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Nel momento in cui Valeriano è preso</a:t>
            </a:r>
            <a:r>
              <a:rPr lang="it-IT" baseline="0" dirty="0" smtClean="0"/>
              <a:t> dai suoi nemici acclama Balista, calata di </a:t>
            </a:r>
            <a:r>
              <a:rPr lang="it-IT" baseline="0" dirty="0" err="1" smtClean="0"/>
              <a:t>Gallieno</a:t>
            </a:r>
            <a:r>
              <a:rPr lang="it-IT" baseline="0" dirty="0" smtClean="0"/>
              <a:t> per eliminare i vari usurpatori ma nel frattempo in occidente c’è uno sfondamento del </a:t>
            </a:r>
            <a:r>
              <a:rPr lang="it-IT" baseline="0" dirty="0" err="1" smtClean="0"/>
              <a:t>limes</a:t>
            </a:r>
            <a:r>
              <a:rPr lang="it-IT" baseline="0" dirty="0" smtClean="0"/>
              <a:t> renano, tutto </a:t>
            </a:r>
            <a:r>
              <a:rPr lang="it-IT" baseline="0" dirty="0" err="1" smtClean="0"/>
              <a:t>unblocco</a:t>
            </a:r>
            <a:r>
              <a:rPr lang="it-IT" baseline="0" dirty="0" smtClean="0"/>
              <a:t> di provincie si stacca da Roma e organizza in proprio la difesa dei confini e nasce l’</a:t>
            </a:r>
            <a:r>
              <a:rPr lang="it-IT" baseline="0" dirty="0" err="1" smtClean="0"/>
              <a:t>imperium</a:t>
            </a:r>
            <a:r>
              <a:rPr lang="it-IT" baseline="0" dirty="0" smtClean="0"/>
              <a:t> </a:t>
            </a:r>
            <a:r>
              <a:rPr lang="it-IT" baseline="0" dirty="0" err="1" smtClean="0"/>
              <a:t>Galliarum</a:t>
            </a:r>
            <a:r>
              <a:rPr lang="it-IT" baseline="0" dirty="0" smtClean="0"/>
              <a:t> capitale </a:t>
            </a:r>
            <a:r>
              <a:rPr lang="it-IT" baseline="0" dirty="0" err="1" smtClean="0"/>
              <a:t>Treveri</a:t>
            </a:r>
            <a:r>
              <a:rPr lang="it-IT" baseline="0" dirty="0" smtClean="0"/>
              <a:t> Postumo comandante </a:t>
            </a:r>
            <a:r>
              <a:rPr lang="it-IT" baseline="0" dirty="0" err="1" smtClean="0"/>
              <a:t>dell</a:t>
            </a:r>
            <a:r>
              <a:rPr lang="it-IT" baseline="0" dirty="0" smtClean="0"/>
              <a:t> truppe sul Reno</a:t>
            </a:r>
            <a:r>
              <a:rPr lang="it-IT" baseline="0" dirty="0" smtClean="0">
                <a:sym typeface="Wingdings" pitchFamily="2" charset="2"/>
              </a:rPr>
              <a:t> divisione di 2 troncone </a:t>
            </a:r>
            <a:r>
              <a:rPr lang="it-IT" baseline="0" dirty="0" err="1" smtClean="0">
                <a:sym typeface="Wingdings" pitchFamily="2" charset="2"/>
              </a:rPr>
              <a:t>Germanie</a:t>
            </a:r>
            <a:r>
              <a:rPr lang="it-IT" baseline="0" dirty="0" smtClean="0">
                <a:sym typeface="Wingdings" pitchFamily="2" charset="2"/>
              </a:rPr>
              <a:t> </a:t>
            </a:r>
            <a:r>
              <a:rPr lang="it-IT" baseline="0" dirty="0" err="1" smtClean="0">
                <a:sym typeface="Wingdings" pitchFamily="2" charset="2"/>
              </a:rPr>
              <a:t>Gallie</a:t>
            </a:r>
            <a:r>
              <a:rPr lang="it-IT" baseline="0" dirty="0" smtClean="0">
                <a:sym typeface="Wingdings" pitchFamily="2" charset="2"/>
              </a:rPr>
              <a:t> e poi Britannia e </a:t>
            </a:r>
            <a:r>
              <a:rPr lang="it-IT" baseline="0" dirty="0" err="1" smtClean="0">
                <a:sym typeface="Wingdings" pitchFamily="2" charset="2"/>
              </a:rPr>
              <a:t>provinvie</a:t>
            </a:r>
            <a:r>
              <a:rPr lang="it-IT" baseline="0" dirty="0" smtClean="0">
                <a:sym typeface="Wingdings" pitchFamily="2" charset="2"/>
              </a:rPr>
              <a:t> iberiche e poi abbiamo </a:t>
            </a:r>
            <a:r>
              <a:rPr lang="it-IT" baseline="0" dirty="0" err="1" smtClean="0">
                <a:sym typeface="Wingdings" pitchFamily="2" charset="2"/>
              </a:rPr>
              <a:t>Gallieno</a:t>
            </a:r>
            <a:r>
              <a:rPr lang="it-IT" baseline="0" dirty="0" smtClean="0">
                <a:sym typeface="Wingdings" pitchFamily="2" charset="2"/>
              </a:rPr>
              <a:t> incapacità di sedare tali usurpazioni comando speciale sulle provincie orientali principe di </a:t>
            </a:r>
            <a:r>
              <a:rPr lang="it-IT" baseline="0" dirty="0" err="1" smtClean="0">
                <a:sym typeface="Wingdings" pitchFamily="2" charset="2"/>
              </a:rPr>
              <a:t>Palmira</a:t>
            </a:r>
            <a:r>
              <a:rPr lang="it-IT" baseline="0" dirty="0" smtClean="0">
                <a:sym typeface="Wingdings" pitchFamily="2" charset="2"/>
              </a:rPr>
              <a:t> </a:t>
            </a:r>
            <a:r>
              <a:rPr lang="it-IT" baseline="0" dirty="0" err="1" smtClean="0">
                <a:sym typeface="Wingdings" pitchFamily="2" charset="2"/>
              </a:rPr>
              <a:t>Odenato</a:t>
            </a:r>
            <a:r>
              <a:rPr lang="it-IT" baseline="0" dirty="0" smtClean="0">
                <a:sym typeface="Wingdings" pitchFamily="2" charset="2"/>
              </a:rPr>
              <a:t> </a:t>
            </a:r>
            <a:r>
              <a:rPr lang="it-IT" baseline="0" dirty="0" err="1" smtClean="0">
                <a:sym typeface="Wingdings" pitchFamily="2" charset="2"/>
              </a:rPr>
              <a:t>corrector</a:t>
            </a:r>
            <a:r>
              <a:rPr lang="it-IT" baseline="0" dirty="0" smtClean="0">
                <a:sym typeface="Wingdings" pitchFamily="2" charset="2"/>
              </a:rPr>
              <a:t> </a:t>
            </a:r>
            <a:r>
              <a:rPr lang="it-IT" baseline="0" dirty="0" err="1" smtClean="0">
                <a:sym typeface="Wingdings" pitchFamily="2" charset="2"/>
              </a:rPr>
              <a:t>totius</a:t>
            </a:r>
            <a:r>
              <a:rPr lang="it-IT" baseline="0" dirty="0" smtClean="0">
                <a:sym typeface="Wingdings" pitchFamily="2" charset="2"/>
              </a:rPr>
              <a:t> </a:t>
            </a:r>
            <a:r>
              <a:rPr lang="it-IT" baseline="0" dirty="0" err="1" smtClean="0">
                <a:sym typeface="Wingdings" pitchFamily="2" charset="2"/>
              </a:rPr>
              <a:t>Orientis</a:t>
            </a:r>
            <a:r>
              <a:rPr lang="it-IT" baseline="0" dirty="0" smtClean="0">
                <a:sym typeface="Wingdings" pitchFamily="2" charset="2"/>
              </a:rPr>
              <a:t> che sconfigge ripetutamente i Persiani e </a:t>
            </a:r>
            <a:r>
              <a:rPr lang="it-IT" baseline="0" dirty="0" err="1" smtClean="0">
                <a:sym typeface="Wingdings" pitchFamily="2" charset="2"/>
              </a:rPr>
              <a:t>afar</a:t>
            </a:r>
            <a:r>
              <a:rPr lang="it-IT" baseline="0" dirty="0" smtClean="0">
                <a:sym typeface="Wingdings" pitchFamily="2" charset="2"/>
              </a:rPr>
              <a:t> in modo che i persiani abbandonassero le provincie dell’Impero</a:t>
            </a:r>
            <a:endParaRPr lang="it-IT" dirty="0"/>
          </a:p>
        </p:txBody>
      </p:sp>
      <p:sp>
        <p:nvSpPr>
          <p:cNvPr id="4" name="Segnaposto numero diapositiva 3"/>
          <p:cNvSpPr>
            <a:spLocks noGrp="1"/>
          </p:cNvSpPr>
          <p:nvPr>
            <p:ph type="sldNum" sz="quarter" idx="10"/>
          </p:nvPr>
        </p:nvSpPr>
        <p:spPr/>
        <p:txBody>
          <a:bodyPr/>
          <a:lstStyle/>
          <a:p>
            <a:fld id="{F139F29F-79F4-4366-852C-97E7EB8F891A}" type="slidenum">
              <a:rPr lang="it-IT" smtClean="0"/>
              <a:t>32</a:t>
            </a:fld>
            <a:endParaRPr lang="it-IT"/>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Fase</a:t>
            </a:r>
            <a:r>
              <a:rPr lang="it-IT" baseline="0" dirty="0" smtClean="0"/>
              <a:t> dell’impero ridotto in 3 tronconi</a:t>
            </a:r>
            <a:r>
              <a:rPr lang="it-IT" baseline="0" dirty="0" smtClean="0">
                <a:sym typeface="Wingdings" pitchFamily="2" charset="2"/>
              </a:rPr>
              <a:t> </a:t>
            </a:r>
            <a:r>
              <a:rPr lang="it-IT" baseline="0" dirty="0" err="1" smtClean="0">
                <a:sym typeface="Wingdings" pitchFamily="2" charset="2"/>
              </a:rPr>
              <a:t>imperium</a:t>
            </a:r>
            <a:r>
              <a:rPr lang="it-IT" baseline="0" dirty="0" smtClean="0">
                <a:sym typeface="Wingdings" pitchFamily="2" charset="2"/>
              </a:rPr>
              <a:t> </a:t>
            </a:r>
            <a:r>
              <a:rPr lang="it-IT" baseline="0" dirty="0" err="1" smtClean="0">
                <a:sym typeface="Wingdings" pitchFamily="2" charset="2"/>
              </a:rPr>
              <a:t>Galliarum</a:t>
            </a:r>
            <a:r>
              <a:rPr lang="it-IT" baseline="0" dirty="0" smtClean="0">
                <a:sym typeface="Wingdings" pitchFamily="2" charset="2"/>
              </a:rPr>
              <a:t>, province centrali </a:t>
            </a:r>
            <a:r>
              <a:rPr lang="it-IT" baseline="0" dirty="0" err="1" smtClean="0">
                <a:sym typeface="Wingdings" pitchFamily="2" charset="2"/>
              </a:rPr>
              <a:t>Gallieno</a:t>
            </a:r>
            <a:r>
              <a:rPr lang="it-IT" baseline="0" dirty="0" smtClean="0">
                <a:sym typeface="Wingdings" pitchFamily="2" charset="2"/>
              </a:rPr>
              <a:t>, poi dopo la morte di </a:t>
            </a:r>
            <a:r>
              <a:rPr lang="it-IT" baseline="0" dirty="0" err="1" smtClean="0">
                <a:sym typeface="Wingdings" pitchFamily="2" charset="2"/>
              </a:rPr>
              <a:t>Odenato</a:t>
            </a:r>
            <a:r>
              <a:rPr lang="it-IT" baseline="0" dirty="0" smtClean="0">
                <a:sym typeface="Wingdings" pitchFamily="2" charset="2"/>
              </a:rPr>
              <a:t> e il figlio </a:t>
            </a:r>
            <a:r>
              <a:rPr lang="it-IT" baseline="0" dirty="0" err="1" smtClean="0">
                <a:sym typeface="Wingdings" pitchFamily="2" charset="2"/>
              </a:rPr>
              <a:t>Vabbalato</a:t>
            </a:r>
            <a:r>
              <a:rPr lang="it-IT" baseline="0" dirty="0" smtClean="0">
                <a:sym typeface="Wingdings" pitchFamily="2" charset="2"/>
              </a:rPr>
              <a:t> principato di </a:t>
            </a:r>
            <a:r>
              <a:rPr lang="it-IT" baseline="0" dirty="0" err="1" smtClean="0">
                <a:sym typeface="Wingdings" pitchFamily="2" charset="2"/>
              </a:rPr>
              <a:t>palmira</a:t>
            </a:r>
            <a:r>
              <a:rPr lang="it-IT" baseline="0" dirty="0" smtClean="0">
                <a:sym typeface="Wingdings" pitchFamily="2" charset="2"/>
              </a:rPr>
              <a:t> </a:t>
            </a:r>
            <a:r>
              <a:rPr lang="it-IT" baseline="0" dirty="0" err="1" smtClean="0">
                <a:sym typeface="Wingdings" pitchFamily="2" charset="2"/>
              </a:rPr>
              <a:t>politca</a:t>
            </a:r>
            <a:r>
              <a:rPr lang="it-IT" baseline="0" dirty="0" smtClean="0">
                <a:sym typeface="Wingdings" pitchFamily="2" charset="2"/>
              </a:rPr>
              <a:t> + indipendente, tale da richiedere l’intervento di Aureliano poi successore</a:t>
            </a:r>
            <a:endParaRPr lang="it-IT" dirty="0"/>
          </a:p>
        </p:txBody>
      </p:sp>
      <p:sp>
        <p:nvSpPr>
          <p:cNvPr id="4" name="Segnaposto numero diapositiva 3"/>
          <p:cNvSpPr>
            <a:spLocks noGrp="1"/>
          </p:cNvSpPr>
          <p:nvPr>
            <p:ph type="sldNum" sz="quarter" idx="10"/>
          </p:nvPr>
        </p:nvSpPr>
        <p:spPr/>
        <p:txBody>
          <a:bodyPr/>
          <a:lstStyle/>
          <a:p>
            <a:fld id="{F139F29F-79F4-4366-852C-97E7EB8F891A}" type="slidenum">
              <a:rPr lang="it-IT" smtClean="0"/>
              <a:t>33</a:t>
            </a:fld>
            <a:endParaRPr lang="it-IT"/>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In questa </a:t>
            </a:r>
            <a:r>
              <a:rPr lang="it-IT" dirty="0" err="1" smtClean="0"/>
              <a:t>faseriduzione</a:t>
            </a:r>
            <a:r>
              <a:rPr lang="it-IT" dirty="0" smtClean="0"/>
              <a:t> in 3 tronconi: provincie</a:t>
            </a:r>
            <a:r>
              <a:rPr lang="it-IT" baseline="0" dirty="0" smtClean="0"/>
              <a:t> occidentali</a:t>
            </a:r>
            <a:r>
              <a:rPr lang="it-IT" baseline="0" dirty="0" smtClean="0">
                <a:sym typeface="Wingdings" pitchFamily="2" charset="2"/>
              </a:rPr>
              <a:t> arrivano in profondità popolazione, </a:t>
            </a:r>
            <a:r>
              <a:rPr lang="it-IT" baseline="0" dirty="0" err="1" smtClean="0">
                <a:sym typeface="Wingdings" pitchFamily="2" charset="2"/>
              </a:rPr>
              <a:t>cittò</a:t>
            </a:r>
            <a:r>
              <a:rPr lang="it-IT" baseline="0" dirty="0" smtClean="0">
                <a:sym typeface="Wingdings" pitchFamily="2" charset="2"/>
              </a:rPr>
              <a:t> della Gallia e Spagna si dotano di cinte fortificate nei secoli precedenti la pax romana era talmente solida che si costruivano solo le mura per un evento di prestigio: porte </a:t>
            </a:r>
            <a:r>
              <a:rPr lang="it-IT" baseline="0" dirty="0" err="1" smtClean="0">
                <a:sym typeface="Wingdings" pitchFamily="2" charset="2"/>
              </a:rPr>
              <a:t>ulbiche</a:t>
            </a:r>
            <a:r>
              <a:rPr lang="it-IT" baseline="0" dirty="0" smtClean="0">
                <a:sym typeface="Wingdings" pitchFamily="2" charset="2"/>
              </a:rPr>
              <a:t> dotazione di una cinta fortificato, perché c’era il rischio del Mamma li Goti parte controllato principato di </a:t>
            </a:r>
            <a:r>
              <a:rPr lang="it-IT" baseline="0" dirty="0" err="1" smtClean="0">
                <a:sym typeface="Wingdings" pitchFamily="2" charset="2"/>
              </a:rPr>
              <a:t>Palmira</a:t>
            </a:r>
            <a:r>
              <a:rPr lang="it-IT" baseline="0" dirty="0" smtClean="0">
                <a:sym typeface="Wingdings" pitchFamily="2" charset="2"/>
              </a:rPr>
              <a:t> e </a:t>
            </a:r>
            <a:r>
              <a:rPr lang="it-IT" baseline="0" dirty="0" err="1" smtClean="0">
                <a:sym typeface="Wingdings" pitchFamily="2" charset="2"/>
              </a:rPr>
              <a:t>imperium</a:t>
            </a:r>
            <a:r>
              <a:rPr lang="it-IT" baseline="0" dirty="0" smtClean="0">
                <a:sym typeface="Wingdings" pitchFamily="2" charset="2"/>
              </a:rPr>
              <a:t> </a:t>
            </a:r>
            <a:r>
              <a:rPr lang="it-IT" baseline="0" dirty="0" err="1" smtClean="0">
                <a:sym typeface="Wingdings" pitchFamily="2" charset="2"/>
              </a:rPr>
              <a:t>gallicum</a:t>
            </a:r>
            <a:endParaRPr lang="it-IT" dirty="0"/>
          </a:p>
        </p:txBody>
      </p:sp>
      <p:sp>
        <p:nvSpPr>
          <p:cNvPr id="4" name="Segnaposto numero diapositiva 3"/>
          <p:cNvSpPr>
            <a:spLocks noGrp="1"/>
          </p:cNvSpPr>
          <p:nvPr>
            <p:ph type="sldNum" sz="quarter" idx="10"/>
          </p:nvPr>
        </p:nvSpPr>
        <p:spPr/>
        <p:txBody>
          <a:bodyPr/>
          <a:lstStyle/>
          <a:p>
            <a:fld id="{F139F29F-79F4-4366-852C-97E7EB8F891A}" type="slidenum">
              <a:rPr lang="it-IT" smtClean="0"/>
              <a:t>34</a:t>
            </a:fld>
            <a:endParaRPr lang="it-IT"/>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Storiografia senatoria ostile a </a:t>
            </a:r>
            <a:r>
              <a:rPr lang="it-IT" dirty="0" err="1" smtClean="0"/>
              <a:t>Gallieno</a:t>
            </a:r>
            <a:r>
              <a:rPr lang="it-IT" dirty="0" smtClean="0">
                <a:sym typeface="Wingdings" pitchFamily="2" charset="2"/>
              </a:rPr>
              <a:t> gli rimproverano di non aver aiutato a </a:t>
            </a:r>
            <a:r>
              <a:rPr lang="it-IT" dirty="0" err="1" smtClean="0">
                <a:sym typeface="Wingdings" pitchFamily="2" charset="2"/>
              </a:rPr>
              <a:t>valeriano</a:t>
            </a:r>
            <a:r>
              <a:rPr lang="it-IT" dirty="0" smtClean="0">
                <a:sym typeface="Wingdings" pitchFamily="2" charset="2"/>
              </a:rPr>
              <a:t>,</a:t>
            </a:r>
            <a:r>
              <a:rPr lang="it-IT" baseline="0" dirty="0" smtClean="0">
                <a:sym typeface="Wingdings" pitchFamily="2" charset="2"/>
              </a:rPr>
              <a:t> ma non ha avuto modo di prestare aiuto anche riforma di carattere amministrativo e militare in modo tale da escludere ai senatori comandi militari tuttavia se si studiano le </a:t>
            </a:r>
            <a:r>
              <a:rPr lang="it-IT" baseline="0" dirty="0" err="1" smtClean="0">
                <a:sym typeface="Wingdings" pitchFamily="2" charset="2"/>
              </a:rPr>
              <a:t>carreire</a:t>
            </a:r>
            <a:r>
              <a:rPr lang="it-IT" baseline="0" dirty="0" smtClean="0">
                <a:sym typeface="Wingdings" pitchFamily="2" charset="2"/>
              </a:rPr>
              <a:t> dei senatori analiticamente, il divieto non fu cosi reciso ma ci sono posti di comandi militare dei senatori misura improntata alla competenza militare di qualsiasi ordine, dovrebbe riguardare un criterio di competenza</a:t>
            </a:r>
            <a:endParaRPr lang="it-IT" dirty="0"/>
          </a:p>
        </p:txBody>
      </p:sp>
      <p:sp>
        <p:nvSpPr>
          <p:cNvPr id="4" name="Segnaposto numero diapositiva 3"/>
          <p:cNvSpPr>
            <a:spLocks noGrp="1"/>
          </p:cNvSpPr>
          <p:nvPr>
            <p:ph type="sldNum" sz="quarter" idx="10"/>
          </p:nvPr>
        </p:nvSpPr>
        <p:spPr/>
        <p:txBody>
          <a:bodyPr/>
          <a:lstStyle/>
          <a:p>
            <a:fld id="{F139F29F-79F4-4366-852C-97E7EB8F891A}" type="slidenum">
              <a:rPr lang="it-IT" smtClean="0"/>
              <a:t>35</a:t>
            </a:fld>
            <a:endParaRPr lang="it-IT"/>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Crisi monetaria</a:t>
            </a:r>
            <a:r>
              <a:rPr lang="it-IT" dirty="0" smtClean="0">
                <a:sym typeface="Wingdings" pitchFamily="2" charset="2"/>
              </a:rPr>
              <a:t> raggiunge il suo punto + alto, dischetto di argento imbevuto nell’argento contenuto di argento del 2 o 3 per cento</a:t>
            </a:r>
            <a:endParaRPr lang="it-IT" dirty="0"/>
          </a:p>
        </p:txBody>
      </p:sp>
      <p:sp>
        <p:nvSpPr>
          <p:cNvPr id="4" name="Segnaposto numero diapositiva 3"/>
          <p:cNvSpPr>
            <a:spLocks noGrp="1"/>
          </p:cNvSpPr>
          <p:nvPr>
            <p:ph type="sldNum" sz="quarter" idx="10"/>
          </p:nvPr>
        </p:nvSpPr>
        <p:spPr/>
        <p:txBody>
          <a:bodyPr/>
          <a:lstStyle/>
          <a:p>
            <a:fld id="{F139F29F-79F4-4366-852C-97E7EB8F891A}" type="slidenum">
              <a:rPr lang="it-IT" smtClean="0"/>
              <a:t>36</a:t>
            </a:fld>
            <a:endParaRPr lang="it-IT"/>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A </a:t>
            </a:r>
            <a:r>
              <a:rPr lang="it-IT" dirty="0" err="1" smtClean="0"/>
              <a:t>Palmira</a:t>
            </a:r>
            <a:r>
              <a:rPr lang="it-IT" dirty="0" smtClean="0"/>
              <a:t> muore Odenato va a </a:t>
            </a:r>
            <a:r>
              <a:rPr lang="it-IT" dirty="0" err="1" smtClean="0"/>
              <a:t>Vaballato</a:t>
            </a:r>
            <a:r>
              <a:rPr lang="it-IT" dirty="0" smtClean="0">
                <a:sym typeface="Wingdings" pitchFamily="2" charset="2"/>
              </a:rPr>
              <a:t> la politica del regno di </a:t>
            </a:r>
            <a:r>
              <a:rPr lang="it-IT" dirty="0" err="1" smtClean="0">
                <a:sym typeface="Wingdings" pitchFamily="2" charset="2"/>
              </a:rPr>
              <a:t>Plamira</a:t>
            </a:r>
            <a:r>
              <a:rPr lang="it-IT" dirty="0" smtClean="0">
                <a:sym typeface="Wingdings" pitchFamily="2" charset="2"/>
              </a:rPr>
              <a:t> è molto + </a:t>
            </a:r>
            <a:r>
              <a:rPr lang="it-IT" dirty="0" err="1" smtClean="0">
                <a:sym typeface="Wingdings" pitchFamily="2" charset="2"/>
              </a:rPr>
              <a:t>autonomisra</a:t>
            </a:r>
            <a:r>
              <a:rPr lang="it-IT" dirty="0" smtClean="0">
                <a:sym typeface="Wingdings" pitchFamily="2" charset="2"/>
              </a:rPr>
              <a:t>, </a:t>
            </a:r>
            <a:r>
              <a:rPr lang="it-IT" dirty="0" err="1" smtClean="0">
                <a:sym typeface="Wingdings" pitchFamily="2" charset="2"/>
              </a:rPr>
              <a:t>Vaballato</a:t>
            </a:r>
            <a:r>
              <a:rPr lang="it-IT" dirty="0" smtClean="0">
                <a:sym typeface="Wingdings" pitchFamily="2" charset="2"/>
              </a:rPr>
              <a:t> a differenza del padre si</a:t>
            </a:r>
            <a:r>
              <a:rPr lang="it-IT" baseline="0" dirty="0" smtClean="0">
                <a:sym typeface="Wingdings" pitchFamily="2" charset="2"/>
              </a:rPr>
              <a:t> definisce nelle monete come Rex da un punto di vista formale cerca di staccarsi dalla tutela di </a:t>
            </a:r>
            <a:r>
              <a:rPr lang="it-IT" baseline="0" dirty="0" err="1" smtClean="0">
                <a:sym typeface="Wingdings" pitchFamily="2" charset="2"/>
              </a:rPr>
              <a:t>Gallieno</a:t>
            </a:r>
            <a:endParaRPr lang="it-IT" dirty="0"/>
          </a:p>
        </p:txBody>
      </p:sp>
      <p:sp>
        <p:nvSpPr>
          <p:cNvPr id="4" name="Segnaposto numero diapositiva 3"/>
          <p:cNvSpPr>
            <a:spLocks noGrp="1"/>
          </p:cNvSpPr>
          <p:nvPr>
            <p:ph type="sldNum" sz="quarter" idx="10"/>
          </p:nvPr>
        </p:nvSpPr>
        <p:spPr/>
        <p:txBody>
          <a:bodyPr/>
          <a:lstStyle/>
          <a:p>
            <a:fld id="{F139F29F-79F4-4366-852C-97E7EB8F891A}" type="slidenum">
              <a:rPr lang="it-IT" smtClean="0"/>
              <a:t>37</a:t>
            </a:fld>
            <a:endParaRPr lang="it-IT"/>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268 congiura a</a:t>
            </a:r>
            <a:r>
              <a:rPr lang="it-IT" baseline="0" dirty="0" smtClean="0"/>
              <a:t> </a:t>
            </a:r>
            <a:r>
              <a:rPr lang="it-IT" baseline="0" dirty="0" err="1" smtClean="0"/>
              <a:t>Gallieno</a:t>
            </a:r>
            <a:r>
              <a:rPr lang="it-IT" baseline="0" dirty="0" smtClean="0"/>
              <a:t> in cui partecipano i suoi + importanti </a:t>
            </a:r>
            <a:r>
              <a:rPr lang="it-IT" baseline="0" dirty="0" err="1" smtClean="0"/>
              <a:t>ufficale</a:t>
            </a:r>
            <a:r>
              <a:rPr lang="it-IT" baseline="0" dirty="0" smtClean="0">
                <a:sym typeface="Wingdings" pitchFamily="2" charset="2"/>
              </a:rPr>
              <a:t> successione di Claudio II il gotico, campagne feroci contro i Goti tentativi fallimentari di ricomporre la </a:t>
            </a:r>
            <a:r>
              <a:rPr lang="it-IT" baseline="0" dirty="0" err="1" smtClean="0">
                <a:sym typeface="Wingdings" pitchFamily="2" charset="2"/>
              </a:rPr>
              <a:t>frattuta</a:t>
            </a:r>
            <a:r>
              <a:rPr lang="it-IT" baseline="0" dirty="0" smtClean="0">
                <a:sym typeface="Wingdings" pitchFamily="2" charset="2"/>
              </a:rPr>
              <a:t> dell’</a:t>
            </a:r>
            <a:r>
              <a:rPr lang="it-IT" baseline="0" dirty="0" err="1" smtClean="0">
                <a:sym typeface="Wingdings" pitchFamily="2" charset="2"/>
              </a:rPr>
              <a:t>imperium</a:t>
            </a:r>
            <a:r>
              <a:rPr lang="it-IT" baseline="0" dirty="0" smtClean="0">
                <a:sym typeface="Wingdings" pitchFamily="2" charset="2"/>
              </a:rPr>
              <a:t> </a:t>
            </a:r>
            <a:r>
              <a:rPr lang="it-IT" baseline="0" dirty="0" err="1" smtClean="0">
                <a:sym typeface="Wingdings" pitchFamily="2" charset="2"/>
              </a:rPr>
              <a:t>Galliarum</a:t>
            </a:r>
            <a:r>
              <a:rPr lang="it-IT" baseline="0" dirty="0" smtClean="0">
                <a:sym typeface="Wingdings" pitchFamily="2" charset="2"/>
              </a:rPr>
              <a:t>, fa parte anche dello stato maggiore e posizione di senatore</a:t>
            </a:r>
            <a:endParaRPr lang="it-IT" dirty="0"/>
          </a:p>
        </p:txBody>
      </p:sp>
      <p:sp>
        <p:nvSpPr>
          <p:cNvPr id="4" name="Segnaposto numero diapositiva 3"/>
          <p:cNvSpPr>
            <a:spLocks noGrp="1"/>
          </p:cNvSpPr>
          <p:nvPr>
            <p:ph type="sldNum" sz="quarter" idx="10"/>
          </p:nvPr>
        </p:nvSpPr>
        <p:spPr/>
        <p:txBody>
          <a:bodyPr/>
          <a:lstStyle/>
          <a:p>
            <a:fld id="{F139F29F-79F4-4366-852C-97E7EB8F891A}" type="slidenum">
              <a:rPr lang="it-IT" smtClean="0"/>
              <a:t>38</a:t>
            </a:fld>
            <a:endParaRPr lang="it-IT"/>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Claudio II muore di peste</a:t>
            </a:r>
            <a:r>
              <a:rPr lang="it-IT" dirty="0" smtClean="0">
                <a:sym typeface="Wingdings" pitchFamily="2" charset="2"/>
              </a:rPr>
              <a:t> gli succede Aureliano</a:t>
            </a:r>
            <a:r>
              <a:rPr lang="it-IT" baseline="0" dirty="0" smtClean="0">
                <a:sym typeface="Wingdings" pitchFamily="2" charset="2"/>
              </a:rPr>
              <a:t> riesce a ricompattare l’impero, scompaiono i 2 tronconi e nel 273 riassorbito nell’</a:t>
            </a:r>
            <a:r>
              <a:rPr lang="it-IT" baseline="0" dirty="0" err="1" smtClean="0">
                <a:sym typeface="Wingdings" pitchFamily="2" charset="2"/>
              </a:rPr>
              <a:t>imperium</a:t>
            </a:r>
            <a:r>
              <a:rPr lang="it-IT" baseline="0" dirty="0" smtClean="0">
                <a:sym typeface="Wingdings" pitchFamily="2" charset="2"/>
              </a:rPr>
              <a:t> </a:t>
            </a:r>
            <a:r>
              <a:rPr lang="it-IT" baseline="0" dirty="0" err="1" smtClean="0">
                <a:sym typeface="Wingdings" pitchFamily="2" charset="2"/>
              </a:rPr>
              <a:t>Galliarum</a:t>
            </a:r>
            <a:r>
              <a:rPr lang="it-IT" baseline="0" dirty="0" smtClean="0">
                <a:sym typeface="Wingdings" pitchFamily="2" charset="2"/>
              </a:rPr>
              <a:t>, ultimo imperatore gallico assimilato nell’amministrazione di Aureliano(</a:t>
            </a:r>
            <a:r>
              <a:rPr lang="it-IT" baseline="0" dirty="0" err="1" smtClean="0">
                <a:sym typeface="Wingdings" pitchFamily="2" charset="2"/>
              </a:rPr>
              <a:t>sovrintenza</a:t>
            </a:r>
            <a:r>
              <a:rPr lang="it-IT" baseline="0" dirty="0" smtClean="0">
                <a:sym typeface="Wingdings" pitchFamily="2" charset="2"/>
              </a:rPr>
              <a:t> rifornimenti Annonari di Roma) nel 272 </a:t>
            </a:r>
            <a:r>
              <a:rPr lang="it-IT" baseline="0" dirty="0" err="1" smtClean="0">
                <a:sym typeface="Wingdings" pitchFamily="2" charset="2"/>
              </a:rPr>
              <a:t>Palmira</a:t>
            </a:r>
            <a:r>
              <a:rPr lang="it-IT" baseline="0" dirty="0" smtClean="0">
                <a:sym typeface="Wingdings" pitchFamily="2" charset="2"/>
              </a:rPr>
              <a:t> è distrutta</a:t>
            </a:r>
            <a:endParaRPr lang="it-IT" dirty="0"/>
          </a:p>
        </p:txBody>
      </p:sp>
      <p:sp>
        <p:nvSpPr>
          <p:cNvPr id="4" name="Segnaposto numero diapositiva 3"/>
          <p:cNvSpPr>
            <a:spLocks noGrp="1"/>
          </p:cNvSpPr>
          <p:nvPr>
            <p:ph type="sldNum" sz="quarter" idx="10"/>
          </p:nvPr>
        </p:nvSpPr>
        <p:spPr/>
        <p:txBody>
          <a:bodyPr/>
          <a:lstStyle/>
          <a:p>
            <a:fld id="{F139F29F-79F4-4366-852C-97E7EB8F891A}" type="slidenum">
              <a:rPr lang="it-IT" smtClean="0"/>
              <a:t>39</a:t>
            </a:fld>
            <a:endParaRPr lang="it-IT"/>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err="1" smtClean="0"/>
              <a:t>Rricostituzione</a:t>
            </a:r>
            <a:r>
              <a:rPr lang="it-IT" baseline="0" dirty="0" smtClean="0"/>
              <a:t> unità imperiale</a:t>
            </a:r>
            <a:r>
              <a:rPr lang="it-IT" baseline="0" dirty="0" smtClean="0">
                <a:sym typeface="Wingdings" pitchFamily="2" charset="2"/>
              </a:rPr>
              <a:t> viene introdotto un nuovo nominale con una quantità di argento maggiore dell’età di </a:t>
            </a:r>
            <a:r>
              <a:rPr lang="it-IT" baseline="0" dirty="0" err="1" smtClean="0">
                <a:sym typeface="Wingdings" pitchFamily="2" charset="2"/>
              </a:rPr>
              <a:t>Galieno</a:t>
            </a:r>
            <a:r>
              <a:rPr lang="it-IT" baseline="0" dirty="0" smtClean="0">
                <a:sym typeface="Wingdings" pitchFamily="2" charset="2"/>
              </a:rPr>
              <a:t>, ritiro dalla circolazione della moneta coniata dai predecessori, fissato un tasso di cambio ogni nuova moneta valeva un certo valore di monete precedenti, espressi in una sigla che trovate al rovescio delle monete di Aureliano vediamo 2 x, seguite da una barra orizzontale, tale sigla indichi un tasso di cambio, venti dei vecchi </a:t>
            </a:r>
            <a:r>
              <a:rPr lang="it-IT" baseline="0" dirty="0" err="1" smtClean="0">
                <a:sym typeface="Wingdings" pitchFamily="2" charset="2"/>
              </a:rPr>
              <a:t>antoniniani</a:t>
            </a:r>
            <a:r>
              <a:rPr lang="it-IT" baseline="0" dirty="0" smtClean="0">
                <a:sym typeface="Wingdings" pitchFamily="2" charset="2"/>
              </a:rPr>
              <a:t> per uno delle nuove monete </a:t>
            </a:r>
            <a:r>
              <a:rPr lang="it-IT" baseline="0" dirty="0" err="1" smtClean="0">
                <a:sym typeface="Wingdings" pitchFamily="2" charset="2"/>
              </a:rPr>
              <a:t>aurelianiani</a:t>
            </a:r>
            <a:r>
              <a:rPr lang="it-IT" baseline="0" dirty="0" smtClean="0">
                <a:sym typeface="Wingdings" pitchFamily="2" charset="2"/>
              </a:rPr>
              <a:t> sappiamo uno degli effetti della moneta fu un brusco salto in avanti dei prezzi, visto dai papiri egiziani, 24 dracme di un </a:t>
            </a:r>
            <a:r>
              <a:rPr lang="it-IT" baseline="0" dirty="0" err="1" smtClean="0">
                <a:sym typeface="Wingdings" pitchFamily="2" charset="2"/>
              </a:rPr>
              <a:t>arba</a:t>
            </a:r>
            <a:r>
              <a:rPr lang="it-IT" baseline="0" dirty="0" smtClean="0">
                <a:sym typeface="Wingdings" pitchFamily="2" charset="2"/>
              </a:rPr>
              <a:t> di grano dopo la riforma sarà di 200 uno degli effetti della riforma monetaria si interessa molto della capitale</a:t>
            </a:r>
            <a:endParaRPr lang="it-IT" dirty="0"/>
          </a:p>
        </p:txBody>
      </p:sp>
      <p:sp>
        <p:nvSpPr>
          <p:cNvPr id="4" name="Segnaposto numero diapositiva 3"/>
          <p:cNvSpPr>
            <a:spLocks noGrp="1"/>
          </p:cNvSpPr>
          <p:nvPr>
            <p:ph type="sldNum" sz="quarter" idx="10"/>
          </p:nvPr>
        </p:nvSpPr>
        <p:spPr/>
        <p:txBody>
          <a:bodyPr/>
          <a:lstStyle/>
          <a:p>
            <a:fld id="{F139F29F-79F4-4366-852C-97E7EB8F891A}" type="slidenum">
              <a:rPr lang="it-IT" smtClean="0"/>
              <a:t>41</a:t>
            </a:fld>
            <a:endParaRPr lang="it-IT"/>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Nuova cerchia di mura, stazione</a:t>
            </a:r>
            <a:r>
              <a:rPr lang="it-IT" baseline="0" dirty="0" smtClean="0"/>
              <a:t> termini</a:t>
            </a:r>
            <a:r>
              <a:rPr lang="it-IT" baseline="0" dirty="0" smtClean="0">
                <a:sym typeface="Wingdings" pitchFamily="2" charset="2"/>
              </a:rPr>
              <a:t> </a:t>
            </a:r>
            <a:r>
              <a:rPr lang="it-IT" baseline="0" dirty="0" err="1" smtClean="0">
                <a:sym typeface="Wingdings" pitchFamily="2" charset="2"/>
              </a:rPr>
              <a:t>mure</a:t>
            </a:r>
            <a:r>
              <a:rPr lang="it-IT" baseline="0" dirty="0" smtClean="0">
                <a:sym typeface="Wingdings" pitchFamily="2" charset="2"/>
              </a:rPr>
              <a:t> Aureliane, a partire da Augusto erano stati individuati 150 mila individui che avevano diritto di distribuzione di grano ora la distribuzione mensile è gratuita e quotidiana di pane, anche di </a:t>
            </a:r>
            <a:r>
              <a:rPr lang="it-IT" baseline="0" dirty="0" err="1" smtClean="0">
                <a:sym typeface="Wingdings" pitchFamily="2" charset="2"/>
              </a:rPr>
              <a:t>distrubuzione</a:t>
            </a:r>
            <a:r>
              <a:rPr lang="it-IT" baseline="0" dirty="0" smtClean="0">
                <a:sym typeface="Wingdings" pitchFamily="2" charset="2"/>
              </a:rPr>
              <a:t> di carne di maiale ultimo degli imperatori gallici entrato </a:t>
            </a:r>
            <a:r>
              <a:rPr lang="it-IT" baseline="0" dirty="0" err="1" smtClean="0">
                <a:sym typeface="Wingdings" pitchFamily="2" charset="2"/>
              </a:rPr>
              <a:t>nela</a:t>
            </a:r>
            <a:r>
              <a:rPr lang="it-IT" baseline="0" dirty="0" smtClean="0">
                <a:sym typeface="Wingdings" pitchFamily="2" charset="2"/>
              </a:rPr>
              <a:t> burocrazia romana, doveva occuparsi della regione principe della produzione dei maiali ossia la Lucania i maiali lucani trasferiti nella capitale per essere distribuiti, inizia anche la distribuzione di vino nuova cerchia di </a:t>
            </a:r>
            <a:r>
              <a:rPr lang="it-IT" baseline="0" dirty="0" err="1" smtClean="0">
                <a:sym typeface="Wingdings" pitchFamily="2" charset="2"/>
              </a:rPr>
              <a:t>aureliano</a:t>
            </a:r>
            <a:r>
              <a:rPr lang="it-IT" baseline="0" dirty="0" smtClean="0">
                <a:sym typeface="Wingdings" pitchFamily="2" charset="2"/>
              </a:rPr>
              <a:t>: vista una situazione di </a:t>
            </a:r>
            <a:r>
              <a:rPr lang="it-IT" baseline="0" dirty="0" err="1" smtClean="0">
                <a:sym typeface="Wingdings" pitchFamily="2" charset="2"/>
              </a:rPr>
              <a:t>istabilità</a:t>
            </a:r>
            <a:r>
              <a:rPr lang="it-IT" baseline="0" dirty="0" smtClean="0">
                <a:sym typeface="Wingdings" pitchFamily="2" charset="2"/>
              </a:rPr>
              <a:t>, necessità di fortificare la capitale</a:t>
            </a:r>
            <a:endParaRPr lang="it-IT" dirty="0"/>
          </a:p>
        </p:txBody>
      </p:sp>
      <p:sp>
        <p:nvSpPr>
          <p:cNvPr id="4" name="Segnaposto numero diapositiva 3"/>
          <p:cNvSpPr>
            <a:spLocks noGrp="1"/>
          </p:cNvSpPr>
          <p:nvPr>
            <p:ph type="sldNum" sz="quarter" idx="10"/>
          </p:nvPr>
        </p:nvSpPr>
        <p:spPr/>
        <p:txBody>
          <a:bodyPr/>
          <a:lstStyle/>
          <a:p>
            <a:fld id="{F139F29F-79F4-4366-852C-97E7EB8F891A}" type="slidenum">
              <a:rPr lang="it-IT" smtClean="0"/>
              <a:t>42</a:t>
            </a:fld>
            <a:endParaRPr lang="it-IT"/>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Aureliano viene</a:t>
            </a:r>
            <a:r>
              <a:rPr lang="it-IT" baseline="0" dirty="0" smtClean="0"/>
              <a:t> eliminato si succedono Tacito e Floriano</a:t>
            </a:r>
            <a:r>
              <a:rPr lang="it-IT" baseline="0" dirty="0" smtClean="0">
                <a:sym typeface="Wingdings" pitchFamily="2" charset="2"/>
              </a:rPr>
              <a:t> nel 276 imperatore Aurelio Probo in carica fino al 282 politica aggressiva nei confronti delle popolazioni barbare colpendole oltre i confini dell’impero nelle loro sedi, determinerà fine di Probo utilizza le truppe per lavori civili, determina malcontento delle truppe ed eliminazione da parte delle truppe e acclamano l’imperatore Caro</a:t>
            </a:r>
            <a:endParaRPr lang="it-IT" dirty="0"/>
          </a:p>
        </p:txBody>
      </p:sp>
      <p:sp>
        <p:nvSpPr>
          <p:cNvPr id="4" name="Segnaposto numero diapositiva 3"/>
          <p:cNvSpPr>
            <a:spLocks noGrp="1"/>
          </p:cNvSpPr>
          <p:nvPr>
            <p:ph type="sldNum" sz="quarter" idx="10"/>
          </p:nvPr>
        </p:nvSpPr>
        <p:spPr/>
        <p:txBody>
          <a:bodyPr/>
          <a:lstStyle/>
          <a:p>
            <a:fld id="{F139F29F-79F4-4366-852C-97E7EB8F891A}" type="slidenum">
              <a:rPr lang="it-IT" smtClean="0"/>
              <a:t>43</a:t>
            </a:fld>
            <a:endParaRPr lang="it-IT"/>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Caro si</a:t>
            </a:r>
            <a:r>
              <a:rPr lang="it-IT" baseline="0" dirty="0" smtClean="0"/>
              <a:t> associa i figli Carino spedito in </a:t>
            </a:r>
            <a:r>
              <a:rPr lang="it-IT" baseline="0" dirty="0" err="1" smtClean="0"/>
              <a:t>gallia</a:t>
            </a:r>
            <a:r>
              <a:rPr lang="it-IT" baseline="0" dirty="0" smtClean="0"/>
              <a:t> a controllare il </a:t>
            </a:r>
            <a:r>
              <a:rPr lang="it-IT" baseline="0" dirty="0" err="1" smtClean="0"/>
              <a:t>limes</a:t>
            </a:r>
            <a:r>
              <a:rPr lang="it-IT" baseline="0" dirty="0" smtClean="0"/>
              <a:t> renano, </a:t>
            </a:r>
            <a:r>
              <a:rPr lang="it-IT" baseline="0" dirty="0" err="1" smtClean="0"/>
              <a:t>Numeriano</a:t>
            </a:r>
            <a:r>
              <a:rPr lang="it-IT" baseline="0" dirty="0" smtClean="0"/>
              <a:t> offensiva contro i Persiani</a:t>
            </a:r>
            <a:r>
              <a:rPr lang="it-IT" baseline="0" dirty="0" smtClean="0">
                <a:sym typeface="Wingdings" pitchFamily="2" charset="2"/>
              </a:rPr>
              <a:t> muore improvvisamente caro, </a:t>
            </a:r>
            <a:r>
              <a:rPr lang="it-IT" baseline="0" dirty="0" err="1" smtClean="0">
                <a:sym typeface="Wingdings" pitchFamily="2" charset="2"/>
              </a:rPr>
              <a:t>Numeriano</a:t>
            </a:r>
            <a:r>
              <a:rPr lang="it-IT" baseline="0" dirty="0" smtClean="0">
                <a:sym typeface="Wingdings" pitchFamily="2" charset="2"/>
              </a:rPr>
              <a:t> torna nei confini romani, muore durante la ritirata acclamazione di Gaio Valerio </a:t>
            </a:r>
            <a:r>
              <a:rPr lang="it-IT" baseline="0" dirty="0" err="1" smtClean="0">
                <a:sym typeface="Wingdings" pitchFamily="2" charset="2"/>
              </a:rPr>
              <a:t>Diocle</a:t>
            </a:r>
            <a:r>
              <a:rPr lang="it-IT" baseline="0" dirty="0" smtClean="0">
                <a:sym typeface="Wingdings" pitchFamily="2" charset="2"/>
              </a:rPr>
              <a:t> </a:t>
            </a:r>
            <a:r>
              <a:rPr lang="it-IT" baseline="0" smtClean="0">
                <a:sym typeface="Wingdings" pitchFamily="2" charset="2"/>
              </a:rPr>
              <a:t>detto Diocleziano</a:t>
            </a:r>
            <a:endParaRPr lang="it-IT" dirty="0"/>
          </a:p>
        </p:txBody>
      </p:sp>
      <p:sp>
        <p:nvSpPr>
          <p:cNvPr id="4" name="Segnaposto numero diapositiva 3"/>
          <p:cNvSpPr>
            <a:spLocks noGrp="1"/>
          </p:cNvSpPr>
          <p:nvPr>
            <p:ph type="sldNum" sz="quarter" idx="10"/>
          </p:nvPr>
        </p:nvSpPr>
        <p:spPr/>
        <p:txBody>
          <a:bodyPr/>
          <a:lstStyle/>
          <a:p>
            <a:fld id="{F139F29F-79F4-4366-852C-97E7EB8F891A}" type="slidenum">
              <a:rPr lang="it-IT" smtClean="0"/>
              <a:t>44</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0BF9E889-9863-472C-AA13-E64114C7474B}" type="slidenum">
              <a:rPr lang="it-IT"/>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7CC4CE17-C00C-4657-A184-EFDA68F21768}" type="slidenum">
              <a:rPr lang="it-IT"/>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FBF28E2B-D44A-4872-B676-4EEF375A8F5D}" type="slidenum">
              <a:rPr lang="it-IT"/>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lvl1pPr>
              <a:defRPr/>
            </a:lvl1pPr>
          </a:lstStyle>
          <a:p>
            <a:endParaRPr lang="it-IT"/>
          </a:p>
        </p:txBody>
      </p:sp>
      <p:sp>
        <p:nvSpPr>
          <p:cNvPr id="6" name="Segnaposto piè di pagina 5"/>
          <p:cNvSpPr>
            <a:spLocks noGrp="1"/>
          </p:cNvSpPr>
          <p:nvPr>
            <p:ph type="ftr" sz="quarter" idx="11"/>
          </p:nvPr>
        </p:nvSpPr>
        <p:spPr/>
        <p:txBody>
          <a:bodyPr/>
          <a:lstStyle>
            <a:lvl1pPr>
              <a:defRPr/>
            </a:lvl1pPr>
          </a:lstStyle>
          <a:p>
            <a:endParaRPr lang="it-IT"/>
          </a:p>
        </p:txBody>
      </p:sp>
      <p:sp>
        <p:nvSpPr>
          <p:cNvPr id="7" name="Segnaposto numero diapositiva 6"/>
          <p:cNvSpPr>
            <a:spLocks noGrp="1"/>
          </p:cNvSpPr>
          <p:nvPr>
            <p:ph type="sldNum" sz="quarter" idx="12"/>
          </p:nvPr>
        </p:nvSpPr>
        <p:spPr/>
        <p:txBody>
          <a:bodyPr/>
          <a:lstStyle>
            <a:lvl1pPr>
              <a:defRPr/>
            </a:lvl1pPr>
          </a:lstStyle>
          <a:p>
            <a:fld id="{ED6618B3-350E-4375-8385-E7399F4BFB51}" type="slidenum">
              <a:rPr lang="it-IT"/>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lvl1pPr>
              <a:defRPr/>
            </a:lvl1pPr>
          </a:lstStyle>
          <a:p>
            <a:endParaRPr lang="it-IT"/>
          </a:p>
        </p:txBody>
      </p:sp>
      <p:sp>
        <p:nvSpPr>
          <p:cNvPr id="8" name="Segnaposto piè di pagina 7"/>
          <p:cNvSpPr>
            <a:spLocks noGrp="1"/>
          </p:cNvSpPr>
          <p:nvPr>
            <p:ph type="ftr" sz="quarter" idx="11"/>
          </p:nvPr>
        </p:nvSpPr>
        <p:spPr/>
        <p:txBody>
          <a:bodyPr/>
          <a:lstStyle>
            <a:lvl1pPr>
              <a:defRPr/>
            </a:lvl1pPr>
          </a:lstStyle>
          <a:p>
            <a:endParaRPr lang="it-IT"/>
          </a:p>
        </p:txBody>
      </p:sp>
      <p:sp>
        <p:nvSpPr>
          <p:cNvPr id="9" name="Segnaposto numero diapositiva 8"/>
          <p:cNvSpPr>
            <a:spLocks noGrp="1"/>
          </p:cNvSpPr>
          <p:nvPr>
            <p:ph type="sldNum" sz="quarter" idx="12"/>
          </p:nvPr>
        </p:nvSpPr>
        <p:spPr/>
        <p:txBody>
          <a:bodyPr/>
          <a:lstStyle>
            <a:lvl1pPr>
              <a:defRPr/>
            </a:lvl1pPr>
          </a:lstStyle>
          <a:p>
            <a:fld id="{F67CE861-7BDA-4D13-85C3-B8D9D58E9C8D}" type="slidenum">
              <a:rPr lang="it-IT"/>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lvl1pPr>
              <a:defRPr/>
            </a:lvl1pPr>
          </a:lstStyle>
          <a:p>
            <a:endParaRPr lang="it-IT"/>
          </a:p>
        </p:txBody>
      </p:sp>
      <p:sp>
        <p:nvSpPr>
          <p:cNvPr id="4" name="Segnaposto piè di pagina 3"/>
          <p:cNvSpPr>
            <a:spLocks noGrp="1"/>
          </p:cNvSpPr>
          <p:nvPr>
            <p:ph type="ftr" sz="quarter" idx="11"/>
          </p:nvPr>
        </p:nvSpPr>
        <p:spPr/>
        <p:txBody>
          <a:bodyPr/>
          <a:lstStyle>
            <a:lvl1pPr>
              <a:defRPr/>
            </a:lvl1pPr>
          </a:lstStyle>
          <a:p>
            <a:endParaRPr lang="it-IT"/>
          </a:p>
        </p:txBody>
      </p:sp>
      <p:sp>
        <p:nvSpPr>
          <p:cNvPr id="5" name="Segnaposto numero diapositiva 4"/>
          <p:cNvSpPr>
            <a:spLocks noGrp="1"/>
          </p:cNvSpPr>
          <p:nvPr>
            <p:ph type="sldNum" sz="quarter" idx="12"/>
          </p:nvPr>
        </p:nvSpPr>
        <p:spPr/>
        <p:txBody>
          <a:bodyPr/>
          <a:lstStyle>
            <a:lvl1pPr>
              <a:defRPr/>
            </a:lvl1pPr>
          </a:lstStyle>
          <a:p>
            <a:fld id="{9C0EC61D-9D25-4287-A8C3-6B3B77C1605A}" type="slidenum">
              <a:rPr lang="it-IT"/>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lvl1pPr>
          </a:lstStyle>
          <a:p>
            <a:endParaRPr lang="it-IT"/>
          </a:p>
        </p:txBody>
      </p:sp>
      <p:sp>
        <p:nvSpPr>
          <p:cNvPr id="3" name="Segnaposto piè di pagina 2"/>
          <p:cNvSpPr>
            <a:spLocks noGrp="1"/>
          </p:cNvSpPr>
          <p:nvPr>
            <p:ph type="ftr" sz="quarter" idx="11"/>
          </p:nvPr>
        </p:nvSpPr>
        <p:spPr/>
        <p:txBody>
          <a:bodyPr/>
          <a:lstStyle>
            <a:lvl1pPr>
              <a:defRPr/>
            </a:lvl1pPr>
          </a:lstStyle>
          <a:p>
            <a:endParaRPr lang="it-IT"/>
          </a:p>
        </p:txBody>
      </p:sp>
      <p:sp>
        <p:nvSpPr>
          <p:cNvPr id="4" name="Segnaposto numero diapositiva 3"/>
          <p:cNvSpPr>
            <a:spLocks noGrp="1"/>
          </p:cNvSpPr>
          <p:nvPr>
            <p:ph type="sldNum" sz="quarter" idx="12"/>
          </p:nvPr>
        </p:nvSpPr>
        <p:spPr/>
        <p:txBody>
          <a:bodyPr/>
          <a:lstStyle>
            <a:lvl1pPr>
              <a:defRPr/>
            </a:lvl1pPr>
          </a:lstStyle>
          <a:p>
            <a:fld id="{1F9DC421-ACB6-4311-817E-0BE5453EE7A0}" type="slidenum">
              <a:rPr lang="it-IT"/>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endParaRPr lang="it-IT"/>
          </a:p>
        </p:txBody>
      </p:sp>
      <p:sp>
        <p:nvSpPr>
          <p:cNvPr id="6" name="Segnaposto piè di pagina 5"/>
          <p:cNvSpPr>
            <a:spLocks noGrp="1"/>
          </p:cNvSpPr>
          <p:nvPr>
            <p:ph type="ftr" sz="quarter" idx="11"/>
          </p:nvPr>
        </p:nvSpPr>
        <p:spPr/>
        <p:txBody>
          <a:bodyPr/>
          <a:lstStyle>
            <a:lvl1pPr>
              <a:defRPr/>
            </a:lvl1pPr>
          </a:lstStyle>
          <a:p>
            <a:endParaRPr lang="it-IT"/>
          </a:p>
        </p:txBody>
      </p:sp>
      <p:sp>
        <p:nvSpPr>
          <p:cNvPr id="7" name="Segnaposto numero diapositiva 6"/>
          <p:cNvSpPr>
            <a:spLocks noGrp="1"/>
          </p:cNvSpPr>
          <p:nvPr>
            <p:ph type="sldNum" sz="quarter" idx="12"/>
          </p:nvPr>
        </p:nvSpPr>
        <p:spPr/>
        <p:txBody>
          <a:bodyPr/>
          <a:lstStyle>
            <a:lvl1pPr>
              <a:defRPr/>
            </a:lvl1pPr>
          </a:lstStyle>
          <a:p>
            <a:fld id="{489DD243-573F-4D4F-AD34-4BAEC8ADDD5A}" type="slidenum">
              <a:rPr lang="it-IT"/>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endParaRPr lang="it-IT"/>
          </a:p>
        </p:txBody>
      </p:sp>
      <p:sp>
        <p:nvSpPr>
          <p:cNvPr id="6" name="Segnaposto piè di pagina 5"/>
          <p:cNvSpPr>
            <a:spLocks noGrp="1"/>
          </p:cNvSpPr>
          <p:nvPr>
            <p:ph type="ftr" sz="quarter" idx="11"/>
          </p:nvPr>
        </p:nvSpPr>
        <p:spPr/>
        <p:txBody>
          <a:bodyPr/>
          <a:lstStyle>
            <a:lvl1pPr>
              <a:defRPr/>
            </a:lvl1pPr>
          </a:lstStyle>
          <a:p>
            <a:endParaRPr lang="it-IT"/>
          </a:p>
        </p:txBody>
      </p:sp>
      <p:sp>
        <p:nvSpPr>
          <p:cNvPr id="7" name="Segnaposto numero diapositiva 6"/>
          <p:cNvSpPr>
            <a:spLocks noGrp="1"/>
          </p:cNvSpPr>
          <p:nvPr>
            <p:ph type="sldNum" sz="quarter" idx="12"/>
          </p:nvPr>
        </p:nvSpPr>
        <p:spPr/>
        <p:txBody>
          <a:bodyPr/>
          <a:lstStyle>
            <a:lvl1pPr>
              <a:defRPr/>
            </a:lvl1pPr>
          </a:lstStyle>
          <a:p>
            <a:fld id="{D15D4AB5-6D7F-4F91-8D4B-A4F9A8911676}" type="slidenum">
              <a:rPr lang="it-IT"/>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1916478C-69DF-41C8-9442-AA3F11AA2DCC}" type="slidenum">
              <a:rPr lang="it-IT"/>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7AD46055-BE45-43C8-B3B6-88C0CFE66FA9}" type="slidenum">
              <a:rPr lang="it-IT"/>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accent2"/>
            </a:gs>
            <a:gs pos="50000">
              <a:schemeClr val="accent2">
                <a:gamma/>
                <a:shade val="46275"/>
                <a:invGamma/>
              </a:schemeClr>
            </a:gs>
            <a:gs pos="100000">
              <a:schemeClr val="accent2"/>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it-IT" smtClean="0"/>
              <a:t>Fare clic per modificare lo stile del titolo</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it-IT"/>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it-IT"/>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F47DE430-84C7-41B9-8959-EFC7A3676F77}" type="slidenum">
              <a:rPr lang="it-IT"/>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17.png"/></Relationships>
</file>

<file path=ppt/slides/_rels/slide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4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4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2"/>
          <p:cNvSpPr txBox="1">
            <a:spLocks noChangeArrowheads="1"/>
          </p:cNvSpPr>
          <p:nvPr/>
        </p:nvSpPr>
        <p:spPr bwMode="auto">
          <a:xfrm>
            <a:off x="250825" y="1989138"/>
            <a:ext cx="4968875" cy="1778000"/>
          </a:xfrm>
          <a:prstGeom prst="rect">
            <a:avLst/>
          </a:prstGeom>
          <a:solidFill>
            <a:srgbClr val="99CC00"/>
          </a:solidFill>
          <a:ln w="38100">
            <a:solidFill>
              <a:srgbClr val="808000"/>
            </a:solidFill>
            <a:miter lim="800000"/>
            <a:headEnd/>
            <a:tailEnd/>
          </a:ln>
          <a:effectLst/>
        </p:spPr>
        <p:txBody>
          <a:bodyPr>
            <a:spAutoFit/>
          </a:bodyPr>
          <a:lstStyle/>
          <a:p>
            <a:pPr algn="just"/>
            <a:r>
              <a:rPr lang="it-IT" b="1">
                <a:latin typeface="Times New Roman" pitchFamily="18" charset="0"/>
              </a:rPr>
              <a:t>     198: conclusa la campagna contro Clodio Albino, Settimio Severo conduce una campagna contro i Parti; Ctesifonte viene  catturata. Per solennizzare il successo ottenuto, Caracalla viene nominato Augusto ed il figlio minore, Geta, cesare. </a:t>
            </a:r>
          </a:p>
        </p:txBody>
      </p:sp>
      <p:pic>
        <p:nvPicPr>
          <p:cNvPr id="3075" name="Picture 3" descr="Settimio Severo"/>
          <p:cNvPicPr>
            <a:picLocks noChangeAspect="1" noChangeArrowheads="1"/>
          </p:cNvPicPr>
          <p:nvPr/>
        </p:nvPicPr>
        <p:blipFill>
          <a:blip r:embed="rId3" cstate="print"/>
          <a:srcRect/>
          <a:stretch>
            <a:fillRect/>
          </a:stretch>
        </p:blipFill>
        <p:spPr bwMode="auto">
          <a:xfrm>
            <a:off x="5508625" y="1484313"/>
            <a:ext cx="3241675" cy="4321175"/>
          </a:xfrm>
          <a:prstGeom prst="rect">
            <a:avLst/>
          </a:prstGeom>
          <a:noFill/>
          <a:ln w="38100">
            <a:solidFill>
              <a:srgbClr val="808000"/>
            </a:solidFill>
            <a:miter lim="800000"/>
            <a:headEnd/>
            <a:tailEnd/>
          </a:ln>
        </p:spPr>
      </p:pic>
      <p:sp>
        <p:nvSpPr>
          <p:cNvPr id="3076" name="Text Box 4"/>
          <p:cNvSpPr txBox="1">
            <a:spLocks noChangeArrowheads="1"/>
          </p:cNvSpPr>
          <p:nvPr/>
        </p:nvSpPr>
        <p:spPr bwMode="auto">
          <a:xfrm>
            <a:off x="611188" y="549275"/>
            <a:ext cx="4667250" cy="617538"/>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Settimio Severo (193-211)</a:t>
            </a:r>
          </a:p>
        </p:txBody>
      </p:sp>
      <p:sp>
        <p:nvSpPr>
          <p:cNvPr id="3077" name="Text Box 5"/>
          <p:cNvSpPr txBox="1">
            <a:spLocks noChangeArrowheads="1"/>
          </p:cNvSpPr>
          <p:nvPr/>
        </p:nvSpPr>
        <p:spPr bwMode="auto">
          <a:xfrm>
            <a:off x="250825" y="4437063"/>
            <a:ext cx="4968875" cy="679450"/>
          </a:xfrm>
          <a:prstGeom prst="rect">
            <a:avLst/>
          </a:prstGeom>
          <a:solidFill>
            <a:srgbClr val="99CC00"/>
          </a:solidFill>
          <a:ln w="38100">
            <a:solidFill>
              <a:srgbClr val="808000"/>
            </a:solidFill>
            <a:miter lim="800000"/>
            <a:headEnd/>
            <a:tailEnd/>
          </a:ln>
          <a:effectLst/>
        </p:spPr>
        <p:txBody>
          <a:bodyPr>
            <a:spAutoFit/>
          </a:bodyPr>
          <a:lstStyle/>
          <a:p>
            <a:pPr algn="just"/>
            <a:r>
              <a:rPr lang="it-IT" b="1">
                <a:latin typeface="Times New Roman" pitchFamily="18" charset="0"/>
              </a:rPr>
              <a:t>     Settimio Severo si trattiene in Oriente fino al 202, quindi torna a Roma.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2"/>
          <p:cNvSpPr txBox="1">
            <a:spLocks noChangeArrowheads="1"/>
          </p:cNvSpPr>
          <p:nvPr/>
        </p:nvSpPr>
        <p:spPr bwMode="auto">
          <a:xfrm>
            <a:off x="250825" y="1989138"/>
            <a:ext cx="4968875" cy="1228725"/>
          </a:xfrm>
          <a:prstGeom prst="rect">
            <a:avLst/>
          </a:prstGeom>
          <a:solidFill>
            <a:srgbClr val="99CC00"/>
          </a:solidFill>
          <a:ln w="38100">
            <a:solidFill>
              <a:srgbClr val="808000"/>
            </a:solidFill>
            <a:miter lim="800000"/>
            <a:headEnd/>
            <a:tailEnd/>
          </a:ln>
          <a:effectLst/>
        </p:spPr>
        <p:txBody>
          <a:bodyPr>
            <a:spAutoFit/>
          </a:bodyPr>
          <a:lstStyle/>
          <a:p>
            <a:pPr algn="just"/>
            <a:r>
              <a:rPr lang="it-IT" b="1">
                <a:latin typeface="Times New Roman" pitchFamily="18" charset="0"/>
              </a:rPr>
              <a:t>     208: insieme ai figli parte per la Britannia, per ristabilire la sicurezza della provincia. </a:t>
            </a:r>
          </a:p>
          <a:p>
            <a:pPr algn="just"/>
            <a:r>
              <a:rPr lang="it-IT" b="1">
                <a:latin typeface="Times New Roman" pitchFamily="18" charset="0"/>
              </a:rPr>
              <a:t>     209: anche Geta viene nominato Augusto.</a:t>
            </a:r>
          </a:p>
          <a:p>
            <a:pPr algn="just"/>
            <a:r>
              <a:rPr lang="it-IT" b="1">
                <a:latin typeface="Times New Roman" pitchFamily="18" charset="0"/>
              </a:rPr>
              <a:t>     211: Settimio Severo muore a York.     </a:t>
            </a:r>
          </a:p>
        </p:txBody>
      </p:sp>
      <p:pic>
        <p:nvPicPr>
          <p:cNvPr id="4099" name="Picture 3" descr="Settimio Severo"/>
          <p:cNvPicPr>
            <a:picLocks noChangeAspect="1" noChangeArrowheads="1"/>
          </p:cNvPicPr>
          <p:nvPr/>
        </p:nvPicPr>
        <p:blipFill>
          <a:blip r:embed="rId3" cstate="print"/>
          <a:srcRect/>
          <a:stretch>
            <a:fillRect/>
          </a:stretch>
        </p:blipFill>
        <p:spPr bwMode="auto">
          <a:xfrm>
            <a:off x="5508625" y="1484313"/>
            <a:ext cx="3241675" cy="4321175"/>
          </a:xfrm>
          <a:prstGeom prst="rect">
            <a:avLst/>
          </a:prstGeom>
          <a:noFill/>
          <a:ln w="38100">
            <a:solidFill>
              <a:srgbClr val="808000"/>
            </a:solidFill>
            <a:miter lim="800000"/>
            <a:headEnd/>
            <a:tailEnd/>
          </a:ln>
        </p:spPr>
      </p:pic>
      <p:sp>
        <p:nvSpPr>
          <p:cNvPr id="4100" name="Text Box 4"/>
          <p:cNvSpPr txBox="1">
            <a:spLocks noChangeArrowheads="1"/>
          </p:cNvSpPr>
          <p:nvPr/>
        </p:nvSpPr>
        <p:spPr bwMode="auto">
          <a:xfrm>
            <a:off x="611188" y="549275"/>
            <a:ext cx="4667250" cy="617538"/>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Settimio Severo (193-211)</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250825" y="1989138"/>
            <a:ext cx="4968875" cy="679450"/>
          </a:xfrm>
          <a:prstGeom prst="rect">
            <a:avLst/>
          </a:prstGeom>
          <a:solidFill>
            <a:srgbClr val="99CC00"/>
          </a:solidFill>
          <a:ln w="38100">
            <a:solidFill>
              <a:srgbClr val="808000"/>
            </a:solidFill>
            <a:miter lim="800000"/>
            <a:headEnd/>
            <a:tailEnd/>
          </a:ln>
          <a:effectLst/>
        </p:spPr>
        <p:txBody>
          <a:bodyPr>
            <a:spAutoFit/>
          </a:bodyPr>
          <a:lstStyle/>
          <a:p>
            <a:pPr algn="just"/>
            <a:r>
              <a:rPr lang="it-IT" b="1">
                <a:latin typeface="Times New Roman" pitchFamily="18" charset="0"/>
              </a:rPr>
              <a:t>     Il regno di Settimio Severo presenta caratteri di novità e segna lo stabilirsi di nuovi equilibri:</a:t>
            </a:r>
          </a:p>
        </p:txBody>
      </p:sp>
      <p:pic>
        <p:nvPicPr>
          <p:cNvPr id="5123" name="Picture 3" descr="Settimio Severo"/>
          <p:cNvPicPr>
            <a:picLocks noChangeAspect="1" noChangeArrowheads="1"/>
          </p:cNvPicPr>
          <p:nvPr/>
        </p:nvPicPr>
        <p:blipFill>
          <a:blip r:embed="rId3" cstate="print"/>
          <a:srcRect/>
          <a:stretch>
            <a:fillRect/>
          </a:stretch>
        </p:blipFill>
        <p:spPr bwMode="auto">
          <a:xfrm>
            <a:off x="5508625" y="1484313"/>
            <a:ext cx="3241675" cy="4321175"/>
          </a:xfrm>
          <a:prstGeom prst="rect">
            <a:avLst/>
          </a:prstGeom>
          <a:noFill/>
          <a:ln w="38100">
            <a:solidFill>
              <a:srgbClr val="808000"/>
            </a:solidFill>
            <a:miter lim="800000"/>
            <a:headEnd/>
            <a:tailEnd/>
          </a:ln>
        </p:spPr>
      </p:pic>
      <p:sp>
        <p:nvSpPr>
          <p:cNvPr id="5124" name="Text Box 4"/>
          <p:cNvSpPr txBox="1">
            <a:spLocks noChangeArrowheads="1"/>
          </p:cNvSpPr>
          <p:nvPr/>
        </p:nvSpPr>
        <p:spPr bwMode="auto">
          <a:xfrm>
            <a:off x="611188" y="549275"/>
            <a:ext cx="4667250" cy="617538"/>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Settimio Severo (193-211)</a:t>
            </a:r>
          </a:p>
        </p:txBody>
      </p:sp>
      <p:sp>
        <p:nvSpPr>
          <p:cNvPr id="5126" name="Text Box 6"/>
          <p:cNvSpPr txBox="1">
            <a:spLocks noChangeArrowheads="1"/>
          </p:cNvSpPr>
          <p:nvPr/>
        </p:nvSpPr>
        <p:spPr bwMode="auto">
          <a:xfrm>
            <a:off x="250825" y="2997200"/>
            <a:ext cx="3241675" cy="404813"/>
          </a:xfrm>
          <a:prstGeom prst="rect">
            <a:avLst/>
          </a:prstGeom>
          <a:solidFill>
            <a:srgbClr val="FFCC00"/>
          </a:solidFill>
          <a:ln w="38100">
            <a:solidFill>
              <a:srgbClr val="808000"/>
            </a:solidFill>
            <a:miter lim="800000"/>
            <a:headEnd/>
            <a:tailEnd/>
          </a:ln>
          <a:effectLst/>
        </p:spPr>
        <p:txBody>
          <a:bodyPr>
            <a:spAutoFit/>
          </a:bodyPr>
          <a:lstStyle/>
          <a:p>
            <a:pPr algn="just"/>
            <a:r>
              <a:rPr lang="it-IT" b="1">
                <a:latin typeface="Times New Roman" pitchFamily="18" charset="0"/>
              </a:rPr>
              <a:t> ha scarsi legami con il Senato</a:t>
            </a:r>
          </a:p>
        </p:txBody>
      </p:sp>
      <p:sp>
        <p:nvSpPr>
          <p:cNvPr id="5127" name="Text Box 7"/>
          <p:cNvSpPr txBox="1">
            <a:spLocks noChangeArrowheads="1"/>
          </p:cNvSpPr>
          <p:nvPr/>
        </p:nvSpPr>
        <p:spPr bwMode="auto">
          <a:xfrm>
            <a:off x="250825" y="3716338"/>
            <a:ext cx="4968875" cy="679450"/>
          </a:xfrm>
          <a:prstGeom prst="rect">
            <a:avLst/>
          </a:prstGeom>
          <a:solidFill>
            <a:srgbClr val="FFFF00"/>
          </a:solidFill>
          <a:ln w="38100">
            <a:solidFill>
              <a:srgbClr val="808000"/>
            </a:solidFill>
            <a:miter lim="800000"/>
            <a:headEnd/>
            <a:tailEnd/>
          </a:ln>
          <a:effectLst/>
        </p:spPr>
        <p:txBody>
          <a:bodyPr>
            <a:spAutoFit/>
          </a:bodyPr>
          <a:lstStyle/>
          <a:p>
            <a:pPr algn="just"/>
            <a:r>
              <a:rPr lang="it-IT" b="1">
                <a:latin typeface="Times New Roman" pitchFamily="18" charset="0"/>
              </a:rPr>
              <a:t>privilegia il rapporto con le truppe legionarie piuttosto che con i pretoriani</a:t>
            </a:r>
          </a:p>
        </p:txBody>
      </p:sp>
      <p:sp>
        <p:nvSpPr>
          <p:cNvPr id="5128" name="Text Box 8"/>
          <p:cNvSpPr txBox="1">
            <a:spLocks noChangeArrowheads="1"/>
          </p:cNvSpPr>
          <p:nvPr/>
        </p:nvSpPr>
        <p:spPr bwMode="auto">
          <a:xfrm>
            <a:off x="250825" y="4652963"/>
            <a:ext cx="4968875" cy="679450"/>
          </a:xfrm>
          <a:prstGeom prst="rect">
            <a:avLst/>
          </a:prstGeom>
          <a:solidFill>
            <a:srgbClr val="00FF00"/>
          </a:solidFill>
          <a:ln w="38100">
            <a:solidFill>
              <a:srgbClr val="808000"/>
            </a:solidFill>
            <a:miter lim="800000"/>
            <a:headEnd/>
            <a:tailEnd/>
          </a:ln>
          <a:effectLst/>
        </p:spPr>
        <p:txBody>
          <a:bodyPr>
            <a:spAutoFit/>
          </a:bodyPr>
          <a:lstStyle/>
          <a:p>
            <a:pPr algn="just"/>
            <a:r>
              <a:rPr lang="it-IT" b="1">
                <a:latin typeface="Times New Roman" pitchFamily="18" charset="0"/>
              </a:rPr>
              <a:t>affida i  comandi delle tre nuove legioni che arruola a cavalieri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126"/>
                                        </p:tgtEl>
                                        <p:attrNameLst>
                                          <p:attrName>style.visibility</p:attrName>
                                        </p:attrNameLst>
                                      </p:cBhvr>
                                      <p:to>
                                        <p:strVal val="visible"/>
                                      </p:to>
                                    </p:set>
                                    <p:anim calcmode="lin" valueType="num">
                                      <p:cBhvr>
                                        <p:cTn id="7" dur="500" fill="hold"/>
                                        <p:tgtEl>
                                          <p:spTgt spid="5126"/>
                                        </p:tgtEl>
                                        <p:attrNameLst>
                                          <p:attrName>ppt_w</p:attrName>
                                        </p:attrNameLst>
                                      </p:cBhvr>
                                      <p:tavLst>
                                        <p:tav tm="0">
                                          <p:val>
                                            <p:fltVal val="0"/>
                                          </p:val>
                                        </p:tav>
                                        <p:tav tm="100000">
                                          <p:val>
                                            <p:strVal val="#ppt_w"/>
                                          </p:val>
                                        </p:tav>
                                      </p:tavLst>
                                    </p:anim>
                                    <p:anim calcmode="lin" valueType="num">
                                      <p:cBhvr>
                                        <p:cTn id="8" dur="500" fill="hold"/>
                                        <p:tgtEl>
                                          <p:spTgt spid="5126"/>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5127"/>
                                        </p:tgtEl>
                                        <p:attrNameLst>
                                          <p:attrName>style.visibility</p:attrName>
                                        </p:attrNameLst>
                                      </p:cBhvr>
                                      <p:to>
                                        <p:strVal val="visible"/>
                                      </p:to>
                                    </p:set>
                                    <p:anim calcmode="lin" valueType="num">
                                      <p:cBhvr>
                                        <p:cTn id="13" dur="500" fill="hold"/>
                                        <p:tgtEl>
                                          <p:spTgt spid="5127"/>
                                        </p:tgtEl>
                                        <p:attrNameLst>
                                          <p:attrName>ppt_w</p:attrName>
                                        </p:attrNameLst>
                                      </p:cBhvr>
                                      <p:tavLst>
                                        <p:tav tm="0">
                                          <p:val>
                                            <p:fltVal val="0"/>
                                          </p:val>
                                        </p:tav>
                                        <p:tav tm="100000">
                                          <p:val>
                                            <p:strVal val="#ppt_w"/>
                                          </p:val>
                                        </p:tav>
                                      </p:tavLst>
                                    </p:anim>
                                    <p:anim calcmode="lin" valueType="num">
                                      <p:cBhvr>
                                        <p:cTn id="14" dur="500" fill="hold"/>
                                        <p:tgtEl>
                                          <p:spTgt spid="5127"/>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5128"/>
                                        </p:tgtEl>
                                        <p:attrNameLst>
                                          <p:attrName>style.visibility</p:attrName>
                                        </p:attrNameLst>
                                      </p:cBhvr>
                                      <p:to>
                                        <p:strVal val="visible"/>
                                      </p:to>
                                    </p:set>
                                    <p:anim calcmode="lin" valueType="num">
                                      <p:cBhvr>
                                        <p:cTn id="19" dur="500" fill="hold"/>
                                        <p:tgtEl>
                                          <p:spTgt spid="5128"/>
                                        </p:tgtEl>
                                        <p:attrNameLst>
                                          <p:attrName>ppt_w</p:attrName>
                                        </p:attrNameLst>
                                      </p:cBhvr>
                                      <p:tavLst>
                                        <p:tav tm="0">
                                          <p:val>
                                            <p:fltVal val="0"/>
                                          </p:val>
                                        </p:tav>
                                        <p:tav tm="100000">
                                          <p:val>
                                            <p:strVal val="#ppt_w"/>
                                          </p:val>
                                        </p:tav>
                                      </p:tavLst>
                                    </p:anim>
                                    <p:anim calcmode="lin" valueType="num">
                                      <p:cBhvr>
                                        <p:cTn id="20" dur="500" fill="hold"/>
                                        <p:tgtEl>
                                          <p:spTgt spid="512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6" grpId="0" animBg="1"/>
      <p:bldP spid="5127" grpId="0" animBg="1"/>
      <p:bldP spid="512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250825" y="1989138"/>
            <a:ext cx="4968875" cy="1503362"/>
          </a:xfrm>
          <a:prstGeom prst="rect">
            <a:avLst/>
          </a:prstGeom>
          <a:solidFill>
            <a:srgbClr val="99CC00"/>
          </a:solidFill>
          <a:ln w="38100">
            <a:solidFill>
              <a:srgbClr val="808000"/>
            </a:solidFill>
            <a:miter lim="800000"/>
            <a:headEnd/>
            <a:tailEnd/>
          </a:ln>
          <a:effectLst/>
        </p:spPr>
        <p:txBody>
          <a:bodyPr>
            <a:spAutoFit/>
          </a:bodyPr>
          <a:lstStyle/>
          <a:p>
            <a:pPr algn="just"/>
            <a:r>
              <a:rPr lang="it-IT" b="1">
                <a:latin typeface="Times New Roman" pitchFamily="18" charset="0"/>
              </a:rPr>
              <a:t>     La prefettura del pretorio, pur continuando a rappresentare un centro di potere, assume un ruolo diverso: a partire dal 205 i prefetti del pretorio si caratterizzano per essere grandi esperti di diritto.</a:t>
            </a:r>
          </a:p>
        </p:txBody>
      </p:sp>
      <p:pic>
        <p:nvPicPr>
          <p:cNvPr id="6147" name="Picture 3" descr="Settimio Severo"/>
          <p:cNvPicPr>
            <a:picLocks noChangeAspect="1" noChangeArrowheads="1"/>
          </p:cNvPicPr>
          <p:nvPr/>
        </p:nvPicPr>
        <p:blipFill>
          <a:blip r:embed="rId3" cstate="print"/>
          <a:srcRect/>
          <a:stretch>
            <a:fillRect/>
          </a:stretch>
        </p:blipFill>
        <p:spPr bwMode="auto">
          <a:xfrm>
            <a:off x="5508625" y="1484313"/>
            <a:ext cx="3241675" cy="4321175"/>
          </a:xfrm>
          <a:prstGeom prst="rect">
            <a:avLst/>
          </a:prstGeom>
          <a:noFill/>
          <a:ln w="38100">
            <a:solidFill>
              <a:srgbClr val="808000"/>
            </a:solidFill>
            <a:miter lim="800000"/>
            <a:headEnd/>
            <a:tailEnd/>
          </a:ln>
        </p:spPr>
      </p:pic>
      <p:sp>
        <p:nvSpPr>
          <p:cNvPr id="6148" name="Text Box 4"/>
          <p:cNvSpPr txBox="1">
            <a:spLocks noChangeArrowheads="1"/>
          </p:cNvSpPr>
          <p:nvPr/>
        </p:nvSpPr>
        <p:spPr bwMode="auto">
          <a:xfrm>
            <a:off x="611188" y="549275"/>
            <a:ext cx="4667250" cy="617538"/>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Settimio Severo (193-211)</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descr="Settimio Severo"/>
          <p:cNvPicPr>
            <a:picLocks noChangeAspect="1" noChangeArrowheads="1"/>
          </p:cNvPicPr>
          <p:nvPr/>
        </p:nvPicPr>
        <p:blipFill>
          <a:blip r:embed="rId3" cstate="print"/>
          <a:srcRect/>
          <a:stretch>
            <a:fillRect/>
          </a:stretch>
        </p:blipFill>
        <p:spPr bwMode="auto">
          <a:xfrm>
            <a:off x="5508625" y="1484313"/>
            <a:ext cx="3241675" cy="4321175"/>
          </a:xfrm>
          <a:prstGeom prst="rect">
            <a:avLst/>
          </a:prstGeom>
          <a:noFill/>
          <a:ln w="38100">
            <a:solidFill>
              <a:srgbClr val="808000"/>
            </a:solidFill>
            <a:miter lim="800000"/>
            <a:headEnd/>
            <a:tailEnd/>
          </a:ln>
        </p:spPr>
      </p:pic>
      <p:sp>
        <p:nvSpPr>
          <p:cNvPr id="7172" name="Text Box 4"/>
          <p:cNvSpPr txBox="1">
            <a:spLocks noChangeArrowheads="1"/>
          </p:cNvSpPr>
          <p:nvPr/>
        </p:nvSpPr>
        <p:spPr bwMode="auto">
          <a:xfrm>
            <a:off x="611188" y="549275"/>
            <a:ext cx="4667250" cy="617538"/>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Settimio Severo (193-211)</a:t>
            </a:r>
          </a:p>
        </p:txBody>
      </p:sp>
      <p:sp>
        <p:nvSpPr>
          <p:cNvPr id="7173" name="Text Box 5"/>
          <p:cNvSpPr txBox="1">
            <a:spLocks noChangeArrowheads="1"/>
          </p:cNvSpPr>
          <p:nvPr/>
        </p:nvSpPr>
        <p:spPr bwMode="auto">
          <a:xfrm>
            <a:off x="250825" y="1557338"/>
            <a:ext cx="4968875" cy="2327275"/>
          </a:xfrm>
          <a:prstGeom prst="rect">
            <a:avLst/>
          </a:prstGeom>
          <a:solidFill>
            <a:srgbClr val="99CC00"/>
          </a:solidFill>
          <a:ln w="38100">
            <a:solidFill>
              <a:srgbClr val="808000"/>
            </a:solidFill>
            <a:miter lim="800000"/>
            <a:headEnd/>
            <a:tailEnd/>
          </a:ln>
          <a:effectLst/>
        </p:spPr>
        <p:txBody>
          <a:bodyPr>
            <a:spAutoFit/>
          </a:bodyPr>
          <a:lstStyle/>
          <a:p>
            <a:pPr algn="just"/>
            <a:r>
              <a:rPr lang="it-IT" b="1">
                <a:latin typeface="Times New Roman" pitchFamily="18" charset="0"/>
              </a:rPr>
              <a:t>     La situazione economica migliora: la presa di Ctesifonte procura un enorme bottino; inoltre, le confische dei beni di Clodio Albino e Pescennio Nigro  e dei loro seguaci ampliano notevolmente la proprietà imperiale e rendono necessaria la creazione o la riorganizzazione di un dipartimento autonomo dei beni imperiali, la </a:t>
            </a:r>
            <a:r>
              <a:rPr lang="it-IT" b="1" i="1">
                <a:latin typeface="Times New Roman" pitchFamily="18" charset="0"/>
              </a:rPr>
              <a:t>res privata</a:t>
            </a:r>
            <a:r>
              <a:rPr lang="it-IT" b="1">
                <a:latin typeface="Times New Roman" pitchFamily="18" charset="0"/>
              </a:rPr>
              <a: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Settimio Severo"/>
          <p:cNvPicPr>
            <a:picLocks noChangeAspect="1" noChangeArrowheads="1"/>
          </p:cNvPicPr>
          <p:nvPr/>
        </p:nvPicPr>
        <p:blipFill>
          <a:blip r:embed="rId3" cstate="print"/>
          <a:srcRect/>
          <a:stretch>
            <a:fillRect/>
          </a:stretch>
        </p:blipFill>
        <p:spPr bwMode="auto">
          <a:xfrm>
            <a:off x="5508625" y="1484313"/>
            <a:ext cx="3241675" cy="4321175"/>
          </a:xfrm>
          <a:prstGeom prst="rect">
            <a:avLst/>
          </a:prstGeom>
          <a:noFill/>
          <a:ln w="38100">
            <a:solidFill>
              <a:srgbClr val="808000"/>
            </a:solidFill>
            <a:miter lim="800000"/>
            <a:headEnd/>
            <a:tailEnd/>
          </a:ln>
        </p:spPr>
      </p:pic>
      <p:sp>
        <p:nvSpPr>
          <p:cNvPr id="8195" name="Text Box 3"/>
          <p:cNvSpPr txBox="1">
            <a:spLocks noChangeArrowheads="1"/>
          </p:cNvSpPr>
          <p:nvPr/>
        </p:nvSpPr>
        <p:spPr bwMode="auto">
          <a:xfrm>
            <a:off x="611188" y="549275"/>
            <a:ext cx="4667250" cy="617538"/>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Settimio Severo (193-211)</a:t>
            </a:r>
          </a:p>
        </p:txBody>
      </p:sp>
      <p:sp>
        <p:nvSpPr>
          <p:cNvPr id="8196" name="Text Box 4"/>
          <p:cNvSpPr txBox="1">
            <a:spLocks noChangeArrowheads="1"/>
          </p:cNvSpPr>
          <p:nvPr/>
        </p:nvSpPr>
        <p:spPr bwMode="auto">
          <a:xfrm>
            <a:off x="250825" y="1557338"/>
            <a:ext cx="4321175" cy="1778000"/>
          </a:xfrm>
          <a:prstGeom prst="rect">
            <a:avLst/>
          </a:prstGeom>
          <a:solidFill>
            <a:srgbClr val="99CC00"/>
          </a:solidFill>
          <a:ln w="38100">
            <a:solidFill>
              <a:srgbClr val="808000"/>
            </a:solidFill>
            <a:miter lim="800000"/>
            <a:headEnd/>
            <a:tailEnd/>
          </a:ln>
          <a:effectLst/>
        </p:spPr>
        <p:txBody>
          <a:bodyPr>
            <a:spAutoFit/>
          </a:bodyPr>
          <a:lstStyle/>
          <a:p>
            <a:pPr algn="just"/>
            <a:r>
              <a:rPr lang="it-IT" b="1">
                <a:latin typeface="Times New Roman" pitchFamily="18" charset="0"/>
              </a:rPr>
              <a:t>     Per far fronte alle necessità dell’approvvigionamento militare, viene introdotta  l’</a:t>
            </a:r>
            <a:r>
              <a:rPr lang="it-IT" b="1" i="1">
                <a:latin typeface="Times New Roman" pitchFamily="18" charset="0"/>
              </a:rPr>
              <a:t>annoma</a:t>
            </a:r>
            <a:r>
              <a:rPr lang="it-IT" b="1">
                <a:latin typeface="Times New Roman" pitchFamily="18" charset="0"/>
              </a:rPr>
              <a:t> </a:t>
            </a:r>
            <a:r>
              <a:rPr lang="it-IT" b="1" i="1">
                <a:latin typeface="Times New Roman" pitchFamily="18" charset="0"/>
              </a:rPr>
              <a:t>militaris</a:t>
            </a:r>
            <a:r>
              <a:rPr lang="it-IT" b="1">
                <a:latin typeface="Times New Roman" pitchFamily="18" charset="0"/>
              </a:rPr>
              <a:t>, dapprima con indennizzo, poi senza; si tratta, di fatto, di una tassa fondiaria aggiuntiva che gravava anche sull’Italia.</a:t>
            </a:r>
          </a:p>
        </p:txBody>
      </p:sp>
      <p:sp>
        <p:nvSpPr>
          <p:cNvPr id="8197" name="Text Box 5"/>
          <p:cNvSpPr txBox="1">
            <a:spLocks noChangeArrowheads="1"/>
          </p:cNvSpPr>
          <p:nvPr/>
        </p:nvSpPr>
        <p:spPr bwMode="auto">
          <a:xfrm>
            <a:off x="250825" y="3860800"/>
            <a:ext cx="4321175" cy="1778000"/>
          </a:xfrm>
          <a:prstGeom prst="rect">
            <a:avLst/>
          </a:prstGeom>
          <a:solidFill>
            <a:srgbClr val="99CC00"/>
          </a:solidFill>
          <a:ln w="38100">
            <a:solidFill>
              <a:srgbClr val="808000"/>
            </a:solidFill>
            <a:miter lim="800000"/>
            <a:headEnd/>
            <a:tailEnd/>
          </a:ln>
          <a:effectLst/>
        </p:spPr>
        <p:txBody>
          <a:bodyPr>
            <a:spAutoFit/>
          </a:bodyPr>
          <a:lstStyle/>
          <a:p>
            <a:pPr algn="just"/>
            <a:r>
              <a:rPr lang="it-IT" b="1">
                <a:latin typeface="Times New Roman" pitchFamily="18" charset="0"/>
              </a:rPr>
              <a:t>     La moneta di Settimio Severo conosce, negli anni del conflitto con Albino e con i Parti un’ulteriore svilimento: adesso contiene non più del 50% di fino. La moneta è considerata adesso </a:t>
            </a:r>
            <a:r>
              <a:rPr lang="it-IT" b="1" i="1">
                <a:latin typeface="Times New Roman" pitchFamily="18" charset="0"/>
              </a:rPr>
              <a:t>pretium</a:t>
            </a:r>
            <a:r>
              <a:rPr lang="it-IT" b="1">
                <a:latin typeface="Times New Roman" pitchFamily="18" charset="0"/>
              </a:rPr>
              <a:t> e non </a:t>
            </a:r>
            <a:r>
              <a:rPr lang="it-IT" b="1" i="1">
                <a:latin typeface="Times New Roman" pitchFamily="18" charset="0"/>
              </a:rPr>
              <a:t>merx</a:t>
            </a:r>
            <a:r>
              <a:rPr lang="it-IT" b="1">
                <a:latin typeface="Times New Roman" pitchFamily="18" charset="0"/>
              </a:rPr>
              <a:t>.</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Text Box 4"/>
          <p:cNvSpPr txBox="1">
            <a:spLocks noChangeArrowheads="1"/>
          </p:cNvSpPr>
          <p:nvPr/>
        </p:nvSpPr>
        <p:spPr bwMode="auto">
          <a:xfrm>
            <a:off x="611188" y="549275"/>
            <a:ext cx="3641725" cy="617538"/>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Caracalla (211-217)</a:t>
            </a:r>
          </a:p>
        </p:txBody>
      </p:sp>
      <p:pic>
        <p:nvPicPr>
          <p:cNvPr id="2053" name="Picture 5" descr="Caracalla 3"/>
          <p:cNvPicPr>
            <a:picLocks noChangeAspect="1" noChangeArrowheads="1"/>
          </p:cNvPicPr>
          <p:nvPr/>
        </p:nvPicPr>
        <p:blipFill>
          <a:blip r:embed="rId3" cstate="print"/>
          <a:srcRect/>
          <a:stretch>
            <a:fillRect/>
          </a:stretch>
        </p:blipFill>
        <p:spPr bwMode="auto">
          <a:xfrm>
            <a:off x="5148263" y="836613"/>
            <a:ext cx="3565525" cy="4752975"/>
          </a:xfrm>
          <a:prstGeom prst="rect">
            <a:avLst/>
          </a:prstGeom>
          <a:noFill/>
          <a:ln w="38100">
            <a:solidFill>
              <a:srgbClr val="808000"/>
            </a:solidFill>
            <a:miter lim="800000"/>
            <a:headEnd/>
            <a:tailEnd/>
          </a:ln>
        </p:spPr>
      </p:pic>
      <p:pic>
        <p:nvPicPr>
          <p:cNvPr id="2054" name="Picture 6" descr="Geta 4"/>
          <p:cNvPicPr>
            <a:picLocks noChangeAspect="1" noChangeArrowheads="1"/>
          </p:cNvPicPr>
          <p:nvPr/>
        </p:nvPicPr>
        <p:blipFill>
          <a:blip r:embed="rId4" cstate="print"/>
          <a:srcRect/>
          <a:stretch>
            <a:fillRect/>
          </a:stretch>
        </p:blipFill>
        <p:spPr bwMode="auto">
          <a:xfrm>
            <a:off x="539750" y="1916113"/>
            <a:ext cx="2574925" cy="3433762"/>
          </a:xfrm>
          <a:prstGeom prst="rect">
            <a:avLst/>
          </a:prstGeom>
          <a:noFill/>
          <a:ln w="38100">
            <a:solidFill>
              <a:srgbClr val="808000"/>
            </a:solidFill>
            <a:miter lim="800000"/>
            <a:headEnd/>
            <a:tailEnd/>
          </a:ln>
        </p:spPr>
      </p:pic>
      <p:sp>
        <p:nvSpPr>
          <p:cNvPr id="2055" name="Text Box 7"/>
          <p:cNvSpPr txBox="1">
            <a:spLocks noChangeArrowheads="1"/>
          </p:cNvSpPr>
          <p:nvPr/>
        </p:nvSpPr>
        <p:spPr bwMode="auto">
          <a:xfrm>
            <a:off x="2700338" y="5157788"/>
            <a:ext cx="692150" cy="404812"/>
          </a:xfrm>
          <a:prstGeom prst="rect">
            <a:avLst/>
          </a:prstGeom>
          <a:solidFill>
            <a:srgbClr val="CCFFCC"/>
          </a:solidFill>
          <a:ln w="38100">
            <a:solidFill>
              <a:schemeClr val="accent2"/>
            </a:solidFill>
            <a:miter lim="800000"/>
            <a:headEnd/>
            <a:tailEnd/>
          </a:ln>
          <a:effectLst/>
        </p:spPr>
        <p:txBody>
          <a:bodyPr wrap="none">
            <a:spAutoFit/>
          </a:bodyPr>
          <a:lstStyle/>
          <a:p>
            <a:r>
              <a:rPr lang="it-IT" b="1">
                <a:latin typeface="Times New Roman" pitchFamily="18" charset="0"/>
              </a:rPr>
              <a:t>Geta</a:t>
            </a:r>
          </a:p>
        </p:txBody>
      </p:sp>
      <p:sp>
        <p:nvSpPr>
          <p:cNvPr id="2056" name="Text Box 8"/>
          <p:cNvSpPr txBox="1">
            <a:spLocks noChangeArrowheads="1"/>
          </p:cNvSpPr>
          <p:nvPr/>
        </p:nvSpPr>
        <p:spPr bwMode="auto">
          <a:xfrm>
            <a:off x="4787900" y="5373688"/>
            <a:ext cx="1174750" cy="404812"/>
          </a:xfrm>
          <a:prstGeom prst="rect">
            <a:avLst/>
          </a:prstGeom>
          <a:solidFill>
            <a:srgbClr val="CCFFCC"/>
          </a:solidFill>
          <a:ln w="38100">
            <a:solidFill>
              <a:schemeClr val="accent2"/>
            </a:solidFill>
            <a:miter lim="800000"/>
            <a:headEnd/>
            <a:tailEnd/>
          </a:ln>
          <a:effectLst/>
        </p:spPr>
        <p:txBody>
          <a:bodyPr wrap="none">
            <a:spAutoFit/>
          </a:bodyPr>
          <a:lstStyle/>
          <a:p>
            <a:r>
              <a:rPr lang="it-IT" b="1">
                <a:latin typeface="Times New Roman" pitchFamily="18" charset="0"/>
              </a:rPr>
              <a:t>Caracalla</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611188" y="549275"/>
            <a:ext cx="3641725" cy="617538"/>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Caracalla (211-217)</a:t>
            </a:r>
          </a:p>
        </p:txBody>
      </p:sp>
      <p:pic>
        <p:nvPicPr>
          <p:cNvPr id="9219" name="Picture 3" descr="Caracalla 3"/>
          <p:cNvPicPr>
            <a:picLocks noChangeAspect="1" noChangeArrowheads="1"/>
          </p:cNvPicPr>
          <p:nvPr/>
        </p:nvPicPr>
        <p:blipFill>
          <a:blip r:embed="rId3" cstate="print"/>
          <a:srcRect/>
          <a:stretch>
            <a:fillRect/>
          </a:stretch>
        </p:blipFill>
        <p:spPr bwMode="auto">
          <a:xfrm>
            <a:off x="5148263" y="836613"/>
            <a:ext cx="3565525" cy="4752975"/>
          </a:xfrm>
          <a:prstGeom prst="rect">
            <a:avLst/>
          </a:prstGeom>
          <a:noFill/>
          <a:ln w="38100">
            <a:solidFill>
              <a:srgbClr val="808000"/>
            </a:solidFill>
            <a:miter lim="800000"/>
            <a:headEnd/>
            <a:tailEnd/>
          </a:ln>
        </p:spPr>
      </p:pic>
      <p:sp>
        <p:nvSpPr>
          <p:cNvPr id="9221" name="Text Box 5"/>
          <p:cNvSpPr txBox="1">
            <a:spLocks noChangeArrowheads="1"/>
          </p:cNvSpPr>
          <p:nvPr/>
        </p:nvSpPr>
        <p:spPr bwMode="auto">
          <a:xfrm>
            <a:off x="250825" y="1557338"/>
            <a:ext cx="4321175" cy="2601912"/>
          </a:xfrm>
          <a:prstGeom prst="rect">
            <a:avLst/>
          </a:prstGeom>
          <a:solidFill>
            <a:srgbClr val="99CC00"/>
          </a:solidFill>
          <a:ln w="38100">
            <a:solidFill>
              <a:srgbClr val="808000"/>
            </a:solidFill>
            <a:miter lim="800000"/>
            <a:headEnd/>
            <a:tailEnd/>
          </a:ln>
          <a:effectLst/>
        </p:spPr>
        <p:txBody>
          <a:bodyPr>
            <a:spAutoFit/>
          </a:bodyPr>
          <a:lstStyle/>
          <a:p>
            <a:pPr algn="just"/>
            <a:r>
              <a:rPr lang="it-IT" b="1">
                <a:latin typeface="Times New Roman" pitchFamily="18" charset="0"/>
              </a:rPr>
              <a:t>     212: Caracalla uccide il fratello Geta, che godeva di maggiori favori presso il Senato e l’esercito.</a:t>
            </a:r>
          </a:p>
          <a:p>
            <a:pPr algn="just"/>
            <a:r>
              <a:rPr lang="it-IT" b="1">
                <a:latin typeface="Times New Roman" pitchFamily="18" charset="0"/>
              </a:rPr>
              <a:t>     215: cerca di inserirsi nel conflitto tra Vologese e Artabano, chiedendo al secondo di sposarne la figlia; al suo diniego, gli dichiara guerra.</a:t>
            </a:r>
          </a:p>
          <a:p>
            <a:pPr algn="just"/>
            <a:r>
              <a:rPr lang="it-IT" b="1">
                <a:latin typeface="Times New Roman" pitchFamily="18" charset="0"/>
              </a:rPr>
              <a:t>     217: è ucciso da Opellio Macrino, suo prefetto del pretorio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611188" y="549275"/>
            <a:ext cx="3641725" cy="617538"/>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Caracalla (211-217)</a:t>
            </a:r>
          </a:p>
        </p:txBody>
      </p:sp>
      <p:pic>
        <p:nvPicPr>
          <p:cNvPr id="10243" name="Picture 3" descr="Caracalla 3"/>
          <p:cNvPicPr>
            <a:picLocks noChangeAspect="1" noChangeArrowheads="1"/>
          </p:cNvPicPr>
          <p:nvPr/>
        </p:nvPicPr>
        <p:blipFill>
          <a:blip r:embed="rId3" cstate="print"/>
          <a:srcRect/>
          <a:stretch>
            <a:fillRect/>
          </a:stretch>
        </p:blipFill>
        <p:spPr bwMode="auto">
          <a:xfrm>
            <a:off x="5148263" y="836613"/>
            <a:ext cx="3565525" cy="4752975"/>
          </a:xfrm>
          <a:prstGeom prst="rect">
            <a:avLst/>
          </a:prstGeom>
          <a:noFill/>
          <a:ln w="38100">
            <a:solidFill>
              <a:srgbClr val="808000"/>
            </a:solidFill>
            <a:miter lim="800000"/>
            <a:headEnd/>
            <a:tailEnd/>
          </a:ln>
        </p:spPr>
      </p:pic>
      <p:sp>
        <p:nvSpPr>
          <p:cNvPr id="10244" name="Text Box 4"/>
          <p:cNvSpPr txBox="1">
            <a:spLocks noChangeArrowheads="1"/>
          </p:cNvSpPr>
          <p:nvPr/>
        </p:nvSpPr>
        <p:spPr bwMode="auto">
          <a:xfrm>
            <a:off x="250825" y="1557338"/>
            <a:ext cx="3529013" cy="1228725"/>
          </a:xfrm>
          <a:prstGeom prst="rect">
            <a:avLst/>
          </a:prstGeom>
          <a:solidFill>
            <a:srgbClr val="99CC00"/>
          </a:solidFill>
          <a:ln w="38100">
            <a:solidFill>
              <a:srgbClr val="808000"/>
            </a:solidFill>
            <a:miter lim="800000"/>
            <a:headEnd/>
            <a:tailEnd/>
          </a:ln>
          <a:effectLst/>
        </p:spPr>
        <p:txBody>
          <a:bodyPr>
            <a:spAutoFit/>
          </a:bodyPr>
          <a:lstStyle/>
          <a:p>
            <a:pPr algn="just"/>
            <a:r>
              <a:rPr lang="it-IT" b="1">
                <a:latin typeface="Times New Roman" pitchFamily="18" charset="0"/>
              </a:rPr>
              <a:t>     Constitutio Antoniniana (212).</a:t>
            </a:r>
          </a:p>
          <a:p>
            <a:pPr algn="just"/>
            <a:r>
              <a:rPr lang="it-IT" b="1">
                <a:latin typeface="Times New Roman" pitchFamily="18" charset="0"/>
              </a:rPr>
              <a:t>     Introduce un nuovo nominale d’argento, del valore di 1 denario e mezzo.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Text Box 5"/>
          <p:cNvSpPr txBox="1">
            <a:spLocks noChangeArrowheads="1"/>
          </p:cNvSpPr>
          <p:nvPr/>
        </p:nvSpPr>
        <p:spPr bwMode="auto">
          <a:xfrm>
            <a:off x="611188" y="549275"/>
            <a:ext cx="3438525" cy="617538"/>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Macrino (217-218)</a:t>
            </a:r>
          </a:p>
        </p:txBody>
      </p:sp>
      <p:pic>
        <p:nvPicPr>
          <p:cNvPr id="11270" name="Picture 6" descr="Macrino 2"/>
          <p:cNvPicPr>
            <a:picLocks noChangeAspect="1" noChangeArrowheads="1"/>
          </p:cNvPicPr>
          <p:nvPr/>
        </p:nvPicPr>
        <p:blipFill>
          <a:blip r:embed="rId3" cstate="print"/>
          <a:srcRect/>
          <a:stretch>
            <a:fillRect/>
          </a:stretch>
        </p:blipFill>
        <p:spPr bwMode="auto">
          <a:xfrm>
            <a:off x="5076825" y="549275"/>
            <a:ext cx="3814763" cy="5186363"/>
          </a:xfrm>
          <a:prstGeom prst="rect">
            <a:avLst/>
          </a:prstGeom>
          <a:noFill/>
          <a:ln w="38100">
            <a:solidFill>
              <a:srgbClr val="808000"/>
            </a:solidFill>
            <a:miter lim="800000"/>
            <a:headEnd/>
            <a:tailEnd/>
          </a:ln>
        </p:spPr>
      </p:pic>
      <p:sp>
        <p:nvSpPr>
          <p:cNvPr id="11271" name="Text Box 7"/>
          <p:cNvSpPr txBox="1">
            <a:spLocks noChangeArrowheads="1"/>
          </p:cNvSpPr>
          <p:nvPr/>
        </p:nvSpPr>
        <p:spPr bwMode="auto">
          <a:xfrm>
            <a:off x="250825" y="1557338"/>
            <a:ext cx="3529013" cy="3425825"/>
          </a:xfrm>
          <a:prstGeom prst="rect">
            <a:avLst/>
          </a:prstGeom>
          <a:solidFill>
            <a:srgbClr val="99CC00"/>
          </a:solidFill>
          <a:ln w="38100">
            <a:solidFill>
              <a:srgbClr val="808000"/>
            </a:solidFill>
            <a:miter lim="800000"/>
            <a:headEnd/>
            <a:tailEnd/>
          </a:ln>
          <a:effectLst/>
        </p:spPr>
        <p:txBody>
          <a:bodyPr>
            <a:spAutoFit/>
          </a:bodyPr>
          <a:lstStyle/>
          <a:p>
            <a:pPr algn="just"/>
            <a:r>
              <a:rPr lang="it-IT" b="1">
                <a:latin typeface="Times New Roman" pitchFamily="18" charset="0"/>
              </a:rPr>
              <a:t>     E’ il primo non senatore a diventare imperatore. Il Senato gli è ostile. Tenta di stabilizzare la sua posizione nominando cesare il figlio Diadumeniano; abbandona la politica a favore dei militari portata avanti dai suoi predecessori.</a:t>
            </a:r>
          </a:p>
          <a:p>
            <a:pPr algn="just"/>
            <a:r>
              <a:rPr lang="it-IT" b="1">
                <a:latin typeface="Times New Roman" pitchFamily="18" charset="0"/>
              </a:rPr>
              <a:t>     Sono così i militari ad acclamare un nuovo imperatore, Vario Avito Bassiano, della famiglia dei Severi.</a:t>
            </a:r>
          </a:p>
        </p:txBody>
      </p:sp>
      <p:sp>
        <p:nvSpPr>
          <p:cNvPr id="11272" name="Text Box 8"/>
          <p:cNvSpPr txBox="1">
            <a:spLocks noChangeArrowheads="1"/>
          </p:cNvSpPr>
          <p:nvPr/>
        </p:nvSpPr>
        <p:spPr bwMode="auto">
          <a:xfrm>
            <a:off x="5003800" y="5516563"/>
            <a:ext cx="1060450" cy="404812"/>
          </a:xfrm>
          <a:prstGeom prst="rect">
            <a:avLst/>
          </a:prstGeom>
          <a:solidFill>
            <a:srgbClr val="CCFFCC"/>
          </a:solidFill>
          <a:ln w="38100">
            <a:solidFill>
              <a:schemeClr val="accent2"/>
            </a:solidFill>
            <a:miter lim="800000"/>
            <a:headEnd/>
            <a:tailEnd/>
          </a:ln>
          <a:effectLst/>
        </p:spPr>
        <p:txBody>
          <a:bodyPr wrap="none">
            <a:spAutoFit/>
          </a:bodyPr>
          <a:lstStyle/>
          <a:p>
            <a:r>
              <a:rPr lang="it-IT" b="1">
                <a:latin typeface="Times New Roman" pitchFamily="18" charset="0"/>
              </a:rPr>
              <a:t>Macrino</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2" name="Picture 4" descr="dinastia severiana"/>
          <p:cNvPicPr>
            <a:picLocks noChangeAspect="1" noChangeArrowheads="1"/>
          </p:cNvPicPr>
          <p:nvPr/>
        </p:nvPicPr>
        <p:blipFill>
          <a:blip r:embed="rId3" cstate="print"/>
          <a:srcRect/>
          <a:stretch>
            <a:fillRect/>
          </a:stretch>
        </p:blipFill>
        <p:spPr bwMode="auto">
          <a:xfrm>
            <a:off x="0" y="304800"/>
            <a:ext cx="9144000" cy="6248400"/>
          </a:xfrm>
          <a:prstGeom prst="rect">
            <a:avLst/>
          </a:prstGeom>
          <a:noFill/>
          <a:ln w="38100">
            <a:solidFill>
              <a:srgbClr val="808000"/>
            </a:solid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p:cNvSpPr txBox="1">
            <a:spLocks noChangeArrowheads="1"/>
          </p:cNvSpPr>
          <p:nvPr/>
        </p:nvSpPr>
        <p:spPr bwMode="auto">
          <a:xfrm>
            <a:off x="611188" y="549275"/>
            <a:ext cx="3686175" cy="617538"/>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Elagabalo (218-222)</a:t>
            </a:r>
          </a:p>
        </p:txBody>
      </p:sp>
      <p:sp>
        <p:nvSpPr>
          <p:cNvPr id="13316" name="Text Box 4"/>
          <p:cNvSpPr txBox="1">
            <a:spLocks noChangeArrowheads="1"/>
          </p:cNvSpPr>
          <p:nvPr/>
        </p:nvSpPr>
        <p:spPr bwMode="auto">
          <a:xfrm>
            <a:off x="250825" y="1557338"/>
            <a:ext cx="4608513" cy="2052637"/>
          </a:xfrm>
          <a:prstGeom prst="rect">
            <a:avLst/>
          </a:prstGeom>
          <a:solidFill>
            <a:srgbClr val="99CC00"/>
          </a:solidFill>
          <a:ln w="38100">
            <a:solidFill>
              <a:srgbClr val="808000"/>
            </a:solidFill>
            <a:miter lim="800000"/>
            <a:headEnd/>
            <a:tailEnd/>
          </a:ln>
          <a:effectLst/>
        </p:spPr>
        <p:txBody>
          <a:bodyPr>
            <a:spAutoFit/>
          </a:bodyPr>
          <a:lstStyle/>
          <a:p>
            <a:pPr algn="just"/>
            <a:r>
              <a:rPr lang="it-IT" b="1">
                <a:latin typeface="Times New Roman" pitchFamily="18" charset="0"/>
              </a:rPr>
              <a:t>     Elagabalo rompe immediatamente con il Senato che non ne accetta i comportamenti, spesso irriguardosi verso la tradizione romana (ad es., sposa una vestale). La stessa corte organizza la morte di Elagabalo e la sua sostituzione con il cugino, Severo Alessandro.</a:t>
            </a:r>
          </a:p>
        </p:txBody>
      </p:sp>
      <p:pic>
        <p:nvPicPr>
          <p:cNvPr id="13317" name="Picture 5" descr="Elagabalo"/>
          <p:cNvPicPr>
            <a:picLocks noChangeAspect="1" noChangeArrowheads="1"/>
          </p:cNvPicPr>
          <p:nvPr/>
        </p:nvPicPr>
        <p:blipFill>
          <a:blip r:embed="rId3" cstate="print"/>
          <a:srcRect/>
          <a:stretch>
            <a:fillRect/>
          </a:stretch>
        </p:blipFill>
        <p:spPr bwMode="auto">
          <a:xfrm>
            <a:off x="5076825" y="404813"/>
            <a:ext cx="3887788" cy="5183187"/>
          </a:xfrm>
          <a:prstGeom prst="rect">
            <a:avLst/>
          </a:prstGeom>
          <a:noFill/>
          <a:ln w="38100">
            <a:solidFill>
              <a:srgbClr val="808000"/>
            </a:solidFill>
            <a:miter lim="800000"/>
            <a:headEnd/>
            <a:tailEnd/>
          </a:ln>
        </p:spPr>
      </p:pic>
      <p:sp>
        <p:nvSpPr>
          <p:cNvPr id="13318" name="Text Box 6"/>
          <p:cNvSpPr txBox="1">
            <a:spLocks noChangeArrowheads="1"/>
          </p:cNvSpPr>
          <p:nvPr/>
        </p:nvSpPr>
        <p:spPr bwMode="auto">
          <a:xfrm>
            <a:off x="4787900" y="5373688"/>
            <a:ext cx="1200150" cy="404812"/>
          </a:xfrm>
          <a:prstGeom prst="rect">
            <a:avLst/>
          </a:prstGeom>
          <a:solidFill>
            <a:srgbClr val="CCFFCC"/>
          </a:solidFill>
          <a:ln w="38100">
            <a:solidFill>
              <a:schemeClr val="accent2"/>
            </a:solidFill>
            <a:miter lim="800000"/>
            <a:headEnd/>
            <a:tailEnd/>
          </a:ln>
          <a:effectLst/>
        </p:spPr>
        <p:txBody>
          <a:bodyPr wrap="none">
            <a:spAutoFit/>
          </a:bodyPr>
          <a:lstStyle/>
          <a:p>
            <a:r>
              <a:rPr lang="it-IT" b="1">
                <a:latin typeface="Times New Roman" pitchFamily="18" charset="0"/>
              </a:rPr>
              <a:t>Elagabalo</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p:cNvSpPr txBox="1">
            <a:spLocks noChangeArrowheads="1"/>
          </p:cNvSpPr>
          <p:nvPr/>
        </p:nvSpPr>
        <p:spPr bwMode="auto">
          <a:xfrm>
            <a:off x="250825" y="620713"/>
            <a:ext cx="5167313" cy="617537"/>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Severo Alessandro (222-235)</a:t>
            </a:r>
          </a:p>
        </p:txBody>
      </p:sp>
      <p:sp>
        <p:nvSpPr>
          <p:cNvPr id="14339" name="Text Box 3"/>
          <p:cNvSpPr txBox="1">
            <a:spLocks noChangeArrowheads="1"/>
          </p:cNvSpPr>
          <p:nvPr/>
        </p:nvSpPr>
        <p:spPr bwMode="auto">
          <a:xfrm>
            <a:off x="250825" y="1557338"/>
            <a:ext cx="4608513" cy="2052637"/>
          </a:xfrm>
          <a:prstGeom prst="rect">
            <a:avLst/>
          </a:prstGeom>
          <a:solidFill>
            <a:srgbClr val="99CC00"/>
          </a:solidFill>
          <a:ln w="38100">
            <a:solidFill>
              <a:srgbClr val="808000"/>
            </a:solidFill>
            <a:miter lim="800000"/>
            <a:headEnd/>
            <a:tailEnd/>
          </a:ln>
          <a:effectLst/>
        </p:spPr>
        <p:txBody>
          <a:bodyPr>
            <a:spAutoFit/>
          </a:bodyPr>
          <a:lstStyle/>
          <a:p>
            <a:pPr algn="just"/>
            <a:r>
              <a:rPr lang="it-IT" b="1">
                <a:latin typeface="Times New Roman" pitchFamily="18" charset="0"/>
              </a:rPr>
              <a:t>In ottimi rapporti con il Senato (la tradizione letteraria antica contrappone il suo regno, caratterizzato in senso molto favorevole, a quello dei suoi due predecessori); se Elagabalo aveva cercato una legittimazione in senso religioso, Severo Alessandro la cerca nella tradizione.</a:t>
            </a:r>
          </a:p>
        </p:txBody>
      </p:sp>
      <p:pic>
        <p:nvPicPr>
          <p:cNvPr id="14341" name="Picture 5" descr="Severo Alessandro"/>
          <p:cNvPicPr>
            <a:picLocks noChangeAspect="1" noChangeArrowheads="1"/>
          </p:cNvPicPr>
          <p:nvPr/>
        </p:nvPicPr>
        <p:blipFill>
          <a:blip r:embed="rId3" cstate="print"/>
          <a:srcRect/>
          <a:stretch>
            <a:fillRect/>
          </a:stretch>
        </p:blipFill>
        <p:spPr bwMode="auto">
          <a:xfrm>
            <a:off x="5705475" y="1268413"/>
            <a:ext cx="3186113" cy="4248150"/>
          </a:xfrm>
          <a:prstGeom prst="rect">
            <a:avLst/>
          </a:prstGeom>
          <a:noFill/>
          <a:ln w="38100">
            <a:solidFill>
              <a:srgbClr val="808000"/>
            </a:solidFill>
            <a:miter lim="800000"/>
            <a:headEnd/>
            <a:tailEnd/>
          </a:ln>
        </p:spPr>
      </p:pic>
      <p:sp>
        <p:nvSpPr>
          <p:cNvPr id="14342" name="Text Box 6"/>
          <p:cNvSpPr txBox="1">
            <a:spLocks noChangeArrowheads="1"/>
          </p:cNvSpPr>
          <p:nvPr/>
        </p:nvSpPr>
        <p:spPr bwMode="auto">
          <a:xfrm>
            <a:off x="5435600" y="5373688"/>
            <a:ext cx="2032000" cy="404812"/>
          </a:xfrm>
          <a:prstGeom prst="rect">
            <a:avLst/>
          </a:prstGeom>
          <a:solidFill>
            <a:srgbClr val="CCFFCC"/>
          </a:solidFill>
          <a:ln w="38100">
            <a:solidFill>
              <a:schemeClr val="accent2"/>
            </a:solidFill>
            <a:miter lim="800000"/>
            <a:headEnd/>
            <a:tailEnd/>
          </a:ln>
          <a:effectLst/>
        </p:spPr>
        <p:txBody>
          <a:bodyPr wrap="none">
            <a:spAutoFit/>
          </a:bodyPr>
          <a:lstStyle/>
          <a:p>
            <a:r>
              <a:rPr lang="it-IT" b="1">
                <a:latin typeface="Times New Roman" pitchFamily="18" charset="0"/>
              </a:rPr>
              <a:t>Severo Alessandro</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p:cNvSpPr txBox="1">
            <a:spLocks noChangeArrowheads="1"/>
          </p:cNvSpPr>
          <p:nvPr/>
        </p:nvSpPr>
        <p:spPr bwMode="auto">
          <a:xfrm>
            <a:off x="250825" y="620713"/>
            <a:ext cx="5167313" cy="617537"/>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Severo Alessandro (222-235)</a:t>
            </a:r>
          </a:p>
        </p:txBody>
      </p:sp>
      <p:sp>
        <p:nvSpPr>
          <p:cNvPr id="15363" name="Text Box 3"/>
          <p:cNvSpPr txBox="1">
            <a:spLocks noChangeArrowheads="1"/>
          </p:cNvSpPr>
          <p:nvPr/>
        </p:nvSpPr>
        <p:spPr bwMode="auto">
          <a:xfrm>
            <a:off x="250825" y="1844675"/>
            <a:ext cx="4608513" cy="954088"/>
          </a:xfrm>
          <a:prstGeom prst="rect">
            <a:avLst/>
          </a:prstGeom>
          <a:solidFill>
            <a:srgbClr val="99CC00"/>
          </a:solidFill>
          <a:ln w="38100">
            <a:solidFill>
              <a:srgbClr val="808000"/>
            </a:solidFill>
            <a:miter lim="800000"/>
            <a:headEnd/>
            <a:tailEnd/>
          </a:ln>
          <a:effectLst/>
        </p:spPr>
        <p:txBody>
          <a:bodyPr>
            <a:spAutoFit/>
          </a:bodyPr>
          <a:lstStyle/>
          <a:p>
            <a:pPr algn="just"/>
            <a:r>
              <a:rPr lang="it-IT" b="1">
                <a:latin typeface="Times New Roman" pitchFamily="18" charset="0"/>
              </a:rPr>
              <a:t>Trasforma il </a:t>
            </a:r>
            <a:r>
              <a:rPr lang="it-IT" b="1" i="1">
                <a:latin typeface="Times New Roman" pitchFamily="18" charset="0"/>
              </a:rPr>
              <a:t>consilium principis</a:t>
            </a:r>
            <a:r>
              <a:rPr lang="it-IT" b="1">
                <a:latin typeface="Times New Roman" pitchFamily="18" charset="0"/>
              </a:rPr>
              <a:t> da organo informale ad organo rappresentativo dei due </a:t>
            </a:r>
            <a:r>
              <a:rPr lang="it-IT" b="1" i="1">
                <a:latin typeface="Times New Roman" pitchFamily="18" charset="0"/>
              </a:rPr>
              <a:t>ordines</a:t>
            </a:r>
            <a:r>
              <a:rPr lang="it-IT" b="1">
                <a:latin typeface="Times New Roman" pitchFamily="18" charset="0"/>
              </a:rPr>
              <a:t>.</a:t>
            </a:r>
          </a:p>
        </p:txBody>
      </p:sp>
      <p:pic>
        <p:nvPicPr>
          <p:cNvPr id="15364" name="Picture 4" descr="Severo Alessandro"/>
          <p:cNvPicPr>
            <a:picLocks noChangeAspect="1" noChangeArrowheads="1"/>
          </p:cNvPicPr>
          <p:nvPr/>
        </p:nvPicPr>
        <p:blipFill>
          <a:blip r:embed="rId3" cstate="print"/>
          <a:srcRect/>
          <a:stretch>
            <a:fillRect/>
          </a:stretch>
        </p:blipFill>
        <p:spPr bwMode="auto">
          <a:xfrm>
            <a:off x="5705475" y="1268413"/>
            <a:ext cx="3186113" cy="4248150"/>
          </a:xfrm>
          <a:prstGeom prst="rect">
            <a:avLst/>
          </a:prstGeom>
          <a:noFill/>
          <a:ln w="38100">
            <a:solidFill>
              <a:srgbClr val="808000"/>
            </a:solid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p:cNvSpPr txBox="1">
            <a:spLocks noChangeArrowheads="1"/>
          </p:cNvSpPr>
          <p:nvPr/>
        </p:nvSpPr>
        <p:spPr bwMode="auto">
          <a:xfrm>
            <a:off x="250825" y="620713"/>
            <a:ext cx="5167313" cy="617537"/>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Severo Alessandro (222-235)</a:t>
            </a:r>
          </a:p>
        </p:txBody>
      </p:sp>
      <p:sp>
        <p:nvSpPr>
          <p:cNvPr id="16387" name="Text Box 3"/>
          <p:cNvSpPr txBox="1">
            <a:spLocks noChangeArrowheads="1"/>
          </p:cNvSpPr>
          <p:nvPr/>
        </p:nvSpPr>
        <p:spPr bwMode="auto">
          <a:xfrm>
            <a:off x="250825" y="1844675"/>
            <a:ext cx="4608513" cy="3700463"/>
          </a:xfrm>
          <a:prstGeom prst="rect">
            <a:avLst/>
          </a:prstGeom>
          <a:solidFill>
            <a:srgbClr val="99CC00"/>
          </a:solidFill>
          <a:ln w="38100">
            <a:solidFill>
              <a:srgbClr val="808000"/>
            </a:solidFill>
            <a:miter lim="800000"/>
            <a:headEnd/>
            <a:tailEnd/>
          </a:ln>
          <a:effectLst/>
        </p:spPr>
        <p:txBody>
          <a:bodyPr>
            <a:spAutoFit/>
          </a:bodyPr>
          <a:lstStyle/>
          <a:p>
            <a:pPr algn="just"/>
            <a:r>
              <a:rPr lang="it-IT" b="1">
                <a:latin typeface="Times New Roman" pitchFamily="18" charset="0"/>
              </a:rPr>
              <a:t>     Nel 226 cambiano gli equilibri in Oriente: Artabano V è sconfitto dal persiano Ardashir. Ctesifonte è occupata. </a:t>
            </a:r>
          </a:p>
          <a:p>
            <a:pPr algn="just"/>
            <a:r>
              <a:rPr lang="it-IT" b="1">
                <a:latin typeface="Times New Roman" pitchFamily="18" charset="0"/>
              </a:rPr>
              <a:t>     Il nuovo regno persiano avvia una politica aggressiva anche nei confronti di Roma: nel 230 i Persiani invadono la Mesopotamia, la Cappadocia e la Siria. Dopo aver ripreso la Mesopotamia, la campagna di Severo Alessandro ha un esito disastroso, indebolendone la posizione di fronte ai soldati. Attacchi sul fronte renano e danubiano obbligano l’imperatore ad abbandonare l’Oriente.  </a:t>
            </a:r>
          </a:p>
        </p:txBody>
      </p:sp>
      <p:pic>
        <p:nvPicPr>
          <p:cNvPr id="16388" name="Picture 4" descr="Severo Alessandro"/>
          <p:cNvPicPr>
            <a:picLocks noChangeAspect="1" noChangeArrowheads="1"/>
          </p:cNvPicPr>
          <p:nvPr/>
        </p:nvPicPr>
        <p:blipFill>
          <a:blip r:embed="rId3" cstate="print"/>
          <a:srcRect/>
          <a:stretch>
            <a:fillRect/>
          </a:stretch>
        </p:blipFill>
        <p:spPr bwMode="auto">
          <a:xfrm>
            <a:off x="5705475" y="1268413"/>
            <a:ext cx="3186113" cy="4248150"/>
          </a:xfrm>
          <a:prstGeom prst="rect">
            <a:avLst/>
          </a:prstGeom>
          <a:noFill/>
          <a:ln w="38100">
            <a:solidFill>
              <a:srgbClr val="808000"/>
            </a:solid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250825" y="620713"/>
            <a:ext cx="5167313" cy="617537"/>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Severo Alessandro (222-235)</a:t>
            </a:r>
          </a:p>
        </p:txBody>
      </p:sp>
      <p:sp>
        <p:nvSpPr>
          <p:cNvPr id="17411" name="Text Box 3"/>
          <p:cNvSpPr txBox="1">
            <a:spLocks noChangeArrowheads="1"/>
          </p:cNvSpPr>
          <p:nvPr/>
        </p:nvSpPr>
        <p:spPr bwMode="auto">
          <a:xfrm>
            <a:off x="250825" y="1844675"/>
            <a:ext cx="4608513" cy="1503363"/>
          </a:xfrm>
          <a:prstGeom prst="rect">
            <a:avLst/>
          </a:prstGeom>
          <a:solidFill>
            <a:srgbClr val="99CC00"/>
          </a:solidFill>
          <a:ln w="38100">
            <a:solidFill>
              <a:srgbClr val="808000"/>
            </a:solidFill>
            <a:miter lim="800000"/>
            <a:headEnd/>
            <a:tailEnd/>
          </a:ln>
          <a:effectLst/>
        </p:spPr>
        <p:txBody>
          <a:bodyPr>
            <a:spAutoFit/>
          </a:bodyPr>
          <a:lstStyle/>
          <a:p>
            <a:pPr algn="just"/>
            <a:r>
              <a:rPr lang="it-IT" b="1">
                <a:latin typeface="Times New Roman" pitchFamily="18" charset="0"/>
              </a:rPr>
              <a:t>     L’atteggiamento di Severo Alessandro nei confronti dei Germani venne giudicato esitante dai soldati che nel 235 acclamano un nuovo imperatore, Massimino. Severo Alessandro è ucciso insieme alla madre.  </a:t>
            </a:r>
          </a:p>
        </p:txBody>
      </p:sp>
      <p:pic>
        <p:nvPicPr>
          <p:cNvPr id="17412" name="Picture 4" descr="Severo Alessandro"/>
          <p:cNvPicPr>
            <a:picLocks noChangeAspect="1" noChangeArrowheads="1"/>
          </p:cNvPicPr>
          <p:nvPr/>
        </p:nvPicPr>
        <p:blipFill>
          <a:blip r:embed="rId3" cstate="print"/>
          <a:srcRect/>
          <a:stretch>
            <a:fillRect/>
          </a:stretch>
        </p:blipFill>
        <p:spPr bwMode="auto">
          <a:xfrm>
            <a:off x="5705475" y="1268413"/>
            <a:ext cx="3186113" cy="4248150"/>
          </a:xfrm>
          <a:prstGeom prst="rect">
            <a:avLst/>
          </a:prstGeom>
          <a:noFill/>
          <a:ln w="38100">
            <a:solidFill>
              <a:srgbClr val="808000"/>
            </a:solid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250825" y="620713"/>
            <a:ext cx="5291138" cy="617537"/>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Massimino il Trace (235-238)</a:t>
            </a:r>
          </a:p>
        </p:txBody>
      </p:sp>
      <p:sp>
        <p:nvSpPr>
          <p:cNvPr id="18435" name="Text Box 3"/>
          <p:cNvSpPr txBox="1">
            <a:spLocks noChangeArrowheads="1"/>
          </p:cNvSpPr>
          <p:nvPr/>
        </p:nvSpPr>
        <p:spPr bwMode="auto">
          <a:xfrm>
            <a:off x="250825" y="1844675"/>
            <a:ext cx="5329238" cy="1778000"/>
          </a:xfrm>
          <a:prstGeom prst="rect">
            <a:avLst/>
          </a:prstGeom>
          <a:solidFill>
            <a:srgbClr val="99CC00"/>
          </a:solidFill>
          <a:ln w="38100">
            <a:solidFill>
              <a:srgbClr val="808000"/>
            </a:solidFill>
            <a:miter lim="800000"/>
            <a:headEnd/>
            <a:tailEnd/>
          </a:ln>
          <a:effectLst/>
        </p:spPr>
        <p:txBody>
          <a:bodyPr>
            <a:spAutoFit/>
          </a:bodyPr>
          <a:lstStyle/>
          <a:p>
            <a:pPr algn="just"/>
            <a:r>
              <a:rPr lang="it-IT" b="1">
                <a:latin typeface="Times New Roman" pitchFamily="18" charset="0"/>
              </a:rPr>
              <a:t>     Il suo regno rappresenta un momento di svolta, sia per la storiografia antica che per quella moderna. </a:t>
            </a:r>
          </a:p>
          <a:p>
            <a:pPr algn="just"/>
            <a:r>
              <a:rPr lang="it-IT" b="1">
                <a:latin typeface="Times New Roman" pitchFamily="18" charset="0"/>
              </a:rPr>
              <a:t>     L’ostilità della tradizione antica è l’ostilità delle </a:t>
            </a:r>
            <a:r>
              <a:rPr lang="it-IT" b="1" i="1">
                <a:latin typeface="Times New Roman" pitchFamily="18" charset="0"/>
              </a:rPr>
              <a:t>élites</a:t>
            </a:r>
            <a:r>
              <a:rPr lang="it-IT" b="1">
                <a:latin typeface="Times New Roman" pitchFamily="18" charset="0"/>
              </a:rPr>
              <a:t> cittadine nei confronti di chi si appoggia su e  favorisce l’elemento militare.</a:t>
            </a:r>
          </a:p>
        </p:txBody>
      </p:sp>
      <p:pic>
        <p:nvPicPr>
          <p:cNvPr id="18437" name="Picture 5" descr="Massimino il Trace"/>
          <p:cNvPicPr>
            <a:picLocks noChangeAspect="1" noChangeArrowheads="1"/>
          </p:cNvPicPr>
          <p:nvPr/>
        </p:nvPicPr>
        <p:blipFill>
          <a:blip r:embed="rId3" cstate="print"/>
          <a:srcRect/>
          <a:stretch>
            <a:fillRect/>
          </a:stretch>
        </p:blipFill>
        <p:spPr bwMode="auto">
          <a:xfrm>
            <a:off x="6011863" y="1268413"/>
            <a:ext cx="2876550" cy="2827337"/>
          </a:xfrm>
          <a:prstGeom prst="rect">
            <a:avLst/>
          </a:prstGeom>
          <a:noFill/>
          <a:ln w="38100">
            <a:solidFill>
              <a:srgbClr val="808000"/>
            </a:solid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
          <p:cNvSpPr txBox="1">
            <a:spLocks noChangeArrowheads="1"/>
          </p:cNvSpPr>
          <p:nvPr/>
        </p:nvSpPr>
        <p:spPr bwMode="auto">
          <a:xfrm>
            <a:off x="250825" y="620713"/>
            <a:ext cx="5291138" cy="617537"/>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Massimino il Trace (235-238)</a:t>
            </a:r>
          </a:p>
        </p:txBody>
      </p:sp>
      <p:sp>
        <p:nvSpPr>
          <p:cNvPr id="19459" name="Text Box 3"/>
          <p:cNvSpPr txBox="1">
            <a:spLocks noChangeArrowheads="1"/>
          </p:cNvSpPr>
          <p:nvPr/>
        </p:nvSpPr>
        <p:spPr bwMode="auto">
          <a:xfrm>
            <a:off x="250825" y="1844675"/>
            <a:ext cx="5329238" cy="954088"/>
          </a:xfrm>
          <a:prstGeom prst="rect">
            <a:avLst/>
          </a:prstGeom>
          <a:solidFill>
            <a:srgbClr val="99CC00"/>
          </a:solidFill>
          <a:ln w="38100">
            <a:solidFill>
              <a:srgbClr val="808000"/>
            </a:solidFill>
            <a:miter lim="800000"/>
            <a:headEnd/>
            <a:tailEnd/>
          </a:ln>
          <a:effectLst/>
        </p:spPr>
        <p:txBody>
          <a:bodyPr>
            <a:spAutoFit/>
          </a:bodyPr>
          <a:lstStyle/>
          <a:p>
            <a:pPr algn="just"/>
            <a:r>
              <a:rPr lang="it-IT" b="1">
                <a:latin typeface="Times New Roman" pitchFamily="18" charset="0"/>
              </a:rPr>
              <a:t>     Non viene mai a Roma (ma invia perché fossero esposti in Senato, il suo ritratto e quello del figlio, subito nominato cesare).</a:t>
            </a:r>
          </a:p>
        </p:txBody>
      </p:sp>
      <p:pic>
        <p:nvPicPr>
          <p:cNvPr id="19460" name="Picture 4" descr="Massimino il Trace"/>
          <p:cNvPicPr>
            <a:picLocks noChangeAspect="1" noChangeArrowheads="1"/>
          </p:cNvPicPr>
          <p:nvPr/>
        </p:nvPicPr>
        <p:blipFill>
          <a:blip r:embed="rId3" cstate="print"/>
          <a:srcRect/>
          <a:stretch>
            <a:fillRect/>
          </a:stretch>
        </p:blipFill>
        <p:spPr bwMode="auto">
          <a:xfrm>
            <a:off x="6011863" y="1268413"/>
            <a:ext cx="2876550" cy="2827337"/>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250825" y="620713"/>
            <a:ext cx="5291138" cy="617537"/>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Massimino il Trace (235-238)</a:t>
            </a:r>
          </a:p>
        </p:txBody>
      </p:sp>
      <p:sp>
        <p:nvSpPr>
          <p:cNvPr id="20483" name="Text Box 3"/>
          <p:cNvSpPr txBox="1">
            <a:spLocks noChangeArrowheads="1"/>
          </p:cNvSpPr>
          <p:nvPr/>
        </p:nvSpPr>
        <p:spPr bwMode="auto">
          <a:xfrm>
            <a:off x="250825" y="1844675"/>
            <a:ext cx="5545138" cy="2876550"/>
          </a:xfrm>
          <a:prstGeom prst="rect">
            <a:avLst/>
          </a:prstGeom>
          <a:solidFill>
            <a:srgbClr val="99CC00"/>
          </a:solidFill>
          <a:ln w="38100">
            <a:solidFill>
              <a:srgbClr val="808000"/>
            </a:solidFill>
            <a:miter lim="800000"/>
            <a:headEnd/>
            <a:tailEnd/>
          </a:ln>
          <a:effectLst/>
        </p:spPr>
        <p:txBody>
          <a:bodyPr>
            <a:spAutoFit/>
          </a:bodyPr>
          <a:lstStyle/>
          <a:p>
            <a:pPr algn="just"/>
            <a:r>
              <a:rPr lang="it-IT" b="1">
                <a:latin typeface="Times New Roman" pitchFamily="18" charset="0"/>
              </a:rPr>
              <a:t>     La necessità di risorse spinge ad accrescere la pressione  fiscale; ciò determina tensioni diffuse e, in Africa, una rivolta che vede uniti i proprietari dei latifondi ed i loro coloni. Viene acclamato imperatore il governatore dell’Africa, Gordiano, che si associa il figlio Gordiano II. Mentre il Senato li riconosce subito, dichiarando Massimino </a:t>
            </a:r>
            <a:r>
              <a:rPr lang="it-IT" b="1" i="1">
                <a:latin typeface="Times New Roman" pitchFamily="18" charset="0"/>
              </a:rPr>
              <a:t>hostis</a:t>
            </a:r>
            <a:r>
              <a:rPr lang="it-IT" b="1">
                <a:latin typeface="Times New Roman" pitchFamily="18" charset="0"/>
              </a:rPr>
              <a:t>, le truppe di Numidia, fedeli a Massimino, sconfiggono i Gordiani nei pressi di Cartagine. Massimino scende verso Roma.</a:t>
            </a:r>
          </a:p>
        </p:txBody>
      </p:sp>
      <p:pic>
        <p:nvPicPr>
          <p:cNvPr id="20484" name="Picture 4" descr="Massimino il Trace"/>
          <p:cNvPicPr>
            <a:picLocks noChangeAspect="1" noChangeArrowheads="1"/>
          </p:cNvPicPr>
          <p:nvPr/>
        </p:nvPicPr>
        <p:blipFill>
          <a:blip r:embed="rId3" cstate="print"/>
          <a:srcRect/>
          <a:stretch>
            <a:fillRect/>
          </a:stretch>
        </p:blipFill>
        <p:spPr bwMode="auto">
          <a:xfrm>
            <a:off x="6011863" y="1268413"/>
            <a:ext cx="2876550" cy="2827337"/>
          </a:xfrm>
          <a:prstGeom prst="rect">
            <a:avLst/>
          </a:prstGeom>
          <a:noFill/>
          <a:ln w="38100">
            <a:solidFill>
              <a:srgbClr val="808000"/>
            </a:solid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250825" y="620713"/>
            <a:ext cx="5291138" cy="617537"/>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Massimino il Trace (235-238)</a:t>
            </a:r>
          </a:p>
        </p:txBody>
      </p:sp>
      <p:sp>
        <p:nvSpPr>
          <p:cNvPr id="21507" name="Text Box 3"/>
          <p:cNvSpPr txBox="1">
            <a:spLocks noChangeArrowheads="1"/>
          </p:cNvSpPr>
          <p:nvPr/>
        </p:nvSpPr>
        <p:spPr bwMode="auto">
          <a:xfrm>
            <a:off x="250825" y="1844675"/>
            <a:ext cx="5545138" cy="1503363"/>
          </a:xfrm>
          <a:prstGeom prst="rect">
            <a:avLst/>
          </a:prstGeom>
          <a:solidFill>
            <a:srgbClr val="99CC00"/>
          </a:solidFill>
          <a:ln w="38100">
            <a:solidFill>
              <a:srgbClr val="808000"/>
            </a:solidFill>
            <a:miter lim="800000"/>
            <a:headEnd/>
            <a:tailEnd/>
          </a:ln>
          <a:effectLst/>
        </p:spPr>
        <p:txBody>
          <a:bodyPr>
            <a:spAutoFit/>
          </a:bodyPr>
          <a:lstStyle/>
          <a:p>
            <a:pPr algn="just"/>
            <a:r>
              <a:rPr lang="it-IT" b="1">
                <a:latin typeface="Times New Roman" pitchFamily="18" charset="0"/>
              </a:rPr>
              <a:t>     Il Senato organizza la difesa dell’Italia: nomina come Augusti Pupieno e Balbino; la plebe impone come loro cesare il nipote di Gordiano, Gordiano III.</a:t>
            </a:r>
          </a:p>
          <a:p>
            <a:pPr algn="just"/>
            <a:r>
              <a:rPr lang="it-IT" b="1">
                <a:latin typeface="Times New Roman" pitchFamily="18" charset="0"/>
              </a:rPr>
              <a:t>     Massimino è bloccato alle porte di Aquileia; dopo un breve assedio, le sue truppe decidono di eliminarlo.</a:t>
            </a:r>
          </a:p>
        </p:txBody>
      </p:sp>
      <p:pic>
        <p:nvPicPr>
          <p:cNvPr id="21508" name="Picture 4" descr="Massimino il Trace"/>
          <p:cNvPicPr>
            <a:picLocks noChangeAspect="1" noChangeArrowheads="1"/>
          </p:cNvPicPr>
          <p:nvPr/>
        </p:nvPicPr>
        <p:blipFill>
          <a:blip r:embed="rId2" cstate="print"/>
          <a:srcRect/>
          <a:stretch>
            <a:fillRect/>
          </a:stretch>
        </p:blipFill>
        <p:spPr bwMode="auto">
          <a:xfrm>
            <a:off x="6011863" y="1268413"/>
            <a:ext cx="2876550" cy="2827337"/>
          </a:xfrm>
          <a:prstGeom prst="rect">
            <a:avLst/>
          </a:prstGeom>
          <a:noFill/>
          <a:ln w="38100">
            <a:solidFill>
              <a:srgbClr val="808000"/>
            </a:solid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2"/>
          <p:cNvSpPr txBox="1">
            <a:spLocks noChangeArrowheads="1"/>
          </p:cNvSpPr>
          <p:nvPr/>
        </p:nvSpPr>
        <p:spPr bwMode="auto">
          <a:xfrm>
            <a:off x="250825" y="620713"/>
            <a:ext cx="4195763" cy="617537"/>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Gordiano III (238-244)</a:t>
            </a:r>
          </a:p>
        </p:txBody>
      </p:sp>
      <p:pic>
        <p:nvPicPr>
          <p:cNvPr id="22533" name="Picture 5" descr="Balbino"/>
          <p:cNvPicPr>
            <a:picLocks noChangeAspect="1" noChangeArrowheads="1"/>
          </p:cNvPicPr>
          <p:nvPr/>
        </p:nvPicPr>
        <p:blipFill>
          <a:blip r:embed="rId3" cstate="print"/>
          <a:srcRect/>
          <a:stretch>
            <a:fillRect/>
          </a:stretch>
        </p:blipFill>
        <p:spPr bwMode="auto">
          <a:xfrm>
            <a:off x="250825" y="1557338"/>
            <a:ext cx="2381250" cy="2962275"/>
          </a:xfrm>
          <a:prstGeom prst="rect">
            <a:avLst/>
          </a:prstGeom>
          <a:noFill/>
          <a:ln w="38100">
            <a:solidFill>
              <a:srgbClr val="808000"/>
            </a:solidFill>
            <a:miter lim="800000"/>
            <a:headEnd/>
            <a:tailEnd/>
          </a:ln>
        </p:spPr>
      </p:pic>
      <p:pic>
        <p:nvPicPr>
          <p:cNvPr id="22534" name="Picture 6" descr="Pupieno"/>
          <p:cNvPicPr>
            <a:picLocks noChangeAspect="1" noChangeArrowheads="1"/>
          </p:cNvPicPr>
          <p:nvPr/>
        </p:nvPicPr>
        <p:blipFill>
          <a:blip r:embed="rId4" cstate="print"/>
          <a:srcRect/>
          <a:stretch>
            <a:fillRect/>
          </a:stretch>
        </p:blipFill>
        <p:spPr bwMode="auto">
          <a:xfrm>
            <a:off x="6659563" y="1557338"/>
            <a:ext cx="2214562" cy="2951162"/>
          </a:xfrm>
          <a:prstGeom prst="rect">
            <a:avLst/>
          </a:prstGeom>
          <a:noFill/>
          <a:ln w="38100">
            <a:solidFill>
              <a:srgbClr val="808000"/>
            </a:solidFill>
            <a:miter lim="800000"/>
            <a:headEnd/>
            <a:tailEnd/>
          </a:ln>
        </p:spPr>
      </p:pic>
      <p:pic>
        <p:nvPicPr>
          <p:cNvPr id="22535" name="Picture 7" descr="Gordiano III  1"/>
          <p:cNvPicPr>
            <a:picLocks noChangeAspect="1" noChangeArrowheads="1"/>
          </p:cNvPicPr>
          <p:nvPr/>
        </p:nvPicPr>
        <p:blipFill>
          <a:blip r:embed="rId5" cstate="print"/>
          <a:srcRect/>
          <a:stretch>
            <a:fillRect/>
          </a:stretch>
        </p:blipFill>
        <p:spPr bwMode="auto">
          <a:xfrm>
            <a:off x="3492500" y="3429000"/>
            <a:ext cx="2498725" cy="2857500"/>
          </a:xfrm>
          <a:prstGeom prst="rect">
            <a:avLst/>
          </a:prstGeom>
          <a:noFill/>
          <a:ln w="38100">
            <a:solidFill>
              <a:srgbClr val="808000"/>
            </a:solidFill>
            <a:miter lim="800000"/>
            <a:headEnd/>
            <a:tailEnd/>
          </a:ln>
        </p:spPr>
      </p:pic>
      <p:sp>
        <p:nvSpPr>
          <p:cNvPr id="22536" name="Text Box 8"/>
          <p:cNvSpPr txBox="1">
            <a:spLocks noChangeArrowheads="1"/>
          </p:cNvSpPr>
          <p:nvPr/>
        </p:nvSpPr>
        <p:spPr bwMode="auto">
          <a:xfrm>
            <a:off x="2843213" y="6092825"/>
            <a:ext cx="1485900" cy="404813"/>
          </a:xfrm>
          <a:prstGeom prst="rect">
            <a:avLst/>
          </a:prstGeom>
          <a:solidFill>
            <a:srgbClr val="CCFFCC"/>
          </a:solidFill>
          <a:ln w="38100">
            <a:solidFill>
              <a:schemeClr val="accent2"/>
            </a:solidFill>
            <a:miter lim="800000"/>
            <a:headEnd/>
            <a:tailEnd/>
          </a:ln>
          <a:effectLst/>
        </p:spPr>
        <p:txBody>
          <a:bodyPr wrap="none">
            <a:spAutoFit/>
          </a:bodyPr>
          <a:lstStyle/>
          <a:p>
            <a:r>
              <a:rPr lang="it-IT" b="1">
                <a:latin typeface="Times New Roman" pitchFamily="18" charset="0"/>
              </a:rPr>
              <a:t>Gordiano III</a:t>
            </a:r>
          </a:p>
        </p:txBody>
      </p:sp>
      <p:sp>
        <p:nvSpPr>
          <p:cNvPr id="22537" name="Text Box 9"/>
          <p:cNvSpPr txBox="1">
            <a:spLocks noChangeArrowheads="1"/>
          </p:cNvSpPr>
          <p:nvPr/>
        </p:nvSpPr>
        <p:spPr bwMode="auto">
          <a:xfrm>
            <a:off x="179388" y="4365625"/>
            <a:ext cx="984250" cy="404813"/>
          </a:xfrm>
          <a:prstGeom prst="rect">
            <a:avLst/>
          </a:prstGeom>
          <a:solidFill>
            <a:srgbClr val="CCFFCC"/>
          </a:solidFill>
          <a:ln w="38100">
            <a:solidFill>
              <a:schemeClr val="accent2"/>
            </a:solidFill>
            <a:miter lim="800000"/>
            <a:headEnd/>
            <a:tailEnd/>
          </a:ln>
          <a:effectLst/>
        </p:spPr>
        <p:txBody>
          <a:bodyPr wrap="none">
            <a:spAutoFit/>
          </a:bodyPr>
          <a:lstStyle/>
          <a:p>
            <a:r>
              <a:rPr lang="it-IT" b="1">
                <a:latin typeface="Times New Roman" pitchFamily="18" charset="0"/>
              </a:rPr>
              <a:t>Balbino</a:t>
            </a:r>
          </a:p>
        </p:txBody>
      </p:sp>
      <p:sp>
        <p:nvSpPr>
          <p:cNvPr id="22538" name="Text Box 10"/>
          <p:cNvSpPr txBox="1">
            <a:spLocks noChangeArrowheads="1"/>
          </p:cNvSpPr>
          <p:nvPr/>
        </p:nvSpPr>
        <p:spPr bwMode="auto">
          <a:xfrm>
            <a:off x="6516688" y="4292600"/>
            <a:ext cx="1022350" cy="404813"/>
          </a:xfrm>
          <a:prstGeom prst="rect">
            <a:avLst/>
          </a:prstGeom>
          <a:solidFill>
            <a:srgbClr val="CCFFCC"/>
          </a:solidFill>
          <a:ln w="38100">
            <a:solidFill>
              <a:schemeClr val="accent2"/>
            </a:solidFill>
            <a:miter lim="800000"/>
            <a:headEnd/>
            <a:tailEnd/>
          </a:ln>
          <a:effectLst/>
        </p:spPr>
        <p:txBody>
          <a:bodyPr wrap="none">
            <a:spAutoFit/>
          </a:bodyPr>
          <a:lstStyle/>
          <a:p>
            <a:r>
              <a:rPr lang="it-IT" b="1">
                <a:latin typeface="Times New Roman" pitchFamily="18" charset="0"/>
              </a:rPr>
              <a:t>Pupieno</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250825" y="620713"/>
            <a:ext cx="4195763" cy="617537"/>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Gordiano III (238-244)</a:t>
            </a:r>
          </a:p>
        </p:txBody>
      </p:sp>
      <p:pic>
        <p:nvPicPr>
          <p:cNvPr id="23557" name="Picture 5" descr="Gordiano III  1"/>
          <p:cNvPicPr>
            <a:picLocks noChangeAspect="1" noChangeArrowheads="1"/>
          </p:cNvPicPr>
          <p:nvPr/>
        </p:nvPicPr>
        <p:blipFill>
          <a:blip r:embed="rId3" cstate="print"/>
          <a:srcRect/>
          <a:stretch>
            <a:fillRect/>
          </a:stretch>
        </p:blipFill>
        <p:spPr bwMode="auto">
          <a:xfrm>
            <a:off x="5156200" y="1268413"/>
            <a:ext cx="3714750" cy="4248150"/>
          </a:xfrm>
          <a:prstGeom prst="rect">
            <a:avLst/>
          </a:prstGeom>
          <a:noFill/>
          <a:ln w="38100">
            <a:solidFill>
              <a:srgbClr val="808000"/>
            </a:solidFill>
            <a:miter lim="800000"/>
            <a:headEnd/>
            <a:tailEnd/>
          </a:ln>
        </p:spPr>
      </p:pic>
      <p:sp>
        <p:nvSpPr>
          <p:cNvPr id="23558" name="Text Box 6"/>
          <p:cNvSpPr txBox="1">
            <a:spLocks noChangeArrowheads="1"/>
          </p:cNvSpPr>
          <p:nvPr/>
        </p:nvSpPr>
        <p:spPr bwMode="auto">
          <a:xfrm>
            <a:off x="250825" y="1844675"/>
            <a:ext cx="4537075" cy="3700463"/>
          </a:xfrm>
          <a:prstGeom prst="rect">
            <a:avLst/>
          </a:prstGeom>
          <a:solidFill>
            <a:srgbClr val="99CC00"/>
          </a:solidFill>
          <a:ln w="38100">
            <a:solidFill>
              <a:srgbClr val="808000"/>
            </a:solidFill>
            <a:miter lim="800000"/>
            <a:headEnd/>
            <a:tailEnd/>
          </a:ln>
          <a:effectLst/>
        </p:spPr>
        <p:txBody>
          <a:bodyPr>
            <a:spAutoFit/>
          </a:bodyPr>
          <a:lstStyle/>
          <a:p>
            <a:pPr algn="just"/>
            <a:r>
              <a:rPr lang="it-IT" b="1">
                <a:latin typeface="Times New Roman" pitchFamily="18" charset="0"/>
              </a:rPr>
              <a:t>     Coadiuvato dal suocero, il prefetto del pretorio Furio Aquila Timesiteo, dopo aver sistemato la situazione sul </a:t>
            </a:r>
            <a:r>
              <a:rPr lang="it-IT" b="1" i="1">
                <a:latin typeface="Times New Roman" pitchFamily="18" charset="0"/>
              </a:rPr>
              <a:t>limes</a:t>
            </a:r>
            <a:r>
              <a:rPr lang="it-IT" b="1">
                <a:latin typeface="Times New Roman" pitchFamily="18" charset="0"/>
              </a:rPr>
              <a:t> danubiano, organizza una spedizione contro i Persiani per recuperare le regioni mesopotamiche perdute. Dopo iniziali successi, nel 244 a Mesiche (Baghdad), i romani sono sconfitti e Gordiano ucciso. Viene acclamato imperatore Filippo l’Arabo, il nuovo prefetto del pretorio. La tradizione senatoria, ostile a Filippo anche per le sue simpatie filocristiane, lo ritenne responsabile della morte di Gordiano.</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250825" y="620713"/>
            <a:ext cx="4643438" cy="617537"/>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Filippo l’Arabo (244-249)</a:t>
            </a:r>
          </a:p>
        </p:txBody>
      </p:sp>
      <p:sp>
        <p:nvSpPr>
          <p:cNvPr id="24580" name="Text Box 4"/>
          <p:cNvSpPr txBox="1">
            <a:spLocks noChangeArrowheads="1"/>
          </p:cNvSpPr>
          <p:nvPr/>
        </p:nvSpPr>
        <p:spPr bwMode="auto">
          <a:xfrm>
            <a:off x="250825" y="1844675"/>
            <a:ext cx="4537075" cy="2601913"/>
          </a:xfrm>
          <a:prstGeom prst="rect">
            <a:avLst/>
          </a:prstGeom>
          <a:solidFill>
            <a:srgbClr val="99CC00"/>
          </a:solidFill>
          <a:ln w="38100">
            <a:solidFill>
              <a:srgbClr val="808000"/>
            </a:solidFill>
            <a:miter lim="800000"/>
            <a:headEnd/>
            <a:tailEnd/>
          </a:ln>
          <a:effectLst/>
        </p:spPr>
        <p:txBody>
          <a:bodyPr>
            <a:spAutoFit/>
          </a:bodyPr>
          <a:lstStyle/>
          <a:p>
            <a:pPr algn="just"/>
            <a:r>
              <a:rPr lang="it-IT" b="1">
                <a:latin typeface="Times New Roman" pitchFamily="18" charset="0"/>
              </a:rPr>
              <a:t>     Filippo conclude la pace con Sapore I sulla base dello </a:t>
            </a:r>
            <a:r>
              <a:rPr lang="it-IT" b="1" i="1">
                <a:latin typeface="Times New Roman" pitchFamily="18" charset="0"/>
              </a:rPr>
              <a:t>status quo</a:t>
            </a:r>
            <a:r>
              <a:rPr lang="it-IT" b="1">
                <a:latin typeface="Times New Roman" pitchFamily="18" charset="0"/>
              </a:rPr>
              <a:t> e dietro versamento di un tributo in oro. Rientra a Roma ove cerca l’appoggio del Senato. Nomina il figlio cesare nel tentativo di rafforzare il proprio potere. </a:t>
            </a:r>
          </a:p>
          <a:p>
            <a:pPr algn="just"/>
            <a:r>
              <a:rPr lang="it-IT" b="1">
                <a:latin typeface="Times New Roman" pitchFamily="18" charset="0"/>
              </a:rPr>
              <a:t>    Il 21 aprile del 248 celebra, nel solco della tradizione i ludi secolari per il millenario di Roma.</a:t>
            </a:r>
          </a:p>
        </p:txBody>
      </p:sp>
      <p:pic>
        <p:nvPicPr>
          <p:cNvPr id="24581" name="Picture 5" descr="Filippo l'arabo 2"/>
          <p:cNvPicPr>
            <a:picLocks noChangeAspect="1" noChangeArrowheads="1"/>
          </p:cNvPicPr>
          <p:nvPr/>
        </p:nvPicPr>
        <p:blipFill>
          <a:blip r:embed="rId3" cstate="print"/>
          <a:srcRect/>
          <a:stretch>
            <a:fillRect/>
          </a:stretch>
        </p:blipFill>
        <p:spPr bwMode="auto">
          <a:xfrm>
            <a:off x="5724525" y="836613"/>
            <a:ext cx="3181350" cy="4735512"/>
          </a:xfrm>
          <a:prstGeom prst="rect">
            <a:avLst/>
          </a:prstGeom>
          <a:noFill/>
          <a:ln w="38100">
            <a:solidFill>
              <a:srgbClr val="808000"/>
            </a:solidFill>
            <a:miter lim="800000"/>
            <a:headEnd/>
            <a:tailEnd/>
          </a:ln>
        </p:spPr>
      </p:pic>
      <p:sp>
        <p:nvSpPr>
          <p:cNvPr id="24582" name="Text Box 6"/>
          <p:cNvSpPr txBox="1">
            <a:spLocks noChangeArrowheads="1"/>
          </p:cNvSpPr>
          <p:nvPr/>
        </p:nvSpPr>
        <p:spPr bwMode="auto">
          <a:xfrm>
            <a:off x="5508625" y="5373688"/>
            <a:ext cx="1739900" cy="404812"/>
          </a:xfrm>
          <a:prstGeom prst="rect">
            <a:avLst/>
          </a:prstGeom>
          <a:solidFill>
            <a:srgbClr val="CCFFCC"/>
          </a:solidFill>
          <a:ln w="38100">
            <a:solidFill>
              <a:schemeClr val="accent2"/>
            </a:solidFill>
            <a:miter lim="800000"/>
            <a:headEnd/>
            <a:tailEnd/>
          </a:ln>
          <a:effectLst/>
        </p:spPr>
        <p:txBody>
          <a:bodyPr wrap="none">
            <a:spAutoFit/>
          </a:bodyPr>
          <a:lstStyle/>
          <a:p>
            <a:r>
              <a:rPr lang="it-IT" b="1">
                <a:latin typeface="Times New Roman" pitchFamily="18" charset="0"/>
              </a:rPr>
              <a:t>Filippo l’Arabo</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250825" y="620713"/>
            <a:ext cx="2919413" cy="617537"/>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Decio (249-251)</a:t>
            </a:r>
          </a:p>
        </p:txBody>
      </p:sp>
      <p:sp>
        <p:nvSpPr>
          <p:cNvPr id="25603" name="Text Box 3"/>
          <p:cNvSpPr txBox="1">
            <a:spLocks noChangeArrowheads="1"/>
          </p:cNvSpPr>
          <p:nvPr/>
        </p:nvSpPr>
        <p:spPr bwMode="auto">
          <a:xfrm>
            <a:off x="250825" y="1844675"/>
            <a:ext cx="4537075" cy="1503363"/>
          </a:xfrm>
          <a:prstGeom prst="rect">
            <a:avLst/>
          </a:prstGeom>
          <a:solidFill>
            <a:srgbClr val="99CC00"/>
          </a:solidFill>
          <a:ln w="38100">
            <a:solidFill>
              <a:srgbClr val="808000"/>
            </a:solidFill>
            <a:miter lim="800000"/>
            <a:headEnd/>
            <a:tailEnd/>
          </a:ln>
          <a:effectLst/>
        </p:spPr>
        <p:txBody>
          <a:bodyPr>
            <a:spAutoFit/>
          </a:bodyPr>
          <a:lstStyle/>
          <a:p>
            <a:pPr algn="just"/>
            <a:r>
              <a:rPr lang="it-IT" b="1">
                <a:latin typeface="Times New Roman" pitchFamily="18" charset="0"/>
              </a:rPr>
              <a:t>     Nel 249, le legioni impegnate in Mesia acclamano imperatore C. Messio Quinto Decio Valeriano, un consolare che assume il cognome di Traiano, nel tentativo di una legittimazione militare e senatoria.</a:t>
            </a:r>
          </a:p>
        </p:txBody>
      </p:sp>
      <p:pic>
        <p:nvPicPr>
          <p:cNvPr id="25605" name="Picture 5" descr="Decio"/>
          <p:cNvPicPr>
            <a:picLocks noChangeAspect="1" noChangeArrowheads="1"/>
          </p:cNvPicPr>
          <p:nvPr/>
        </p:nvPicPr>
        <p:blipFill>
          <a:blip r:embed="rId3" cstate="print"/>
          <a:srcRect/>
          <a:stretch>
            <a:fillRect/>
          </a:stretch>
        </p:blipFill>
        <p:spPr bwMode="auto">
          <a:xfrm>
            <a:off x="5651500" y="1268413"/>
            <a:ext cx="2924175" cy="3800475"/>
          </a:xfrm>
          <a:prstGeom prst="rect">
            <a:avLst/>
          </a:prstGeom>
          <a:noFill/>
          <a:ln w="38100">
            <a:solidFill>
              <a:srgbClr val="808000"/>
            </a:solidFill>
            <a:miter lim="800000"/>
            <a:headEnd/>
            <a:tailEnd/>
          </a:ln>
        </p:spPr>
      </p:pic>
      <p:sp>
        <p:nvSpPr>
          <p:cNvPr id="25606" name="Text Box 6"/>
          <p:cNvSpPr txBox="1">
            <a:spLocks noChangeArrowheads="1"/>
          </p:cNvSpPr>
          <p:nvPr/>
        </p:nvSpPr>
        <p:spPr bwMode="auto">
          <a:xfrm>
            <a:off x="5508625" y="4797425"/>
            <a:ext cx="768350" cy="404813"/>
          </a:xfrm>
          <a:prstGeom prst="rect">
            <a:avLst/>
          </a:prstGeom>
          <a:solidFill>
            <a:srgbClr val="CCFFCC"/>
          </a:solidFill>
          <a:ln w="38100">
            <a:solidFill>
              <a:schemeClr val="accent2"/>
            </a:solidFill>
            <a:miter lim="800000"/>
            <a:headEnd/>
            <a:tailEnd/>
          </a:ln>
          <a:effectLst/>
        </p:spPr>
        <p:txBody>
          <a:bodyPr wrap="none">
            <a:spAutoFit/>
          </a:bodyPr>
          <a:lstStyle/>
          <a:p>
            <a:r>
              <a:rPr lang="it-IT" b="1">
                <a:latin typeface="Times New Roman" pitchFamily="18" charset="0"/>
              </a:rPr>
              <a:t>Decio</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250825" y="620713"/>
            <a:ext cx="2919413" cy="617537"/>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Decio (249-251)</a:t>
            </a:r>
          </a:p>
        </p:txBody>
      </p:sp>
      <p:sp>
        <p:nvSpPr>
          <p:cNvPr id="26627" name="Text Box 3"/>
          <p:cNvSpPr txBox="1">
            <a:spLocks noChangeArrowheads="1"/>
          </p:cNvSpPr>
          <p:nvPr/>
        </p:nvSpPr>
        <p:spPr bwMode="auto">
          <a:xfrm>
            <a:off x="250825" y="1844675"/>
            <a:ext cx="4537075" cy="2327275"/>
          </a:xfrm>
          <a:prstGeom prst="rect">
            <a:avLst/>
          </a:prstGeom>
          <a:solidFill>
            <a:srgbClr val="99CC00"/>
          </a:solidFill>
          <a:ln w="38100">
            <a:solidFill>
              <a:srgbClr val="808000"/>
            </a:solidFill>
            <a:miter lim="800000"/>
            <a:headEnd/>
            <a:tailEnd/>
          </a:ln>
          <a:effectLst/>
        </p:spPr>
        <p:txBody>
          <a:bodyPr>
            <a:spAutoFit/>
          </a:bodyPr>
          <a:lstStyle/>
          <a:p>
            <a:pPr algn="just"/>
            <a:r>
              <a:rPr lang="it-IT" b="1">
                <a:latin typeface="Times New Roman" pitchFamily="18" charset="0"/>
              </a:rPr>
              <a:t>     Diversamente da Filippo, aperto al confronto con i Cristiani, Decio porta avanti una politica di dura e intransigente restaurazione della religione tradizionale; diventa così il primo persecutore sistematico dei Cristiani.</a:t>
            </a:r>
          </a:p>
          <a:p>
            <a:pPr algn="just"/>
            <a:r>
              <a:rPr lang="it-IT" b="1">
                <a:latin typeface="Times New Roman" pitchFamily="18" charset="0"/>
              </a:rPr>
              <a:t>     Nel 251 Decio muore combattendo contro i Goti.</a:t>
            </a:r>
          </a:p>
        </p:txBody>
      </p:sp>
      <p:pic>
        <p:nvPicPr>
          <p:cNvPr id="26628" name="Picture 4" descr="Decio"/>
          <p:cNvPicPr>
            <a:picLocks noChangeAspect="1" noChangeArrowheads="1"/>
          </p:cNvPicPr>
          <p:nvPr/>
        </p:nvPicPr>
        <p:blipFill>
          <a:blip r:embed="rId3" cstate="print"/>
          <a:srcRect/>
          <a:stretch>
            <a:fillRect/>
          </a:stretch>
        </p:blipFill>
        <p:spPr bwMode="auto">
          <a:xfrm>
            <a:off x="5651500" y="1268413"/>
            <a:ext cx="2924175" cy="3800475"/>
          </a:xfrm>
          <a:prstGeom prst="rect">
            <a:avLst/>
          </a:prstGeom>
          <a:noFill/>
          <a:ln w="38100">
            <a:solidFill>
              <a:srgbClr val="808000"/>
            </a:solid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p:cNvSpPr txBox="1">
            <a:spLocks noChangeArrowheads="1"/>
          </p:cNvSpPr>
          <p:nvPr/>
        </p:nvSpPr>
        <p:spPr bwMode="auto">
          <a:xfrm>
            <a:off x="250825" y="620713"/>
            <a:ext cx="5029200" cy="617537"/>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Treboniano Gallo (251-253)</a:t>
            </a:r>
          </a:p>
        </p:txBody>
      </p:sp>
      <p:sp>
        <p:nvSpPr>
          <p:cNvPr id="27651" name="Text Box 3"/>
          <p:cNvSpPr txBox="1">
            <a:spLocks noChangeArrowheads="1"/>
          </p:cNvSpPr>
          <p:nvPr/>
        </p:nvSpPr>
        <p:spPr bwMode="auto">
          <a:xfrm>
            <a:off x="250825" y="1844675"/>
            <a:ext cx="4537075" cy="1228725"/>
          </a:xfrm>
          <a:prstGeom prst="rect">
            <a:avLst/>
          </a:prstGeom>
          <a:solidFill>
            <a:srgbClr val="99CC00"/>
          </a:solidFill>
          <a:ln w="38100">
            <a:solidFill>
              <a:srgbClr val="808000"/>
            </a:solidFill>
            <a:miter lim="800000"/>
            <a:headEnd/>
            <a:tailEnd/>
          </a:ln>
          <a:effectLst/>
        </p:spPr>
        <p:txBody>
          <a:bodyPr>
            <a:spAutoFit/>
          </a:bodyPr>
          <a:lstStyle/>
          <a:p>
            <a:pPr algn="just"/>
            <a:r>
              <a:rPr lang="it-IT" b="1">
                <a:latin typeface="Times New Roman" pitchFamily="18" charset="0"/>
              </a:rPr>
              <a:t>     Morto Decio, le truppe acclamano imperatore Treboniano Gallo, che si associa il figlio Volusiano e adotta il figlio di Decio, Ostiliano. </a:t>
            </a:r>
          </a:p>
        </p:txBody>
      </p:sp>
      <p:pic>
        <p:nvPicPr>
          <p:cNvPr id="27653" name="Picture 5" descr="Treboniano Gallo 2"/>
          <p:cNvPicPr>
            <a:picLocks noChangeAspect="1" noChangeArrowheads="1"/>
          </p:cNvPicPr>
          <p:nvPr/>
        </p:nvPicPr>
        <p:blipFill>
          <a:blip r:embed="rId3" cstate="print"/>
          <a:srcRect/>
          <a:stretch>
            <a:fillRect/>
          </a:stretch>
        </p:blipFill>
        <p:spPr bwMode="auto">
          <a:xfrm>
            <a:off x="5651500" y="1125538"/>
            <a:ext cx="3240088" cy="3235325"/>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250825" y="620713"/>
            <a:ext cx="2782888" cy="617537"/>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Emiliano (253)</a:t>
            </a:r>
          </a:p>
        </p:txBody>
      </p:sp>
      <p:sp>
        <p:nvSpPr>
          <p:cNvPr id="28675" name="Text Box 3"/>
          <p:cNvSpPr txBox="1">
            <a:spLocks noChangeArrowheads="1"/>
          </p:cNvSpPr>
          <p:nvPr/>
        </p:nvSpPr>
        <p:spPr bwMode="auto">
          <a:xfrm>
            <a:off x="250825" y="1844675"/>
            <a:ext cx="4537075" cy="1778000"/>
          </a:xfrm>
          <a:prstGeom prst="rect">
            <a:avLst/>
          </a:prstGeom>
          <a:solidFill>
            <a:srgbClr val="99CC00"/>
          </a:solidFill>
          <a:ln w="38100">
            <a:solidFill>
              <a:srgbClr val="808000"/>
            </a:solidFill>
            <a:miter lim="800000"/>
            <a:headEnd/>
            <a:tailEnd/>
          </a:ln>
          <a:effectLst/>
        </p:spPr>
        <p:txBody>
          <a:bodyPr>
            <a:spAutoFit/>
          </a:bodyPr>
          <a:lstStyle/>
          <a:p>
            <a:pPr algn="just"/>
            <a:r>
              <a:rPr lang="it-IT" b="1">
                <a:latin typeface="Times New Roman" pitchFamily="18" charset="0"/>
              </a:rPr>
              <a:t>     Nel 253, le truppe della Mesia acclamano imperatore il governatore della provincia, Emiliano. </a:t>
            </a:r>
          </a:p>
          <a:p>
            <a:pPr algn="just"/>
            <a:r>
              <a:rPr lang="it-IT" b="1">
                <a:latin typeface="Times New Roman" pitchFamily="18" charset="0"/>
              </a:rPr>
              <a:t>     Lo scontro a Terni tra le truppe di Gallo e Volusiano e quelle di Emiliano si risolse con la vittoria di quest’ultimo. </a:t>
            </a:r>
          </a:p>
        </p:txBody>
      </p:sp>
      <p:pic>
        <p:nvPicPr>
          <p:cNvPr id="28677" name="Picture 5" descr="Emiliano 2"/>
          <p:cNvPicPr>
            <a:picLocks noChangeAspect="1" noChangeArrowheads="1"/>
          </p:cNvPicPr>
          <p:nvPr/>
        </p:nvPicPr>
        <p:blipFill>
          <a:blip r:embed="rId3" cstate="print"/>
          <a:srcRect/>
          <a:stretch>
            <a:fillRect/>
          </a:stretch>
        </p:blipFill>
        <p:spPr bwMode="auto">
          <a:xfrm>
            <a:off x="5795963" y="1268413"/>
            <a:ext cx="2952750" cy="2952750"/>
          </a:xfrm>
          <a:prstGeom prst="rect">
            <a:avLst/>
          </a:prstGeom>
          <a:noFill/>
          <a:ln w="38100">
            <a:solidFill>
              <a:srgbClr val="808000"/>
            </a:solid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250825" y="620713"/>
            <a:ext cx="7240588" cy="617537"/>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Valeriano (253-260) e Gallieno (253-268)</a:t>
            </a:r>
          </a:p>
        </p:txBody>
      </p:sp>
      <p:sp>
        <p:nvSpPr>
          <p:cNvPr id="29699" name="Text Box 3"/>
          <p:cNvSpPr txBox="1">
            <a:spLocks noChangeArrowheads="1"/>
          </p:cNvSpPr>
          <p:nvPr/>
        </p:nvSpPr>
        <p:spPr bwMode="auto">
          <a:xfrm>
            <a:off x="250825" y="1700213"/>
            <a:ext cx="5761038" cy="1778000"/>
          </a:xfrm>
          <a:prstGeom prst="rect">
            <a:avLst/>
          </a:prstGeom>
          <a:solidFill>
            <a:srgbClr val="99CC00"/>
          </a:solidFill>
          <a:ln w="38100">
            <a:solidFill>
              <a:srgbClr val="808000"/>
            </a:solidFill>
            <a:miter lim="800000"/>
            <a:headEnd/>
            <a:tailEnd/>
          </a:ln>
          <a:effectLst/>
        </p:spPr>
        <p:txBody>
          <a:bodyPr>
            <a:spAutoFit/>
          </a:bodyPr>
          <a:lstStyle/>
          <a:p>
            <a:pPr algn="just"/>
            <a:r>
              <a:rPr lang="it-IT" b="1">
                <a:latin typeface="Times New Roman" pitchFamily="18" charset="0"/>
              </a:rPr>
              <a:t>     Emiliano venne subito eliminato dalle sue truppe che accettarono di schierarsi con Valeriano, consolare, già collaboratore di Decio, partito da Roma per portare aiuti per la guerra gotica. </a:t>
            </a:r>
          </a:p>
          <a:p>
            <a:pPr algn="just"/>
            <a:r>
              <a:rPr lang="it-IT" b="1">
                <a:latin typeface="Times New Roman" pitchFamily="18" charset="0"/>
              </a:rPr>
              <a:t>     Valeriano consolidò subito la sua posizione associando al potere il figlio Gallieno.</a:t>
            </a:r>
          </a:p>
        </p:txBody>
      </p:sp>
      <p:pic>
        <p:nvPicPr>
          <p:cNvPr id="29701" name="Picture 5" descr="Valeriano"/>
          <p:cNvPicPr>
            <a:picLocks noChangeAspect="1" noChangeArrowheads="1"/>
          </p:cNvPicPr>
          <p:nvPr/>
        </p:nvPicPr>
        <p:blipFill>
          <a:blip r:embed="rId3" cstate="print"/>
          <a:srcRect/>
          <a:stretch>
            <a:fillRect/>
          </a:stretch>
        </p:blipFill>
        <p:spPr bwMode="auto">
          <a:xfrm>
            <a:off x="6732588" y="1700213"/>
            <a:ext cx="2095500" cy="3133725"/>
          </a:xfrm>
          <a:prstGeom prst="rect">
            <a:avLst/>
          </a:prstGeom>
          <a:noFill/>
          <a:ln w="38100">
            <a:solidFill>
              <a:srgbClr val="808000"/>
            </a:solidFill>
            <a:miter lim="800000"/>
            <a:headEnd/>
            <a:tailEnd/>
          </a:ln>
        </p:spPr>
      </p:pic>
      <p:pic>
        <p:nvPicPr>
          <p:cNvPr id="29702" name="Picture 6" descr="Gallieno 2"/>
          <p:cNvPicPr>
            <a:picLocks noChangeAspect="1" noChangeArrowheads="1"/>
          </p:cNvPicPr>
          <p:nvPr/>
        </p:nvPicPr>
        <p:blipFill>
          <a:blip r:embed="rId4" cstate="print"/>
          <a:srcRect/>
          <a:stretch>
            <a:fillRect/>
          </a:stretch>
        </p:blipFill>
        <p:spPr bwMode="auto">
          <a:xfrm>
            <a:off x="3132138" y="3844925"/>
            <a:ext cx="2840037" cy="2670175"/>
          </a:xfrm>
          <a:prstGeom prst="rect">
            <a:avLst/>
          </a:prstGeom>
          <a:noFill/>
          <a:ln w="38100">
            <a:solidFill>
              <a:srgbClr val="808000"/>
            </a:solidFill>
            <a:miter lim="800000"/>
            <a:headEnd/>
            <a:tailEnd/>
          </a:ln>
        </p:spPr>
      </p:pic>
      <p:sp>
        <p:nvSpPr>
          <p:cNvPr id="29703" name="Text Box 7"/>
          <p:cNvSpPr txBox="1">
            <a:spLocks noChangeArrowheads="1"/>
          </p:cNvSpPr>
          <p:nvPr/>
        </p:nvSpPr>
        <p:spPr bwMode="auto">
          <a:xfrm>
            <a:off x="7092950" y="4724400"/>
            <a:ext cx="1187450" cy="404813"/>
          </a:xfrm>
          <a:prstGeom prst="rect">
            <a:avLst/>
          </a:prstGeom>
          <a:solidFill>
            <a:srgbClr val="CCFFCC"/>
          </a:solidFill>
          <a:ln w="38100">
            <a:solidFill>
              <a:schemeClr val="accent2"/>
            </a:solidFill>
            <a:miter lim="800000"/>
            <a:headEnd/>
            <a:tailEnd/>
          </a:ln>
          <a:effectLst/>
        </p:spPr>
        <p:txBody>
          <a:bodyPr wrap="none">
            <a:spAutoFit/>
          </a:bodyPr>
          <a:lstStyle/>
          <a:p>
            <a:r>
              <a:rPr lang="it-IT" b="1">
                <a:latin typeface="Times New Roman" pitchFamily="18" charset="0"/>
              </a:rPr>
              <a:t>Valeriano</a:t>
            </a:r>
          </a:p>
        </p:txBody>
      </p:sp>
      <p:sp>
        <p:nvSpPr>
          <p:cNvPr id="29704" name="Text Box 8"/>
          <p:cNvSpPr txBox="1">
            <a:spLocks noChangeArrowheads="1"/>
          </p:cNvSpPr>
          <p:nvPr/>
        </p:nvSpPr>
        <p:spPr bwMode="auto">
          <a:xfrm>
            <a:off x="5630863" y="6234113"/>
            <a:ext cx="1047750" cy="404812"/>
          </a:xfrm>
          <a:prstGeom prst="rect">
            <a:avLst/>
          </a:prstGeom>
          <a:solidFill>
            <a:srgbClr val="CCFFCC"/>
          </a:solidFill>
          <a:ln w="38100">
            <a:solidFill>
              <a:schemeClr val="accent2"/>
            </a:solidFill>
            <a:miter lim="800000"/>
            <a:headEnd/>
            <a:tailEnd/>
          </a:ln>
          <a:effectLst/>
        </p:spPr>
        <p:txBody>
          <a:bodyPr wrap="none">
            <a:spAutoFit/>
          </a:bodyPr>
          <a:lstStyle/>
          <a:p>
            <a:r>
              <a:rPr lang="it-IT" b="1">
                <a:latin typeface="Times New Roman" pitchFamily="18" charset="0"/>
              </a:rPr>
              <a:t>Gallieno</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250825" y="620713"/>
            <a:ext cx="7240588" cy="617537"/>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Valeriano (253-260) e Gallieno (253-268)</a:t>
            </a:r>
          </a:p>
        </p:txBody>
      </p:sp>
      <p:sp>
        <p:nvSpPr>
          <p:cNvPr id="30723" name="Text Box 3"/>
          <p:cNvSpPr txBox="1">
            <a:spLocks noChangeArrowheads="1"/>
          </p:cNvSpPr>
          <p:nvPr/>
        </p:nvSpPr>
        <p:spPr bwMode="auto">
          <a:xfrm>
            <a:off x="250825" y="1700213"/>
            <a:ext cx="8642350" cy="4524375"/>
          </a:xfrm>
          <a:prstGeom prst="rect">
            <a:avLst/>
          </a:prstGeom>
          <a:solidFill>
            <a:srgbClr val="99CC00"/>
          </a:solidFill>
          <a:ln w="38100">
            <a:solidFill>
              <a:srgbClr val="808000"/>
            </a:solidFill>
            <a:miter lim="800000"/>
            <a:headEnd/>
            <a:tailEnd/>
          </a:ln>
          <a:effectLst/>
        </p:spPr>
        <p:txBody>
          <a:bodyPr>
            <a:spAutoFit/>
          </a:bodyPr>
          <a:lstStyle/>
          <a:p>
            <a:pPr algn="just"/>
            <a:r>
              <a:rPr lang="it-IT" b="1">
                <a:latin typeface="Times New Roman" pitchFamily="18" charset="0"/>
              </a:rPr>
              <a:t>     Gli anni tra il 250 ed il 270 costituiscono il periodo più difficile per l’impero nel corso del III secolo:</a:t>
            </a:r>
          </a:p>
          <a:p>
            <a:pPr algn="just"/>
            <a:endParaRPr lang="it-IT" b="1">
              <a:latin typeface="Times New Roman" pitchFamily="18" charset="0"/>
            </a:endParaRPr>
          </a:p>
          <a:p>
            <a:pPr algn="just">
              <a:buFontTx/>
              <a:buChar char="-"/>
            </a:pPr>
            <a:r>
              <a:rPr lang="it-IT" b="1">
                <a:latin typeface="Times New Roman" pitchFamily="18" charset="0"/>
              </a:rPr>
              <a:t> riprende ad imperversare la peste;</a:t>
            </a:r>
          </a:p>
          <a:p>
            <a:pPr algn="just">
              <a:buFontTx/>
              <a:buChar char="-"/>
            </a:pPr>
            <a:endParaRPr lang="it-IT" b="1">
              <a:latin typeface="Times New Roman" pitchFamily="18" charset="0"/>
            </a:endParaRPr>
          </a:p>
          <a:p>
            <a:pPr algn="just">
              <a:buFontTx/>
              <a:buChar char="-"/>
            </a:pPr>
            <a:r>
              <a:rPr lang="it-IT" b="1">
                <a:latin typeface="Times New Roman" pitchFamily="18" charset="0"/>
              </a:rPr>
              <a:t> sul fronte renano-danubiano, Alamanni, Goti, Eruli, sfondano  ripetutamente le frontiere e dilagano in profondità, raggiungendo la Spagna, l’Italia settentrionale, l’Asia Minore;</a:t>
            </a:r>
          </a:p>
          <a:p>
            <a:pPr algn="just">
              <a:buFontTx/>
              <a:buChar char="-"/>
            </a:pPr>
            <a:endParaRPr lang="it-IT" b="1">
              <a:latin typeface="Times New Roman" pitchFamily="18" charset="0"/>
            </a:endParaRPr>
          </a:p>
          <a:p>
            <a:pPr algn="just">
              <a:buFontTx/>
              <a:buChar char="-"/>
            </a:pPr>
            <a:r>
              <a:rPr lang="it-IT" b="1">
                <a:latin typeface="Times New Roman" pitchFamily="18" charset="0"/>
              </a:rPr>
              <a:t> sul fronte orientale, i Persiani invadono la Siria, prendendo Antiochia, prima nel 253, poi nel 260.  </a:t>
            </a:r>
          </a:p>
          <a:p>
            <a:pPr algn="just">
              <a:buFontTx/>
              <a:buChar char="-"/>
            </a:pPr>
            <a:endParaRPr lang="it-IT" b="1">
              <a:latin typeface="Times New Roman" pitchFamily="18" charset="0"/>
            </a:endParaRPr>
          </a:p>
          <a:p>
            <a:pPr algn="just">
              <a:buFontTx/>
              <a:buChar char="-"/>
            </a:pPr>
            <a:r>
              <a:rPr lang="it-IT" b="1">
                <a:latin typeface="Times New Roman" pitchFamily="18" charset="0"/>
              </a:rPr>
              <a:t> Sul piano difensivo, ciò si traduce nel passaggio da una difesa “preclusiva” ad una difesa “elastica”, con la creazione di un esercito mobile, di manovra, che segue l’imperatore e che ha nella cavalleria la sua forza principale.</a:t>
            </a:r>
          </a:p>
          <a:p>
            <a:pPr algn="just"/>
            <a:r>
              <a:rPr lang="it-IT" b="1">
                <a:latin typeface="Times New Roman" pitchFamily="18"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528" fill="hold" nodeType="clickEffect">
                                  <p:stCondLst>
                                    <p:cond delay="0"/>
                                  </p:stCondLst>
                                  <p:childTnLst>
                                    <p:set>
                                      <p:cBhvr>
                                        <p:cTn id="6" dur="1" fill="hold">
                                          <p:stCondLst>
                                            <p:cond delay="0"/>
                                          </p:stCondLst>
                                        </p:cTn>
                                        <p:tgtEl>
                                          <p:spTgt spid="30723">
                                            <p:txEl>
                                              <p:pRg st="2" end="2"/>
                                            </p:txEl>
                                          </p:spTgt>
                                        </p:tgtEl>
                                        <p:attrNameLst>
                                          <p:attrName>style.visibility</p:attrName>
                                        </p:attrNameLst>
                                      </p:cBhvr>
                                      <p:to>
                                        <p:strVal val="visible"/>
                                      </p:to>
                                    </p:set>
                                    <p:anim calcmode="lin" valueType="num">
                                      <p:cBhvr>
                                        <p:cTn id="7" dur="500" fill="hold"/>
                                        <p:tgtEl>
                                          <p:spTgt spid="30723">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30723">
                                            <p:txEl>
                                              <p:pRg st="2" end="2"/>
                                            </p:txEl>
                                          </p:spTgt>
                                        </p:tgtEl>
                                        <p:attrNameLst>
                                          <p:attrName>ppt_h</p:attrName>
                                        </p:attrNameLst>
                                      </p:cBhvr>
                                      <p:tavLst>
                                        <p:tav tm="0">
                                          <p:val>
                                            <p:fltVal val="0"/>
                                          </p:val>
                                        </p:tav>
                                        <p:tav tm="100000">
                                          <p:val>
                                            <p:strVal val="#ppt_h"/>
                                          </p:val>
                                        </p:tav>
                                      </p:tavLst>
                                    </p:anim>
                                    <p:anim calcmode="lin" valueType="num">
                                      <p:cBhvr>
                                        <p:cTn id="9" dur="500" fill="hold"/>
                                        <p:tgtEl>
                                          <p:spTgt spid="30723">
                                            <p:txEl>
                                              <p:pRg st="2" end="2"/>
                                            </p:txEl>
                                          </p:spTgt>
                                        </p:tgtEl>
                                        <p:attrNameLst>
                                          <p:attrName>ppt_x</p:attrName>
                                        </p:attrNameLst>
                                      </p:cBhvr>
                                      <p:tavLst>
                                        <p:tav tm="0">
                                          <p:val>
                                            <p:fltVal val="0.5"/>
                                          </p:val>
                                        </p:tav>
                                        <p:tav tm="100000">
                                          <p:val>
                                            <p:strVal val="#ppt_x"/>
                                          </p:val>
                                        </p:tav>
                                      </p:tavLst>
                                    </p:anim>
                                    <p:anim calcmode="lin" valueType="num">
                                      <p:cBhvr>
                                        <p:cTn id="10" dur="500" fill="hold"/>
                                        <p:tgtEl>
                                          <p:spTgt spid="30723">
                                            <p:txEl>
                                              <p:pRg st="2" end="2"/>
                                            </p:txEl>
                                          </p:spTgt>
                                        </p:tgtEl>
                                        <p:attrNameLst>
                                          <p:attrName>ppt_y</p:attrName>
                                        </p:attrNameLst>
                                      </p:cBhvr>
                                      <p:tavLst>
                                        <p:tav tm="0">
                                          <p:val>
                                            <p:fltVal val="0.5"/>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3" presetClass="entr" presetSubtype="528" fill="hold" nodeType="clickEffect">
                                  <p:stCondLst>
                                    <p:cond delay="0"/>
                                  </p:stCondLst>
                                  <p:childTnLst>
                                    <p:set>
                                      <p:cBhvr>
                                        <p:cTn id="14" dur="1" fill="hold">
                                          <p:stCondLst>
                                            <p:cond delay="0"/>
                                          </p:stCondLst>
                                        </p:cTn>
                                        <p:tgtEl>
                                          <p:spTgt spid="30723">
                                            <p:txEl>
                                              <p:pRg st="4" end="4"/>
                                            </p:txEl>
                                          </p:spTgt>
                                        </p:tgtEl>
                                        <p:attrNameLst>
                                          <p:attrName>style.visibility</p:attrName>
                                        </p:attrNameLst>
                                      </p:cBhvr>
                                      <p:to>
                                        <p:strVal val="visible"/>
                                      </p:to>
                                    </p:set>
                                    <p:anim calcmode="lin" valueType="num">
                                      <p:cBhvr>
                                        <p:cTn id="15" dur="500" fill="hold"/>
                                        <p:tgtEl>
                                          <p:spTgt spid="30723">
                                            <p:txEl>
                                              <p:pRg st="4" end="4"/>
                                            </p:txEl>
                                          </p:spTgt>
                                        </p:tgtEl>
                                        <p:attrNameLst>
                                          <p:attrName>ppt_w</p:attrName>
                                        </p:attrNameLst>
                                      </p:cBhvr>
                                      <p:tavLst>
                                        <p:tav tm="0">
                                          <p:val>
                                            <p:fltVal val="0"/>
                                          </p:val>
                                        </p:tav>
                                        <p:tav tm="100000">
                                          <p:val>
                                            <p:strVal val="#ppt_w"/>
                                          </p:val>
                                        </p:tav>
                                      </p:tavLst>
                                    </p:anim>
                                    <p:anim calcmode="lin" valueType="num">
                                      <p:cBhvr>
                                        <p:cTn id="16" dur="500" fill="hold"/>
                                        <p:tgtEl>
                                          <p:spTgt spid="30723">
                                            <p:txEl>
                                              <p:pRg st="4" end="4"/>
                                            </p:txEl>
                                          </p:spTgt>
                                        </p:tgtEl>
                                        <p:attrNameLst>
                                          <p:attrName>ppt_h</p:attrName>
                                        </p:attrNameLst>
                                      </p:cBhvr>
                                      <p:tavLst>
                                        <p:tav tm="0">
                                          <p:val>
                                            <p:fltVal val="0"/>
                                          </p:val>
                                        </p:tav>
                                        <p:tav tm="100000">
                                          <p:val>
                                            <p:strVal val="#ppt_h"/>
                                          </p:val>
                                        </p:tav>
                                      </p:tavLst>
                                    </p:anim>
                                    <p:anim calcmode="lin" valueType="num">
                                      <p:cBhvr>
                                        <p:cTn id="17" dur="500" fill="hold"/>
                                        <p:tgtEl>
                                          <p:spTgt spid="30723">
                                            <p:txEl>
                                              <p:pRg st="4" end="4"/>
                                            </p:txEl>
                                          </p:spTgt>
                                        </p:tgtEl>
                                        <p:attrNameLst>
                                          <p:attrName>ppt_x</p:attrName>
                                        </p:attrNameLst>
                                      </p:cBhvr>
                                      <p:tavLst>
                                        <p:tav tm="0">
                                          <p:val>
                                            <p:fltVal val="0.5"/>
                                          </p:val>
                                        </p:tav>
                                        <p:tav tm="100000">
                                          <p:val>
                                            <p:strVal val="#ppt_x"/>
                                          </p:val>
                                        </p:tav>
                                      </p:tavLst>
                                    </p:anim>
                                    <p:anim calcmode="lin" valueType="num">
                                      <p:cBhvr>
                                        <p:cTn id="18" dur="500" fill="hold"/>
                                        <p:tgtEl>
                                          <p:spTgt spid="30723">
                                            <p:txEl>
                                              <p:pRg st="4" end="4"/>
                                            </p:txEl>
                                          </p:spTgt>
                                        </p:tgtEl>
                                        <p:attrNameLst>
                                          <p:attrName>ppt_y</p:attrName>
                                        </p:attrNameLst>
                                      </p:cBhvr>
                                      <p:tavLst>
                                        <p:tav tm="0">
                                          <p:val>
                                            <p:fltVal val="0.5"/>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3" presetClass="entr" presetSubtype="528" fill="hold" nodeType="clickEffect">
                                  <p:stCondLst>
                                    <p:cond delay="0"/>
                                  </p:stCondLst>
                                  <p:childTnLst>
                                    <p:set>
                                      <p:cBhvr>
                                        <p:cTn id="22" dur="1" fill="hold">
                                          <p:stCondLst>
                                            <p:cond delay="0"/>
                                          </p:stCondLst>
                                        </p:cTn>
                                        <p:tgtEl>
                                          <p:spTgt spid="30723">
                                            <p:txEl>
                                              <p:pRg st="6" end="6"/>
                                            </p:txEl>
                                          </p:spTgt>
                                        </p:tgtEl>
                                        <p:attrNameLst>
                                          <p:attrName>style.visibility</p:attrName>
                                        </p:attrNameLst>
                                      </p:cBhvr>
                                      <p:to>
                                        <p:strVal val="visible"/>
                                      </p:to>
                                    </p:set>
                                    <p:anim calcmode="lin" valueType="num">
                                      <p:cBhvr>
                                        <p:cTn id="23" dur="500" fill="hold"/>
                                        <p:tgtEl>
                                          <p:spTgt spid="30723">
                                            <p:txEl>
                                              <p:pRg st="6" end="6"/>
                                            </p:txEl>
                                          </p:spTgt>
                                        </p:tgtEl>
                                        <p:attrNameLst>
                                          <p:attrName>ppt_w</p:attrName>
                                        </p:attrNameLst>
                                      </p:cBhvr>
                                      <p:tavLst>
                                        <p:tav tm="0">
                                          <p:val>
                                            <p:fltVal val="0"/>
                                          </p:val>
                                        </p:tav>
                                        <p:tav tm="100000">
                                          <p:val>
                                            <p:strVal val="#ppt_w"/>
                                          </p:val>
                                        </p:tav>
                                      </p:tavLst>
                                    </p:anim>
                                    <p:anim calcmode="lin" valueType="num">
                                      <p:cBhvr>
                                        <p:cTn id="24" dur="500" fill="hold"/>
                                        <p:tgtEl>
                                          <p:spTgt spid="30723">
                                            <p:txEl>
                                              <p:pRg st="6" end="6"/>
                                            </p:txEl>
                                          </p:spTgt>
                                        </p:tgtEl>
                                        <p:attrNameLst>
                                          <p:attrName>ppt_h</p:attrName>
                                        </p:attrNameLst>
                                      </p:cBhvr>
                                      <p:tavLst>
                                        <p:tav tm="0">
                                          <p:val>
                                            <p:fltVal val="0"/>
                                          </p:val>
                                        </p:tav>
                                        <p:tav tm="100000">
                                          <p:val>
                                            <p:strVal val="#ppt_h"/>
                                          </p:val>
                                        </p:tav>
                                      </p:tavLst>
                                    </p:anim>
                                    <p:anim calcmode="lin" valueType="num">
                                      <p:cBhvr>
                                        <p:cTn id="25" dur="500" fill="hold"/>
                                        <p:tgtEl>
                                          <p:spTgt spid="30723">
                                            <p:txEl>
                                              <p:pRg st="6" end="6"/>
                                            </p:txEl>
                                          </p:spTgt>
                                        </p:tgtEl>
                                        <p:attrNameLst>
                                          <p:attrName>ppt_x</p:attrName>
                                        </p:attrNameLst>
                                      </p:cBhvr>
                                      <p:tavLst>
                                        <p:tav tm="0">
                                          <p:val>
                                            <p:fltVal val="0.5"/>
                                          </p:val>
                                        </p:tav>
                                        <p:tav tm="100000">
                                          <p:val>
                                            <p:strVal val="#ppt_x"/>
                                          </p:val>
                                        </p:tav>
                                      </p:tavLst>
                                    </p:anim>
                                    <p:anim calcmode="lin" valueType="num">
                                      <p:cBhvr>
                                        <p:cTn id="26" dur="500" fill="hold"/>
                                        <p:tgtEl>
                                          <p:spTgt spid="30723">
                                            <p:txEl>
                                              <p:pRg st="6" end="6"/>
                                            </p:txEl>
                                          </p:spTgt>
                                        </p:tgtEl>
                                        <p:attrNameLst>
                                          <p:attrName>ppt_y</p:attrName>
                                        </p:attrNameLst>
                                      </p:cBhvr>
                                      <p:tavLst>
                                        <p:tav tm="0">
                                          <p:val>
                                            <p:fltVal val="0.5"/>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5" presetClass="entr" presetSubtype="0" fill="hold" nodeType="clickEffect">
                                  <p:stCondLst>
                                    <p:cond delay="0"/>
                                  </p:stCondLst>
                                  <p:childTnLst>
                                    <p:set>
                                      <p:cBhvr>
                                        <p:cTn id="30" dur="1" fill="hold">
                                          <p:stCondLst>
                                            <p:cond delay="0"/>
                                          </p:stCondLst>
                                        </p:cTn>
                                        <p:tgtEl>
                                          <p:spTgt spid="30723">
                                            <p:txEl>
                                              <p:pRg st="8" end="8"/>
                                            </p:txEl>
                                          </p:spTgt>
                                        </p:tgtEl>
                                        <p:attrNameLst>
                                          <p:attrName>style.visibility</p:attrName>
                                        </p:attrNameLst>
                                      </p:cBhvr>
                                      <p:to>
                                        <p:strVal val="visible"/>
                                      </p:to>
                                    </p:set>
                                    <p:anim calcmode="lin" valueType="num">
                                      <p:cBhvr>
                                        <p:cTn id="31" dur="500" fill="hold"/>
                                        <p:tgtEl>
                                          <p:spTgt spid="30723">
                                            <p:txEl>
                                              <p:pRg st="8" end="8"/>
                                            </p:txEl>
                                          </p:spTgt>
                                        </p:tgtEl>
                                        <p:attrNameLst>
                                          <p:attrName>ppt_w</p:attrName>
                                        </p:attrNameLst>
                                      </p:cBhvr>
                                      <p:tavLst>
                                        <p:tav tm="0">
                                          <p:val>
                                            <p:strVal val="#ppt_w*0.70"/>
                                          </p:val>
                                        </p:tav>
                                        <p:tav tm="100000">
                                          <p:val>
                                            <p:strVal val="#ppt_w"/>
                                          </p:val>
                                        </p:tav>
                                      </p:tavLst>
                                    </p:anim>
                                    <p:anim calcmode="lin" valueType="num">
                                      <p:cBhvr>
                                        <p:cTn id="32" dur="500" fill="hold"/>
                                        <p:tgtEl>
                                          <p:spTgt spid="30723">
                                            <p:txEl>
                                              <p:pRg st="8" end="8"/>
                                            </p:txEl>
                                          </p:spTgt>
                                        </p:tgtEl>
                                        <p:attrNameLst>
                                          <p:attrName>ppt_h</p:attrName>
                                        </p:attrNameLst>
                                      </p:cBhvr>
                                      <p:tavLst>
                                        <p:tav tm="0">
                                          <p:val>
                                            <p:strVal val="#ppt_h"/>
                                          </p:val>
                                        </p:tav>
                                        <p:tav tm="100000">
                                          <p:val>
                                            <p:strVal val="#ppt_h"/>
                                          </p:val>
                                        </p:tav>
                                      </p:tavLst>
                                    </p:anim>
                                    <p:animEffect transition="in" filter="fade">
                                      <p:cBhvr>
                                        <p:cTn id="33" dur="500"/>
                                        <p:tgtEl>
                                          <p:spTgt spid="3072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250825" y="620713"/>
            <a:ext cx="7240588" cy="617537"/>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Valeriano (253-260) e Gallieno (253-268)</a:t>
            </a:r>
          </a:p>
        </p:txBody>
      </p:sp>
      <p:pic>
        <p:nvPicPr>
          <p:cNvPr id="31748" name="Picture 4" descr="Valeriano"/>
          <p:cNvPicPr>
            <a:picLocks noChangeAspect="1" noChangeArrowheads="1"/>
          </p:cNvPicPr>
          <p:nvPr/>
        </p:nvPicPr>
        <p:blipFill>
          <a:blip r:embed="rId2" cstate="print"/>
          <a:srcRect/>
          <a:stretch>
            <a:fillRect/>
          </a:stretch>
        </p:blipFill>
        <p:spPr bwMode="auto">
          <a:xfrm>
            <a:off x="611188" y="1700213"/>
            <a:ext cx="2095500" cy="3133725"/>
          </a:xfrm>
          <a:prstGeom prst="rect">
            <a:avLst/>
          </a:prstGeom>
          <a:noFill/>
          <a:ln w="38100">
            <a:solidFill>
              <a:srgbClr val="808000"/>
            </a:solidFill>
            <a:miter lim="800000"/>
            <a:headEnd/>
            <a:tailEnd/>
          </a:ln>
        </p:spPr>
      </p:pic>
      <p:pic>
        <p:nvPicPr>
          <p:cNvPr id="31749" name="Picture 5" descr="Gallieno 2"/>
          <p:cNvPicPr>
            <a:picLocks noChangeAspect="1" noChangeArrowheads="1"/>
          </p:cNvPicPr>
          <p:nvPr/>
        </p:nvPicPr>
        <p:blipFill>
          <a:blip r:embed="rId3" cstate="print"/>
          <a:srcRect/>
          <a:stretch>
            <a:fillRect/>
          </a:stretch>
        </p:blipFill>
        <p:spPr bwMode="auto">
          <a:xfrm>
            <a:off x="4932363" y="1628775"/>
            <a:ext cx="3416300" cy="3211513"/>
          </a:xfrm>
          <a:prstGeom prst="rect">
            <a:avLst/>
          </a:prstGeom>
          <a:noFill/>
          <a:ln w="38100">
            <a:solidFill>
              <a:srgbClr val="808000"/>
            </a:solidFill>
            <a:miter lim="800000"/>
            <a:headEnd/>
            <a:tailEnd/>
          </a:ln>
        </p:spPr>
      </p:pic>
      <p:sp>
        <p:nvSpPr>
          <p:cNvPr id="31750" name="Text Box 6"/>
          <p:cNvSpPr txBox="1">
            <a:spLocks noChangeArrowheads="1"/>
          </p:cNvSpPr>
          <p:nvPr/>
        </p:nvSpPr>
        <p:spPr bwMode="auto">
          <a:xfrm>
            <a:off x="250825" y="5229225"/>
            <a:ext cx="8642350" cy="679450"/>
          </a:xfrm>
          <a:prstGeom prst="rect">
            <a:avLst/>
          </a:prstGeom>
          <a:solidFill>
            <a:srgbClr val="99CC00"/>
          </a:solidFill>
          <a:ln w="38100">
            <a:solidFill>
              <a:srgbClr val="808000"/>
            </a:solidFill>
            <a:miter lim="800000"/>
            <a:headEnd/>
            <a:tailEnd/>
          </a:ln>
          <a:effectLst/>
        </p:spPr>
        <p:txBody>
          <a:bodyPr>
            <a:spAutoFit/>
          </a:bodyPr>
          <a:lstStyle/>
          <a:p>
            <a:pPr algn="just"/>
            <a:r>
              <a:rPr lang="it-IT" b="1">
                <a:latin typeface="Times New Roman" pitchFamily="18" charset="0"/>
              </a:rPr>
              <a:t>     Per meglio organizzare la difesa dell’impero, Valeriano assunse su di sé il compito della campagna contro i Persiani lasciando al figlio il controllo dell’Occidente.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6" name="Picture 6" descr="Vittoria di Sapore"/>
          <p:cNvPicPr>
            <a:picLocks noChangeAspect="1" noChangeArrowheads="1"/>
          </p:cNvPicPr>
          <p:nvPr/>
        </p:nvPicPr>
        <p:blipFill>
          <a:blip r:embed="rId3" cstate="print"/>
          <a:srcRect/>
          <a:stretch>
            <a:fillRect/>
          </a:stretch>
        </p:blipFill>
        <p:spPr bwMode="auto">
          <a:xfrm>
            <a:off x="234950" y="952500"/>
            <a:ext cx="8648700" cy="4808538"/>
          </a:xfrm>
          <a:prstGeom prst="rect">
            <a:avLst/>
          </a:prstGeom>
          <a:noFill/>
          <a:ln w="38100">
            <a:solidFill>
              <a:srgbClr val="339966"/>
            </a:solidFill>
            <a:miter lim="800000"/>
            <a:headEnd/>
            <a:tailEnd/>
          </a:ln>
        </p:spPr>
      </p:pic>
      <p:sp>
        <p:nvSpPr>
          <p:cNvPr id="46082" name="Text Box 2"/>
          <p:cNvSpPr txBox="1">
            <a:spLocks noChangeArrowheads="1"/>
          </p:cNvSpPr>
          <p:nvPr/>
        </p:nvSpPr>
        <p:spPr bwMode="auto">
          <a:xfrm>
            <a:off x="744538" y="214313"/>
            <a:ext cx="7240587" cy="617537"/>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Valeriano (253-260) e Gallieno (253-268)</a:t>
            </a:r>
          </a:p>
        </p:txBody>
      </p:sp>
      <p:sp>
        <p:nvSpPr>
          <p:cNvPr id="46085" name="Text Box 5"/>
          <p:cNvSpPr txBox="1">
            <a:spLocks noChangeArrowheads="1"/>
          </p:cNvSpPr>
          <p:nvPr/>
        </p:nvSpPr>
        <p:spPr bwMode="auto">
          <a:xfrm>
            <a:off x="654050" y="5226050"/>
            <a:ext cx="4273550" cy="954088"/>
          </a:xfrm>
          <a:prstGeom prst="rect">
            <a:avLst/>
          </a:prstGeom>
          <a:solidFill>
            <a:srgbClr val="99CC00"/>
          </a:solidFill>
          <a:ln w="38100">
            <a:solidFill>
              <a:srgbClr val="808000"/>
            </a:solidFill>
            <a:miter lim="800000"/>
            <a:headEnd/>
            <a:tailEnd/>
          </a:ln>
          <a:effectLst/>
        </p:spPr>
        <p:txBody>
          <a:bodyPr>
            <a:spAutoFit/>
          </a:bodyPr>
          <a:lstStyle/>
          <a:p>
            <a:pPr algn="just"/>
            <a:r>
              <a:rPr lang="it-IT" b="1">
                <a:latin typeface="Times New Roman" pitchFamily="18" charset="0"/>
              </a:rPr>
              <a:t>     La campagna contro Sapore si rivela un fallimento: sconfitto, Valeriano è preso prigioniero.</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250825" y="620713"/>
            <a:ext cx="3414713" cy="617537"/>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Gallieno (253-268)</a:t>
            </a:r>
          </a:p>
        </p:txBody>
      </p:sp>
      <p:pic>
        <p:nvPicPr>
          <p:cNvPr id="32772" name="Picture 4" descr="Gallieno 2"/>
          <p:cNvPicPr>
            <a:picLocks noChangeAspect="1" noChangeArrowheads="1"/>
          </p:cNvPicPr>
          <p:nvPr/>
        </p:nvPicPr>
        <p:blipFill>
          <a:blip r:embed="rId3" cstate="print"/>
          <a:srcRect/>
          <a:stretch>
            <a:fillRect/>
          </a:stretch>
        </p:blipFill>
        <p:spPr bwMode="auto">
          <a:xfrm>
            <a:off x="5580063" y="1125538"/>
            <a:ext cx="3344862" cy="3144837"/>
          </a:xfrm>
          <a:prstGeom prst="rect">
            <a:avLst/>
          </a:prstGeom>
          <a:noFill/>
          <a:ln w="38100">
            <a:solidFill>
              <a:srgbClr val="808000"/>
            </a:solidFill>
            <a:miter lim="800000"/>
            <a:headEnd/>
            <a:tailEnd/>
          </a:ln>
        </p:spPr>
      </p:pic>
      <p:sp>
        <p:nvSpPr>
          <p:cNvPr id="32773" name="Text Box 5"/>
          <p:cNvSpPr txBox="1">
            <a:spLocks noChangeArrowheads="1"/>
          </p:cNvSpPr>
          <p:nvPr/>
        </p:nvSpPr>
        <p:spPr bwMode="auto">
          <a:xfrm>
            <a:off x="323850" y="1700213"/>
            <a:ext cx="5005388" cy="2327275"/>
          </a:xfrm>
          <a:prstGeom prst="rect">
            <a:avLst/>
          </a:prstGeom>
          <a:solidFill>
            <a:srgbClr val="99CC00"/>
          </a:solidFill>
          <a:ln w="38100">
            <a:solidFill>
              <a:srgbClr val="808000"/>
            </a:solidFill>
            <a:miter lim="800000"/>
            <a:headEnd/>
            <a:tailEnd/>
          </a:ln>
          <a:effectLst/>
        </p:spPr>
        <p:txBody>
          <a:bodyPr>
            <a:spAutoFit/>
          </a:bodyPr>
          <a:lstStyle/>
          <a:p>
            <a:pPr algn="just"/>
            <a:r>
              <a:rPr lang="it-IT" b="1">
                <a:latin typeface="Times New Roman" pitchFamily="18" charset="0"/>
              </a:rPr>
              <a:t>     La cattura di Valeriano apre una gravissima crisi. Emergono diversi usurpatori sia in Oriente che in Occidente e si affermano due entità separate dal centro dell’impero:</a:t>
            </a:r>
          </a:p>
          <a:p>
            <a:pPr algn="just"/>
            <a:endParaRPr lang="it-IT" b="1">
              <a:latin typeface="Times New Roman" pitchFamily="18" charset="0"/>
            </a:endParaRPr>
          </a:p>
          <a:p>
            <a:pPr algn="just">
              <a:buFontTx/>
              <a:buChar char="-"/>
            </a:pPr>
            <a:r>
              <a:rPr lang="it-IT" b="1">
                <a:latin typeface="Times New Roman" pitchFamily="18" charset="0"/>
              </a:rPr>
              <a:t> in Occidente nasce l’</a:t>
            </a:r>
            <a:r>
              <a:rPr lang="it-IT" b="1" i="1">
                <a:latin typeface="Times New Roman" pitchFamily="18" charset="0"/>
              </a:rPr>
              <a:t>imperium</a:t>
            </a:r>
            <a:r>
              <a:rPr lang="it-IT" b="1">
                <a:latin typeface="Times New Roman" pitchFamily="18" charset="0"/>
              </a:rPr>
              <a:t> </a:t>
            </a:r>
            <a:r>
              <a:rPr lang="it-IT" b="1" i="1">
                <a:latin typeface="Times New Roman" pitchFamily="18" charset="0"/>
              </a:rPr>
              <a:t>Galliarum</a:t>
            </a:r>
            <a:r>
              <a:rPr lang="it-IT" b="1">
                <a:latin typeface="Times New Roman" pitchFamily="18" charset="0"/>
              </a:rPr>
              <a:t>, con capitale a Treviri, per l’usurpazione di Postumo, comandante delle truppe sul Reno.</a:t>
            </a:r>
          </a:p>
        </p:txBody>
      </p:sp>
      <p:pic>
        <p:nvPicPr>
          <p:cNvPr id="32774" name="Picture 6" descr="Postumo"/>
          <p:cNvPicPr>
            <a:picLocks noChangeAspect="1" noChangeArrowheads="1"/>
          </p:cNvPicPr>
          <p:nvPr/>
        </p:nvPicPr>
        <p:blipFill>
          <a:blip r:embed="rId4" cstate="print"/>
          <a:srcRect/>
          <a:stretch>
            <a:fillRect/>
          </a:stretch>
        </p:blipFill>
        <p:spPr bwMode="auto">
          <a:xfrm>
            <a:off x="395288" y="4221163"/>
            <a:ext cx="4792662" cy="2424112"/>
          </a:xfrm>
          <a:prstGeom prst="rect">
            <a:avLst/>
          </a:prstGeom>
          <a:noFill/>
          <a:ln w="0">
            <a:solidFill>
              <a:srgbClr val="808000"/>
            </a:solidFill>
            <a:miter lim="800000"/>
            <a:headEnd/>
            <a:tailEnd/>
          </a:ln>
        </p:spPr>
      </p:pic>
      <p:sp>
        <p:nvSpPr>
          <p:cNvPr id="32775" name="Text Box 7"/>
          <p:cNvSpPr txBox="1">
            <a:spLocks noChangeArrowheads="1"/>
          </p:cNvSpPr>
          <p:nvPr/>
        </p:nvSpPr>
        <p:spPr bwMode="auto">
          <a:xfrm>
            <a:off x="5648325" y="4840288"/>
            <a:ext cx="3243263" cy="1228725"/>
          </a:xfrm>
          <a:prstGeom prst="rect">
            <a:avLst/>
          </a:prstGeom>
          <a:solidFill>
            <a:srgbClr val="FF0000"/>
          </a:solidFill>
          <a:ln w="38100">
            <a:solidFill>
              <a:srgbClr val="808000"/>
            </a:solidFill>
            <a:miter lim="800000"/>
            <a:headEnd/>
            <a:tailEnd/>
          </a:ln>
          <a:effectLst/>
        </p:spPr>
        <p:txBody>
          <a:bodyPr>
            <a:spAutoFit/>
          </a:bodyPr>
          <a:lstStyle/>
          <a:p>
            <a:pPr algn="just">
              <a:buFontTx/>
              <a:buChar char="-"/>
            </a:pPr>
            <a:r>
              <a:rPr lang="it-IT" b="1">
                <a:latin typeface="Times New Roman" pitchFamily="18" charset="0"/>
              </a:rPr>
              <a:t>- in Oriente, nel 262, il principe di Palmira, Odenato, viene nominato </a:t>
            </a:r>
            <a:r>
              <a:rPr lang="it-IT" b="1" i="1">
                <a:latin typeface="Times New Roman" pitchFamily="18" charset="0"/>
              </a:rPr>
              <a:t>corrector totius Orientis</a:t>
            </a:r>
            <a:r>
              <a:rPr lang="it-IT" b="1">
                <a:latin typeface="Times New Roman" pitchFamily="18" charset="0"/>
              </a:rPr>
              <a:t>.</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411163" y="257175"/>
            <a:ext cx="3414712" cy="617538"/>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Gallieno (253-268)</a:t>
            </a:r>
          </a:p>
        </p:txBody>
      </p:sp>
      <p:pic>
        <p:nvPicPr>
          <p:cNvPr id="47111" name="Picture 7" descr="crisi del 260 dC"/>
          <p:cNvPicPr>
            <a:picLocks noChangeAspect="1" noChangeArrowheads="1"/>
          </p:cNvPicPr>
          <p:nvPr/>
        </p:nvPicPr>
        <p:blipFill>
          <a:blip r:embed="rId3" cstate="print"/>
          <a:srcRect/>
          <a:stretch>
            <a:fillRect/>
          </a:stretch>
        </p:blipFill>
        <p:spPr bwMode="auto">
          <a:xfrm>
            <a:off x="0" y="1055688"/>
            <a:ext cx="9144000" cy="5802312"/>
          </a:xfrm>
          <a:prstGeom prst="rect">
            <a:avLst/>
          </a:prstGeom>
          <a:noFill/>
          <a:ln w="38100">
            <a:solidFill>
              <a:srgbClr val="339966"/>
            </a:solid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8" name="Picture 6" descr="L'impero di Gallieno"/>
          <p:cNvPicPr>
            <a:picLocks noChangeAspect="1" noChangeArrowheads="1"/>
          </p:cNvPicPr>
          <p:nvPr/>
        </p:nvPicPr>
        <p:blipFill>
          <a:blip r:embed="rId3" cstate="print"/>
          <a:srcRect/>
          <a:stretch>
            <a:fillRect/>
          </a:stretch>
        </p:blipFill>
        <p:spPr bwMode="auto">
          <a:xfrm>
            <a:off x="0" y="0"/>
            <a:ext cx="9537700" cy="6858000"/>
          </a:xfrm>
          <a:prstGeom prst="rect">
            <a:avLst/>
          </a:prstGeom>
          <a:noFill/>
          <a:ln w="38100">
            <a:solidFill>
              <a:srgbClr val="008000"/>
            </a:solidFill>
            <a:miter lim="800000"/>
            <a:headEnd/>
            <a:tailEnd/>
          </a:ln>
        </p:spPr>
      </p:pic>
      <p:sp>
        <p:nvSpPr>
          <p:cNvPr id="44034" name="Text Box 2"/>
          <p:cNvSpPr txBox="1">
            <a:spLocks noChangeArrowheads="1"/>
          </p:cNvSpPr>
          <p:nvPr/>
        </p:nvSpPr>
        <p:spPr bwMode="auto">
          <a:xfrm>
            <a:off x="250825" y="188913"/>
            <a:ext cx="3414713" cy="617537"/>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Gallieno (253-268)</a:t>
            </a:r>
          </a:p>
        </p:txBody>
      </p:sp>
      <p:pic>
        <p:nvPicPr>
          <p:cNvPr id="44039" name="Picture 7" descr="Gallieno 2"/>
          <p:cNvPicPr>
            <a:picLocks noChangeAspect="1" noChangeArrowheads="1"/>
          </p:cNvPicPr>
          <p:nvPr/>
        </p:nvPicPr>
        <p:blipFill>
          <a:blip r:embed="rId4" cstate="print"/>
          <a:srcRect/>
          <a:stretch>
            <a:fillRect/>
          </a:stretch>
        </p:blipFill>
        <p:spPr bwMode="auto">
          <a:xfrm>
            <a:off x="4230688" y="3525838"/>
            <a:ext cx="762000" cy="715962"/>
          </a:xfrm>
          <a:prstGeom prst="rect">
            <a:avLst/>
          </a:prstGeom>
          <a:noFill/>
          <a:ln w="38100">
            <a:solidFill>
              <a:srgbClr val="808000"/>
            </a:solidFill>
            <a:miter lim="800000"/>
            <a:headEnd/>
            <a:tailEnd/>
          </a:ln>
        </p:spPr>
      </p:pic>
      <p:pic>
        <p:nvPicPr>
          <p:cNvPr id="44041" name="Picture 9" descr="Postumo 2"/>
          <p:cNvPicPr>
            <a:picLocks noChangeAspect="1" noChangeArrowheads="1"/>
          </p:cNvPicPr>
          <p:nvPr/>
        </p:nvPicPr>
        <p:blipFill>
          <a:blip r:embed="rId5" cstate="print"/>
          <a:srcRect/>
          <a:stretch>
            <a:fillRect/>
          </a:stretch>
        </p:blipFill>
        <p:spPr bwMode="auto">
          <a:xfrm>
            <a:off x="1247775" y="3689350"/>
            <a:ext cx="795338" cy="798513"/>
          </a:xfrm>
          <a:prstGeom prst="rect">
            <a:avLst/>
          </a:prstGeom>
          <a:noFill/>
          <a:ln w="38100">
            <a:solidFill>
              <a:srgbClr val="333300"/>
            </a:solidFill>
            <a:miter lim="800000"/>
            <a:headEnd/>
            <a:tailEnd/>
          </a:ln>
        </p:spPr>
      </p:pic>
      <p:pic>
        <p:nvPicPr>
          <p:cNvPr id="44042" name="Picture 10" descr="Vaballato"/>
          <p:cNvPicPr>
            <a:picLocks noChangeAspect="1" noChangeArrowheads="1"/>
          </p:cNvPicPr>
          <p:nvPr/>
        </p:nvPicPr>
        <p:blipFill>
          <a:blip r:embed="rId6" cstate="print"/>
          <a:srcRect/>
          <a:stretch>
            <a:fillRect/>
          </a:stretch>
        </p:blipFill>
        <p:spPr bwMode="auto">
          <a:xfrm>
            <a:off x="7575550" y="5908675"/>
            <a:ext cx="700088" cy="682625"/>
          </a:xfrm>
          <a:prstGeom prst="rect">
            <a:avLst/>
          </a:prstGeom>
          <a:noFill/>
          <a:ln w="38100">
            <a:solidFill>
              <a:srgbClr val="FFFF00"/>
            </a:solid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250825" y="620713"/>
            <a:ext cx="3414713" cy="617537"/>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Gallieno (253-268)</a:t>
            </a:r>
          </a:p>
        </p:txBody>
      </p:sp>
      <p:pic>
        <p:nvPicPr>
          <p:cNvPr id="33795" name="Picture 3" descr="Gallieno 2"/>
          <p:cNvPicPr>
            <a:picLocks noChangeAspect="1" noChangeArrowheads="1"/>
          </p:cNvPicPr>
          <p:nvPr/>
        </p:nvPicPr>
        <p:blipFill>
          <a:blip r:embed="rId3" cstate="print"/>
          <a:srcRect/>
          <a:stretch>
            <a:fillRect/>
          </a:stretch>
        </p:blipFill>
        <p:spPr bwMode="auto">
          <a:xfrm>
            <a:off x="5580063" y="1989138"/>
            <a:ext cx="3344862" cy="3144837"/>
          </a:xfrm>
          <a:prstGeom prst="rect">
            <a:avLst/>
          </a:prstGeom>
          <a:noFill/>
          <a:ln w="38100">
            <a:solidFill>
              <a:srgbClr val="808000"/>
            </a:solidFill>
            <a:miter lim="800000"/>
            <a:headEnd/>
            <a:tailEnd/>
          </a:ln>
        </p:spPr>
      </p:pic>
      <p:sp>
        <p:nvSpPr>
          <p:cNvPr id="33796" name="Text Box 4"/>
          <p:cNvSpPr txBox="1">
            <a:spLocks noChangeArrowheads="1"/>
          </p:cNvSpPr>
          <p:nvPr/>
        </p:nvSpPr>
        <p:spPr bwMode="auto">
          <a:xfrm>
            <a:off x="250825" y="2708275"/>
            <a:ext cx="5078413" cy="1228725"/>
          </a:xfrm>
          <a:prstGeom prst="rect">
            <a:avLst/>
          </a:prstGeom>
          <a:solidFill>
            <a:srgbClr val="99CC00"/>
          </a:solidFill>
          <a:ln w="38100">
            <a:solidFill>
              <a:srgbClr val="808000"/>
            </a:solidFill>
            <a:miter lim="800000"/>
            <a:headEnd/>
            <a:tailEnd/>
          </a:ln>
          <a:effectLst/>
        </p:spPr>
        <p:txBody>
          <a:bodyPr>
            <a:spAutoFit/>
          </a:bodyPr>
          <a:lstStyle/>
          <a:p>
            <a:pPr algn="just"/>
            <a:r>
              <a:rPr lang="it-IT" b="1">
                <a:latin typeface="Times New Roman" pitchFamily="18" charset="0"/>
              </a:rPr>
              <a:t>     A Gallieno sono attribuite alcune riforme di carattere amministrativo e militare: avrebbe, in particolare, escluso i senatori dai comandi militari. </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2"/>
          <p:cNvSpPr txBox="1">
            <a:spLocks noChangeArrowheads="1"/>
          </p:cNvSpPr>
          <p:nvPr/>
        </p:nvSpPr>
        <p:spPr bwMode="auto">
          <a:xfrm>
            <a:off x="250825" y="620713"/>
            <a:ext cx="3414713" cy="617537"/>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Gallieno (253-268)</a:t>
            </a:r>
          </a:p>
        </p:txBody>
      </p:sp>
      <p:pic>
        <p:nvPicPr>
          <p:cNvPr id="34819" name="Picture 3" descr="Gallieno 2"/>
          <p:cNvPicPr>
            <a:picLocks noChangeAspect="1" noChangeArrowheads="1"/>
          </p:cNvPicPr>
          <p:nvPr/>
        </p:nvPicPr>
        <p:blipFill>
          <a:blip r:embed="rId3" cstate="print"/>
          <a:srcRect/>
          <a:stretch>
            <a:fillRect/>
          </a:stretch>
        </p:blipFill>
        <p:spPr bwMode="auto">
          <a:xfrm>
            <a:off x="5580063" y="1989138"/>
            <a:ext cx="3344862" cy="3144837"/>
          </a:xfrm>
          <a:prstGeom prst="rect">
            <a:avLst/>
          </a:prstGeom>
          <a:noFill/>
          <a:ln w="38100">
            <a:solidFill>
              <a:srgbClr val="808000"/>
            </a:solidFill>
            <a:miter lim="800000"/>
            <a:headEnd/>
            <a:tailEnd/>
          </a:ln>
        </p:spPr>
      </p:pic>
      <p:sp>
        <p:nvSpPr>
          <p:cNvPr id="34821" name="Text Box 5"/>
          <p:cNvSpPr txBox="1">
            <a:spLocks noChangeArrowheads="1"/>
          </p:cNvSpPr>
          <p:nvPr/>
        </p:nvSpPr>
        <p:spPr bwMode="auto">
          <a:xfrm>
            <a:off x="250825" y="2997200"/>
            <a:ext cx="5078413" cy="1228725"/>
          </a:xfrm>
          <a:prstGeom prst="rect">
            <a:avLst/>
          </a:prstGeom>
          <a:solidFill>
            <a:srgbClr val="99CC00"/>
          </a:solidFill>
          <a:ln w="38100">
            <a:solidFill>
              <a:srgbClr val="808000"/>
            </a:solidFill>
            <a:miter lim="800000"/>
            <a:headEnd/>
            <a:tailEnd/>
          </a:ln>
          <a:effectLst/>
        </p:spPr>
        <p:txBody>
          <a:bodyPr>
            <a:spAutoFit/>
          </a:bodyPr>
          <a:lstStyle/>
          <a:p>
            <a:pPr algn="just"/>
            <a:r>
              <a:rPr lang="it-IT" b="1">
                <a:latin typeface="Times New Roman" pitchFamily="18" charset="0"/>
              </a:rPr>
              <a:t>     E’ in questi anni che la crisi monetaria raggiunge il suo culmine: la sola moneta argentea coniata è l’antoniniano, con un contenuto di fino che ormai è solo del 2-3%. </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
          <p:cNvSpPr txBox="1">
            <a:spLocks noChangeArrowheads="1"/>
          </p:cNvSpPr>
          <p:nvPr/>
        </p:nvSpPr>
        <p:spPr bwMode="auto">
          <a:xfrm>
            <a:off x="250825" y="620713"/>
            <a:ext cx="3414713" cy="617537"/>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Gallieno (253-268)</a:t>
            </a:r>
          </a:p>
        </p:txBody>
      </p:sp>
      <p:pic>
        <p:nvPicPr>
          <p:cNvPr id="35843" name="Picture 3" descr="Gallieno 2"/>
          <p:cNvPicPr>
            <a:picLocks noChangeAspect="1" noChangeArrowheads="1"/>
          </p:cNvPicPr>
          <p:nvPr/>
        </p:nvPicPr>
        <p:blipFill>
          <a:blip r:embed="rId3" cstate="print"/>
          <a:srcRect/>
          <a:stretch>
            <a:fillRect/>
          </a:stretch>
        </p:blipFill>
        <p:spPr bwMode="auto">
          <a:xfrm>
            <a:off x="5580063" y="1989138"/>
            <a:ext cx="3344862" cy="3144837"/>
          </a:xfrm>
          <a:prstGeom prst="rect">
            <a:avLst/>
          </a:prstGeom>
          <a:noFill/>
          <a:ln w="38100">
            <a:solidFill>
              <a:srgbClr val="808000"/>
            </a:solidFill>
            <a:miter lim="800000"/>
            <a:headEnd/>
            <a:tailEnd/>
          </a:ln>
        </p:spPr>
      </p:pic>
      <p:sp>
        <p:nvSpPr>
          <p:cNvPr id="35844" name="Text Box 4"/>
          <p:cNvSpPr txBox="1">
            <a:spLocks noChangeArrowheads="1"/>
          </p:cNvSpPr>
          <p:nvPr/>
        </p:nvSpPr>
        <p:spPr bwMode="auto">
          <a:xfrm>
            <a:off x="250825" y="1989138"/>
            <a:ext cx="5078413" cy="954087"/>
          </a:xfrm>
          <a:prstGeom prst="rect">
            <a:avLst/>
          </a:prstGeom>
          <a:solidFill>
            <a:srgbClr val="99CC00"/>
          </a:solidFill>
          <a:ln w="38100">
            <a:solidFill>
              <a:srgbClr val="808000"/>
            </a:solidFill>
            <a:miter lim="800000"/>
            <a:headEnd/>
            <a:tailEnd/>
          </a:ln>
          <a:effectLst/>
        </p:spPr>
        <p:txBody>
          <a:bodyPr>
            <a:spAutoFit/>
          </a:bodyPr>
          <a:lstStyle/>
          <a:p>
            <a:pPr algn="just"/>
            <a:r>
              <a:rPr lang="it-IT" b="1">
                <a:latin typeface="Times New Roman" pitchFamily="18" charset="0"/>
              </a:rPr>
              <a:t>     Nel 266, a Palmira muore Odenato; il potere passa al figlio Vaballato anche se, di fatto, è esercitato dalla madre Zenobia. </a:t>
            </a:r>
          </a:p>
        </p:txBody>
      </p:sp>
      <p:pic>
        <p:nvPicPr>
          <p:cNvPr id="35846" name="Picture 6" descr="Zenobia"/>
          <p:cNvPicPr>
            <a:picLocks noChangeAspect="1" noChangeArrowheads="1"/>
          </p:cNvPicPr>
          <p:nvPr/>
        </p:nvPicPr>
        <p:blipFill>
          <a:blip r:embed="rId4" cstate="print"/>
          <a:srcRect/>
          <a:stretch>
            <a:fillRect/>
          </a:stretch>
        </p:blipFill>
        <p:spPr bwMode="auto">
          <a:xfrm>
            <a:off x="1331913" y="3357563"/>
            <a:ext cx="2520950" cy="3194050"/>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2"/>
          <p:cNvSpPr txBox="1">
            <a:spLocks noChangeArrowheads="1"/>
          </p:cNvSpPr>
          <p:nvPr/>
        </p:nvSpPr>
        <p:spPr bwMode="auto">
          <a:xfrm>
            <a:off x="250825" y="620713"/>
            <a:ext cx="5322888" cy="617537"/>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Claudio II il Gotico (268-270)</a:t>
            </a:r>
          </a:p>
        </p:txBody>
      </p:sp>
      <p:sp>
        <p:nvSpPr>
          <p:cNvPr id="36868" name="Text Box 4"/>
          <p:cNvSpPr txBox="1">
            <a:spLocks noChangeArrowheads="1"/>
          </p:cNvSpPr>
          <p:nvPr/>
        </p:nvSpPr>
        <p:spPr bwMode="auto">
          <a:xfrm>
            <a:off x="250825" y="1989138"/>
            <a:ext cx="5078413" cy="2052637"/>
          </a:xfrm>
          <a:prstGeom prst="rect">
            <a:avLst/>
          </a:prstGeom>
          <a:solidFill>
            <a:srgbClr val="99CC00"/>
          </a:solidFill>
          <a:ln w="38100">
            <a:solidFill>
              <a:srgbClr val="808000"/>
            </a:solidFill>
            <a:miter lim="800000"/>
            <a:headEnd/>
            <a:tailEnd/>
          </a:ln>
          <a:effectLst/>
        </p:spPr>
        <p:txBody>
          <a:bodyPr>
            <a:spAutoFit/>
          </a:bodyPr>
          <a:lstStyle/>
          <a:p>
            <a:pPr algn="just"/>
            <a:r>
              <a:rPr lang="it-IT" b="1">
                <a:latin typeface="Times New Roman" pitchFamily="18" charset="0"/>
              </a:rPr>
              <a:t>     Nel 268, a Milano, Gallieno è ucciso in una congiura a cui partecipano tutti i suoi principali generali. I congiurati scelgono come nuovo augusto Claudio II detto il Gotico. </a:t>
            </a:r>
          </a:p>
          <a:p>
            <a:pPr algn="just"/>
            <a:r>
              <a:rPr lang="it-IT" b="1">
                <a:latin typeface="Times New Roman" pitchFamily="18" charset="0"/>
              </a:rPr>
              <a:t>     Nei due anni di regno è impegnato prima contro Vittorino, che era succeduto a Postumo nell’</a:t>
            </a:r>
            <a:r>
              <a:rPr lang="it-IT" b="1" i="1">
                <a:latin typeface="Times New Roman" pitchFamily="18" charset="0"/>
              </a:rPr>
              <a:t>imperium</a:t>
            </a:r>
            <a:r>
              <a:rPr lang="it-IT" b="1">
                <a:latin typeface="Times New Roman" pitchFamily="18" charset="0"/>
              </a:rPr>
              <a:t> </a:t>
            </a:r>
            <a:r>
              <a:rPr lang="it-IT" b="1" i="1">
                <a:latin typeface="Times New Roman" pitchFamily="18" charset="0"/>
              </a:rPr>
              <a:t>Galliarum</a:t>
            </a:r>
            <a:r>
              <a:rPr lang="it-IT" b="1">
                <a:latin typeface="Times New Roman" pitchFamily="18" charset="0"/>
              </a:rPr>
              <a:t>, e poi contro i Goti.</a:t>
            </a:r>
          </a:p>
        </p:txBody>
      </p:sp>
      <p:pic>
        <p:nvPicPr>
          <p:cNvPr id="36871" name="Picture 7" descr="Claudio II il Gotico 2"/>
          <p:cNvPicPr>
            <a:picLocks noChangeAspect="1" noChangeArrowheads="1"/>
          </p:cNvPicPr>
          <p:nvPr/>
        </p:nvPicPr>
        <p:blipFill>
          <a:blip r:embed="rId3" cstate="print"/>
          <a:srcRect/>
          <a:stretch>
            <a:fillRect/>
          </a:stretch>
        </p:blipFill>
        <p:spPr bwMode="auto">
          <a:xfrm>
            <a:off x="6443663" y="1412875"/>
            <a:ext cx="2085975" cy="3810000"/>
          </a:xfrm>
          <a:prstGeom prst="rect">
            <a:avLst/>
          </a:prstGeom>
          <a:noFill/>
          <a:ln w="38100">
            <a:solidFill>
              <a:srgbClr val="808000"/>
            </a:solidFill>
            <a:miter lim="800000"/>
            <a:headEnd/>
            <a:tailEnd/>
          </a:ln>
        </p:spPr>
      </p:pic>
      <p:sp>
        <p:nvSpPr>
          <p:cNvPr id="36872" name="Text Box 8"/>
          <p:cNvSpPr txBox="1">
            <a:spLocks noChangeArrowheads="1"/>
          </p:cNvSpPr>
          <p:nvPr/>
        </p:nvSpPr>
        <p:spPr bwMode="auto">
          <a:xfrm>
            <a:off x="6151563" y="5073650"/>
            <a:ext cx="2057400" cy="404813"/>
          </a:xfrm>
          <a:prstGeom prst="rect">
            <a:avLst/>
          </a:prstGeom>
          <a:solidFill>
            <a:srgbClr val="CCFFCC"/>
          </a:solidFill>
          <a:ln w="38100">
            <a:solidFill>
              <a:schemeClr val="accent2"/>
            </a:solidFill>
            <a:miter lim="800000"/>
            <a:headEnd/>
            <a:tailEnd/>
          </a:ln>
          <a:effectLst/>
        </p:spPr>
        <p:txBody>
          <a:bodyPr wrap="none">
            <a:spAutoFit/>
          </a:bodyPr>
          <a:lstStyle/>
          <a:p>
            <a:r>
              <a:rPr lang="it-IT" b="1">
                <a:latin typeface="Times New Roman" pitchFamily="18" charset="0"/>
              </a:rPr>
              <a:t>Claudio II il gotico</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2"/>
          <p:cNvSpPr txBox="1">
            <a:spLocks noChangeArrowheads="1"/>
          </p:cNvSpPr>
          <p:nvPr/>
        </p:nvSpPr>
        <p:spPr bwMode="auto">
          <a:xfrm>
            <a:off x="250825" y="620713"/>
            <a:ext cx="3686175" cy="617537"/>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Aureliano (270-275)</a:t>
            </a:r>
          </a:p>
        </p:txBody>
      </p:sp>
      <p:sp>
        <p:nvSpPr>
          <p:cNvPr id="37891" name="Text Box 3"/>
          <p:cNvSpPr txBox="1">
            <a:spLocks noChangeArrowheads="1"/>
          </p:cNvSpPr>
          <p:nvPr/>
        </p:nvSpPr>
        <p:spPr bwMode="auto">
          <a:xfrm>
            <a:off x="250825" y="1557338"/>
            <a:ext cx="5078413" cy="2052637"/>
          </a:xfrm>
          <a:prstGeom prst="rect">
            <a:avLst/>
          </a:prstGeom>
          <a:solidFill>
            <a:srgbClr val="99CC00"/>
          </a:solidFill>
          <a:ln w="38100">
            <a:solidFill>
              <a:srgbClr val="808000"/>
            </a:solidFill>
            <a:miter lim="800000"/>
            <a:headEnd/>
            <a:tailEnd/>
          </a:ln>
          <a:effectLst/>
        </p:spPr>
        <p:txBody>
          <a:bodyPr>
            <a:spAutoFit/>
          </a:bodyPr>
          <a:lstStyle/>
          <a:p>
            <a:pPr algn="just"/>
            <a:r>
              <a:rPr lang="it-IT" b="1">
                <a:latin typeface="Times New Roman" pitchFamily="18" charset="0"/>
              </a:rPr>
              <a:t>     Morto Claudio II, gli succede Aureliano, anche lui tra coloro che avevano congiurato contro Gallieno. </a:t>
            </a:r>
          </a:p>
          <a:p>
            <a:pPr algn="just"/>
            <a:r>
              <a:rPr lang="it-IT" b="1">
                <a:latin typeface="Times New Roman" pitchFamily="18" charset="0"/>
              </a:rPr>
              <a:t>     Riesce a ricostituire l’unità dell’impero:</a:t>
            </a:r>
          </a:p>
          <a:p>
            <a:pPr algn="just"/>
            <a:r>
              <a:rPr lang="it-IT" b="1">
                <a:latin typeface="Times New Roman" pitchFamily="18" charset="0"/>
              </a:rPr>
              <a:t>-  nel 272 conduce una prima spedizione contro Palmira che aveva iniziato a condurre una politica troppo indipendente; </a:t>
            </a:r>
          </a:p>
        </p:txBody>
      </p:sp>
      <p:pic>
        <p:nvPicPr>
          <p:cNvPr id="37893" name="Picture 5" descr="Aureliano"/>
          <p:cNvPicPr>
            <a:picLocks noChangeAspect="1" noChangeArrowheads="1"/>
          </p:cNvPicPr>
          <p:nvPr/>
        </p:nvPicPr>
        <p:blipFill>
          <a:blip r:embed="rId3" cstate="print"/>
          <a:srcRect/>
          <a:stretch>
            <a:fillRect/>
          </a:stretch>
        </p:blipFill>
        <p:spPr bwMode="auto">
          <a:xfrm>
            <a:off x="5795963" y="260350"/>
            <a:ext cx="3086100" cy="3673475"/>
          </a:xfrm>
          <a:prstGeom prst="rect">
            <a:avLst/>
          </a:prstGeom>
          <a:noFill/>
          <a:ln w="38100">
            <a:solidFill>
              <a:srgbClr val="808000"/>
            </a:solidFill>
            <a:miter lim="800000"/>
            <a:headEnd/>
            <a:tailEnd/>
          </a:ln>
        </p:spPr>
      </p:pic>
      <p:pic>
        <p:nvPicPr>
          <p:cNvPr id="37894" name="Picture 6" descr="Vaballato e Aureliano"/>
          <p:cNvPicPr>
            <a:picLocks noChangeAspect="1" noChangeArrowheads="1"/>
          </p:cNvPicPr>
          <p:nvPr/>
        </p:nvPicPr>
        <p:blipFill>
          <a:blip r:embed="rId4" cstate="print"/>
          <a:srcRect/>
          <a:stretch>
            <a:fillRect/>
          </a:stretch>
        </p:blipFill>
        <p:spPr bwMode="auto">
          <a:xfrm>
            <a:off x="250825" y="4049713"/>
            <a:ext cx="5272088" cy="2586037"/>
          </a:xfrm>
          <a:prstGeom prst="rect">
            <a:avLst/>
          </a:prstGeom>
          <a:noFill/>
          <a:ln w="38100">
            <a:solidFill>
              <a:srgbClr val="808000"/>
            </a:solidFill>
            <a:miter lim="800000"/>
            <a:headEnd/>
            <a:tailEnd/>
          </a:ln>
        </p:spPr>
      </p:pic>
      <p:sp>
        <p:nvSpPr>
          <p:cNvPr id="37895" name="Text Box 7"/>
          <p:cNvSpPr txBox="1">
            <a:spLocks noChangeArrowheads="1"/>
          </p:cNvSpPr>
          <p:nvPr/>
        </p:nvSpPr>
        <p:spPr bwMode="auto">
          <a:xfrm>
            <a:off x="5775325" y="4543425"/>
            <a:ext cx="3368675" cy="1228725"/>
          </a:xfrm>
          <a:prstGeom prst="rect">
            <a:avLst/>
          </a:prstGeom>
          <a:solidFill>
            <a:srgbClr val="99CC00"/>
          </a:solidFill>
          <a:ln w="38100">
            <a:solidFill>
              <a:srgbClr val="808000"/>
            </a:solidFill>
            <a:miter lim="800000"/>
            <a:headEnd/>
            <a:tailEnd/>
          </a:ln>
          <a:effectLst/>
        </p:spPr>
        <p:txBody>
          <a:bodyPr>
            <a:spAutoFit/>
          </a:bodyPr>
          <a:lstStyle/>
          <a:p>
            <a:pPr algn="just"/>
            <a:r>
              <a:rPr lang="it-IT" b="1">
                <a:latin typeface="Times New Roman" pitchFamily="18" charset="0"/>
              </a:rPr>
              <a:t>-  sul finire del  272 Palmira è distrutta;</a:t>
            </a:r>
          </a:p>
          <a:p>
            <a:pPr algn="just"/>
            <a:r>
              <a:rPr lang="it-IT" b="1">
                <a:latin typeface="Times New Roman" pitchFamily="18" charset="0"/>
              </a:rPr>
              <a:t>- nel 273 viene riassorbito  l’</a:t>
            </a:r>
            <a:r>
              <a:rPr lang="it-IT" b="1" i="1">
                <a:latin typeface="Times New Roman" pitchFamily="18" charset="0"/>
              </a:rPr>
              <a:t>imperium Galliarum</a:t>
            </a:r>
            <a:r>
              <a:rPr lang="it-IT" b="1">
                <a:latin typeface="Times New Roman" pitchFamily="18" charset="0"/>
              </a:rPr>
              <a:t>.</a:t>
            </a:r>
          </a:p>
        </p:txBody>
      </p:sp>
      <p:sp>
        <p:nvSpPr>
          <p:cNvPr id="37896" name="Text Box 8"/>
          <p:cNvSpPr txBox="1">
            <a:spLocks noChangeArrowheads="1"/>
          </p:cNvSpPr>
          <p:nvPr/>
        </p:nvSpPr>
        <p:spPr bwMode="auto">
          <a:xfrm>
            <a:off x="6608763" y="3743325"/>
            <a:ext cx="1200150" cy="404813"/>
          </a:xfrm>
          <a:prstGeom prst="rect">
            <a:avLst/>
          </a:prstGeom>
          <a:solidFill>
            <a:srgbClr val="CCFFCC"/>
          </a:solidFill>
          <a:ln w="38100">
            <a:solidFill>
              <a:schemeClr val="accent2"/>
            </a:solidFill>
            <a:miter lim="800000"/>
            <a:headEnd/>
            <a:tailEnd/>
          </a:ln>
          <a:effectLst/>
        </p:spPr>
        <p:txBody>
          <a:bodyPr wrap="none">
            <a:spAutoFit/>
          </a:bodyPr>
          <a:lstStyle/>
          <a:p>
            <a:r>
              <a:rPr lang="it-IT" b="1">
                <a:latin typeface="Times New Roman" pitchFamily="18" charset="0"/>
              </a:rPr>
              <a:t>Aureliano</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2"/>
          <p:cNvSpPr txBox="1">
            <a:spLocks noChangeArrowheads="1"/>
          </p:cNvSpPr>
          <p:nvPr/>
        </p:nvSpPr>
        <p:spPr bwMode="auto">
          <a:xfrm>
            <a:off x="293688" y="200025"/>
            <a:ext cx="3686175" cy="617538"/>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Aureliano (270-275)</a:t>
            </a:r>
          </a:p>
        </p:txBody>
      </p:sp>
      <p:pic>
        <p:nvPicPr>
          <p:cNvPr id="48136" name="Picture 8" descr="crisi del 260 dC"/>
          <p:cNvPicPr>
            <a:picLocks noChangeAspect="1" noChangeArrowheads="1"/>
          </p:cNvPicPr>
          <p:nvPr/>
        </p:nvPicPr>
        <p:blipFill>
          <a:blip r:embed="rId2" cstate="print"/>
          <a:srcRect/>
          <a:stretch>
            <a:fillRect/>
          </a:stretch>
        </p:blipFill>
        <p:spPr bwMode="auto">
          <a:xfrm>
            <a:off x="0" y="1055688"/>
            <a:ext cx="9144000" cy="5802312"/>
          </a:xfrm>
          <a:prstGeom prst="rect">
            <a:avLst/>
          </a:prstGeom>
          <a:noFill/>
          <a:ln w="38100">
            <a:solidFill>
              <a:srgbClr val="339966"/>
            </a:solid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2"/>
          <p:cNvSpPr txBox="1">
            <a:spLocks noChangeArrowheads="1"/>
          </p:cNvSpPr>
          <p:nvPr/>
        </p:nvSpPr>
        <p:spPr bwMode="auto">
          <a:xfrm>
            <a:off x="250825" y="620713"/>
            <a:ext cx="3686175" cy="617537"/>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Aureliano (270-275)</a:t>
            </a:r>
          </a:p>
        </p:txBody>
      </p:sp>
      <p:sp>
        <p:nvSpPr>
          <p:cNvPr id="39939" name="Text Box 3"/>
          <p:cNvSpPr txBox="1">
            <a:spLocks noChangeArrowheads="1"/>
          </p:cNvSpPr>
          <p:nvPr/>
        </p:nvSpPr>
        <p:spPr bwMode="auto">
          <a:xfrm>
            <a:off x="250825" y="1557338"/>
            <a:ext cx="5078413" cy="1778000"/>
          </a:xfrm>
          <a:prstGeom prst="rect">
            <a:avLst/>
          </a:prstGeom>
          <a:solidFill>
            <a:srgbClr val="99CC00"/>
          </a:solidFill>
          <a:ln w="38100">
            <a:solidFill>
              <a:srgbClr val="808000"/>
            </a:solidFill>
            <a:miter lim="800000"/>
            <a:headEnd/>
            <a:tailEnd/>
          </a:ln>
          <a:effectLst/>
        </p:spPr>
        <p:txBody>
          <a:bodyPr>
            <a:spAutoFit/>
          </a:bodyPr>
          <a:lstStyle/>
          <a:p>
            <a:pPr algn="just"/>
            <a:r>
              <a:rPr lang="it-IT" b="1">
                <a:latin typeface="Times New Roman" pitchFamily="18" charset="0"/>
              </a:rPr>
              <a:t>     Nel 274 opera una riforma monetaria, introducendo un nuovo nominale, di qualità migliore, e ritirando dalla circolazione il numerario dei suoi predecessori. Come effetto della riforma, i prezzi ebbero una violenta impennata.</a:t>
            </a:r>
          </a:p>
        </p:txBody>
      </p:sp>
      <p:pic>
        <p:nvPicPr>
          <p:cNvPr id="39940" name="Picture 4" descr="Aureliano"/>
          <p:cNvPicPr>
            <a:picLocks noChangeAspect="1" noChangeArrowheads="1"/>
          </p:cNvPicPr>
          <p:nvPr/>
        </p:nvPicPr>
        <p:blipFill>
          <a:blip r:embed="rId3" cstate="print"/>
          <a:srcRect/>
          <a:stretch>
            <a:fillRect/>
          </a:stretch>
        </p:blipFill>
        <p:spPr bwMode="auto">
          <a:xfrm>
            <a:off x="5651500" y="260350"/>
            <a:ext cx="2965450" cy="3529013"/>
          </a:xfrm>
          <a:prstGeom prst="rect">
            <a:avLst/>
          </a:prstGeom>
          <a:noFill/>
          <a:ln w="38100">
            <a:solidFill>
              <a:srgbClr val="808000"/>
            </a:solidFill>
            <a:miter lim="800000"/>
            <a:headEnd/>
            <a:tailEnd/>
          </a:ln>
        </p:spPr>
      </p:pic>
      <p:pic>
        <p:nvPicPr>
          <p:cNvPr id="39942" name="Picture 6" descr="Aureliano moneta XXI"/>
          <p:cNvPicPr>
            <a:picLocks noChangeAspect="1" noChangeArrowheads="1"/>
          </p:cNvPicPr>
          <p:nvPr/>
        </p:nvPicPr>
        <p:blipFill>
          <a:blip r:embed="rId4" cstate="print"/>
          <a:srcRect/>
          <a:stretch>
            <a:fillRect/>
          </a:stretch>
        </p:blipFill>
        <p:spPr bwMode="auto">
          <a:xfrm>
            <a:off x="827088" y="3644900"/>
            <a:ext cx="2763837" cy="2924175"/>
          </a:xfrm>
          <a:prstGeom prst="rect">
            <a:avLst/>
          </a:prstGeom>
          <a:noFill/>
          <a:ln w="38100">
            <a:solidFill>
              <a:srgbClr val="808000"/>
            </a:solidFill>
            <a:miter lim="800000"/>
            <a:headEnd/>
            <a:tailEnd/>
          </a:ln>
        </p:spPr>
      </p:pic>
      <p:sp>
        <p:nvSpPr>
          <p:cNvPr id="39943" name="Text Box 7"/>
          <p:cNvSpPr txBox="1">
            <a:spLocks noChangeArrowheads="1"/>
          </p:cNvSpPr>
          <p:nvPr/>
        </p:nvSpPr>
        <p:spPr bwMode="auto">
          <a:xfrm>
            <a:off x="3851275" y="4149725"/>
            <a:ext cx="5078413" cy="2052638"/>
          </a:xfrm>
          <a:prstGeom prst="rect">
            <a:avLst/>
          </a:prstGeom>
          <a:solidFill>
            <a:srgbClr val="99CC00"/>
          </a:solidFill>
          <a:ln w="38100">
            <a:solidFill>
              <a:srgbClr val="808000"/>
            </a:solidFill>
            <a:miter lim="800000"/>
            <a:headEnd/>
            <a:tailEnd/>
          </a:ln>
          <a:effectLst/>
        </p:spPr>
        <p:txBody>
          <a:bodyPr>
            <a:spAutoFit/>
          </a:bodyPr>
          <a:lstStyle/>
          <a:p>
            <a:pPr algn="just"/>
            <a:r>
              <a:rPr lang="it-IT" b="1">
                <a:latin typeface="Times New Roman" pitchFamily="18" charset="0"/>
              </a:rPr>
              <a:t>     Aureliano mostra grande interesse per Roma. Procede alla realizzazione di una cerchia di mura; interviene sull’organizzazione annonaria: le frumentazioni mensili si trasformano in distribuzioni gratuite e quotidiane di pane; si inizia a distribuire gratuitamente anche la carne di maiale.</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64" name="Picture 8" descr="mura aureliane planimetria 2"/>
          <p:cNvPicPr>
            <a:picLocks noChangeAspect="1" noChangeArrowheads="1"/>
          </p:cNvPicPr>
          <p:nvPr/>
        </p:nvPicPr>
        <p:blipFill>
          <a:blip r:embed="rId3" cstate="print"/>
          <a:srcRect/>
          <a:stretch>
            <a:fillRect/>
          </a:stretch>
        </p:blipFill>
        <p:spPr bwMode="auto">
          <a:xfrm>
            <a:off x="0" y="-120650"/>
            <a:ext cx="9144000" cy="7100888"/>
          </a:xfrm>
          <a:prstGeom prst="rect">
            <a:avLst/>
          </a:prstGeo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2"/>
          <p:cNvSpPr txBox="1">
            <a:spLocks noChangeArrowheads="1"/>
          </p:cNvSpPr>
          <p:nvPr/>
        </p:nvSpPr>
        <p:spPr bwMode="auto">
          <a:xfrm>
            <a:off x="250825" y="620713"/>
            <a:ext cx="4419600" cy="617537"/>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Aurelio Probo (276-282)</a:t>
            </a:r>
          </a:p>
        </p:txBody>
      </p:sp>
      <p:sp>
        <p:nvSpPr>
          <p:cNvPr id="40963" name="Text Box 3"/>
          <p:cNvSpPr txBox="1">
            <a:spLocks noChangeArrowheads="1"/>
          </p:cNvSpPr>
          <p:nvPr/>
        </p:nvSpPr>
        <p:spPr bwMode="auto">
          <a:xfrm>
            <a:off x="250825" y="1557338"/>
            <a:ext cx="5078413" cy="1503362"/>
          </a:xfrm>
          <a:prstGeom prst="rect">
            <a:avLst/>
          </a:prstGeom>
          <a:solidFill>
            <a:srgbClr val="99CC00"/>
          </a:solidFill>
          <a:ln w="38100">
            <a:solidFill>
              <a:srgbClr val="808000"/>
            </a:solidFill>
            <a:miter lim="800000"/>
            <a:headEnd/>
            <a:tailEnd/>
          </a:ln>
          <a:effectLst/>
        </p:spPr>
        <p:txBody>
          <a:bodyPr>
            <a:spAutoFit/>
          </a:bodyPr>
          <a:lstStyle/>
          <a:p>
            <a:pPr algn="just"/>
            <a:r>
              <a:rPr lang="it-IT" b="1">
                <a:latin typeface="Times New Roman" pitchFamily="18" charset="0"/>
              </a:rPr>
              <a:t>     Aureliano muore per una congiura. Viene eletto imperatore Tacito, dopo poco ucciso dai suoi soldati, e quindi Floriano, pure eliminato qualche settimana dopo la sua nomina.</a:t>
            </a:r>
          </a:p>
          <a:p>
            <a:pPr algn="just"/>
            <a:r>
              <a:rPr lang="it-IT" b="1">
                <a:latin typeface="Times New Roman" pitchFamily="18" charset="0"/>
              </a:rPr>
              <a:t>     Nel 276 viene eletto Aurelio Probo.</a:t>
            </a:r>
          </a:p>
        </p:txBody>
      </p:sp>
      <p:sp>
        <p:nvSpPr>
          <p:cNvPr id="40966" name="Text Box 6"/>
          <p:cNvSpPr txBox="1">
            <a:spLocks noChangeArrowheads="1"/>
          </p:cNvSpPr>
          <p:nvPr/>
        </p:nvSpPr>
        <p:spPr bwMode="auto">
          <a:xfrm>
            <a:off x="250825" y="3429000"/>
            <a:ext cx="5078413" cy="1228725"/>
          </a:xfrm>
          <a:prstGeom prst="rect">
            <a:avLst/>
          </a:prstGeom>
          <a:solidFill>
            <a:srgbClr val="99CC00"/>
          </a:solidFill>
          <a:ln w="38100">
            <a:solidFill>
              <a:srgbClr val="808000"/>
            </a:solidFill>
            <a:miter lim="800000"/>
            <a:headEnd/>
            <a:tailEnd/>
          </a:ln>
          <a:effectLst/>
        </p:spPr>
        <p:txBody>
          <a:bodyPr>
            <a:spAutoFit/>
          </a:bodyPr>
          <a:lstStyle/>
          <a:p>
            <a:pPr algn="just"/>
            <a:r>
              <a:rPr lang="it-IT" b="1">
                <a:latin typeface="Times New Roman" pitchFamily="18" charset="0"/>
              </a:rPr>
              <a:t>     Aurelio Probo attacca con decisione i barbari, ricacciati e inseguiti oltre il </a:t>
            </a:r>
            <a:r>
              <a:rPr lang="it-IT" b="1" i="1">
                <a:latin typeface="Times New Roman" pitchFamily="18" charset="0"/>
              </a:rPr>
              <a:t>limes</a:t>
            </a:r>
            <a:r>
              <a:rPr lang="it-IT" b="1">
                <a:latin typeface="Times New Roman" pitchFamily="18" charset="0"/>
              </a:rPr>
              <a:t>. L’impiego delle truppe in lavori civili produce malcontento tra le truppe, le quali acclamano imperatore Caro.</a:t>
            </a:r>
          </a:p>
        </p:txBody>
      </p:sp>
      <p:pic>
        <p:nvPicPr>
          <p:cNvPr id="40967" name="Picture 7" descr="Probo"/>
          <p:cNvPicPr>
            <a:picLocks noChangeAspect="1" noChangeArrowheads="1"/>
          </p:cNvPicPr>
          <p:nvPr/>
        </p:nvPicPr>
        <p:blipFill>
          <a:blip r:embed="rId3" cstate="print"/>
          <a:srcRect/>
          <a:stretch>
            <a:fillRect/>
          </a:stretch>
        </p:blipFill>
        <p:spPr bwMode="auto">
          <a:xfrm>
            <a:off x="6227763" y="549275"/>
            <a:ext cx="2486025" cy="3810000"/>
          </a:xfrm>
          <a:prstGeom prst="rect">
            <a:avLst/>
          </a:prstGeom>
          <a:noFill/>
          <a:ln w="38100">
            <a:solidFill>
              <a:srgbClr val="808000"/>
            </a:solidFill>
            <a:miter lim="800000"/>
            <a:headEnd/>
            <a:tailEnd/>
          </a:ln>
        </p:spPr>
      </p:pic>
      <p:sp>
        <p:nvSpPr>
          <p:cNvPr id="40968" name="Text Box 8"/>
          <p:cNvSpPr txBox="1">
            <a:spLocks noChangeArrowheads="1"/>
          </p:cNvSpPr>
          <p:nvPr/>
        </p:nvSpPr>
        <p:spPr bwMode="auto">
          <a:xfrm>
            <a:off x="6486525" y="4171950"/>
            <a:ext cx="1612900" cy="404813"/>
          </a:xfrm>
          <a:prstGeom prst="rect">
            <a:avLst/>
          </a:prstGeom>
          <a:solidFill>
            <a:srgbClr val="CCFFCC"/>
          </a:solidFill>
          <a:ln w="38100">
            <a:solidFill>
              <a:schemeClr val="accent2"/>
            </a:solidFill>
            <a:miter lim="800000"/>
            <a:headEnd/>
            <a:tailEnd/>
          </a:ln>
          <a:effectLst/>
        </p:spPr>
        <p:txBody>
          <a:bodyPr wrap="none">
            <a:spAutoFit/>
          </a:bodyPr>
          <a:lstStyle/>
          <a:p>
            <a:r>
              <a:rPr lang="it-IT" b="1">
                <a:latin typeface="Times New Roman" pitchFamily="18" charset="0"/>
              </a:rPr>
              <a:t>Aurelio Probo</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txBox="1">
            <a:spLocks noChangeArrowheads="1"/>
          </p:cNvSpPr>
          <p:nvPr/>
        </p:nvSpPr>
        <p:spPr bwMode="auto">
          <a:xfrm>
            <a:off x="250825" y="620713"/>
            <a:ext cx="6418263" cy="617537"/>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Caro, Carino, Numeriano (282-284)</a:t>
            </a:r>
          </a:p>
        </p:txBody>
      </p:sp>
      <p:sp>
        <p:nvSpPr>
          <p:cNvPr id="41987" name="Text Box 3"/>
          <p:cNvSpPr txBox="1">
            <a:spLocks noChangeArrowheads="1"/>
          </p:cNvSpPr>
          <p:nvPr/>
        </p:nvSpPr>
        <p:spPr bwMode="auto">
          <a:xfrm>
            <a:off x="250825" y="1557338"/>
            <a:ext cx="3744913" cy="3151187"/>
          </a:xfrm>
          <a:prstGeom prst="rect">
            <a:avLst/>
          </a:prstGeom>
          <a:solidFill>
            <a:srgbClr val="99CC00"/>
          </a:solidFill>
          <a:ln w="38100">
            <a:solidFill>
              <a:srgbClr val="808000"/>
            </a:solidFill>
            <a:miter lim="800000"/>
            <a:headEnd/>
            <a:tailEnd/>
          </a:ln>
          <a:effectLst/>
        </p:spPr>
        <p:txBody>
          <a:bodyPr>
            <a:spAutoFit/>
          </a:bodyPr>
          <a:lstStyle/>
          <a:p>
            <a:pPr algn="just"/>
            <a:r>
              <a:rPr lang="it-IT" b="1">
                <a:latin typeface="Times New Roman" pitchFamily="18" charset="0"/>
              </a:rPr>
              <a:t>     Caro si associa subito i figli Carino e Numeriano. Carino viene inviato in Gallia, mentre Caro e Numeriano avviano un’offensiva contro i Persiani, raggiungendo e catturando Ctesifonte. Alla morte improvvisa di Caro, Numeriano interrompe la campagna e si ritira; morto anch’egli durante la ritirata, i soldati acclamano imperatore G. Valerio Diocle, detto Diocleziano.</a:t>
            </a:r>
          </a:p>
        </p:txBody>
      </p:sp>
      <p:pic>
        <p:nvPicPr>
          <p:cNvPr id="41990" name="Picture 6" descr="Carino"/>
          <p:cNvPicPr>
            <a:picLocks noChangeAspect="1" noChangeArrowheads="1"/>
          </p:cNvPicPr>
          <p:nvPr/>
        </p:nvPicPr>
        <p:blipFill>
          <a:blip r:embed="rId3" cstate="print"/>
          <a:srcRect/>
          <a:stretch>
            <a:fillRect/>
          </a:stretch>
        </p:blipFill>
        <p:spPr bwMode="auto">
          <a:xfrm>
            <a:off x="6516688" y="1484313"/>
            <a:ext cx="2333625" cy="3333750"/>
          </a:xfrm>
          <a:prstGeom prst="rect">
            <a:avLst/>
          </a:prstGeom>
          <a:noFill/>
          <a:ln w="38100">
            <a:solidFill>
              <a:srgbClr val="808000"/>
            </a:solidFill>
            <a:miter lim="800000"/>
            <a:headEnd/>
            <a:tailEnd/>
          </a:ln>
        </p:spPr>
      </p:pic>
      <p:pic>
        <p:nvPicPr>
          <p:cNvPr id="41991" name="Picture 7" descr="Numeriano"/>
          <p:cNvPicPr>
            <a:picLocks noChangeAspect="1" noChangeArrowheads="1"/>
          </p:cNvPicPr>
          <p:nvPr/>
        </p:nvPicPr>
        <p:blipFill>
          <a:blip r:embed="rId4" cstate="print"/>
          <a:srcRect/>
          <a:stretch>
            <a:fillRect/>
          </a:stretch>
        </p:blipFill>
        <p:spPr bwMode="auto">
          <a:xfrm>
            <a:off x="4211638" y="2708275"/>
            <a:ext cx="2119312" cy="3236913"/>
          </a:xfrm>
          <a:prstGeom prst="rect">
            <a:avLst/>
          </a:prstGeom>
          <a:noFill/>
          <a:ln w="38100">
            <a:solidFill>
              <a:srgbClr val="808000"/>
            </a:solidFill>
            <a:miter lim="800000"/>
            <a:headEnd/>
            <a:tailEnd/>
          </a:ln>
        </p:spPr>
      </p:pic>
      <p:sp>
        <p:nvSpPr>
          <p:cNvPr id="41992" name="Text Box 8"/>
          <p:cNvSpPr txBox="1">
            <a:spLocks noChangeArrowheads="1"/>
          </p:cNvSpPr>
          <p:nvPr/>
        </p:nvSpPr>
        <p:spPr bwMode="auto">
          <a:xfrm>
            <a:off x="7092950" y="4724400"/>
            <a:ext cx="908050" cy="404813"/>
          </a:xfrm>
          <a:prstGeom prst="rect">
            <a:avLst/>
          </a:prstGeom>
          <a:solidFill>
            <a:srgbClr val="CCFFCC"/>
          </a:solidFill>
          <a:ln w="38100">
            <a:solidFill>
              <a:schemeClr val="accent2"/>
            </a:solidFill>
            <a:miter lim="800000"/>
            <a:headEnd/>
            <a:tailEnd/>
          </a:ln>
          <a:effectLst/>
        </p:spPr>
        <p:txBody>
          <a:bodyPr wrap="none">
            <a:spAutoFit/>
          </a:bodyPr>
          <a:lstStyle/>
          <a:p>
            <a:r>
              <a:rPr lang="it-IT" b="1">
                <a:latin typeface="Times New Roman" pitchFamily="18" charset="0"/>
              </a:rPr>
              <a:t>Carino</a:t>
            </a:r>
          </a:p>
        </p:txBody>
      </p:sp>
      <p:sp>
        <p:nvSpPr>
          <p:cNvPr id="41993" name="Text Box 9"/>
          <p:cNvSpPr txBox="1">
            <a:spLocks noChangeArrowheads="1"/>
          </p:cNvSpPr>
          <p:nvPr/>
        </p:nvSpPr>
        <p:spPr bwMode="auto">
          <a:xfrm>
            <a:off x="4595813" y="5797550"/>
            <a:ext cx="1327150" cy="404813"/>
          </a:xfrm>
          <a:prstGeom prst="rect">
            <a:avLst/>
          </a:prstGeom>
          <a:solidFill>
            <a:srgbClr val="CCFFCC"/>
          </a:solidFill>
          <a:ln w="38100">
            <a:solidFill>
              <a:schemeClr val="accent2"/>
            </a:solidFill>
            <a:miter lim="800000"/>
            <a:headEnd/>
            <a:tailEnd/>
          </a:ln>
          <a:effectLst/>
        </p:spPr>
        <p:txBody>
          <a:bodyPr wrap="none">
            <a:spAutoFit/>
          </a:bodyPr>
          <a:lstStyle/>
          <a:p>
            <a:r>
              <a:rPr lang="it-IT" b="1">
                <a:latin typeface="Times New Roman" pitchFamily="18" charset="0"/>
              </a:rPr>
              <a:t>Numeriano</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9897</TotalTime>
  <Words>5288</Words>
  <Application>Microsoft Office PowerPoint</Application>
  <PresentationFormat>Presentazione su schermo (4:3)</PresentationFormat>
  <Paragraphs>219</Paragraphs>
  <Slides>44</Slides>
  <Notes>41</Notes>
  <HiddenSlides>0</HiddenSlides>
  <MMClips>0</MMClips>
  <ScaleCrop>false</ScaleCrop>
  <HeadingPairs>
    <vt:vector size="6" baseType="variant">
      <vt:variant>
        <vt:lpstr>Caratteri utilizzati</vt:lpstr>
      </vt:variant>
      <vt:variant>
        <vt:i4>2</vt:i4>
      </vt:variant>
      <vt:variant>
        <vt:lpstr>Tema</vt:lpstr>
      </vt:variant>
      <vt:variant>
        <vt:i4>1</vt:i4>
      </vt:variant>
      <vt:variant>
        <vt:lpstr>Titoli diapositive</vt:lpstr>
      </vt:variant>
      <vt:variant>
        <vt:i4>44</vt:i4>
      </vt:variant>
    </vt:vector>
  </HeadingPairs>
  <TitlesOfParts>
    <vt:vector size="47" baseType="lpstr">
      <vt:lpstr>Arial</vt:lpstr>
      <vt:lpstr>Times New Roman</vt:lpstr>
      <vt:lpstr>Struttura predefinita</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lpstr>Diapositiva 35</vt:lpstr>
      <vt:lpstr>Diapositiva 36</vt:lpstr>
      <vt:lpstr>Diapositiva 37</vt:lpstr>
      <vt:lpstr>Diapositiva 38</vt:lpstr>
      <vt:lpstr>Diapositiva 39</vt:lpstr>
      <vt:lpstr>Diapositiva 40</vt:lpstr>
      <vt:lpstr>Diapositiva 41</vt:lpstr>
      <vt:lpstr>Diapositiva 42</vt:lpstr>
      <vt:lpstr>Diapositiva 43</vt:lpstr>
      <vt:lpstr>Diapositiva 44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gianluca</dc:creator>
  <cp:lastModifiedBy>lello</cp:lastModifiedBy>
  <cp:revision>833</cp:revision>
  <dcterms:created xsi:type="dcterms:W3CDTF">2005-05-18T18:49:49Z</dcterms:created>
  <dcterms:modified xsi:type="dcterms:W3CDTF">2012-08-10T03:22:36Z</dcterms:modified>
</cp:coreProperties>
</file>