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5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7" r:id="rId2"/>
    <p:sldId id="258" r:id="rId3"/>
    <p:sldId id="256" r:id="rId4"/>
    <p:sldId id="259" r:id="rId5"/>
    <p:sldId id="260" r:id="rId6"/>
    <p:sldId id="263" r:id="rId7"/>
    <p:sldId id="306" r:id="rId8"/>
    <p:sldId id="264" r:id="rId9"/>
    <p:sldId id="262" r:id="rId10"/>
    <p:sldId id="261" r:id="rId11"/>
    <p:sldId id="265" r:id="rId12"/>
    <p:sldId id="268" r:id="rId13"/>
    <p:sldId id="269" r:id="rId14"/>
    <p:sldId id="267" r:id="rId15"/>
    <p:sldId id="266" r:id="rId16"/>
    <p:sldId id="273" r:id="rId17"/>
    <p:sldId id="270" r:id="rId18"/>
    <p:sldId id="271" r:id="rId19"/>
    <p:sldId id="272" r:id="rId20"/>
    <p:sldId id="274" r:id="rId21"/>
    <p:sldId id="276" r:id="rId22"/>
    <p:sldId id="305" r:id="rId23"/>
    <p:sldId id="275" r:id="rId24"/>
    <p:sldId id="278" r:id="rId25"/>
    <p:sldId id="279" r:id="rId26"/>
    <p:sldId id="280" r:id="rId27"/>
    <p:sldId id="277" r:id="rId28"/>
    <p:sldId id="281" r:id="rId29"/>
    <p:sldId id="282" r:id="rId30"/>
    <p:sldId id="283" r:id="rId31"/>
    <p:sldId id="284" r:id="rId32"/>
    <p:sldId id="285" r:id="rId33"/>
    <p:sldId id="286" r:id="rId34"/>
    <p:sldId id="287" r:id="rId35"/>
    <p:sldId id="290" r:id="rId36"/>
    <p:sldId id="288" r:id="rId37"/>
    <p:sldId id="291" r:id="rId38"/>
    <p:sldId id="292" r:id="rId39"/>
    <p:sldId id="289"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2939" autoAdjust="0"/>
  </p:normalViewPr>
  <p:slideViewPr>
    <p:cSldViewPr>
      <p:cViewPr>
        <p:scale>
          <a:sx n="50" d="100"/>
          <a:sy n="50" d="100"/>
        </p:scale>
        <p:origin x="-1956" y="-138"/>
      </p:cViewPr>
      <p:guideLst>
        <p:guide orient="horz" pos="2160"/>
        <p:guide pos="2880"/>
      </p:guideLst>
    </p:cSldViewPr>
  </p:slideViewPr>
  <p:notesTextViewPr>
    <p:cViewPr>
      <p:scale>
        <a:sx n="125" d="100"/>
        <a:sy n="125"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E4504F-7F4D-41B2-912A-C6B6A5F049A2}" type="datetimeFigureOut">
              <a:rPr lang="it-IT" smtClean="0"/>
              <a:pPr/>
              <a:t>15/02/2017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F2DC94-2BAC-4F8D-943C-F8176A5FEC97}"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Spagnolo nato nella</a:t>
            </a:r>
            <a:r>
              <a:rPr lang="it-IT" sz="1600" baseline="0" dirty="0" smtClean="0"/>
              <a:t> città di Italica, rappresenta la 3 generazione di una famiglia di origine italica, rappresenta sostanzialmente il processo di mutamento della classe dirigente dell’impero, esemplifica tale processo di mutamento, già con Seneca </a:t>
            </a:r>
            <a:r>
              <a:rPr lang="it-IT" sz="1600" baseline="0" dirty="0" smtClean="0"/>
              <a:t>si cambia questo trend. Traiano testimonia </a:t>
            </a:r>
            <a:r>
              <a:rPr lang="it-IT" sz="1600" baseline="0" dirty="0" smtClean="0"/>
              <a:t>i mutamenti della composizione del senato: con Traiano le classi di </a:t>
            </a:r>
            <a:r>
              <a:rPr lang="it-IT" sz="1600" baseline="0" dirty="0" err="1" smtClean="0"/>
              <a:t>elites</a:t>
            </a:r>
            <a:r>
              <a:rPr lang="it-IT" sz="1600" baseline="0" dirty="0" smtClean="0"/>
              <a:t> occidentale delle provincie raggiungono il vertice </a:t>
            </a:r>
            <a:r>
              <a:rPr lang="it-IT" sz="1600" baseline="0" dirty="0" smtClean="0"/>
              <a:t>dell’impero, fino a </a:t>
            </a:r>
            <a:r>
              <a:rPr lang="it-IT" sz="1600" baseline="0" dirty="0" smtClean="0"/>
              <a:t>divenire imperatore</a:t>
            </a:r>
            <a:endParaRPr lang="it-IT" sz="16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Traiano è </a:t>
            </a:r>
            <a:r>
              <a:rPr lang="it-IT" sz="1800" dirty="0" smtClean="0"/>
              <a:t>un </a:t>
            </a:r>
            <a:r>
              <a:rPr lang="it-IT" sz="1800" dirty="0" err="1" smtClean="0"/>
              <a:t>guerrafondario</a:t>
            </a:r>
            <a:r>
              <a:rPr lang="it-IT" sz="1800" dirty="0" smtClean="0"/>
              <a:t>: in particolare 101-102</a:t>
            </a:r>
            <a:r>
              <a:rPr lang="it-IT" sz="1800" baseline="0" dirty="0" smtClean="0"/>
              <a:t> campagne contro </a:t>
            </a:r>
            <a:r>
              <a:rPr lang="it-IT" sz="1800" baseline="0" dirty="0" err="1" smtClean="0"/>
              <a:t>Decebalo</a:t>
            </a:r>
            <a:r>
              <a:rPr lang="it-IT" sz="1800" baseline="0" dirty="0" smtClean="0"/>
              <a:t> e i Daci. Sconfitto a </a:t>
            </a:r>
            <a:r>
              <a:rPr lang="it-IT" sz="1800" baseline="0" dirty="0" err="1" smtClean="0"/>
              <a:t>Tapae</a:t>
            </a:r>
            <a:r>
              <a:rPr lang="it-IT" sz="1800" baseline="0" dirty="0" smtClean="0"/>
              <a:t> con il mantenimento di </a:t>
            </a:r>
            <a:r>
              <a:rPr lang="it-IT" sz="1800" baseline="0" dirty="0" err="1" smtClean="0"/>
              <a:t>Decbalo</a:t>
            </a:r>
            <a:r>
              <a:rPr lang="it-IT" sz="1800" baseline="0" dirty="0" smtClean="0"/>
              <a:t> al potere e </a:t>
            </a:r>
            <a:r>
              <a:rPr lang="it-IT" sz="1800" baseline="0" dirty="0" err="1" smtClean="0"/>
              <a:t>guarngione</a:t>
            </a:r>
            <a:r>
              <a:rPr lang="it-IT" sz="1800" baseline="0" dirty="0" smtClean="0"/>
              <a:t> a </a:t>
            </a:r>
            <a:r>
              <a:rPr lang="it-IT" sz="1800" baseline="0" dirty="0" err="1" smtClean="0"/>
              <a:t>Sarmizagetusa</a:t>
            </a:r>
            <a:r>
              <a:rPr lang="it-IT" sz="1800" baseline="0" dirty="0" smtClean="0">
                <a:sym typeface="Wingdings" pitchFamily="2" charset="2"/>
              </a:rPr>
              <a:t> </a:t>
            </a:r>
            <a:r>
              <a:rPr lang="it-IT" sz="1800" baseline="0" dirty="0" smtClean="0">
                <a:sym typeface="Wingdings" pitchFamily="2" charset="2"/>
              </a:rPr>
              <a:t>In seguito vi è la trasformazione della Dacia </a:t>
            </a:r>
            <a:r>
              <a:rPr lang="it-IT" sz="1800" baseline="0" dirty="0" smtClean="0">
                <a:sym typeface="Wingdings" pitchFamily="2" charset="2"/>
              </a:rPr>
              <a:t>in provincia Romana, narrato nella colonia </a:t>
            </a:r>
            <a:r>
              <a:rPr lang="it-IT" sz="1800" baseline="0" dirty="0" err="1" smtClean="0">
                <a:sym typeface="Wingdings" pitchFamily="2" charset="2"/>
              </a:rPr>
              <a:t>Ulpia</a:t>
            </a:r>
            <a:r>
              <a:rPr lang="it-IT" sz="1800" baseline="0" dirty="0" smtClean="0">
                <a:sym typeface="Wingdings" pitchFamily="2" charset="2"/>
              </a:rPr>
              <a:t> </a:t>
            </a:r>
            <a:r>
              <a:rPr lang="it-IT" sz="1800" baseline="0" dirty="0" err="1" smtClean="0">
                <a:sym typeface="Wingdings" pitchFamily="2" charset="2"/>
              </a:rPr>
              <a:t>Traiana</a:t>
            </a:r>
            <a:r>
              <a:rPr lang="it-IT" sz="1800" baseline="0" dirty="0" smtClean="0">
                <a:sym typeface="Wingdings" pitchFamily="2" charset="2"/>
              </a:rPr>
              <a:t>. Con </a:t>
            </a:r>
            <a:r>
              <a:rPr lang="it-IT" sz="1800" baseline="0" dirty="0" smtClean="0">
                <a:sym typeface="Wingdings" pitchFamily="2" charset="2"/>
              </a:rPr>
              <a:t>Traiano l’impero raggiunge la sua massima espansione</a:t>
            </a:r>
            <a:endParaRPr lang="it-IT" sz="18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Ultima cartina </a:t>
            </a:r>
            <a:r>
              <a:rPr lang="it-IT" sz="1800" dirty="0" smtClean="0"/>
              <a:t>inizio II</a:t>
            </a:r>
            <a:r>
              <a:rPr lang="it-IT" sz="1800" baseline="0" dirty="0" smtClean="0"/>
              <a:t> secol</a:t>
            </a:r>
            <a:r>
              <a:rPr lang="it-IT" sz="1800" dirty="0" smtClean="0"/>
              <a:t>o a.C.</a:t>
            </a:r>
            <a:r>
              <a:rPr lang="it-IT" sz="1800" dirty="0" smtClean="0">
                <a:sym typeface="Wingdings" pitchFamily="2" charset="2"/>
              </a:rPr>
              <a:t> </a:t>
            </a:r>
            <a:r>
              <a:rPr lang="it-IT" sz="1800" dirty="0" smtClean="0">
                <a:sym typeface="Wingdings" pitchFamily="2" charset="2"/>
              </a:rPr>
              <a:t>Dacia </a:t>
            </a:r>
            <a:r>
              <a:rPr lang="it-IT" sz="1800" dirty="0" smtClean="0">
                <a:sym typeface="Wingdings" pitchFamily="2" charset="2"/>
              </a:rPr>
              <a:t>acquisita,</a:t>
            </a:r>
            <a:r>
              <a:rPr lang="it-IT" sz="1800" baseline="0" dirty="0" smtClean="0">
                <a:sym typeface="Wingdings" pitchFamily="2" charset="2"/>
              </a:rPr>
              <a:t> ora Traiano conduce la</a:t>
            </a:r>
            <a:r>
              <a:rPr lang="it-IT" sz="1800" dirty="0" smtClean="0">
                <a:sym typeface="Wingdings" pitchFamily="2" charset="2"/>
              </a:rPr>
              <a:t> campagna</a:t>
            </a:r>
            <a:r>
              <a:rPr lang="it-IT" sz="1800" baseline="0" dirty="0" smtClean="0">
                <a:sym typeface="Wingdings" pitchFamily="2" charset="2"/>
              </a:rPr>
              <a:t> </a:t>
            </a:r>
            <a:r>
              <a:rPr lang="it-IT" sz="1800" baseline="0" dirty="0" smtClean="0">
                <a:sym typeface="Wingdings" pitchFamily="2" charset="2"/>
              </a:rPr>
              <a:t>contro i </a:t>
            </a:r>
            <a:r>
              <a:rPr lang="it-IT" sz="1800" baseline="0" dirty="0" smtClean="0">
                <a:sym typeface="Wingdings" pitchFamily="2" charset="2"/>
              </a:rPr>
              <a:t>Parti</a:t>
            </a:r>
            <a:r>
              <a:rPr lang="it-IT" sz="1800" baseline="0" dirty="0" smtClean="0">
                <a:sym typeface="Wingdings" pitchFamily="2" charset="2"/>
              </a:rPr>
              <a:t>!</a:t>
            </a:r>
            <a:endParaRPr lang="it-IT" sz="18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Dacia era una regione ricchissima di miniere</a:t>
            </a:r>
            <a:r>
              <a:rPr lang="it-IT" sz="2400" baseline="0" dirty="0" smtClean="0"/>
              <a:t> d’oro e risorse auree e garantirà a Traiano una notevole disponibilità finanziaria</a:t>
            </a:r>
            <a:endParaRPr lang="it-IT" sz="24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Traiano opera la</a:t>
            </a:r>
            <a:r>
              <a:rPr lang="it-IT" sz="2000" baseline="0" dirty="0" smtClean="0"/>
              <a:t> t</a:t>
            </a:r>
            <a:r>
              <a:rPr lang="it-IT" sz="2000" dirty="0" smtClean="0"/>
              <a:t>rasformazione </a:t>
            </a:r>
            <a:r>
              <a:rPr lang="it-IT" sz="2000" dirty="0" smtClean="0"/>
              <a:t>della provincia del regno cliente dei </a:t>
            </a:r>
            <a:r>
              <a:rPr lang="it-IT" sz="2000" dirty="0" err="1" smtClean="0"/>
              <a:t>Nabatei</a:t>
            </a:r>
            <a:r>
              <a:rPr lang="it-IT" sz="2000" dirty="0" smtClean="0"/>
              <a:t>.</a:t>
            </a:r>
            <a:r>
              <a:rPr lang="it-IT" sz="2000" baseline="0" dirty="0" smtClean="0"/>
              <a:t> Viene</a:t>
            </a:r>
            <a:r>
              <a:rPr lang="it-IT" sz="2000" dirty="0" smtClean="0"/>
              <a:t> </a:t>
            </a:r>
            <a:r>
              <a:rPr lang="it-IT" sz="2000" dirty="0" smtClean="0"/>
              <a:t>trasformato nella</a:t>
            </a:r>
            <a:r>
              <a:rPr lang="it-IT" sz="2000" baseline="0" dirty="0" smtClean="0"/>
              <a:t> provincia dell’Arabia </a:t>
            </a:r>
            <a:r>
              <a:rPr lang="it-IT" sz="2000" baseline="0" dirty="0" err="1" smtClean="0"/>
              <a:t>Petrea</a:t>
            </a:r>
            <a:r>
              <a:rPr lang="it-IT" sz="2000" baseline="0" dirty="0" smtClean="0"/>
              <a:t>, </a:t>
            </a:r>
            <a:r>
              <a:rPr lang="it-IT" sz="2000" baseline="0" dirty="0" smtClean="0"/>
              <a:t>perché c’è la volontà di controllare il commercio </a:t>
            </a:r>
            <a:r>
              <a:rPr lang="it-IT" sz="2000" baseline="0" dirty="0" smtClean="0"/>
              <a:t>carovaniero </a:t>
            </a:r>
            <a:r>
              <a:rPr lang="it-IT" sz="2000" baseline="0" dirty="0" smtClean="0"/>
              <a:t>verso </a:t>
            </a:r>
            <a:r>
              <a:rPr lang="it-IT" sz="2000" baseline="0" dirty="0" smtClean="0"/>
              <a:t>l’India </a:t>
            </a:r>
            <a:r>
              <a:rPr lang="it-IT" sz="2000" baseline="0" dirty="0" smtClean="0"/>
              <a:t>e </a:t>
            </a:r>
            <a:r>
              <a:rPr lang="it-IT" sz="2000" baseline="0" dirty="0" smtClean="0"/>
              <a:t>la Cina</a:t>
            </a:r>
            <a:r>
              <a:rPr lang="it-IT" sz="2000" baseline="0" dirty="0" smtClean="0"/>
              <a:t>, che aveva proprio nelle città </a:t>
            </a:r>
            <a:r>
              <a:rPr lang="it-IT" sz="2000" baseline="0" dirty="0" err="1" smtClean="0"/>
              <a:t>nabatea</a:t>
            </a:r>
            <a:r>
              <a:rPr lang="it-IT" sz="2000" baseline="0" dirty="0" smtClean="0"/>
              <a:t> </a:t>
            </a:r>
            <a:r>
              <a:rPr lang="it-IT" sz="2000" baseline="0" dirty="0" smtClean="0"/>
              <a:t>il punto </a:t>
            </a:r>
            <a:r>
              <a:rPr lang="it-IT" sz="2000" baseline="0" dirty="0" smtClean="0"/>
              <a:t>di fulcro e </a:t>
            </a:r>
            <a:r>
              <a:rPr lang="it-IT" sz="2000" baseline="0" dirty="0" smtClean="0"/>
              <a:t>punto </a:t>
            </a:r>
            <a:r>
              <a:rPr lang="it-IT" sz="2000" baseline="0" dirty="0" smtClean="0"/>
              <a:t>di </a:t>
            </a:r>
            <a:r>
              <a:rPr lang="it-IT" sz="2000" baseline="0" dirty="0" smtClean="0"/>
              <a:t>arrivo dei vari commerci.</a:t>
            </a:r>
            <a:endParaRPr lang="it-IT" sz="20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Via </a:t>
            </a:r>
            <a:r>
              <a:rPr lang="it-IT" sz="2400" dirty="0" smtClean="0"/>
              <a:t>Carovaniere</a:t>
            </a:r>
            <a:r>
              <a:rPr lang="it-IT" sz="2400" baseline="0" dirty="0" smtClean="0">
                <a:sym typeface="Wingdings" pitchFamily="2" charset="2"/>
              </a:rPr>
              <a:t> collegavano</a:t>
            </a:r>
            <a:r>
              <a:rPr lang="it-IT" sz="2400" dirty="0" smtClean="0">
                <a:sym typeface="Wingdings" pitchFamily="2" charset="2"/>
              </a:rPr>
              <a:t> il lontano Oriente con</a:t>
            </a:r>
            <a:r>
              <a:rPr lang="it-IT" sz="2400" baseline="0" dirty="0" smtClean="0">
                <a:sym typeface="Wingdings" pitchFamily="2" charset="2"/>
              </a:rPr>
              <a:t> i</a:t>
            </a:r>
            <a:r>
              <a:rPr lang="it-IT" sz="2400" dirty="0" smtClean="0">
                <a:sym typeface="Wingdings" pitchFamily="2" charset="2"/>
              </a:rPr>
              <a:t>l mediterraneo.</a:t>
            </a:r>
            <a:r>
              <a:rPr lang="it-IT" sz="2400" baseline="0" dirty="0" smtClean="0">
                <a:sym typeface="Wingdings" pitchFamily="2" charset="2"/>
              </a:rPr>
              <a:t> Queste carovane </a:t>
            </a:r>
            <a:r>
              <a:rPr lang="it-IT" sz="2400" dirty="0" smtClean="0">
                <a:sym typeface="Wingdings" pitchFamily="2" charset="2"/>
              </a:rPr>
              <a:t> </a:t>
            </a:r>
            <a:r>
              <a:rPr lang="it-IT" sz="2400" dirty="0" smtClean="0">
                <a:sym typeface="Wingdings" pitchFamily="2" charset="2"/>
              </a:rPr>
              <a:t>puntavano su Petra capitale del</a:t>
            </a:r>
            <a:r>
              <a:rPr lang="it-IT" sz="2400" baseline="0" dirty="0" smtClean="0">
                <a:sym typeface="Wingdings" pitchFamily="2" charset="2"/>
              </a:rPr>
              <a:t> regno </a:t>
            </a:r>
            <a:r>
              <a:rPr lang="it-IT" sz="2400" baseline="0" dirty="0" err="1" smtClean="0">
                <a:sym typeface="Wingdings" pitchFamily="2" charset="2"/>
              </a:rPr>
              <a:t>nabateo</a:t>
            </a:r>
            <a:r>
              <a:rPr lang="it-IT" sz="2400" baseline="0" dirty="0" smtClean="0">
                <a:sym typeface="Wingdings" pitchFamily="2" charset="2"/>
              </a:rPr>
              <a:t>, ora sotto a Traiano divenuta </a:t>
            </a:r>
            <a:r>
              <a:rPr lang="it-IT" sz="2400" baseline="0" dirty="0" smtClean="0">
                <a:sym typeface="Wingdings" pitchFamily="2" charset="2"/>
              </a:rPr>
              <a:t>capitale</a:t>
            </a:r>
            <a:r>
              <a:rPr lang="it-IT" sz="2400" dirty="0" smtClean="0">
                <a:sym typeface="Wingdings" pitchFamily="2" charset="2"/>
              </a:rPr>
              <a:t> della nuova provincia</a:t>
            </a:r>
            <a:r>
              <a:rPr lang="it-IT" sz="2400" baseline="0" dirty="0" smtClean="0">
                <a:sym typeface="Wingdings" pitchFamily="2" charset="2"/>
              </a:rPr>
              <a:t> </a:t>
            </a:r>
            <a:r>
              <a:rPr lang="it-IT" sz="2400" baseline="0" dirty="0" smtClean="0">
                <a:sym typeface="Wingdings" pitchFamily="2" charset="2"/>
              </a:rPr>
              <a:t>dell’Arabia Petra. Inoltre si connetteva anche con i commerci con l’Arabia.</a:t>
            </a:r>
          </a:p>
          <a:p>
            <a:endParaRPr lang="it-IT" sz="24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La città di Petra,</a:t>
            </a:r>
            <a:r>
              <a:rPr lang="it-IT" sz="2000" baseline="0" dirty="0" smtClean="0"/>
              <a:t> assimilata all’impero nel 114</a:t>
            </a:r>
            <a:endParaRPr lang="it-IT" sz="20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Attuale Petra e anche vie verso India</a:t>
            </a:r>
            <a:r>
              <a:rPr lang="it-IT" baseline="0" dirty="0" smtClean="0"/>
              <a:t> e Cina</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Costituzione</a:t>
            </a:r>
            <a:r>
              <a:rPr lang="it-IT" sz="1800" baseline="0" dirty="0" smtClean="0"/>
              <a:t> di 3 nuove provincie: Armenia, </a:t>
            </a:r>
            <a:r>
              <a:rPr lang="it-IT" sz="1800" baseline="0" dirty="0" smtClean="0"/>
              <a:t>Mesopotamia </a:t>
            </a:r>
            <a:r>
              <a:rPr lang="it-IT" sz="1800" baseline="0" dirty="0" smtClean="0"/>
              <a:t>e </a:t>
            </a:r>
            <a:r>
              <a:rPr lang="it-IT" sz="1800" baseline="0" dirty="0" err="1" smtClean="0"/>
              <a:t>Assiria</a:t>
            </a:r>
            <a:endParaRPr lang="it-IT" sz="1800" baseline="0" dirty="0" smtClean="0"/>
          </a:p>
          <a:p>
            <a:pPr>
              <a:buFont typeface="Wingdings"/>
              <a:buChar char="à"/>
            </a:pPr>
            <a:r>
              <a:rPr lang="it-IT" sz="1800" baseline="0" dirty="0" smtClean="0">
                <a:sym typeface="Wingdings" pitchFamily="2" charset="2"/>
              </a:rPr>
              <a:t>processo </a:t>
            </a:r>
            <a:r>
              <a:rPr lang="it-IT" sz="1800" baseline="0" dirty="0" smtClean="0">
                <a:sym typeface="Wingdings" pitchFamily="2" charset="2"/>
              </a:rPr>
              <a:t>di provincializzazione bloccato da una rivolta ebraica in Mesopotamia ma c’è la conquista di </a:t>
            </a:r>
            <a:r>
              <a:rPr lang="it-IT" sz="1800" baseline="0" dirty="0" err="1" smtClean="0">
                <a:sym typeface="Wingdings" pitchFamily="2" charset="2"/>
              </a:rPr>
              <a:t>Ctesifonte</a:t>
            </a:r>
            <a:endParaRPr lang="it-IT" sz="1800" baseline="0" dirty="0" smtClean="0">
              <a:sym typeface="Wingdings" pitchFamily="2" charset="2"/>
            </a:endParaRPr>
          </a:p>
          <a:p>
            <a:pPr>
              <a:buFont typeface="Wingdings"/>
              <a:buChar char="à"/>
            </a:pPr>
            <a:r>
              <a:rPr lang="it-IT" sz="1800" baseline="0" dirty="0" smtClean="0">
                <a:sym typeface="Wingdings" pitchFamily="2" charset="2"/>
              </a:rPr>
              <a:t>nel </a:t>
            </a:r>
            <a:r>
              <a:rPr lang="it-IT" sz="1800" baseline="0" dirty="0" smtClean="0">
                <a:sym typeface="Wingdings" pitchFamily="2" charset="2"/>
              </a:rPr>
              <a:t>117 muore </a:t>
            </a:r>
            <a:r>
              <a:rPr lang="it-IT" sz="1800" baseline="0" dirty="0" smtClean="0">
                <a:sym typeface="Wingdings" pitchFamily="2" charset="2"/>
              </a:rPr>
              <a:t>Traiano</a:t>
            </a:r>
          </a:p>
          <a:p>
            <a:pPr>
              <a:buFont typeface="Wingdings"/>
              <a:buNone/>
            </a:pPr>
            <a:r>
              <a:rPr lang="it-IT" sz="1800" baseline="0" dirty="0" smtClean="0">
                <a:sym typeface="Wingdings" pitchFamily="2" charset="2"/>
              </a:rPr>
              <a:t> </a:t>
            </a:r>
            <a:r>
              <a:rPr lang="it-IT" sz="1800" baseline="0" dirty="0" smtClean="0">
                <a:sym typeface="Wingdings" pitchFamily="2" charset="2"/>
              </a:rPr>
              <a:t>moneta fatta coniare da </a:t>
            </a:r>
            <a:r>
              <a:rPr lang="it-IT" sz="1800" baseline="0" dirty="0" smtClean="0">
                <a:sym typeface="Wingdings" pitchFamily="2" charset="2"/>
              </a:rPr>
              <a:t>Traiano indica </a:t>
            </a:r>
            <a:r>
              <a:rPr lang="it-IT" sz="1800" baseline="0" dirty="0" smtClean="0">
                <a:sym typeface="Wingdings" pitchFamily="2" charset="2"/>
              </a:rPr>
              <a:t>il sovrano </a:t>
            </a:r>
            <a:r>
              <a:rPr lang="it-IT" sz="1800" baseline="0" dirty="0" err="1" smtClean="0">
                <a:sym typeface="Wingdings" pitchFamily="2" charset="2"/>
              </a:rPr>
              <a:t>partico</a:t>
            </a:r>
            <a:r>
              <a:rPr lang="it-IT" sz="1800" baseline="0" dirty="0" smtClean="0">
                <a:sym typeface="Wingdings" pitchFamily="2" charset="2"/>
              </a:rPr>
              <a:t> </a:t>
            </a:r>
            <a:r>
              <a:rPr lang="it-IT" sz="1800" baseline="0" dirty="0" smtClean="0">
                <a:sym typeface="Wingdings" pitchFamily="2" charset="2"/>
              </a:rPr>
              <a:t>come un </a:t>
            </a:r>
            <a:r>
              <a:rPr lang="it-IT" sz="1800" baseline="0" dirty="0" smtClean="0">
                <a:sym typeface="Wingdings" pitchFamily="2" charset="2"/>
              </a:rPr>
              <a:t>sovrano </a:t>
            </a:r>
            <a:r>
              <a:rPr lang="it-IT" sz="1800" baseline="0" dirty="0" smtClean="0">
                <a:sym typeface="Wingdings" pitchFamily="2" charset="2"/>
              </a:rPr>
              <a:t>vassallo </a:t>
            </a:r>
            <a:r>
              <a:rPr lang="it-IT" sz="1800" baseline="0" dirty="0" smtClean="0">
                <a:sym typeface="Wingdings" pitchFamily="2" charset="2"/>
              </a:rPr>
              <a:t>di Roma Rex </a:t>
            </a:r>
            <a:r>
              <a:rPr lang="it-IT" sz="1800" baseline="0" dirty="0" err="1" smtClean="0">
                <a:sym typeface="Wingdings" pitchFamily="2" charset="2"/>
              </a:rPr>
              <a:t>Parthis</a:t>
            </a:r>
            <a:r>
              <a:rPr lang="it-IT" sz="1800" baseline="0" dirty="0" smtClean="0">
                <a:sym typeface="Wingdings" pitchFamily="2" charset="2"/>
              </a:rPr>
              <a:t> </a:t>
            </a:r>
            <a:r>
              <a:rPr lang="it-IT" sz="1800" baseline="0" dirty="0" err="1" smtClean="0">
                <a:sym typeface="Wingdings" pitchFamily="2" charset="2"/>
              </a:rPr>
              <a:t>Datus</a:t>
            </a:r>
            <a:r>
              <a:rPr lang="it-IT" sz="1800" baseline="0" dirty="0" smtClean="0">
                <a:sym typeface="Wingdings" pitchFamily="2" charset="2"/>
              </a:rPr>
              <a:t>, omaggio e genuflessione del nuovo sovrano dei </a:t>
            </a:r>
            <a:r>
              <a:rPr lang="it-IT" sz="1800" baseline="0" dirty="0" smtClean="0">
                <a:sym typeface="Wingdings" pitchFamily="2" charset="2"/>
              </a:rPr>
              <a:t>Parti quindi ciò dimostra che era </a:t>
            </a:r>
            <a:r>
              <a:rPr lang="it-IT" sz="1800" baseline="0" dirty="0" smtClean="0">
                <a:sym typeface="Wingdings" pitchFamily="2" charset="2"/>
              </a:rPr>
              <a:t>un sovrano </a:t>
            </a:r>
            <a:r>
              <a:rPr lang="it-IT" sz="1800" baseline="0" dirty="0" err="1" smtClean="0">
                <a:sym typeface="Wingdings" pitchFamily="2" charset="2"/>
              </a:rPr>
              <a:t>filoromano</a:t>
            </a:r>
            <a:endParaRPr lang="it-IT" sz="18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Armenia </a:t>
            </a:r>
            <a:r>
              <a:rPr lang="it-IT" dirty="0" err="1" smtClean="0"/>
              <a:t>Assiria</a:t>
            </a:r>
            <a:r>
              <a:rPr lang="it-IT" dirty="0" smtClean="0"/>
              <a:t>(non</a:t>
            </a:r>
            <a:r>
              <a:rPr lang="it-IT" baseline="0" dirty="0" smtClean="0"/>
              <a:t> sicura localizzazione)</a:t>
            </a:r>
            <a:r>
              <a:rPr lang="it-IT" dirty="0" smtClean="0"/>
              <a:t> e Mesopotamia</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Vantaggi</a:t>
            </a:r>
            <a:r>
              <a:rPr lang="it-IT" baseline="0" dirty="0" smtClean="0"/>
              <a:t> della </a:t>
            </a:r>
            <a:r>
              <a:rPr lang="it-IT" dirty="0" smtClean="0">
                <a:sym typeface="Wingdings" pitchFamily="2" charset="2"/>
              </a:rPr>
              <a:t>conquista </a:t>
            </a:r>
            <a:r>
              <a:rPr lang="it-IT" dirty="0" smtClean="0">
                <a:sym typeface="Wingdings" pitchFamily="2" charset="2"/>
              </a:rPr>
              <a:t>della </a:t>
            </a:r>
            <a:r>
              <a:rPr lang="it-IT" dirty="0" smtClean="0">
                <a:sym typeface="Wingdings" pitchFamily="2" charset="2"/>
              </a:rPr>
              <a:t>Dacia</a:t>
            </a:r>
            <a:r>
              <a:rPr lang="it-IT" baseline="0" dirty="0" smtClean="0">
                <a:sym typeface="Wingdings" pitchFamily="2" charset="2"/>
              </a:rPr>
              <a:t> sono</a:t>
            </a:r>
            <a:r>
              <a:rPr lang="it-IT" dirty="0" smtClean="0">
                <a:sym typeface="Wingdings" pitchFamily="2" charset="2"/>
              </a:rPr>
              <a:t> </a:t>
            </a:r>
            <a:r>
              <a:rPr lang="it-IT" dirty="0" smtClean="0">
                <a:sym typeface="Wingdings" pitchFamily="2" charset="2"/>
              </a:rPr>
              <a:t>ampi lavori </a:t>
            </a:r>
            <a:r>
              <a:rPr lang="it-IT" dirty="0" smtClean="0">
                <a:sym typeface="Wingdings" pitchFamily="2" charset="2"/>
              </a:rPr>
              <a:t>pubblici</a:t>
            </a:r>
            <a:r>
              <a:rPr lang="it-IT" baseline="0" dirty="0" smtClean="0">
                <a:sym typeface="Wingdings" pitchFamily="2" charset="2"/>
              </a:rPr>
              <a:t> grazie alla </a:t>
            </a:r>
            <a:r>
              <a:rPr lang="it-IT" dirty="0" smtClean="0">
                <a:sym typeface="Wingdings" pitchFamily="2" charset="2"/>
              </a:rPr>
              <a:t>conquista d’oro,</a:t>
            </a:r>
            <a:r>
              <a:rPr lang="it-IT" baseline="0" dirty="0" smtClean="0">
                <a:sym typeface="Wingdings" pitchFamily="2" charset="2"/>
              </a:rPr>
              <a:t> ma anche un </a:t>
            </a:r>
            <a:r>
              <a:rPr lang="it-IT" dirty="0" smtClean="0">
                <a:sym typeface="Wingdings" pitchFamily="2" charset="2"/>
              </a:rPr>
              <a:t>programma </a:t>
            </a:r>
            <a:r>
              <a:rPr lang="it-IT" dirty="0" smtClean="0">
                <a:sym typeface="Wingdings" pitchFamily="2" charset="2"/>
              </a:rPr>
              <a:t>di assistenza </a:t>
            </a:r>
            <a:r>
              <a:rPr lang="it-IT" dirty="0" smtClean="0">
                <a:sym typeface="Wingdings" pitchFamily="2" charset="2"/>
              </a:rPr>
              <a:t>all’infanzia,</a:t>
            </a:r>
            <a:r>
              <a:rPr lang="it-IT" baseline="0" dirty="0" smtClean="0">
                <a:sym typeface="Wingdings" pitchFamily="2" charset="2"/>
              </a:rPr>
              <a:t> cioè i famosi </a:t>
            </a:r>
            <a:r>
              <a:rPr lang="it-IT" dirty="0" smtClean="0">
                <a:sym typeface="Wingdings" pitchFamily="2" charset="2"/>
              </a:rPr>
              <a:t>gli</a:t>
            </a:r>
            <a:r>
              <a:rPr lang="it-IT" baseline="0" dirty="0" smtClean="0">
                <a:sym typeface="Wingdings" pitchFamily="2" charset="2"/>
              </a:rPr>
              <a:t> </a:t>
            </a:r>
            <a:r>
              <a:rPr lang="it-IT" baseline="0" dirty="0" smtClean="0">
                <a:sym typeface="Wingdings" pitchFamily="2" charset="2"/>
              </a:rPr>
              <a:t>alimenta </a:t>
            </a:r>
            <a:r>
              <a:rPr lang="it-IT" baseline="0" dirty="0" err="1" smtClean="0">
                <a:sym typeface="Wingdings" pitchFamily="2" charset="2"/>
              </a:rPr>
              <a:t>Italiae</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Foro di Traiano, mercanti </a:t>
            </a:r>
            <a:r>
              <a:rPr lang="it-IT" dirty="0" err="1" smtClean="0"/>
              <a:t>traianei</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Mappa</a:t>
            </a:r>
            <a:r>
              <a:rPr lang="it-IT" baseline="0" dirty="0" smtClean="0"/>
              <a:t> terme di Traiano che coprono ultima parte di Domus Aurea ancora visibile</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Bacino esagonale</a:t>
            </a:r>
            <a:r>
              <a:rPr lang="it-IT" baseline="0" dirty="0" smtClean="0"/>
              <a:t> porto di Ostia risolve problemi di insabbiamento</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Alimenta </a:t>
            </a:r>
            <a:r>
              <a:rPr lang="it-IT" dirty="0" err="1" smtClean="0"/>
              <a:t>Italiae</a:t>
            </a:r>
            <a:r>
              <a:rPr lang="it-IT" dirty="0" smtClean="0"/>
              <a:t> sull’arco</a:t>
            </a:r>
            <a:r>
              <a:rPr lang="it-IT" baseline="0" dirty="0" smtClean="0"/>
              <a:t> di Benevento, narrati in forma di </a:t>
            </a:r>
            <a:r>
              <a:rPr lang="it-IT" baseline="0" dirty="0" smtClean="0"/>
              <a:t>rilievo</a:t>
            </a:r>
          </a:p>
          <a:p>
            <a:r>
              <a:rPr lang="it-IT" baseline="0" dirty="0" smtClean="0">
                <a:sym typeface="Wingdings" pitchFamily="2" charset="2"/>
              </a:rPr>
              <a:t> </a:t>
            </a:r>
            <a:r>
              <a:rPr lang="it-IT" baseline="0" dirty="0" smtClean="0">
                <a:sym typeface="Wingdings" pitchFamily="2" charset="2"/>
              </a:rPr>
              <a:t>si allude anche nella forma di monetazione, struttura </a:t>
            </a:r>
            <a:r>
              <a:rPr lang="it-IT" baseline="0" dirty="0" err="1" smtClean="0">
                <a:sym typeface="Wingdings" pitchFamily="2" charset="2"/>
              </a:rPr>
              <a:t>alimentae</a:t>
            </a:r>
            <a:r>
              <a:rPr lang="it-IT" baseline="0" dirty="0" smtClean="0">
                <a:sym typeface="Wingdings" pitchFamily="2" charset="2"/>
              </a:rPr>
              <a:t> </a:t>
            </a:r>
            <a:r>
              <a:rPr lang="it-IT" baseline="0" dirty="0" err="1" smtClean="0">
                <a:sym typeface="Wingdings" pitchFamily="2" charset="2"/>
              </a:rPr>
              <a:t>italiae</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Veleia</a:t>
            </a:r>
            <a:r>
              <a:rPr lang="it-IT" dirty="0" smtClean="0"/>
              <a:t> piccolo </a:t>
            </a:r>
            <a:r>
              <a:rPr lang="it-IT" dirty="0" smtClean="0"/>
              <a:t>municipio</a:t>
            </a:r>
            <a:r>
              <a:rPr lang="it-IT" baseline="0" dirty="0" smtClean="0"/>
              <a:t> e</a:t>
            </a:r>
            <a:r>
              <a:rPr lang="it-IT" dirty="0" smtClean="0"/>
              <a:t> </a:t>
            </a:r>
            <a:r>
              <a:rPr lang="it-IT" dirty="0" smtClean="0"/>
              <a:t>piccola località </a:t>
            </a:r>
            <a:r>
              <a:rPr lang="it-IT" dirty="0" smtClean="0"/>
              <a:t>sull’</a:t>
            </a:r>
            <a:r>
              <a:rPr lang="it-IT" dirty="0" err="1" smtClean="0"/>
              <a:t>Aopenino</a:t>
            </a:r>
            <a:r>
              <a:rPr lang="it-IT" dirty="0" smtClean="0"/>
              <a:t> </a:t>
            </a:r>
            <a:r>
              <a:rPr lang="it-IT" dirty="0" smtClean="0"/>
              <a:t>emiliano,</a:t>
            </a:r>
            <a:r>
              <a:rPr lang="it-IT" baseline="0" dirty="0" smtClean="0"/>
              <a:t> posto straordinario </a:t>
            </a:r>
            <a:r>
              <a:rPr lang="it-IT" baseline="0" dirty="0" smtClean="0"/>
              <a:t> come </a:t>
            </a:r>
            <a:r>
              <a:rPr lang="it-IT" baseline="0" dirty="0" err="1" smtClean="0"/>
              <a:t>colelgamento</a:t>
            </a:r>
            <a:r>
              <a:rPr lang="it-IT" baseline="0" dirty="0" smtClean="0"/>
              <a:t> fra </a:t>
            </a:r>
            <a:r>
              <a:rPr lang="it-IT" baseline="0" dirty="0" smtClean="0"/>
              <a:t>Parma e Piacenza; dal Foro della Città viene l’</a:t>
            </a:r>
            <a:r>
              <a:rPr lang="it-IT" baseline="0" dirty="0" err="1" smtClean="0"/>
              <a:t>iscrizione…</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Tavola</a:t>
            </a:r>
            <a:r>
              <a:rPr lang="it-IT" baseline="0" dirty="0" smtClean="0"/>
              <a:t> di </a:t>
            </a:r>
            <a:r>
              <a:rPr lang="it-IT" baseline="0" dirty="0" err="1" smtClean="0"/>
              <a:t>Veleia</a:t>
            </a:r>
            <a:r>
              <a:rPr lang="it-IT" baseline="0" dirty="0" smtClean="0">
                <a:sym typeface="Wingdings" pitchFamily="2" charset="2"/>
              </a:rPr>
              <a:t> testimonia una </a:t>
            </a:r>
            <a:r>
              <a:rPr lang="it-IT" baseline="0" dirty="0" smtClean="0">
                <a:sym typeface="Wingdings" pitchFamily="2" charset="2"/>
              </a:rPr>
              <a:t>serie di obbligazioni contratte dai proprietari fondiari del veliate e piacentini ricevendo dei prestiti dall’imperatore</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La tavole</a:t>
            </a:r>
            <a:r>
              <a:rPr lang="it-IT" sz="1600" baseline="0" dirty="0" smtClean="0"/>
              <a:t> testimonia di prestiti </a:t>
            </a:r>
            <a:r>
              <a:rPr lang="it-IT" sz="1600" dirty="0" smtClean="0"/>
              <a:t>consistenti in </a:t>
            </a:r>
            <a:r>
              <a:rPr lang="it-IT" sz="1600" baseline="0" dirty="0" smtClean="0"/>
              <a:t>atti agevolati </a:t>
            </a:r>
            <a:r>
              <a:rPr lang="it-IT" sz="1600" baseline="0" dirty="0" smtClean="0"/>
              <a:t>di una determinata </a:t>
            </a:r>
            <a:r>
              <a:rPr lang="it-IT" sz="1600" baseline="0" dirty="0" smtClean="0"/>
              <a:t>comunità. I </a:t>
            </a:r>
            <a:r>
              <a:rPr lang="it-IT" sz="1600" baseline="0" dirty="0" smtClean="0"/>
              <a:t>proprietari fondiari per ricevere il prestito avrebbero versato </a:t>
            </a:r>
            <a:r>
              <a:rPr lang="it-IT" sz="1600" baseline="0" dirty="0" smtClean="0"/>
              <a:t>annualmente un </a:t>
            </a:r>
            <a:r>
              <a:rPr lang="it-IT" sz="1600" baseline="0" dirty="0" smtClean="0"/>
              <a:t>interesse del 5 per cento, che avrebbero versato non all’imperatore ma in casse speciali aperte in </a:t>
            </a:r>
            <a:r>
              <a:rPr lang="it-IT" sz="1600" baseline="0" dirty="0" smtClean="0"/>
              <a:t>ciascuna </a:t>
            </a:r>
            <a:r>
              <a:rPr lang="it-IT" sz="1600" baseline="0" dirty="0" smtClean="0"/>
              <a:t>di tali </a:t>
            </a:r>
            <a:r>
              <a:rPr lang="it-IT" sz="1600" baseline="0" dirty="0" smtClean="0"/>
              <a:t>comunità. Così </a:t>
            </a:r>
            <a:r>
              <a:rPr lang="it-IT" sz="1600" baseline="0" dirty="0" smtClean="0"/>
              <a:t>venivano versati assegni familiari per bambini e </a:t>
            </a:r>
            <a:r>
              <a:rPr lang="it-IT" sz="1600" baseline="0" dirty="0" smtClean="0"/>
              <a:t>bambine.</a:t>
            </a:r>
          </a:p>
          <a:p>
            <a:r>
              <a:rPr lang="it-IT" sz="1600" baseline="0" dirty="0" smtClean="0">
                <a:sym typeface="Wingdings" pitchFamily="2" charset="2"/>
              </a:rPr>
              <a:t> L’ammontare </a:t>
            </a:r>
            <a:r>
              <a:rPr lang="it-IT" sz="1600" baseline="0" dirty="0" smtClean="0">
                <a:sym typeface="Wingdings" pitchFamily="2" charset="2"/>
              </a:rPr>
              <a:t>del prestito </a:t>
            </a:r>
            <a:r>
              <a:rPr lang="it-IT" sz="1600" baseline="0" dirty="0" smtClean="0">
                <a:sym typeface="Wingdings" pitchFamily="2" charset="2"/>
              </a:rPr>
              <a:t>nel </a:t>
            </a:r>
            <a:r>
              <a:rPr lang="it-IT" sz="1600" baseline="0" dirty="0" smtClean="0">
                <a:sym typeface="Wingdings" pitchFamily="2" charset="2"/>
              </a:rPr>
              <a:t>caso di </a:t>
            </a:r>
            <a:r>
              <a:rPr lang="it-IT" sz="1600" baseline="0" dirty="0" err="1" smtClean="0">
                <a:sym typeface="Wingdings" pitchFamily="2" charset="2"/>
              </a:rPr>
              <a:t>Veleia</a:t>
            </a:r>
            <a:r>
              <a:rPr lang="it-IT" sz="1600" baseline="0" dirty="0" smtClean="0">
                <a:sym typeface="Wingdings" pitchFamily="2" charset="2"/>
              </a:rPr>
              <a:t> è </a:t>
            </a:r>
            <a:r>
              <a:rPr lang="it-IT" sz="1600" baseline="0" dirty="0" smtClean="0">
                <a:sym typeface="Wingdings" pitchFamily="2" charset="2"/>
              </a:rPr>
              <a:t>+ di un milione di sesterzi con un interesse di 55 800 </a:t>
            </a:r>
            <a:r>
              <a:rPr lang="it-IT" sz="1600" baseline="0" dirty="0" smtClean="0">
                <a:sym typeface="Wingdings" pitchFamily="2" charset="2"/>
              </a:rPr>
              <a:t>sesterzi, e pagati gli </a:t>
            </a:r>
            <a:r>
              <a:rPr lang="it-IT" sz="1600" baseline="0" dirty="0" smtClean="0">
                <a:sym typeface="Wingdings" pitchFamily="2" charset="2"/>
              </a:rPr>
              <a:t>assegni familiari per 300 bambini fra maschi e </a:t>
            </a:r>
            <a:r>
              <a:rPr lang="it-IT" sz="1600" baseline="0" dirty="0" smtClean="0">
                <a:sym typeface="Wingdings" pitchFamily="2" charset="2"/>
              </a:rPr>
              <a:t>femmine. A </a:t>
            </a:r>
            <a:r>
              <a:rPr lang="it-IT" sz="1600" baseline="0" dirty="0" smtClean="0">
                <a:sym typeface="Wingdings" pitchFamily="2" charset="2"/>
              </a:rPr>
              <a:t>seconda del sesso e statuto </a:t>
            </a:r>
            <a:r>
              <a:rPr lang="it-IT" sz="1600" baseline="0" dirty="0" smtClean="0">
                <a:sym typeface="Wingdings" pitchFamily="2" charset="2"/>
              </a:rPr>
              <a:t>giuridico </a:t>
            </a:r>
            <a:r>
              <a:rPr lang="it-IT" sz="1600" baseline="0" dirty="0" smtClean="0">
                <a:sym typeface="Wingdings" pitchFamily="2" charset="2"/>
              </a:rPr>
              <a:t>variavano i prestiti 16 sesterzi maschi 12 donne , spurie</a:t>
            </a:r>
            <a:endParaRPr lang="it-IT" sz="16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Veniva</a:t>
            </a:r>
            <a:r>
              <a:rPr lang="it-IT" sz="2000" baseline="0" dirty="0" smtClean="0"/>
              <a:t> data p</a:t>
            </a:r>
            <a:r>
              <a:rPr lang="it-IT" sz="2000" dirty="0" smtClean="0"/>
              <a:t>reponderanza </a:t>
            </a:r>
            <a:r>
              <a:rPr lang="it-IT" sz="2000" dirty="0" smtClean="0"/>
              <a:t>di maschi, </a:t>
            </a:r>
            <a:r>
              <a:rPr lang="it-IT" sz="2000" dirty="0" smtClean="0"/>
              <a:t>siccome era</a:t>
            </a:r>
            <a:r>
              <a:rPr lang="it-IT" sz="2000" baseline="0" dirty="0" smtClean="0"/>
              <a:t> </a:t>
            </a:r>
            <a:r>
              <a:rPr lang="it-IT" sz="2000" baseline="0" dirty="0" smtClean="0"/>
              <a:t>preferibile dichiarare maschi al programma </a:t>
            </a:r>
            <a:r>
              <a:rPr lang="it-IT" sz="2000" baseline="0" dirty="0" smtClean="0"/>
              <a:t>per una maggiore remunerazione, </a:t>
            </a:r>
            <a:r>
              <a:rPr lang="it-IT" sz="2000" baseline="0" dirty="0" smtClean="0"/>
              <a:t>altrimenti senza alcuna possibilità si </a:t>
            </a:r>
            <a:r>
              <a:rPr lang="it-IT" sz="2000" baseline="0" dirty="0" smtClean="0"/>
              <a:t>iscrivevano </a:t>
            </a:r>
            <a:r>
              <a:rPr lang="it-IT" sz="2000" baseline="0" dirty="0" smtClean="0"/>
              <a:t>anche </a:t>
            </a:r>
            <a:r>
              <a:rPr lang="it-IT" sz="2000" baseline="0" dirty="0" smtClean="0"/>
              <a:t>donne</a:t>
            </a:r>
          </a:p>
          <a:p>
            <a:pPr>
              <a:buFont typeface="Wingdings"/>
              <a:buChar char="à"/>
            </a:pPr>
            <a:r>
              <a:rPr lang="it-IT" sz="2000" baseline="0" dirty="0" smtClean="0">
                <a:sym typeface="Wingdings" pitchFamily="2" charset="2"/>
              </a:rPr>
              <a:t>finalità era già discussa</a:t>
            </a:r>
            <a:r>
              <a:rPr lang="it-IT" sz="2000" baseline="0" dirty="0" smtClean="0">
                <a:sym typeface="Wingdings" pitchFamily="2" charset="2"/>
              </a:rPr>
              <a:t>, </a:t>
            </a:r>
            <a:r>
              <a:rPr lang="it-IT" sz="2000" baseline="0" dirty="0" smtClean="0">
                <a:sym typeface="Wingdings" pitchFamily="2" charset="2"/>
              </a:rPr>
              <a:t>il panegirico </a:t>
            </a:r>
            <a:r>
              <a:rPr lang="it-IT" sz="2000" baseline="0" dirty="0" smtClean="0">
                <a:sym typeface="Wingdings" pitchFamily="2" charset="2"/>
              </a:rPr>
              <a:t>scritto da Plinio il Giovane </a:t>
            </a:r>
            <a:r>
              <a:rPr lang="it-IT" sz="2000" baseline="0" dirty="0" smtClean="0">
                <a:sym typeface="Wingdings" pitchFamily="2" charset="2"/>
              </a:rPr>
              <a:t>esprimeva tale politica in </a:t>
            </a:r>
            <a:r>
              <a:rPr lang="it-IT" sz="2000" baseline="0" dirty="0" smtClean="0">
                <a:sym typeface="Wingdings" pitchFamily="2" charset="2"/>
              </a:rPr>
              <a:t>modo tale da incrementare </a:t>
            </a:r>
            <a:r>
              <a:rPr lang="it-IT" sz="2000" baseline="0" dirty="0" smtClean="0">
                <a:sym typeface="Wingdings" pitchFamily="2" charset="2"/>
              </a:rPr>
              <a:t> la natalità </a:t>
            </a:r>
            <a:r>
              <a:rPr lang="it-IT" sz="2000" baseline="0" dirty="0" smtClean="0">
                <a:sym typeface="Wingdings" pitchFamily="2" charset="2"/>
              </a:rPr>
              <a:t>in </a:t>
            </a:r>
            <a:r>
              <a:rPr lang="it-IT" sz="2000" baseline="0" dirty="0" smtClean="0">
                <a:sym typeface="Wingdings" pitchFamily="2" charset="2"/>
              </a:rPr>
              <a:t>Italia di </a:t>
            </a:r>
            <a:r>
              <a:rPr lang="it-IT" sz="2000" baseline="0" dirty="0" smtClean="0">
                <a:sym typeface="Wingdings" pitchFamily="2" charset="2"/>
              </a:rPr>
              <a:t>+ soldati, </a:t>
            </a:r>
            <a:r>
              <a:rPr lang="it-IT" sz="2000" baseline="0" dirty="0" smtClean="0">
                <a:sym typeface="Wingdings" pitchFamily="2" charset="2"/>
              </a:rPr>
              <a:t>di + </a:t>
            </a:r>
            <a:r>
              <a:rPr lang="it-IT" sz="2000" baseline="0" dirty="0" smtClean="0">
                <a:sym typeface="Wingdings" pitchFamily="2" charset="2"/>
              </a:rPr>
              <a:t>individui da utilizzare </a:t>
            </a:r>
            <a:r>
              <a:rPr lang="it-IT" sz="2000" baseline="0" dirty="0" smtClean="0">
                <a:sym typeface="Wingdings" pitchFamily="2" charset="2"/>
              </a:rPr>
              <a:t>nell’amministrazione dell’impero</a:t>
            </a:r>
            <a:r>
              <a:rPr lang="it-IT" sz="2000" baseline="0" dirty="0" smtClean="0">
                <a:sym typeface="Wingdings" pitchFamily="2" charset="2"/>
              </a:rPr>
              <a:t>; tutto sommato </a:t>
            </a:r>
            <a:r>
              <a:rPr lang="it-IT" sz="2000" baseline="0" dirty="0" smtClean="0">
                <a:sym typeface="Wingdings" pitchFamily="2" charset="2"/>
              </a:rPr>
              <a:t>è una tradizionale </a:t>
            </a:r>
            <a:r>
              <a:rPr lang="it-IT" sz="2000" baseline="0" dirty="0" smtClean="0">
                <a:sym typeface="Wingdings" pitchFamily="2" charset="2"/>
              </a:rPr>
              <a:t>visione anche perché gli eserciti vengono riforniti dalle provincie e reclutati </a:t>
            </a:r>
            <a:r>
              <a:rPr lang="it-IT" sz="2000" baseline="0" dirty="0" smtClean="0">
                <a:sym typeface="Wingdings" pitchFamily="2" charset="2"/>
              </a:rPr>
              <a:t>localmente</a:t>
            </a:r>
          </a:p>
          <a:p>
            <a:pPr>
              <a:buFont typeface="Wingdings"/>
              <a:buChar char="à"/>
            </a:pPr>
            <a:r>
              <a:rPr lang="it-IT" sz="2000" baseline="0" dirty="0" smtClean="0">
                <a:sym typeface="Wingdings" pitchFamily="2" charset="2"/>
              </a:rPr>
              <a:t>è </a:t>
            </a:r>
            <a:r>
              <a:rPr lang="it-IT" sz="2000" baseline="0" dirty="0" smtClean="0">
                <a:sym typeface="Wingdings" pitchFamily="2" charset="2"/>
              </a:rPr>
              <a:t>possibile dire ha avuto una ricaduta in ambito agricolo ed </a:t>
            </a:r>
            <a:r>
              <a:rPr lang="it-IT" sz="2000" baseline="0" dirty="0" smtClean="0">
                <a:sym typeface="Wingdings" pitchFamily="2" charset="2"/>
              </a:rPr>
              <a:t>economico, </a:t>
            </a:r>
            <a:r>
              <a:rPr lang="it-IT" sz="2000" baseline="0" dirty="0" smtClean="0">
                <a:sym typeface="Wingdings" pitchFamily="2" charset="2"/>
              </a:rPr>
              <a:t>5 per cento </a:t>
            </a:r>
            <a:r>
              <a:rPr lang="it-IT" sz="2000" baseline="0" dirty="0" err="1" smtClean="0">
                <a:sym typeface="Wingdings" pitchFamily="2" charset="2"/>
              </a:rPr>
              <a:t>irredimediabilmente</a:t>
            </a:r>
            <a:r>
              <a:rPr lang="it-IT" sz="2000" baseline="0" dirty="0" smtClean="0">
                <a:sym typeface="Wingdings" pitchFamily="2" charset="2"/>
              </a:rPr>
              <a:t> </a:t>
            </a:r>
            <a:r>
              <a:rPr lang="it-IT" sz="2000" baseline="0" dirty="0" smtClean="0">
                <a:sym typeface="Wingdings" pitchFamily="2" charset="2"/>
              </a:rPr>
              <a:t>sarà pagato in perpetuo </a:t>
            </a:r>
            <a:r>
              <a:rPr lang="it-IT" sz="2000" baseline="0" dirty="0" smtClean="0">
                <a:sym typeface="Wingdings" pitchFamily="2" charset="2"/>
              </a:rPr>
              <a:t>sui </a:t>
            </a:r>
            <a:r>
              <a:rPr lang="it-IT" sz="2000" baseline="0" dirty="0" smtClean="0">
                <a:sym typeface="Wingdings" pitchFamily="2" charset="2"/>
              </a:rPr>
              <a:t>terreni posto in obbligazione</a:t>
            </a:r>
            <a:r>
              <a:rPr lang="it-IT" sz="2000" baseline="0" dirty="0" smtClean="0">
                <a:sym typeface="Wingdings" pitchFamily="2" charset="2"/>
              </a:rPr>
              <a:t>, quindi la </a:t>
            </a:r>
            <a:r>
              <a:rPr lang="it-IT" sz="2000" baseline="0" dirty="0" smtClean="0">
                <a:sym typeface="Wingdings" pitchFamily="2" charset="2"/>
              </a:rPr>
              <a:t>tassa </a:t>
            </a:r>
            <a:r>
              <a:rPr lang="it-IT" sz="2000" baseline="0" dirty="0" smtClean="0">
                <a:sym typeface="Wingdings" pitchFamily="2" charset="2"/>
              </a:rPr>
              <a:t>è soggetta </a:t>
            </a:r>
            <a:r>
              <a:rPr lang="it-IT" sz="2000" baseline="0" dirty="0" smtClean="0">
                <a:sym typeface="Wingdings" pitchFamily="2" charset="2"/>
              </a:rPr>
              <a:t>a un onere </a:t>
            </a:r>
            <a:r>
              <a:rPr lang="it-IT" sz="2000" baseline="0" dirty="0" smtClean="0">
                <a:sym typeface="Wingdings" pitchFamily="2" charset="2"/>
              </a:rPr>
              <a:t>fondiario fiscale e si </a:t>
            </a:r>
            <a:r>
              <a:rPr lang="it-IT" sz="2000" baseline="0" dirty="0" smtClean="0">
                <a:sym typeface="Wingdings" pitchFamily="2" charset="2"/>
              </a:rPr>
              <a:t>verrebbero a creare dei terreni non posti a </a:t>
            </a:r>
            <a:r>
              <a:rPr lang="it-IT" sz="2000" baseline="0" dirty="0" smtClean="0">
                <a:sym typeface="Wingdings" pitchFamily="2" charset="2"/>
              </a:rPr>
              <a:t>obbligazione, </a:t>
            </a:r>
            <a:r>
              <a:rPr lang="it-IT" sz="2000" baseline="0" dirty="0" err="1" smtClean="0">
                <a:sym typeface="Wingdings" pitchFamily="2" charset="2"/>
              </a:rPr>
              <a:t>chenon</a:t>
            </a:r>
            <a:r>
              <a:rPr lang="it-IT" sz="2000" baseline="0" dirty="0" smtClean="0">
                <a:sym typeface="Wingdings" pitchFamily="2" charset="2"/>
              </a:rPr>
              <a:t> </a:t>
            </a:r>
            <a:r>
              <a:rPr lang="it-IT" sz="2000" baseline="0" dirty="0" smtClean="0">
                <a:sym typeface="Wingdings" pitchFamily="2" charset="2"/>
              </a:rPr>
              <a:t>pagano </a:t>
            </a:r>
            <a:r>
              <a:rPr lang="it-IT" sz="2000" baseline="0" dirty="0" smtClean="0">
                <a:sym typeface="Wingdings" pitchFamily="2" charset="2"/>
              </a:rPr>
              <a:t>tributi </a:t>
            </a:r>
            <a:r>
              <a:rPr lang="it-IT" sz="2000" baseline="0" dirty="0" smtClean="0">
                <a:sym typeface="Wingdings" pitchFamily="2" charset="2"/>
              </a:rPr>
              <a:t>altri invece devono per forza </a:t>
            </a:r>
            <a:r>
              <a:rPr lang="it-IT" sz="2000" baseline="0" dirty="0" smtClean="0">
                <a:sym typeface="Wingdings" pitchFamily="2" charset="2"/>
              </a:rPr>
              <a:t>versarlo avvalendosi della politica degli “alimenta”</a:t>
            </a:r>
          </a:p>
          <a:p>
            <a:pPr>
              <a:buFont typeface="Wingdings"/>
              <a:buChar char="à"/>
            </a:pPr>
            <a:r>
              <a:rPr lang="it-IT" sz="2000" baseline="0" dirty="0" smtClean="0">
                <a:sym typeface="Wingdings" pitchFamily="2" charset="2"/>
              </a:rPr>
              <a:t>Pertanto c’è una preferenza </a:t>
            </a:r>
            <a:r>
              <a:rPr lang="it-IT" sz="2000" baseline="0" dirty="0" smtClean="0">
                <a:sym typeface="Wingdings" pitchFamily="2" charset="2"/>
              </a:rPr>
              <a:t>della produttività </a:t>
            </a:r>
            <a:r>
              <a:rPr lang="it-IT" sz="2000" baseline="0" dirty="0" smtClean="0">
                <a:sym typeface="Wingdings" pitchFamily="2" charset="2"/>
              </a:rPr>
              <a:t>economica e </a:t>
            </a:r>
            <a:r>
              <a:rPr lang="it-IT" sz="2000" baseline="0" dirty="0" smtClean="0">
                <a:sym typeface="Wingdings" pitchFamily="2" charset="2"/>
              </a:rPr>
              <a:t>preferenza di terreni che non ha vincoli fiscali: quei soldi del prestito li utilizzo per migliorare le strutture della lavorazione dei prodotti, </a:t>
            </a:r>
            <a:r>
              <a:rPr lang="it-IT" sz="2000" baseline="0" dirty="0" smtClean="0">
                <a:sym typeface="Wingdings" pitchFamily="2" charset="2"/>
              </a:rPr>
              <a:t>convertire </a:t>
            </a:r>
            <a:r>
              <a:rPr lang="it-IT" sz="2000" baseline="0" dirty="0" smtClean="0">
                <a:sym typeface="Wingdings" pitchFamily="2" charset="2"/>
              </a:rPr>
              <a:t>le piante vecchie a nuove, ristrutturazione </a:t>
            </a:r>
            <a:r>
              <a:rPr lang="it-IT" sz="2000" baseline="0" dirty="0" err="1" smtClean="0">
                <a:sym typeface="Wingdings" pitchFamily="2" charset="2"/>
              </a:rPr>
              <a:t>villae</a:t>
            </a:r>
            <a:endParaRPr lang="it-IT" sz="2000" baseline="0" dirty="0" smtClean="0">
              <a:sym typeface="Wingdings" pitchFamily="2" charset="2"/>
            </a:endParaRPr>
          </a:p>
          <a:p>
            <a:pPr>
              <a:buFont typeface="Wingdings"/>
              <a:buChar char="à"/>
            </a:pPr>
            <a:r>
              <a:rPr lang="it-IT" sz="2000" baseline="0" dirty="0" smtClean="0">
                <a:sym typeface="Wingdings" pitchFamily="2" charset="2"/>
              </a:rPr>
              <a:t>Quei prestiti sono reinvestiti </a:t>
            </a:r>
            <a:r>
              <a:rPr lang="it-IT" sz="2000" baseline="0" dirty="0" smtClean="0">
                <a:sym typeface="Wingdings" pitchFamily="2" charset="2"/>
              </a:rPr>
              <a:t>per aumentare la produttività di quei fondi a causa della presenza di un onere </a:t>
            </a:r>
            <a:r>
              <a:rPr lang="it-IT" sz="2000" baseline="0" dirty="0" smtClean="0">
                <a:sym typeface="Wingdings" pitchFamily="2" charset="2"/>
              </a:rPr>
              <a:t>fondiario. Si tratta di finanziare per </a:t>
            </a:r>
            <a:r>
              <a:rPr lang="it-IT" sz="2000" baseline="0" dirty="0" smtClean="0">
                <a:sym typeface="Wingdings" pitchFamily="2" charset="2"/>
              </a:rPr>
              <a:t>una sola volta il </a:t>
            </a:r>
            <a:r>
              <a:rPr lang="it-IT" sz="2000" baseline="0" dirty="0" smtClean="0">
                <a:sym typeface="Wingdings" pitchFamily="2" charset="2"/>
              </a:rPr>
              <a:t>sistema che </a:t>
            </a:r>
            <a:r>
              <a:rPr lang="it-IT" sz="2000" baseline="0" dirty="0" smtClean="0">
                <a:sym typeface="Wingdings" pitchFamily="2" charset="2"/>
              </a:rPr>
              <a:t>si alimenta con tali interessi, </a:t>
            </a:r>
            <a:r>
              <a:rPr lang="it-IT" sz="2000" baseline="0" dirty="0" smtClean="0">
                <a:sym typeface="Wingdings" pitchFamily="2" charset="2"/>
              </a:rPr>
              <a:t>su proprietà </a:t>
            </a:r>
            <a:r>
              <a:rPr lang="it-IT" sz="2000" baseline="0" dirty="0" smtClean="0">
                <a:sym typeface="Wingdings" pitchFamily="2" charset="2"/>
              </a:rPr>
              <a:t>locali e </a:t>
            </a:r>
            <a:r>
              <a:rPr lang="it-IT" sz="2000" baseline="0" dirty="0" smtClean="0">
                <a:sym typeface="Wingdings" pitchFamily="2" charset="2"/>
              </a:rPr>
              <a:t>proprietari terrieri, pertanto il </a:t>
            </a:r>
            <a:r>
              <a:rPr lang="it-IT" sz="2000" baseline="0" dirty="0" smtClean="0">
                <a:sym typeface="Wingdings" pitchFamily="2" charset="2"/>
              </a:rPr>
              <a:t>tasso di agevolazione </a:t>
            </a:r>
            <a:r>
              <a:rPr lang="it-IT" sz="2000" baseline="0" dirty="0" smtClean="0">
                <a:sym typeface="Wingdings" pitchFamily="2" charset="2"/>
              </a:rPr>
              <a:t>fu molto </a:t>
            </a:r>
            <a:r>
              <a:rPr lang="it-IT" sz="2000" baseline="0" dirty="0" smtClean="0">
                <a:sym typeface="Wingdings" pitchFamily="2" charset="2"/>
              </a:rPr>
              <a:t>poco usualmente utilizzati del periodo(12 per </a:t>
            </a:r>
            <a:r>
              <a:rPr lang="it-IT" sz="2000" baseline="0" dirty="0" smtClean="0">
                <a:sym typeface="Wingdings" pitchFamily="2" charset="2"/>
              </a:rPr>
              <a:t>cento circa) con cui si </a:t>
            </a:r>
            <a:r>
              <a:rPr lang="it-IT" sz="2000" baseline="0" dirty="0" smtClean="0">
                <a:sym typeface="Wingdings" pitchFamily="2" charset="2"/>
              </a:rPr>
              <a:t>accede al prestito </a:t>
            </a:r>
            <a:r>
              <a:rPr lang="it-IT" sz="2000" baseline="0" dirty="0" smtClean="0">
                <a:sym typeface="Wingdings" pitchFamily="2" charset="2"/>
              </a:rPr>
              <a:t>imperiale</a:t>
            </a:r>
          </a:p>
          <a:p>
            <a:pPr>
              <a:buFont typeface="Wingdings"/>
              <a:buNone/>
            </a:pPr>
            <a:r>
              <a:rPr lang="it-IT" sz="2000" baseline="0" dirty="0" smtClean="0">
                <a:sym typeface="Wingdings" pitchFamily="2" charset="2"/>
              </a:rPr>
              <a:t> </a:t>
            </a:r>
            <a:r>
              <a:rPr lang="it-IT" sz="2000" baseline="0" dirty="0" smtClean="0">
                <a:sym typeface="Wingdings" pitchFamily="2" charset="2"/>
              </a:rPr>
              <a:t>diversamente se </a:t>
            </a:r>
            <a:r>
              <a:rPr lang="it-IT" sz="2000" baseline="0" dirty="0" smtClean="0">
                <a:sym typeface="Wingdings" pitchFamily="2" charset="2"/>
              </a:rPr>
              <a:t>l’imperatore </a:t>
            </a:r>
            <a:r>
              <a:rPr lang="it-IT" sz="2000" baseline="0" dirty="0" smtClean="0">
                <a:sym typeface="Wingdings" pitchFamily="2" charset="2"/>
              </a:rPr>
              <a:t>avesse voluto creare un </a:t>
            </a:r>
            <a:r>
              <a:rPr lang="it-IT" sz="2000" baseline="0" dirty="0" smtClean="0">
                <a:sym typeface="Wingdings" pitchFamily="2" charset="2"/>
              </a:rPr>
              <a:t>infrastruttura </a:t>
            </a:r>
            <a:r>
              <a:rPr lang="it-IT" sz="2000" baseline="0" dirty="0" smtClean="0">
                <a:sym typeface="Wingdings" pitchFamily="2" charset="2"/>
              </a:rPr>
              <a:t>amministrativa non mettendo in mezzo i proprietari terrieri, pertanto sceglie la soluzione + </a:t>
            </a:r>
            <a:r>
              <a:rPr lang="it-IT" sz="2000" baseline="0" dirty="0" smtClean="0">
                <a:sym typeface="Wingdings" pitchFamily="2" charset="2"/>
              </a:rPr>
              <a:t>conveniente e più tassativa</a:t>
            </a:r>
            <a:endParaRPr lang="it-IT" sz="20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Spagnolo anche lui, imparentato</a:t>
            </a:r>
            <a:r>
              <a:rPr lang="it-IT" sz="1800" baseline="0" dirty="0" smtClean="0"/>
              <a:t> con Traiano, fa parte dello stato maggiore di Traiano con compiti </a:t>
            </a:r>
            <a:r>
              <a:rPr lang="it-IT" sz="1800" baseline="0" dirty="0" smtClean="0"/>
              <a:t>importantissimi,  ha grandi doti </a:t>
            </a:r>
            <a:r>
              <a:rPr lang="it-IT" sz="1800" baseline="0" dirty="0" smtClean="0"/>
              <a:t>di capacità militari tuttavia sarà lui a decidere per l’abbandono della politica espansiva e decide di abbandonare le 3 nuove provincie create da </a:t>
            </a:r>
            <a:r>
              <a:rPr lang="it-IT" sz="1800" baseline="0" dirty="0" smtClean="0"/>
              <a:t>Traino per un </a:t>
            </a:r>
            <a:r>
              <a:rPr lang="it-IT" sz="1800" baseline="0" dirty="0" smtClean="0"/>
              <a:t>ritorno ai vecchi confini </a:t>
            </a:r>
            <a:r>
              <a:rPr lang="it-IT" sz="1800" baseline="0" dirty="0" smtClean="0"/>
              <a:t>precedenti</a:t>
            </a:r>
            <a:r>
              <a:rPr lang="it-IT" sz="1800" baseline="0" dirty="0" smtClean="0"/>
              <a:t>, anche in Britannia; </a:t>
            </a:r>
            <a:r>
              <a:rPr lang="it-IT" sz="1800" baseline="0" dirty="0" smtClean="0"/>
              <a:t>le linee </a:t>
            </a:r>
            <a:r>
              <a:rPr lang="it-IT" sz="1800" baseline="0" dirty="0" smtClean="0"/>
              <a:t>di </a:t>
            </a:r>
            <a:r>
              <a:rPr lang="it-IT" sz="1800" baseline="0" dirty="0" smtClean="0"/>
              <a:t>difesa ora sono </a:t>
            </a:r>
            <a:r>
              <a:rPr lang="it-IT" sz="1800" baseline="0" dirty="0" smtClean="0"/>
              <a:t>+ sostenibili </a:t>
            </a:r>
            <a:r>
              <a:rPr lang="it-IT" sz="1800" baseline="0" dirty="0" smtClean="0"/>
              <a:t>per l’impero</a:t>
            </a:r>
            <a:r>
              <a:rPr lang="it-IT" sz="1800" baseline="0" dirty="0" smtClean="0"/>
              <a:t>, c’è un calcolo </a:t>
            </a:r>
            <a:r>
              <a:rPr lang="it-IT" sz="1800" baseline="0" dirty="0" smtClean="0"/>
              <a:t>economico dietro infatti il </a:t>
            </a:r>
            <a:r>
              <a:rPr lang="it-IT" sz="1800" baseline="0" dirty="0" smtClean="0"/>
              <a:t>mantenimento </a:t>
            </a:r>
            <a:r>
              <a:rPr lang="it-IT" sz="1800" baseline="0" dirty="0" smtClean="0"/>
              <a:t>delle provincie </a:t>
            </a:r>
            <a:r>
              <a:rPr lang="it-IT" sz="1800" baseline="0" dirty="0" smtClean="0"/>
              <a:t>sarebbe stato troppo costoso avrebbe comportato una serie di costi militari </a:t>
            </a:r>
            <a:r>
              <a:rPr lang="it-IT" sz="1800" baseline="0" dirty="0" smtClean="0"/>
              <a:t>con aumento del numero </a:t>
            </a:r>
            <a:r>
              <a:rPr lang="it-IT" sz="1800" baseline="0" dirty="0" smtClean="0"/>
              <a:t>di </a:t>
            </a:r>
            <a:r>
              <a:rPr lang="it-IT" sz="1800" baseline="0" dirty="0" smtClean="0"/>
              <a:t>legioni, invece, Adriano comprende che sia un bene rafforzare le infrastrutture e le </a:t>
            </a:r>
            <a:r>
              <a:rPr lang="it-IT" sz="1800" baseline="0" dirty="0" smtClean="0"/>
              <a:t>strade </a:t>
            </a:r>
            <a:r>
              <a:rPr lang="it-IT" sz="1800" baseline="0" dirty="0" smtClean="0"/>
              <a:t>per rendere più forte militarmente </a:t>
            </a:r>
            <a:r>
              <a:rPr lang="it-IT" sz="1800" baseline="0" dirty="0" err="1" smtClean="0"/>
              <a:t>perchè</a:t>
            </a:r>
            <a:r>
              <a:rPr lang="it-IT" sz="1800" baseline="0" dirty="0" smtClean="0"/>
              <a:t> </a:t>
            </a:r>
            <a:r>
              <a:rPr lang="it-IT" sz="1800" baseline="0" dirty="0" smtClean="0"/>
              <a:t>serviva al vivere </a:t>
            </a:r>
            <a:r>
              <a:rPr lang="it-IT" sz="1800" baseline="0" dirty="0" smtClean="0"/>
              <a:t>romano normale</a:t>
            </a:r>
          </a:p>
          <a:p>
            <a:pPr>
              <a:buFont typeface="Wingdings"/>
              <a:buChar char="à"/>
            </a:pPr>
            <a:r>
              <a:rPr lang="it-IT" sz="1800" baseline="0" dirty="0" smtClean="0">
                <a:sym typeface="Wingdings" pitchFamily="2" charset="2"/>
              </a:rPr>
              <a:t>costo </a:t>
            </a:r>
            <a:r>
              <a:rPr lang="it-IT" sz="1800" baseline="0" dirty="0" smtClean="0">
                <a:sym typeface="Wingdings" pitchFamily="2" charset="2"/>
              </a:rPr>
              <a:t>eccessivo non valeva </a:t>
            </a:r>
            <a:r>
              <a:rPr lang="it-IT" sz="1800" baseline="0" dirty="0" smtClean="0">
                <a:sym typeface="Wingdings" pitchFamily="2" charset="2"/>
              </a:rPr>
              <a:t>l’impresa</a:t>
            </a:r>
          </a:p>
          <a:p>
            <a:pPr>
              <a:buFont typeface="Wingdings"/>
              <a:buChar char="à"/>
            </a:pPr>
            <a:r>
              <a:rPr lang="it-IT" sz="1800" baseline="0" dirty="0" smtClean="0">
                <a:sym typeface="Wingdings" pitchFamily="2" charset="2"/>
              </a:rPr>
              <a:t>La sua </a:t>
            </a:r>
            <a:r>
              <a:rPr lang="it-IT" sz="1800" baseline="0" dirty="0" smtClean="0">
                <a:sym typeface="Wingdings" pitchFamily="2" charset="2"/>
              </a:rPr>
              <a:t>nomina </a:t>
            </a:r>
            <a:r>
              <a:rPr lang="it-IT" sz="1800" baseline="0" dirty="0" smtClean="0">
                <a:sym typeface="Wingdings" pitchFamily="2" charset="2"/>
              </a:rPr>
              <a:t>non fu </a:t>
            </a:r>
            <a:r>
              <a:rPr lang="it-IT" sz="1800" baseline="0" dirty="0" smtClean="0">
                <a:sym typeface="Wingdings" pitchFamily="2" charset="2"/>
              </a:rPr>
              <a:t>accettata da tutti, primo intervento repressivo nel 117 cospirazione ai suoi danni, e interviene condannando a morte 4 senatori di rango </a:t>
            </a:r>
            <a:r>
              <a:rPr lang="it-IT" sz="1800" baseline="0" dirty="0" smtClean="0">
                <a:sym typeface="Wingdings" pitchFamily="2" charset="2"/>
              </a:rPr>
              <a:t>consolare</a:t>
            </a:r>
          </a:p>
          <a:p>
            <a:pPr>
              <a:buFont typeface="Wingdings"/>
              <a:buNone/>
            </a:pPr>
            <a:r>
              <a:rPr lang="it-IT" sz="1800" baseline="0" dirty="0" smtClean="0">
                <a:sym typeface="Wingdings" pitchFamily="2" charset="2"/>
              </a:rPr>
              <a:t> </a:t>
            </a:r>
            <a:r>
              <a:rPr lang="it-IT" sz="1800" baseline="0" dirty="0" smtClean="0">
                <a:sym typeface="Wingdings" pitchFamily="2" charset="2"/>
              </a:rPr>
              <a:t>aprirà un conflitto fra lui e il senato che andrà avanti lungo tutto il regno di Adriano, solo alla fine cercherà di ricomporre e cercherà di costruire un linea di successione cercando di ricucire il rapporto che si era distrutto nel 117</a:t>
            </a:r>
            <a:endParaRPr lang="it-IT" sz="18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Politica di difesa dei </a:t>
            </a:r>
            <a:r>
              <a:rPr lang="it-IT" dirty="0" smtClean="0"/>
              <a:t>confini</a:t>
            </a:r>
          </a:p>
          <a:p>
            <a:r>
              <a:rPr lang="it-IT" dirty="0" smtClean="0">
                <a:sym typeface="Wingdings" pitchFamily="2" charset="2"/>
              </a:rPr>
              <a:t> </a:t>
            </a:r>
            <a:r>
              <a:rPr lang="it-IT" dirty="0" smtClean="0">
                <a:sym typeface="Wingdings" pitchFamily="2" charset="2"/>
              </a:rPr>
              <a:t>il Vallo di </a:t>
            </a:r>
            <a:r>
              <a:rPr lang="it-IT" dirty="0" smtClean="0">
                <a:sym typeface="Wingdings" pitchFamily="2" charset="2"/>
              </a:rPr>
              <a:t>Adriano</a:t>
            </a:r>
            <a:r>
              <a:rPr lang="it-IT" baseline="0" dirty="0" smtClean="0">
                <a:sym typeface="Wingdings" pitchFamily="2" charset="2"/>
              </a:rPr>
              <a:t> ha </a:t>
            </a:r>
            <a:r>
              <a:rPr lang="it-IT" dirty="0" smtClean="0">
                <a:sym typeface="Wingdings" pitchFamily="2" charset="2"/>
              </a:rPr>
              <a:t>fortemente </a:t>
            </a:r>
            <a:r>
              <a:rPr lang="it-IT" dirty="0" smtClean="0">
                <a:sym typeface="Wingdings" pitchFamily="2" charset="2"/>
              </a:rPr>
              <a:t>impresso </a:t>
            </a:r>
            <a:r>
              <a:rPr lang="it-IT" dirty="0" smtClean="0">
                <a:sym typeface="Wingdings" pitchFamily="2" charset="2"/>
              </a:rPr>
              <a:t>l’immaginario di Roma nel </a:t>
            </a:r>
            <a:r>
              <a:rPr lang="it-IT" dirty="0" smtClean="0">
                <a:sym typeface="Wingdings" pitchFamily="2" charset="2"/>
              </a:rPr>
              <a:t>territorio</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Serie di fortini, </a:t>
            </a:r>
            <a:r>
              <a:rPr lang="it-IT" dirty="0" err="1" smtClean="0"/>
              <a:t>vallum</a:t>
            </a:r>
            <a:r>
              <a:rPr lang="it-IT" dirty="0" smtClean="0"/>
              <a:t>, consiste</a:t>
            </a:r>
            <a:r>
              <a:rPr lang="it-IT" baseline="0" dirty="0" smtClean="0"/>
              <a:t> in un muro, vallo in difesa e preceduto da </a:t>
            </a:r>
            <a:r>
              <a:rPr lang="it-IT" baseline="0" dirty="0" err="1" smtClean="0"/>
              <a:t>forini</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Pecorelle molto bucolica</a:t>
            </a:r>
            <a:r>
              <a:rPr lang="it-IT" baseline="0" dirty="0" smtClean="0"/>
              <a:t> </a:t>
            </a:r>
            <a:r>
              <a:rPr lang="it-IT" baseline="0" dirty="0" smtClean="0"/>
              <a:t>idea </a:t>
            </a:r>
            <a:r>
              <a:rPr lang="it-IT" baseline="0" dirty="0" smtClean="0"/>
              <a:t>dell’altezza della struttura, foto carina</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algn="just"/>
            <a:r>
              <a:rPr lang="it-IT" sz="2000" dirty="0" smtClean="0"/>
              <a:t>Misure in campo </a:t>
            </a:r>
            <a:r>
              <a:rPr lang="it-IT" sz="2000" dirty="0" smtClean="0"/>
              <a:t>militare di Adriano</a:t>
            </a:r>
          </a:p>
          <a:p>
            <a:pPr algn="just">
              <a:buFont typeface="Wingdings"/>
              <a:buChar char="à"/>
            </a:pPr>
            <a:r>
              <a:rPr lang="it-IT" sz="2000" dirty="0" smtClean="0">
                <a:sym typeface="Wingdings" pitchFamily="2" charset="2"/>
              </a:rPr>
              <a:t>Ha</a:t>
            </a:r>
            <a:r>
              <a:rPr lang="it-IT" sz="2000" baseline="0" dirty="0" smtClean="0">
                <a:sym typeface="Wingdings" pitchFamily="2" charset="2"/>
              </a:rPr>
              <a:t> </a:t>
            </a:r>
            <a:r>
              <a:rPr lang="it-IT" sz="2000" dirty="0" smtClean="0">
                <a:sym typeface="Wingdings" pitchFamily="2" charset="2"/>
              </a:rPr>
              <a:t>incentivato</a:t>
            </a:r>
            <a:r>
              <a:rPr lang="it-IT" sz="2000" baseline="0" dirty="0" smtClean="0">
                <a:sym typeface="Wingdings" pitchFamily="2" charset="2"/>
              </a:rPr>
              <a:t> l’arruolamento </a:t>
            </a:r>
            <a:r>
              <a:rPr lang="it-IT" sz="2000" baseline="0" dirty="0" smtClean="0">
                <a:sym typeface="Wingdings" pitchFamily="2" charset="2"/>
              </a:rPr>
              <a:t>legionario nelle </a:t>
            </a:r>
            <a:r>
              <a:rPr lang="it-IT" sz="2000" baseline="0" dirty="0" smtClean="0">
                <a:sym typeface="Wingdings" pitchFamily="2" charset="2"/>
              </a:rPr>
              <a:t>regioni dove </a:t>
            </a:r>
            <a:r>
              <a:rPr lang="it-IT" sz="2000" baseline="0" dirty="0" smtClean="0">
                <a:sym typeface="Wingdings" pitchFamily="2" charset="2"/>
              </a:rPr>
              <a:t>servivano le singole </a:t>
            </a:r>
            <a:r>
              <a:rPr lang="it-IT" sz="2000" baseline="0" dirty="0" smtClean="0">
                <a:sym typeface="Wingdings" pitchFamily="2" charset="2"/>
              </a:rPr>
              <a:t>legioni (</a:t>
            </a:r>
            <a:r>
              <a:rPr lang="it-IT" sz="2000" baseline="0" dirty="0" smtClean="0">
                <a:sym typeface="Wingdings" pitchFamily="2" charset="2"/>
              </a:rPr>
              <a:t>non + fornite dall’Italia, statutariamente di regola le regioni istituite dai cittadini romani con Augusto, ora si </a:t>
            </a:r>
            <a:r>
              <a:rPr lang="it-IT" sz="2000" baseline="0" dirty="0" smtClean="0">
                <a:sym typeface="Wingdings" pitchFamily="2" charset="2"/>
              </a:rPr>
              <a:t>accettano </a:t>
            </a:r>
            <a:r>
              <a:rPr lang="it-IT" sz="2000" baseline="0" dirty="0" smtClean="0">
                <a:sym typeface="Wingdings" pitchFamily="2" charset="2"/>
              </a:rPr>
              <a:t>legionari provinciali dotati o meno di cittadinanza romana</a:t>
            </a:r>
            <a:r>
              <a:rPr lang="it-IT" sz="2000" baseline="0" dirty="0" smtClean="0">
                <a:sym typeface="Wingdings" pitchFamily="2" charset="2"/>
              </a:rPr>
              <a:t>)</a:t>
            </a:r>
          </a:p>
          <a:p>
            <a:pPr algn="just">
              <a:buFont typeface="Wingdings"/>
              <a:buNone/>
            </a:pPr>
            <a:r>
              <a:rPr lang="it-IT" sz="2000" baseline="0" dirty="0" smtClean="0">
                <a:sym typeface="Wingdings" pitchFamily="2" charset="2"/>
              </a:rPr>
              <a:t>Ricerca l’incentivazione </a:t>
            </a:r>
            <a:r>
              <a:rPr lang="it-IT" sz="2000" baseline="0" dirty="0" smtClean="0">
                <a:sym typeface="Wingdings" pitchFamily="2" charset="2"/>
              </a:rPr>
              <a:t>dell’arruolamento legionario nelle singole aree e provincie in cui militano e </a:t>
            </a:r>
            <a:r>
              <a:rPr lang="it-IT" sz="2000" b="1" dirty="0" smtClean="0">
                <a:latin typeface="Times New Roman" pitchFamily="18" charset="0"/>
              </a:rPr>
              <a:t>migliora lo status giuridico e le condizioni di vita dei militari;</a:t>
            </a:r>
          </a:p>
          <a:p>
            <a:pPr algn="just"/>
            <a:r>
              <a:rPr lang="it-IT" sz="2000" b="1" dirty="0" smtClean="0">
                <a:latin typeface="Times New Roman" pitchFamily="18" charset="0"/>
              </a:rPr>
              <a:t>consente </a:t>
            </a:r>
            <a:r>
              <a:rPr lang="it-IT" sz="2000" b="1" dirty="0" smtClean="0">
                <a:latin typeface="Times New Roman" pitchFamily="18" charset="0"/>
              </a:rPr>
              <a:t>l’arruolamento dei figli dei legionari che, poiché figli illegittimi, ricevono all’arruolamento anche la cittadinanza romana. </a:t>
            </a:r>
            <a:endParaRPr lang="it-IT" sz="2000" b="1" dirty="0" smtClean="0">
              <a:latin typeface="Times New Roman" pitchFamily="18" charset="0"/>
            </a:endParaRPr>
          </a:p>
          <a:p>
            <a:pPr algn="just"/>
            <a:endParaRPr lang="it-IT" sz="3600" b="1" dirty="0" smtClean="0">
              <a:latin typeface="Times New Roman" pitchFamily="18" charset="0"/>
            </a:endParaRPr>
          </a:p>
          <a:p>
            <a:r>
              <a:rPr lang="it-IT" sz="2000" dirty="0" smtClean="0"/>
              <a:t>Il legionario nel periodo della sua ferma non poteva contrarre</a:t>
            </a:r>
            <a:r>
              <a:rPr lang="it-IT" sz="2000" baseline="0" dirty="0" smtClean="0"/>
              <a:t> </a:t>
            </a:r>
            <a:r>
              <a:rPr lang="it-IT" sz="2000" baseline="0" dirty="0" smtClean="0"/>
              <a:t>matrimoni, </a:t>
            </a:r>
            <a:r>
              <a:rPr lang="it-IT" sz="2000" baseline="0" dirty="0" smtClean="0"/>
              <a:t>ma </a:t>
            </a:r>
            <a:r>
              <a:rPr lang="it-IT" sz="2000" baseline="0" dirty="0" smtClean="0"/>
              <a:t>dalle loro storie nascevano dei figli che </a:t>
            </a:r>
            <a:r>
              <a:rPr lang="it-IT" sz="2000" baseline="0" dirty="0" smtClean="0"/>
              <a:t>venivano considerati figli illegittimi; ora Adriano al momento </a:t>
            </a:r>
            <a:r>
              <a:rPr lang="it-IT" sz="2000" baseline="0" dirty="0" smtClean="0"/>
              <a:t>dell’arruolamento permette che questi bambini ottengano </a:t>
            </a:r>
            <a:r>
              <a:rPr lang="it-IT" sz="2000" baseline="0" dirty="0" smtClean="0"/>
              <a:t>ora la cittadinanza romana</a:t>
            </a:r>
            <a:endParaRPr lang="it-IT" sz="20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24</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Mostra</a:t>
            </a:r>
            <a:r>
              <a:rPr lang="it-IT" sz="1800" baseline="0" dirty="0" smtClean="0"/>
              <a:t> molte</a:t>
            </a:r>
            <a:r>
              <a:rPr lang="it-IT" sz="1800" dirty="0" smtClean="0"/>
              <a:t> attenzioni</a:t>
            </a:r>
            <a:r>
              <a:rPr lang="it-IT" sz="1800" baseline="0" dirty="0" smtClean="0"/>
              <a:t> a</a:t>
            </a:r>
            <a:r>
              <a:rPr lang="it-IT" sz="1800" dirty="0" smtClean="0"/>
              <a:t>lle </a:t>
            </a:r>
            <a:r>
              <a:rPr lang="it-IT" sz="1800" dirty="0" smtClean="0"/>
              <a:t>popolazioni provinciali, </a:t>
            </a:r>
            <a:r>
              <a:rPr lang="it-IT" sz="1800" dirty="0" smtClean="0"/>
              <a:t>e</a:t>
            </a:r>
            <a:r>
              <a:rPr lang="it-IT" sz="1800" baseline="0" dirty="0" smtClean="0"/>
              <a:t> </a:t>
            </a:r>
            <a:r>
              <a:rPr lang="it-IT" sz="1800" dirty="0" smtClean="0"/>
              <a:t>vuole </a:t>
            </a:r>
            <a:r>
              <a:rPr lang="it-IT" sz="1800" dirty="0" smtClean="0"/>
              <a:t>conoscere le problematiche</a:t>
            </a:r>
            <a:r>
              <a:rPr lang="it-IT" sz="1800" baseline="0" dirty="0" smtClean="0"/>
              <a:t> delle provincie </a:t>
            </a:r>
            <a:r>
              <a:rPr lang="it-IT" sz="1800" baseline="0" dirty="0" smtClean="0"/>
              <a:t>per conoscere lo stato </a:t>
            </a:r>
            <a:r>
              <a:rPr lang="it-IT" sz="1800" baseline="0" dirty="0" smtClean="0"/>
              <a:t>delle </a:t>
            </a:r>
            <a:r>
              <a:rPr lang="it-IT" sz="1800" baseline="0" dirty="0" smtClean="0"/>
              <a:t>provincie. In seguito ci sarà la diversità </a:t>
            </a:r>
            <a:r>
              <a:rPr lang="it-IT" sz="1800" baseline="0" dirty="0" smtClean="0"/>
              <a:t>approccio di Antonino Pio che non ha bisogno di muoversi da Roma perché lo stato dell’impero </a:t>
            </a:r>
            <a:r>
              <a:rPr lang="it-IT" sz="1800" baseline="0" dirty="0" smtClean="0"/>
              <a:t>Antonino Pio </a:t>
            </a:r>
            <a:r>
              <a:rPr lang="it-IT" sz="1800" baseline="0" dirty="0" err="1" smtClean="0"/>
              <a:t>loconosce</a:t>
            </a:r>
            <a:r>
              <a:rPr lang="it-IT" sz="1800" baseline="0" dirty="0" smtClean="0"/>
              <a:t> </a:t>
            </a:r>
            <a:r>
              <a:rPr lang="it-IT" sz="1800" baseline="0" dirty="0" smtClean="0"/>
              <a:t>dallo stato di rapporti che gli provengono dalle provincie</a:t>
            </a:r>
            <a:endParaRPr lang="it-IT" sz="18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25</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Ampio programma</a:t>
            </a:r>
            <a:r>
              <a:rPr lang="it-IT" sz="2000" baseline="0" dirty="0" smtClean="0"/>
              <a:t> di lavori pubblici e </a:t>
            </a:r>
            <a:r>
              <a:rPr lang="it-IT" sz="2000" baseline="0" dirty="0" smtClean="0"/>
              <a:t>permette </a:t>
            </a:r>
            <a:r>
              <a:rPr lang="it-IT" sz="2000" baseline="0" dirty="0" smtClean="0"/>
              <a:t>di </a:t>
            </a:r>
            <a:r>
              <a:rPr lang="it-IT" sz="2000" baseline="0" dirty="0" smtClean="0"/>
              <a:t>utilizzare </a:t>
            </a:r>
            <a:r>
              <a:rPr lang="it-IT" sz="2000" baseline="0" dirty="0" smtClean="0"/>
              <a:t>un </a:t>
            </a:r>
            <a:r>
              <a:rPr lang="it-IT" sz="2000" baseline="0" dirty="0" smtClean="0"/>
              <a:t>g</a:t>
            </a:r>
            <a:r>
              <a:rPr lang="it-IT" sz="2000" dirty="0" smtClean="0"/>
              <a:t>rande </a:t>
            </a:r>
            <a:r>
              <a:rPr lang="it-IT" sz="2000" dirty="0" smtClean="0"/>
              <a:t>avanzo di cassa situazione florida </a:t>
            </a:r>
            <a:r>
              <a:rPr lang="it-IT" sz="2000" dirty="0" smtClean="0"/>
              <a:t>pubblica e di condonare</a:t>
            </a:r>
            <a:r>
              <a:rPr lang="it-IT" sz="2000" baseline="0" dirty="0" smtClean="0"/>
              <a:t> </a:t>
            </a:r>
            <a:r>
              <a:rPr lang="it-IT" sz="2000" dirty="0" smtClean="0"/>
              <a:t>15 </a:t>
            </a:r>
            <a:r>
              <a:rPr lang="it-IT" sz="2000" dirty="0" smtClean="0"/>
              <a:t>anni di debiti dei contribuenti,</a:t>
            </a:r>
            <a:r>
              <a:rPr lang="it-IT" sz="2000" baseline="0" dirty="0" smtClean="0"/>
              <a:t> 15 anni di arretrati di tasse</a:t>
            </a:r>
            <a:endParaRPr lang="it-IT" sz="20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26</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Politica edilizia, le</a:t>
            </a:r>
            <a:r>
              <a:rPr lang="it-IT" baseline="0" dirty="0" smtClean="0"/>
              <a:t> fontane di Tivoli, tappe delle gite del Liceo, complesso straordinario</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27</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Pantheon</a:t>
            </a:r>
            <a:r>
              <a:rPr lang="it-IT" sz="1600" baseline="0" dirty="0" smtClean="0"/>
              <a:t> fu costruito durante l’</a:t>
            </a:r>
            <a:r>
              <a:rPr lang="it-IT" sz="1600" dirty="0" smtClean="0"/>
              <a:t>età </a:t>
            </a:r>
            <a:r>
              <a:rPr lang="it-IT" sz="1600" dirty="0" smtClean="0"/>
              <a:t>di Traiano; costruito</a:t>
            </a:r>
            <a:r>
              <a:rPr lang="it-IT" sz="1600" baseline="0" dirty="0" smtClean="0"/>
              <a:t> inizialmente da Agrippa, distrutto dall’incendio </a:t>
            </a:r>
            <a:r>
              <a:rPr lang="it-IT" sz="1600" baseline="0" dirty="0" smtClean="0"/>
              <a:t>dell’80 </a:t>
            </a:r>
            <a:r>
              <a:rPr lang="it-IT" sz="1600" baseline="0" dirty="0" smtClean="0"/>
              <a:t>poi ricostruito da </a:t>
            </a:r>
            <a:r>
              <a:rPr lang="it-IT" sz="1600" baseline="0" dirty="0" smtClean="0"/>
              <a:t>Adriano</a:t>
            </a:r>
          </a:p>
          <a:p>
            <a:pPr>
              <a:buFont typeface="Wingdings"/>
              <a:buChar char="à"/>
            </a:pPr>
            <a:r>
              <a:rPr lang="it-IT" sz="1600" baseline="0" dirty="0" smtClean="0">
                <a:sym typeface="Wingdings" pitchFamily="2" charset="2"/>
              </a:rPr>
              <a:t>Domiziano </a:t>
            </a:r>
            <a:r>
              <a:rPr lang="it-IT" sz="1600" baseline="0" dirty="0" smtClean="0">
                <a:sym typeface="Wingdings" pitchFamily="2" charset="2"/>
              </a:rPr>
              <a:t>completa lavoro dei suoi predecessori appostando il proprio nome, non è questione di damnatio memorie, chi lo inaugura pone il proprio sigillo e nome chi lo inaugura, passo di </a:t>
            </a:r>
            <a:r>
              <a:rPr lang="it-IT" sz="1600" baseline="0" dirty="0" err="1" smtClean="0">
                <a:sym typeface="Wingdings" pitchFamily="2" charset="2"/>
              </a:rPr>
              <a:t>Svetonio</a:t>
            </a:r>
            <a:endParaRPr lang="it-IT" sz="1600" baseline="0" dirty="0" smtClean="0">
              <a:sym typeface="Wingdings" pitchFamily="2" charset="2"/>
            </a:endParaRPr>
          </a:p>
          <a:p>
            <a:pPr>
              <a:buFont typeface="Wingdings"/>
              <a:buNone/>
            </a:pPr>
            <a:r>
              <a:rPr lang="it-IT" sz="1600" baseline="0" dirty="0" smtClean="0">
                <a:sym typeface="Wingdings" pitchFamily="2" charset="2"/>
              </a:rPr>
              <a:t> </a:t>
            </a:r>
            <a:r>
              <a:rPr lang="it-IT" sz="1600" baseline="0" dirty="0" smtClean="0">
                <a:sym typeface="Wingdings" pitchFamily="2" charset="2"/>
              </a:rPr>
              <a:t>foro di Nerva ad esempio</a:t>
            </a:r>
          </a:p>
          <a:p>
            <a:r>
              <a:rPr lang="it-IT" sz="1600" baseline="0" dirty="0" smtClean="0">
                <a:sym typeface="Wingdings" pitchFamily="2" charset="2"/>
              </a:rPr>
              <a:t>Adriano mantiene l’iscrizione del suo predecessore nell’impresa edilizia, anche se abbastanza usuale apporre il proprio nome su opere incomplete completate nell’impresa edilizia</a:t>
            </a:r>
            <a:endParaRPr lang="it-IT" sz="1600"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28</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Castel</a:t>
            </a:r>
            <a:r>
              <a:rPr lang="it-IT" baseline="0" dirty="0" smtClean="0"/>
              <a:t> Sant’angelo, Mausoleo di Adriano</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29</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Lex</a:t>
            </a:r>
            <a:r>
              <a:rPr lang="it-IT" dirty="0" smtClean="0"/>
              <a:t> </a:t>
            </a:r>
            <a:r>
              <a:rPr lang="it-IT" dirty="0" err="1" smtClean="0"/>
              <a:t>Hadriana</a:t>
            </a:r>
            <a:r>
              <a:rPr lang="it-IT" baseline="0" dirty="0" smtClean="0"/>
              <a:t> de </a:t>
            </a:r>
            <a:r>
              <a:rPr lang="it-IT" baseline="0" dirty="0" err="1" smtClean="0"/>
              <a:t>rudibus</a:t>
            </a:r>
            <a:r>
              <a:rPr lang="it-IT" baseline="0" dirty="0" smtClean="0"/>
              <a:t> </a:t>
            </a:r>
            <a:r>
              <a:rPr lang="it-IT" baseline="0" dirty="0" err="1" smtClean="0"/>
              <a:t>agris</a:t>
            </a:r>
            <a:r>
              <a:rPr lang="it-IT" baseline="0" dirty="0" smtClean="0"/>
              <a:t> </a:t>
            </a:r>
            <a:r>
              <a:rPr lang="it-IT" baseline="0" dirty="0" err="1" smtClean="0"/>
              <a:t>et</a:t>
            </a:r>
            <a:r>
              <a:rPr lang="it-IT" baseline="0" dirty="0" smtClean="0"/>
              <a:t> </a:t>
            </a:r>
            <a:r>
              <a:rPr lang="it-IT" baseline="0" dirty="0" err="1" smtClean="0"/>
              <a:t>iis</a:t>
            </a:r>
            <a:r>
              <a:rPr lang="it-IT" baseline="0" dirty="0" smtClean="0"/>
              <a:t> qui per </a:t>
            </a:r>
            <a:r>
              <a:rPr lang="it-IT" baseline="0" dirty="0" err="1" smtClean="0"/>
              <a:t>decem</a:t>
            </a:r>
            <a:r>
              <a:rPr lang="it-IT" baseline="0" dirty="0" smtClean="0"/>
              <a:t> </a:t>
            </a:r>
            <a:r>
              <a:rPr lang="it-IT" baseline="0" dirty="0" err="1" smtClean="0"/>
              <a:t>annos</a:t>
            </a:r>
            <a:r>
              <a:rPr lang="it-IT" baseline="0" dirty="0" smtClean="0"/>
              <a:t> </a:t>
            </a:r>
            <a:r>
              <a:rPr lang="it-IT" baseline="0" dirty="0" err="1" smtClean="0"/>
              <a:t>continuos</a:t>
            </a:r>
            <a:r>
              <a:rPr lang="it-IT" baseline="0" dirty="0" smtClean="0"/>
              <a:t> </a:t>
            </a:r>
            <a:r>
              <a:rPr lang="it-IT" baseline="0" dirty="0" err="1" smtClean="0"/>
              <a:t>inculti</a:t>
            </a:r>
            <a:r>
              <a:rPr lang="it-IT" baseline="0" dirty="0" smtClean="0"/>
              <a:t> </a:t>
            </a:r>
            <a:r>
              <a:rPr lang="it-IT" baseline="0" dirty="0" err="1" smtClean="0"/>
              <a:t>sunt</a:t>
            </a:r>
            <a:endParaRPr lang="it-IT" baseline="0" dirty="0" smtClean="0"/>
          </a:p>
          <a:p>
            <a:pPr>
              <a:buFont typeface="Wingdings"/>
              <a:buChar char="à"/>
            </a:pPr>
            <a:r>
              <a:rPr lang="it-IT" baseline="0" dirty="0" smtClean="0">
                <a:sym typeface="Wingdings" pitchFamily="2" charset="2"/>
              </a:rPr>
              <a:t>tutti </a:t>
            </a:r>
            <a:r>
              <a:rPr lang="it-IT" baseline="0" dirty="0" smtClean="0">
                <a:sym typeface="Wingdings" pitchFamily="2" charset="2"/>
              </a:rPr>
              <a:t>quei terreni che per 10 anni di seguito sono stati abbandonati, </a:t>
            </a:r>
            <a:r>
              <a:rPr lang="it-IT" baseline="0" dirty="0" smtClean="0">
                <a:sym typeface="Wingdings" pitchFamily="2" charset="2"/>
              </a:rPr>
              <a:t>Adriano garantisce un possesso </a:t>
            </a:r>
            <a:r>
              <a:rPr lang="it-IT" baseline="0" dirty="0" smtClean="0">
                <a:sym typeface="Wingdings" pitchFamily="2" charset="2"/>
              </a:rPr>
              <a:t>perpetuo per personaggi che si fossero impegnati nella loro coltivazione, stabilendo nella soglia della coltura tirata ad esempio gli ulivo loro ciclo di </a:t>
            </a:r>
            <a:r>
              <a:rPr lang="it-IT" baseline="0" dirty="0" smtClean="0">
                <a:sym typeface="Wingdings" pitchFamily="2" charset="2"/>
              </a:rPr>
              <a:t>produzione</a:t>
            </a:r>
          </a:p>
          <a:p>
            <a:pPr>
              <a:buFont typeface="Wingdings"/>
              <a:buNone/>
            </a:pPr>
            <a:r>
              <a:rPr lang="it-IT" baseline="0" dirty="0" smtClean="0">
                <a:sym typeface="Wingdings" pitchFamily="2" charset="2"/>
              </a:rPr>
              <a:t>Tale politica era </a:t>
            </a:r>
            <a:r>
              <a:rPr lang="it-IT" baseline="0" dirty="0" smtClean="0">
                <a:sym typeface="Wingdings" pitchFamily="2" charset="2"/>
              </a:rPr>
              <a:t>tesa ad incrementare la produttività dei terreni agricoli, in particolare per questa tavola </a:t>
            </a:r>
            <a:r>
              <a:rPr lang="it-IT" baseline="0" dirty="0" smtClean="0">
                <a:sym typeface="Wingdings" pitchFamily="2" charset="2"/>
              </a:rPr>
              <a:t>vengono elencati tutti i provvedimenti per </a:t>
            </a:r>
            <a:r>
              <a:rPr lang="it-IT" baseline="0" dirty="0" smtClean="0">
                <a:sym typeface="Wingdings" pitchFamily="2" charset="2"/>
              </a:rPr>
              <a:t>la provincia dell’africa ed </a:t>
            </a:r>
            <a:r>
              <a:rPr lang="it-IT" baseline="0" dirty="0" smtClean="0">
                <a:sym typeface="Wingdings" pitchFamily="2" charset="2"/>
              </a:rPr>
              <a:t>fino all’estensione dei </a:t>
            </a:r>
            <a:r>
              <a:rPr lang="it-IT" baseline="0" dirty="0" smtClean="0">
                <a:sym typeface="Wingdings" pitchFamily="2" charset="2"/>
              </a:rPr>
              <a:t>latifondi della provincia d’Africa</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30</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Adriano</a:t>
            </a:r>
            <a:r>
              <a:rPr lang="it-IT" sz="1600" baseline="0" dirty="0" smtClean="0"/>
              <a:t> e amministrazione </a:t>
            </a:r>
            <a:r>
              <a:rPr lang="it-IT" sz="1600" baseline="0" dirty="0" smtClean="0"/>
              <a:t>statale</a:t>
            </a:r>
          </a:p>
          <a:p>
            <a:pPr>
              <a:buFont typeface="Wingdings"/>
              <a:buChar char="à"/>
            </a:pPr>
            <a:r>
              <a:rPr lang="it-IT" sz="1600" baseline="0" dirty="0" smtClean="0">
                <a:sym typeface="Wingdings" pitchFamily="2" charset="2"/>
              </a:rPr>
              <a:t>Opera un’</a:t>
            </a:r>
            <a:r>
              <a:rPr lang="it-IT" sz="1600" baseline="0" dirty="0" err="1" smtClean="0">
                <a:sym typeface="Wingdings" pitchFamily="2" charset="2"/>
              </a:rPr>
              <a:t>effiecientizzazione</a:t>
            </a:r>
            <a:r>
              <a:rPr lang="it-IT" sz="1600" baseline="0" dirty="0" smtClean="0">
                <a:sym typeface="Wingdings" pitchFamily="2" charset="2"/>
              </a:rPr>
              <a:t> </a:t>
            </a:r>
            <a:r>
              <a:rPr lang="it-IT" sz="1600" baseline="0" dirty="0" smtClean="0">
                <a:sym typeface="Wingdings" pitchFamily="2" charset="2"/>
              </a:rPr>
              <a:t>dell’amministrazione </a:t>
            </a:r>
            <a:r>
              <a:rPr lang="it-IT" sz="1600" baseline="0" dirty="0" smtClean="0">
                <a:sym typeface="Wingdings" pitchFamily="2" charset="2"/>
              </a:rPr>
              <a:t>statale grazie all’aumento del </a:t>
            </a:r>
            <a:r>
              <a:rPr lang="it-IT" sz="1600" baseline="0" dirty="0" smtClean="0">
                <a:sym typeface="Wingdings" pitchFamily="2" charset="2"/>
              </a:rPr>
              <a:t>numero dei procuratori di rango </a:t>
            </a:r>
            <a:r>
              <a:rPr lang="it-IT" sz="1600" baseline="0" dirty="0" smtClean="0">
                <a:sym typeface="Wingdings" pitchFamily="2" charset="2"/>
              </a:rPr>
              <a:t>equestre</a:t>
            </a:r>
          </a:p>
          <a:p>
            <a:pPr>
              <a:buFont typeface="Wingdings"/>
              <a:buChar char="à"/>
            </a:pPr>
            <a:r>
              <a:rPr lang="it-IT" sz="1600" baseline="0" dirty="0" smtClean="0">
                <a:sym typeface="Wingdings" pitchFamily="2" charset="2"/>
              </a:rPr>
              <a:t>Claudio </a:t>
            </a:r>
            <a:r>
              <a:rPr lang="it-IT" sz="1600" baseline="0" dirty="0" smtClean="0">
                <a:sym typeface="Wingdings" pitchFamily="2" charset="2"/>
              </a:rPr>
              <a:t>e </a:t>
            </a:r>
            <a:r>
              <a:rPr lang="it-IT" sz="1600" baseline="0" dirty="0" smtClean="0">
                <a:sym typeface="Wingdings" pitchFamily="2" charset="2"/>
              </a:rPr>
              <a:t>Domiziano, Adriano è </a:t>
            </a:r>
            <a:r>
              <a:rPr lang="it-IT" sz="1600" baseline="0" dirty="0" smtClean="0">
                <a:sym typeface="Wingdings" pitchFamily="2" charset="2"/>
              </a:rPr>
              <a:t>sulla scia di tali </a:t>
            </a:r>
            <a:r>
              <a:rPr lang="it-IT" sz="1600" baseline="0" dirty="0" smtClean="0">
                <a:sym typeface="Wingdings" pitchFamily="2" charset="2"/>
              </a:rPr>
              <a:t>imperatoti: i procuratori sono portati </a:t>
            </a:r>
            <a:r>
              <a:rPr lang="it-IT" sz="1600" baseline="0" dirty="0" smtClean="0">
                <a:sym typeface="Wingdings" pitchFamily="2" charset="2"/>
              </a:rPr>
              <a:t>da 120 e 130 </a:t>
            </a:r>
            <a:r>
              <a:rPr lang="it-IT" sz="1600" baseline="0" dirty="0" smtClean="0">
                <a:sym typeface="Wingdings" pitchFamily="2" charset="2"/>
              </a:rPr>
              <a:t>posti</a:t>
            </a:r>
          </a:p>
          <a:p>
            <a:pPr>
              <a:buFont typeface="Wingdings"/>
              <a:buChar char="à"/>
            </a:pPr>
            <a:r>
              <a:rPr lang="it-IT" sz="1600" baseline="0" dirty="0" smtClean="0">
                <a:sym typeface="Wingdings" pitchFamily="2" charset="2"/>
              </a:rPr>
              <a:t>costruzione </a:t>
            </a:r>
            <a:r>
              <a:rPr lang="it-IT" sz="1600" baseline="0" dirty="0" smtClean="0">
                <a:sym typeface="Wingdings" pitchFamily="2" charset="2"/>
              </a:rPr>
              <a:t>di una vera e propria carriera, livello dei </a:t>
            </a:r>
            <a:r>
              <a:rPr lang="it-IT" sz="1600" baseline="0" dirty="0" err="1" smtClean="0">
                <a:sym typeface="Wingdings" pitchFamily="2" charset="2"/>
              </a:rPr>
              <a:t>sexagenari</a:t>
            </a:r>
            <a:r>
              <a:rPr lang="it-IT" sz="1600" baseline="0" dirty="0" smtClean="0">
                <a:sym typeface="Wingdings" pitchFamily="2" charset="2"/>
              </a:rPr>
              <a:t> annualmente 60 mila si sale ai centenari ai </a:t>
            </a:r>
            <a:r>
              <a:rPr lang="it-IT" sz="1600" baseline="0" dirty="0" err="1" smtClean="0">
                <a:sym typeface="Wingdings" pitchFamily="2" charset="2"/>
              </a:rPr>
              <a:t>duocenari</a:t>
            </a:r>
            <a:r>
              <a:rPr lang="it-IT" sz="1600" baseline="0" dirty="0" smtClean="0">
                <a:sym typeface="Wingdings" pitchFamily="2" charset="2"/>
              </a:rPr>
              <a:t> o </a:t>
            </a:r>
            <a:r>
              <a:rPr lang="it-IT" sz="1600" baseline="0" dirty="0" err="1" smtClean="0">
                <a:sym typeface="Wingdings" pitchFamily="2" charset="2"/>
              </a:rPr>
              <a:t>trecenari</a:t>
            </a:r>
            <a:r>
              <a:rPr lang="it-IT" sz="1600" baseline="0" dirty="0" smtClean="0">
                <a:sym typeface="Wingdings" pitchFamily="2" charset="2"/>
              </a:rPr>
              <a:t>(</a:t>
            </a:r>
            <a:r>
              <a:rPr lang="it-IT" sz="1600" baseline="0" dirty="0" err="1" smtClean="0">
                <a:sym typeface="Wingdings" pitchFamily="2" charset="2"/>
              </a:rPr>
              <a:t>predfetto</a:t>
            </a:r>
            <a:r>
              <a:rPr lang="it-IT" sz="1600" baseline="0" dirty="0" smtClean="0">
                <a:sym typeface="Wingdings" pitchFamily="2" charset="2"/>
              </a:rPr>
              <a:t> </a:t>
            </a:r>
            <a:r>
              <a:rPr lang="it-IT" sz="1600" baseline="0" dirty="0" smtClean="0">
                <a:sym typeface="Wingdings" pitchFamily="2" charset="2"/>
              </a:rPr>
              <a:t>al pretorio e di Egitto) </a:t>
            </a:r>
            <a:endParaRPr lang="it-IT" sz="1600" baseline="0" dirty="0" smtClean="0">
              <a:sym typeface="Wingdings" pitchFamily="2" charset="2"/>
            </a:endParaRPr>
          </a:p>
          <a:p>
            <a:pPr>
              <a:buFont typeface="Wingdings"/>
              <a:buChar char="à"/>
            </a:pPr>
            <a:r>
              <a:rPr lang="it-IT" sz="1600" baseline="0" dirty="0" smtClean="0">
                <a:sym typeface="Wingdings" pitchFamily="2" charset="2"/>
              </a:rPr>
              <a:t>divisione </a:t>
            </a:r>
            <a:r>
              <a:rPr lang="it-IT" sz="1600" baseline="0" dirty="0" smtClean="0">
                <a:sym typeface="Wingdings" pitchFamily="2" charset="2"/>
              </a:rPr>
              <a:t>dell’Italia in 4 distretti </a:t>
            </a:r>
            <a:r>
              <a:rPr lang="it-IT" sz="1600" baseline="0" dirty="0" err="1" smtClean="0">
                <a:sym typeface="Wingdings" pitchFamily="2" charset="2"/>
              </a:rPr>
              <a:t>amministatici</a:t>
            </a:r>
            <a:r>
              <a:rPr lang="it-IT" sz="1600" baseline="0" dirty="0" smtClean="0">
                <a:sym typeface="Wingdings" pitchFamily="2" charset="2"/>
              </a:rPr>
              <a:t> affidati a senatori di ragno consolari, </a:t>
            </a:r>
            <a:r>
              <a:rPr lang="it-IT" sz="1600" baseline="0" dirty="0" err="1" smtClean="0">
                <a:sym typeface="Wingdings" pitchFamily="2" charset="2"/>
              </a:rPr>
              <a:t>legatus</a:t>
            </a:r>
            <a:r>
              <a:rPr lang="it-IT" sz="1600" baseline="0" dirty="0" smtClean="0">
                <a:sym typeface="Wingdings" pitchFamily="2" charset="2"/>
              </a:rPr>
              <a:t> augusti </a:t>
            </a:r>
            <a:r>
              <a:rPr lang="it-IT" sz="1600" baseline="0" dirty="0" err="1" smtClean="0">
                <a:sym typeface="Wingdings" pitchFamily="2" charset="2"/>
              </a:rPr>
              <a:t>propetore</a:t>
            </a:r>
            <a:endParaRPr lang="it-IT" sz="1600" baseline="0" dirty="0" smtClean="0">
              <a:sym typeface="Wingdings" pitchFamily="2" charset="2"/>
            </a:endParaRPr>
          </a:p>
          <a:p>
            <a:pPr>
              <a:buFont typeface="Wingdings"/>
              <a:buNone/>
            </a:pPr>
            <a:r>
              <a:rPr lang="it-IT" sz="1600" baseline="0" dirty="0" smtClean="0">
                <a:sym typeface="Wingdings" pitchFamily="2" charset="2"/>
              </a:rPr>
              <a:t> </a:t>
            </a:r>
            <a:r>
              <a:rPr lang="it-IT" sz="1600" baseline="0" dirty="0" smtClean="0">
                <a:sym typeface="Wingdings" pitchFamily="2" charset="2"/>
              </a:rPr>
              <a:t>compiti amministrativi e compiti giurisdizionali, pochi </a:t>
            </a:r>
            <a:r>
              <a:rPr lang="it-IT" sz="1600" baseline="0" dirty="0" smtClean="0">
                <a:sym typeface="Wingdings" pitchFamily="2" charset="2"/>
              </a:rPr>
              <a:t>provvedimenti </a:t>
            </a:r>
            <a:r>
              <a:rPr lang="it-IT" sz="1600" baseline="0" dirty="0" smtClean="0">
                <a:sym typeface="Wingdings" pitchFamily="2" charset="2"/>
              </a:rPr>
              <a:t>che Antonino Pio farà cadere, il titolo suonava troppo vicino ai governatori di provincia, per l’opinione pubblica italica la presenza di tali magistrati li faceva sentire una sorta di provincializzazione della </a:t>
            </a:r>
            <a:r>
              <a:rPr lang="it-IT" sz="1600" baseline="0" dirty="0" smtClean="0">
                <a:sym typeface="Wingdings" pitchFamily="2" charset="2"/>
              </a:rPr>
              <a:t>penisola</a:t>
            </a:r>
            <a:r>
              <a:rPr lang="it-IT" sz="1600" baseline="0" dirty="0" smtClean="0">
                <a:sym typeface="Wingdings" pitchFamily="2" charset="2"/>
              </a:rPr>
              <a:t>; Antonino Pio mantiene </a:t>
            </a:r>
            <a:r>
              <a:rPr lang="it-IT" sz="1600" baseline="0" dirty="0" smtClean="0">
                <a:sym typeface="Wingdings" pitchFamily="2" charset="2"/>
              </a:rPr>
              <a:t>provvedimenti </a:t>
            </a:r>
            <a:r>
              <a:rPr lang="it-IT" sz="1600" baseline="0" dirty="0" err="1" smtClean="0">
                <a:sym typeface="Wingdings" pitchFamily="2" charset="2"/>
              </a:rPr>
              <a:t>adrianei</a:t>
            </a:r>
            <a:r>
              <a:rPr lang="it-IT" sz="1600" baseline="0" dirty="0" smtClean="0">
                <a:sym typeface="Wingdings" pitchFamily="2" charset="2"/>
              </a:rPr>
              <a:t> ma decide di recidere tale decisione amministrativa</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31</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Programmazione </a:t>
            </a:r>
            <a:r>
              <a:rPr lang="it-IT" dirty="0" smtClean="0"/>
              <a:t>successione</a:t>
            </a:r>
          </a:p>
          <a:p>
            <a:pPr>
              <a:buFont typeface="Wingdings"/>
              <a:buChar char="à"/>
            </a:pPr>
            <a:r>
              <a:rPr lang="it-IT" dirty="0" smtClean="0">
                <a:sym typeface="Wingdings" pitchFamily="2" charset="2"/>
              </a:rPr>
              <a:t>Lucio </a:t>
            </a:r>
            <a:r>
              <a:rPr lang="it-IT" dirty="0" err="1" smtClean="0">
                <a:sym typeface="Wingdings" pitchFamily="2" charset="2"/>
              </a:rPr>
              <a:t>Ceionio</a:t>
            </a:r>
            <a:r>
              <a:rPr lang="it-IT" dirty="0" smtClean="0">
                <a:sym typeface="Wingdings" pitchFamily="2" charset="2"/>
              </a:rPr>
              <a:t> </a:t>
            </a:r>
            <a:r>
              <a:rPr lang="it-IT" dirty="0" err="1" smtClean="0">
                <a:sym typeface="Wingdings" pitchFamily="2" charset="2"/>
              </a:rPr>
              <a:t>Commodo</a:t>
            </a:r>
            <a:r>
              <a:rPr lang="it-IT" dirty="0" smtClean="0">
                <a:sym typeface="Wingdings" pitchFamily="2" charset="2"/>
              </a:rPr>
              <a:t> genero</a:t>
            </a:r>
            <a:r>
              <a:rPr lang="it-IT" baseline="0" dirty="0" smtClean="0">
                <a:sym typeface="Wingdings" pitchFamily="2" charset="2"/>
              </a:rPr>
              <a:t> </a:t>
            </a:r>
            <a:r>
              <a:rPr lang="it-IT" baseline="0" dirty="0" smtClean="0">
                <a:sym typeface="Wingdings" pitchFamily="2" charset="2"/>
              </a:rPr>
              <a:t>di uno </a:t>
            </a:r>
            <a:r>
              <a:rPr lang="it-IT" baseline="0" dirty="0" smtClean="0">
                <a:sym typeface="Wingdings" pitchFamily="2" charset="2"/>
              </a:rPr>
              <a:t>dei 4 consolari giustiziati nel 117 </a:t>
            </a:r>
            <a:r>
              <a:rPr lang="it-IT" baseline="0" dirty="0" smtClean="0">
                <a:sym typeface="Wingdings" pitchFamily="2" charset="2"/>
              </a:rPr>
              <a:t>per mettere </a:t>
            </a:r>
            <a:r>
              <a:rPr lang="it-IT" baseline="0" dirty="0" smtClean="0">
                <a:sym typeface="Wingdings" pitchFamily="2" charset="2"/>
              </a:rPr>
              <a:t>una pietra sopra con il conflitto latente con la parte del senato di quel gruppo massacrato nel </a:t>
            </a:r>
            <a:r>
              <a:rPr lang="it-IT" baseline="0" dirty="0" smtClean="0">
                <a:sym typeface="Wingdings" pitchFamily="2" charset="2"/>
              </a:rPr>
              <a:t>117</a:t>
            </a:r>
          </a:p>
          <a:p>
            <a:pPr>
              <a:buFont typeface="Wingdings"/>
              <a:buChar char="à"/>
            </a:pPr>
            <a:r>
              <a:rPr lang="it-IT" baseline="0" dirty="0" smtClean="0">
                <a:sym typeface="Wingdings" pitchFamily="2" charset="2"/>
              </a:rPr>
              <a:t>anno </a:t>
            </a:r>
            <a:r>
              <a:rPr lang="it-IT" baseline="0" dirty="0" smtClean="0">
                <a:sym typeface="Wingdings" pitchFamily="2" charset="2"/>
              </a:rPr>
              <a:t>successivo </a:t>
            </a:r>
            <a:r>
              <a:rPr lang="it-IT" baseline="0" dirty="0" err="1" smtClean="0">
                <a:sym typeface="Wingdings" pitchFamily="2" charset="2"/>
              </a:rPr>
              <a:t>Commodo</a:t>
            </a:r>
            <a:r>
              <a:rPr lang="it-IT" baseline="0" dirty="0" smtClean="0">
                <a:sym typeface="Wingdings" pitchFamily="2" charset="2"/>
              </a:rPr>
              <a:t> muore, viene scelto il futuro Antonino Pio, dovrà adattare il figlio Elio Cesare ossia Elio </a:t>
            </a:r>
            <a:r>
              <a:rPr lang="it-IT" baseline="0" dirty="0" err="1" smtClean="0">
                <a:sym typeface="Wingdings" pitchFamily="2" charset="2"/>
              </a:rPr>
              <a:t>Commodo</a:t>
            </a:r>
            <a:r>
              <a:rPr lang="it-IT" baseline="0" dirty="0" smtClean="0">
                <a:sym typeface="Wingdings" pitchFamily="2" charset="2"/>
              </a:rPr>
              <a:t> e il nipote di </a:t>
            </a:r>
            <a:r>
              <a:rPr lang="it-IT" baseline="0" dirty="0" err="1" smtClean="0">
                <a:sym typeface="Wingdings" pitchFamily="2" charset="2"/>
              </a:rPr>
              <a:t>Faustina</a:t>
            </a:r>
            <a:r>
              <a:rPr lang="it-IT" baseline="0" dirty="0" smtClean="0">
                <a:sym typeface="Wingdings" pitchFamily="2" charset="2"/>
              </a:rPr>
              <a:t> Maggiore moglie di Antonino M. Aurelio Vero che sposa </a:t>
            </a:r>
            <a:r>
              <a:rPr lang="it-IT" baseline="0" dirty="0" err="1" smtClean="0">
                <a:sym typeface="Wingdings" pitchFamily="2" charset="2"/>
              </a:rPr>
              <a:t>Faustina</a:t>
            </a:r>
            <a:r>
              <a:rPr lang="it-IT" baseline="0" dirty="0" smtClean="0">
                <a:sym typeface="Wingdings" pitchFamily="2" charset="2"/>
              </a:rPr>
              <a:t> Minore figlia di Antonino </a:t>
            </a:r>
            <a:r>
              <a:rPr lang="it-IT" baseline="0" dirty="0" smtClean="0">
                <a:sym typeface="Wingdings" pitchFamily="2" charset="2"/>
              </a:rPr>
              <a:t>Pio</a:t>
            </a:r>
          </a:p>
          <a:p>
            <a:pPr>
              <a:buFont typeface="Wingdings"/>
              <a:buNone/>
            </a:pPr>
            <a:r>
              <a:rPr lang="it-IT" baseline="0" dirty="0" smtClean="0">
                <a:sym typeface="Wingdings" pitchFamily="2" charset="2"/>
              </a:rPr>
              <a:t> </a:t>
            </a:r>
            <a:r>
              <a:rPr lang="it-IT" baseline="0" dirty="0" smtClean="0">
                <a:sym typeface="Wingdings" pitchFamily="2" charset="2"/>
              </a:rPr>
              <a:t>dispositivo stabilito successore Antonino Pio Marco Aurelio, introdotto anche Elio </a:t>
            </a:r>
            <a:r>
              <a:rPr lang="it-IT" baseline="0" dirty="0" err="1" smtClean="0">
                <a:sym typeface="Wingdings" pitchFamily="2" charset="2"/>
              </a:rPr>
              <a:t>Commodo</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32</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Originario</a:t>
            </a:r>
            <a:r>
              <a:rPr lang="it-IT" baseline="0" dirty="0" smtClean="0"/>
              <a:t> </a:t>
            </a:r>
            <a:r>
              <a:rPr lang="it-IT" baseline="0" dirty="0" err="1" smtClean="0"/>
              <a:t>Galia</a:t>
            </a:r>
            <a:r>
              <a:rPr lang="it-IT" baseline="0" dirty="0" smtClean="0"/>
              <a:t> </a:t>
            </a:r>
            <a:r>
              <a:rPr lang="it-IT" baseline="0" dirty="0" err="1" smtClean="0"/>
              <a:t>Narbones</a:t>
            </a:r>
            <a:endParaRPr lang="it-IT" baseline="0" dirty="0" smtClean="0"/>
          </a:p>
          <a:p>
            <a:pPr>
              <a:buFont typeface="Wingdings"/>
              <a:buChar char="à"/>
            </a:pPr>
            <a:r>
              <a:rPr lang="it-IT" baseline="0" dirty="0" smtClean="0">
                <a:sym typeface="Wingdings" pitchFamily="2" charset="2"/>
              </a:rPr>
              <a:t>contenuto </a:t>
            </a:r>
            <a:r>
              <a:rPr lang="it-IT" baseline="0" dirty="0" smtClean="0">
                <a:sym typeface="Wingdings" pitchFamily="2" charset="2"/>
              </a:rPr>
              <a:t>nella spesa </a:t>
            </a:r>
            <a:r>
              <a:rPr lang="it-IT" baseline="0" dirty="0" smtClean="0">
                <a:sym typeface="Wingdings" pitchFamily="2" charset="2"/>
              </a:rPr>
              <a:t>pubblica (</a:t>
            </a:r>
            <a:r>
              <a:rPr lang="it-IT" baseline="0" dirty="0" smtClean="0">
                <a:sym typeface="Wingdings" pitchFamily="2" charset="2"/>
              </a:rPr>
              <a:t>diversamente da Adriano edilizia pubblica, biblioteca ad Efeso</a:t>
            </a:r>
            <a:r>
              <a:rPr lang="it-IT" baseline="0" dirty="0" smtClean="0">
                <a:sym typeface="Wingdings" pitchFamily="2" charset="2"/>
              </a:rPr>
              <a:t>),</a:t>
            </a:r>
          </a:p>
          <a:p>
            <a:pPr>
              <a:buFont typeface="Wingdings"/>
              <a:buChar char="à"/>
            </a:pPr>
            <a:r>
              <a:rPr lang="it-IT" baseline="0" dirty="0" smtClean="0">
                <a:sym typeface="Wingdings" pitchFamily="2" charset="2"/>
              </a:rPr>
              <a:t>non </a:t>
            </a:r>
            <a:r>
              <a:rPr lang="it-IT" baseline="0" dirty="0" smtClean="0">
                <a:sym typeface="Wingdings" pitchFamily="2" charset="2"/>
              </a:rPr>
              <a:t>si </a:t>
            </a:r>
            <a:r>
              <a:rPr lang="it-IT" baseline="0" dirty="0" err="1" smtClean="0">
                <a:sym typeface="Wingdings" pitchFamily="2" charset="2"/>
              </a:rPr>
              <a:t>allontenerà</a:t>
            </a:r>
            <a:r>
              <a:rPr lang="it-IT" baseline="0" dirty="0" smtClean="0">
                <a:sym typeface="Wingdings" pitchFamily="2" charset="2"/>
              </a:rPr>
              <a:t> mai da Roma(diceva che dello stato delle sue provincie era informato dai suoi legati), regno di una monotonia assoluta, non ci sono avvenimenti militari di rilievo</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33</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Spostamento in avanti in Britannia del </a:t>
            </a:r>
            <a:r>
              <a:rPr lang="it-IT" dirty="0" err="1" smtClean="0"/>
              <a:t>Vallum</a:t>
            </a:r>
            <a:r>
              <a:rPr lang="it-IT" dirty="0" smtClean="0"/>
              <a:t> Antonino ben</a:t>
            </a:r>
            <a:r>
              <a:rPr lang="it-IT" baseline="0" dirty="0" smtClean="0"/>
              <a:t> impresso ancora oggi: regno di una palla e di una noia assoluta e regno triste a</a:t>
            </a:r>
            <a:r>
              <a:rPr lang="it-IT" baseline="0" dirty="0" smtClean="0">
                <a:sym typeface="Wingdings" pitchFamily="2" charset="2"/>
              </a:rPr>
              <a:t> perché </a:t>
            </a:r>
            <a:r>
              <a:rPr lang="it-IT" baseline="0" dirty="0" err="1" smtClean="0">
                <a:sym typeface="Wingdings" pitchFamily="2" charset="2"/>
              </a:rPr>
              <a:t>Pius</a:t>
            </a:r>
            <a:r>
              <a:rPr lang="it-IT" baseline="0" dirty="0" smtClean="0">
                <a:sym typeface="Wingdings" pitchFamily="2" charset="2"/>
              </a:rPr>
              <a:t> morto Adriano il senato non vuole divinizzarlo come i suoi predecessori, opera di convincimento di Adriano, quando muore di Antonino Pio, Marco Aurelio con un gesto discusso adotta e si associa al governo il fratello Lucio Vero diviene Vero quando condivide il peso del governo</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34</a:t>
            </a:fld>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Suoi successori</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35</a:t>
            </a:fld>
            <a:endParaRPr 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Divisione dei </a:t>
            </a:r>
            <a:r>
              <a:rPr lang="it-IT" dirty="0" smtClean="0"/>
              <a:t>compiti</a:t>
            </a:r>
          </a:p>
          <a:p>
            <a:pPr>
              <a:buFont typeface="Wingdings"/>
              <a:buChar char="à"/>
            </a:pPr>
            <a:r>
              <a:rPr lang="it-IT" dirty="0" smtClean="0">
                <a:sym typeface="Wingdings" pitchFamily="2" charset="2"/>
              </a:rPr>
              <a:t>con </a:t>
            </a:r>
            <a:r>
              <a:rPr lang="it-IT" dirty="0" smtClean="0">
                <a:sym typeface="Wingdings" pitchFamily="2" charset="2"/>
              </a:rPr>
              <a:t>Traiano un re </a:t>
            </a:r>
            <a:r>
              <a:rPr lang="it-IT" dirty="0" err="1" smtClean="0">
                <a:sym typeface="Wingdings" pitchFamily="2" charset="2"/>
              </a:rPr>
              <a:t>filoromano</a:t>
            </a:r>
            <a:r>
              <a:rPr lang="it-IT" dirty="0" smtClean="0">
                <a:sym typeface="Wingdings" pitchFamily="2" charset="2"/>
              </a:rPr>
              <a:t>, con il tempo il regno </a:t>
            </a:r>
            <a:r>
              <a:rPr lang="it-IT" dirty="0" err="1" smtClean="0">
                <a:sym typeface="Wingdings" pitchFamily="2" charset="2"/>
              </a:rPr>
              <a:t>partico</a:t>
            </a:r>
            <a:r>
              <a:rPr lang="it-IT" dirty="0" smtClean="0">
                <a:sym typeface="Wingdings" pitchFamily="2" charset="2"/>
              </a:rPr>
              <a:t> si era rafforzato a partire dal 158 a.c. </a:t>
            </a:r>
            <a:r>
              <a:rPr lang="it-IT" dirty="0" err="1" smtClean="0">
                <a:sym typeface="Wingdings" pitchFamily="2" charset="2"/>
              </a:rPr>
              <a:t>Vologese</a:t>
            </a:r>
            <a:r>
              <a:rPr lang="it-IT" dirty="0" smtClean="0">
                <a:sym typeface="Wingdings" pitchFamily="2" charset="2"/>
              </a:rPr>
              <a:t> nuovo sovrano </a:t>
            </a:r>
            <a:r>
              <a:rPr lang="it-IT" dirty="0" err="1" smtClean="0">
                <a:sym typeface="Wingdings" pitchFamily="2" charset="2"/>
              </a:rPr>
              <a:t>partico</a:t>
            </a:r>
            <a:r>
              <a:rPr lang="it-IT" dirty="0" smtClean="0">
                <a:sym typeface="Wingdings" pitchFamily="2" charset="2"/>
              </a:rPr>
              <a:t> invase</a:t>
            </a:r>
            <a:r>
              <a:rPr lang="it-IT" baseline="0" dirty="0" smtClean="0">
                <a:sym typeface="Wingdings" pitchFamily="2" charset="2"/>
              </a:rPr>
              <a:t> la </a:t>
            </a:r>
            <a:r>
              <a:rPr lang="it-IT" baseline="0" dirty="0" smtClean="0">
                <a:sym typeface="Wingdings" pitchFamily="2" charset="2"/>
              </a:rPr>
              <a:t>provincia </a:t>
            </a:r>
            <a:r>
              <a:rPr lang="it-IT" baseline="0" dirty="0" smtClean="0">
                <a:sym typeface="Wingdings" pitchFamily="2" charset="2"/>
              </a:rPr>
              <a:t>di </a:t>
            </a:r>
            <a:r>
              <a:rPr lang="it-IT" baseline="0" dirty="0" smtClean="0">
                <a:sym typeface="Wingdings" pitchFamily="2" charset="2"/>
              </a:rPr>
              <a:t>Siria</a:t>
            </a:r>
          </a:p>
          <a:p>
            <a:pPr>
              <a:buFont typeface="Wingdings"/>
              <a:buChar char="à"/>
            </a:pPr>
            <a:r>
              <a:rPr lang="it-IT" baseline="0" dirty="0" smtClean="0">
                <a:sym typeface="Wingdings" pitchFamily="2" charset="2"/>
              </a:rPr>
              <a:t>reazione </a:t>
            </a:r>
            <a:r>
              <a:rPr lang="it-IT" baseline="0" dirty="0" smtClean="0">
                <a:sym typeface="Wingdings" pitchFamily="2" charset="2"/>
              </a:rPr>
              <a:t>romana </a:t>
            </a:r>
            <a:r>
              <a:rPr lang="it-IT" baseline="0" dirty="0" smtClean="0">
                <a:sym typeface="Wingdings" pitchFamily="2" charset="2"/>
              </a:rPr>
              <a:t>è posta sotto il comando di </a:t>
            </a:r>
            <a:r>
              <a:rPr lang="it-IT" baseline="0" dirty="0" smtClean="0">
                <a:sym typeface="Wingdings" pitchFamily="2" charset="2"/>
              </a:rPr>
              <a:t>Lucio Vero, la campagna è un </a:t>
            </a:r>
            <a:r>
              <a:rPr lang="it-IT" baseline="0" dirty="0" smtClean="0">
                <a:sym typeface="Wingdings" pitchFamily="2" charset="2"/>
              </a:rPr>
              <a:t>successo e i  </a:t>
            </a:r>
            <a:r>
              <a:rPr lang="it-IT" baseline="0" dirty="0" smtClean="0">
                <a:sym typeface="Wingdings" pitchFamily="2" charset="2"/>
              </a:rPr>
              <a:t>Parti abbandonano l’Armenia, </a:t>
            </a:r>
            <a:r>
              <a:rPr lang="it-IT" baseline="0" dirty="0" err="1" smtClean="0">
                <a:sym typeface="Wingdings" pitchFamily="2" charset="2"/>
              </a:rPr>
              <a:t>Osroene</a:t>
            </a:r>
            <a:r>
              <a:rPr lang="it-IT" baseline="0" dirty="0" smtClean="0">
                <a:sym typeface="Wingdings" pitchFamily="2" charset="2"/>
              </a:rPr>
              <a:t> annessa, </a:t>
            </a:r>
            <a:r>
              <a:rPr lang="it-IT" baseline="0" dirty="0" err="1" smtClean="0">
                <a:sym typeface="Wingdings" pitchFamily="2" charset="2"/>
              </a:rPr>
              <a:t>Carre</a:t>
            </a:r>
            <a:r>
              <a:rPr lang="it-IT" baseline="0" dirty="0" smtClean="0">
                <a:sym typeface="Wingdings" pitchFamily="2" charset="2"/>
              </a:rPr>
              <a:t> colonia romana, </a:t>
            </a:r>
            <a:r>
              <a:rPr lang="it-IT" baseline="0" dirty="0" err="1" smtClean="0">
                <a:sym typeface="Wingdings" pitchFamily="2" charset="2"/>
              </a:rPr>
              <a:t>Seleucia</a:t>
            </a:r>
            <a:r>
              <a:rPr lang="it-IT" baseline="0" dirty="0" smtClean="0">
                <a:sym typeface="Wingdings" pitchFamily="2" charset="2"/>
              </a:rPr>
              <a:t> e </a:t>
            </a:r>
            <a:r>
              <a:rPr lang="it-IT" baseline="0" dirty="0" err="1" smtClean="0">
                <a:sym typeface="Wingdings" pitchFamily="2" charset="2"/>
              </a:rPr>
              <a:t>Ctesifonte</a:t>
            </a:r>
            <a:r>
              <a:rPr lang="it-IT" baseline="0" dirty="0" smtClean="0">
                <a:sym typeface="Wingdings" pitchFamily="2" charset="2"/>
              </a:rPr>
              <a:t> </a:t>
            </a:r>
            <a:r>
              <a:rPr lang="it-IT" baseline="0" dirty="0" smtClean="0">
                <a:sym typeface="Wingdings" pitchFamily="2" charset="2"/>
              </a:rPr>
              <a:t>distrutte</a:t>
            </a:r>
          </a:p>
          <a:p>
            <a:pPr>
              <a:buFont typeface="Wingdings"/>
              <a:buNone/>
            </a:pPr>
            <a:r>
              <a:rPr lang="it-IT" baseline="0" dirty="0" smtClean="0">
                <a:sym typeface="Wingdings" pitchFamily="2" charset="2"/>
              </a:rPr>
              <a:t>L’esercito romano ritornato a Roma immette all’interno dell’impero epidemia </a:t>
            </a:r>
            <a:r>
              <a:rPr lang="it-IT" baseline="0" dirty="0" smtClean="0">
                <a:sym typeface="Wingdings" pitchFamily="2" charset="2"/>
              </a:rPr>
              <a:t>di vaiolo </a:t>
            </a:r>
            <a:r>
              <a:rPr lang="it-IT" baseline="0" dirty="0" smtClean="0">
                <a:sym typeface="Wingdings" pitchFamily="2" charset="2"/>
              </a:rPr>
              <a:t> detta anche “peste </a:t>
            </a:r>
            <a:r>
              <a:rPr lang="it-IT" baseline="0" dirty="0" err="1" smtClean="0">
                <a:sym typeface="Wingdings" pitchFamily="2" charset="2"/>
              </a:rPr>
              <a:t>antoniniana</a:t>
            </a:r>
            <a:r>
              <a:rPr lang="it-IT" baseline="0" dirty="0" smtClean="0">
                <a:sym typeface="Wingdings" pitchFamily="2" charset="2"/>
              </a:rPr>
              <a:t>” e </a:t>
            </a:r>
            <a:r>
              <a:rPr lang="it-IT" baseline="0" dirty="0" smtClean="0">
                <a:sym typeface="Wingdings" pitchFamily="2" charset="2"/>
              </a:rPr>
              <a:t>si discute sul livello di mortalità che ha determinato: </a:t>
            </a:r>
            <a:endParaRPr lang="it-IT" baseline="0" dirty="0" smtClean="0">
              <a:sym typeface="Wingdings" pitchFamily="2" charset="2"/>
            </a:endParaRPr>
          </a:p>
          <a:p>
            <a:pPr marL="228600" indent="-228600">
              <a:buFont typeface="Wingdings"/>
              <a:buAutoNum type="arabicParenR"/>
            </a:pPr>
            <a:r>
              <a:rPr lang="it-IT" baseline="0" dirty="0" smtClean="0">
                <a:sym typeface="Wingdings" pitchFamily="2" charset="2"/>
              </a:rPr>
              <a:t>secondo </a:t>
            </a:r>
            <a:r>
              <a:rPr lang="it-IT" baseline="0" dirty="0" smtClean="0">
                <a:sym typeface="Wingdings" pitchFamily="2" charset="2"/>
              </a:rPr>
              <a:t>alcuni studi assai esigua 1 2 per cento </a:t>
            </a:r>
            <a:r>
              <a:rPr lang="it-IT" baseline="0" dirty="0" smtClean="0">
                <a:sym typeface="Wingdings" pitchFamily="2" charset="2"/>
              </a:rPr>
              <a:t>2</a:t>
            </a:r>
          </a:p>
          <a:p>
            <a:pPr marL="228600" indent="-228600">
              <a:buFont typeface="Wingdings"/>
              <a:buAutoNum type="arabicParenR"/>
            </a:pPr>
            <a:r>
              <a:rPr lang="it-IT" baseline="0" dirty="0" smtClean="0">
                <a:sym typeface="Wingdings" pitchFamily="2" charset="2"/>
              </a:rPr>
              <a:t> </a:t>
            </a:r>
            <a:r>
              <a:rPr lang="it-IT" baseline="0" dirty="0" smtClean="0">
                <a:sym typeface="Wingdings" pitchFamily="2" charset="2"/>
              </a:rPr>
              <a:t>stima di studi recenti di 12 o 25 per cento di </a:t>
            </a:r>
            <a:r>
              <a:rPr lang="it-IT" baseline="0" dirty="0" smtClean="0">
                <a:sym typeface="Wingdings" pitchFamily="2" charset="2"/>
              </a:rPr>
              <a:t>perdite</a:t>
            </a:r>
          </a:p>
          <a:p>
            <a:pPr marL="228600" indent="-228600">
              <a:buFont typeface="Wingdings"/>
              <a:buNone/>
            </a:pPr>
            <a:r>
              <a:rPr lang="it-IT" baseline="0" dirty="0" smtClean="0">
                <a:sym typeface="Wingdings" pitchFamily="2" charset="2"/>
              </a:rPr>
              <a:t>Nonostante le stime, la peste ebbe delle </a:t>
            </a:r>
            <a:r>
              <a:rPr lang="it-IT" baseline="0" dirty="0" smtClean="0">
                <a:sym typeface="Wingdings" pitchFamily="2" charset="2"/>
              </a:rPr>
              <a:t>grosse ripercussioni su tutto </a:t>
            </a:r>
            <a:r>
              <a:rPr lang="it-IT" baseline="0" dirty="0" smtClean="0">
                <a:sym typeface="Wingdings" pitchFamily="2" charset="2"/>
              </a:rPr>
              <a:t>l’assetto. Sarà endemica </a:t>
            </a:r>
            <a:r>
              <a:rPr lang="it-IT" baseline="0" dirty="0" smtClean="0">
                <a:sym typeface="Wingdings" pitchFamily="2" charset="2"/>
              </a:rPr>
              <a:t>x </a:t>
            </a:r>
            <a:r>
              <a:rPr lang="it-IT" baseline="0" dirty="0" err="1" smtClean="0">
                <a:sym typeface="Wingdings" pitchFamily="2" charset="2"/>
              </a:rPr>
              <a:t>Dione</a:t>
            </a:r>
            <a:r>
              <a:rPr lang="it-IT" baseline="0" dirty="0" smtClean="0">
                <a:sym typeface="Wingdings" pitchFamily="2" charset="2"/>
              </a:rPr>
              <a:t> </a:t>
            </a:r>
            <a:r>
              <a:rPr lang="it-IT" baseline="0" dirty="0" err="1" smtClean="0">
                <a:sym typeface="Wingdings" pitchFamily="2" charset="2"/>
              </a:rPr>
              <a:t>Cassio</a:t>
            </a:r>
            <a:r>
              <a:rPr lang="it-IT" baseline="0" dirty="0" smtClean="0">
                <a:sym typeface="Wingdings" pitchFamily="2" charset="2"/>
              </a:rPr>
              <a:t> </a:t>
            </a:r>
            <a:r>
              <a:rPr lang="it-IT" baseline="0" dirty="0" smtClean="0">
                <a:sym typeface="Wingdings" pitchFamily="2" charset="2"/>
              </a:rPr>
              <a:t>testimoniante una risorgenza di 5000 morti al giorno </a:t>
            </a:r>
            <a:r>
              <a:rPr lang="it-IT" baseline="0" dirty="0" smtClean="0">
                <a:sym typeface="Wingdings" pitchFamily="2" charset="2"/>
              </a:rPr>
              <a:t>a Roma cosa può significare sul piano economico?</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36</a:t>
            </a:fld>
            <a:endParaRPr 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Problema di </a:t>
            </a:r>
            <a:r>
              <a:rPr lang="it-IT" dirty="0" err="1" smtClean="0"/>
              <a:t>Quadi</a:t>
            </a:r>
            <a:r>
              <a:rPr lang="it-IT" dirty="0" smtClean="0"/>
              <a:t> e </a:t>
            </a:r>
            <a:r>
              <a:rPr lang="it-IT" dirty="0" err="1" smtClean="0"/>
              <a:t>Marcomanni</a:t>
            </a:r>
            <a:r>
              <a:rPr lang="it-IT" dirty="0" smtClean="0"/>
              <a:t>:</a:t>
            </a:r>
          </a:p>
          <a:p>
            <a:pPr>
              <a:buFont typeface="Wingdings"/>
              <a:buChar char="à"/>
            </a:pPr>
            <a:r>
              <a:rPr lang="it-IT" dirty="0" smtClean="0">
                <a:sym typeface="Wingdings" pitchFamily="2" charset="2"/>
              </a:rPr>
              <a:t>167 c’è un incursione </a:t>
            </a:r>
            <a:r>
              <a:rPr lang="it-IT" dirty="0" smtClean="0">
                <a:sym typeface="Wingdings" pitchFamily="2" charset="2"/>
              </a:rPr>
              <a:t>in profondità del </a:t>
            </a:r>
            <a:r>
              <a:rPr lang="it-IT" dirty="0" err="1" smtClean="0">
                <a:sym typeface="Wingdings" pitchFamily="2" charset="2"/>
              </a:rPr>
              <a:t>limes</a:t>
            </a:r>
            <a:r>
              <a:rPr lang="it-IT" dirty="0" smtClean="0">
                <a:sym typeface="Wingdings" pitchFamily="2" charset="2"/>
              </a:rPr>
              <a:t> danubiano e </a:t>
            </a:r>
            <a:r>
              <a:rPr lang="it-IT" dirty="0" smtClean="0">
                <a:sym typeface="Wingdings" pitchFamily="2" charset="2"/>
              </a:rPr>
              <a:t>i </a:t>
            </a:r>
            <a:r>
              <a:rPr lang="it-IT" dirty="0" err="1" smtClean="0">
                <a:sym typeface="Wingdings" pitchFamily="2" charset="2"/>
              </a:rPr>
              <a:t>Marcomanni</a:t>
            </a:r>
            <a:r>
              <a:rPr lang="it-IT" baseline="0" dirty="0" smtClean="0">
                <a:sym typeface="Wingdings" pitchFamily="2" charset="2"/>
              </a:rPr>
              <a:t> </a:t>
            </a:r>
            <a:r>
              <a:rPr lang="it-IT" dirty="0" smtClean="0">
                <a:sym typeface="Wingdings" pitchFamily="2" charset="2"/>
              </a:rPr>
              <a:t>giungono </a:t>
            </a:r>
            <a:r>
              <a:rPr lang="it-IT" dirty="0" err="1" smtClean="0">
                <a:sym typeface="Wingdings" pitchFamily="2" charset="2"/>
              </a:rPr>
              <a:t>Aquileia</a:t>
            </a:r>
            <a:r>
              <a:rPr lang="it-IT" dirty="0" smtClean="0">
                <a:sym typeface="Wingdings" pitchFamily="2" charset="2"/>
              </a:rPr>
              <a:t>(distrutta</a:t>
            </a:r>
            <a:r>
              <a:rPr lang="it-IT" baseline="0" dirty="0" smtClean="0">
                <a:sym typeface="Wingdings" pitchFamily="2" charset="2"/>
              </a:rPr>
              <a:t> da Attila è nel Friuli, 20 km da Trieste</a:t>
            </a:r>
            <a:r>
              <a:rPr lang="it-IT" baseline="0" dirty="0" smtClean="0">
                <a:sym typeface="Wingdings" pitchFamily="2" charset="2"/>
              </a:rPr>
              <a:t>)</a:t>
            </a:r>
          </a:p>
          <a:p>
            <a:pPr>
              <a:buFont typeface="Wingdings"/>
              <a:buNone/>
            </a:pPr>
            <a:r>
              <a:rPr lang="it-IT" baseline="0" dirty="0" smtClean="0">
                <a:sym typeface="Wingdings" pitchFamily="2" charset="2"/>
              </a:rPr>
              <a:t> Occorre la necessità </a:t>
            </a:r>
            <a:r>
              <a:rPr lang="it-IT" baseline="0" dirty="0" smtClean="0">
                <a:sym typeface="Wingdings" pitchFamily="2" charset="2"/>
              </a:rPr>
              <a:t>di rispondere alla minaccia dei </a:t>
            </a:r>
            <a:r>
              <a:rPr lang="it-IT" baseline="0" dirty="0" err="1" smtClean="0">
                <a:sym typeface="Wingdings" pitchFamily="2" charset="2"/>
              </a:rPr>
              <a:t>Quadi</a:t>
            </a:r>
            <a:r>
              <a:rPr lang="it-IT" baseline="0" dirty="0" smtClean="0">
                <a:sym typeface="Wingdings" pitchFamily="2" charset="2"/>
              </a:rPr>
              <a:t> e </a:t>
            </a:r>
            <a:r>
              <a:rPr lang="it-IT" baseline="0" dirty="0" err="1" smtClean="0">
                <a:sym typeface="Wingdings" pitchFamily="2" charset="2"/>
              </a:rPr>
              <a:t>Marcomanni</a:t>
            </a:r>
            <a:endParaRPr lang="it-IT" baseline="0" dirty="0" smtClean="0">
              <a:sym typeface="Wingdings" pitchFamily="2" charset="2"/>
            </a:endParaRPr>
          </a:p>
          <a:p>
            <a:r>
              <a:rPr lang="it-IT" baseline="0" dirty="0" smtClean="0">
                <a:sym typeface="Wingdings" pitchFamily="2" charset="2"/>
              </a:rPr>
              <a:t>168 </a:t>
            </a:r>
            <a:r>
              <a:rPr lang="it-IT" baseline="0" dirty="0" smtClean="0">
                <a:sym typeface="Wingdings" pitchFamily="2" charset="2"/>
              </a:rPr>
              <a:t>vede due </a:t>
            </a:r>
            <a:r>
              <a:rPr lang="it-IT" baseline="0" dirty="0" smtClean="0">
                <a:sym typeface="Wingdings" pitchFamily="2" charset="2"/>
              </a:rPr>
              <a:t>nuove legioni in Italia </a:t>
            </a:r>
            <a:r>
              <a:rPr lang="it-IT" baseline="0" dirty="0" smtClean="0">
                <a:sym typeface="Wingdings" pitchFamily="2" charset="2"/>
              </a:rPr>
              <a:t>e la creazione di comando </a:t>
            </a:r>
            <a:r>
              <a:rPr lang="it-IT" baseline="0" dirty="0" smtClean="0">
                <a:sym typeface="Wingdings" pitchFamily="2" charset="2"/>
              </a:rPr>
              <a:t>speciale </a:t>
            </a:r>
            <a:r>
              <a:rPr lang="it-IT" baseline="0" dirty="0" smtClean="0">
                <a:sym typeface="Wingdings" pitchFamily="2" charset="2"/>
              </a:rPr>
              <a:t>ovvero un comando </a:t>
            </a:r>
            <a:r>
              <a:rPr lang="it-IT" baseline="0" dirty="0" smtClean="0">
                <a:sym typeface="Wingdings" pitchFamily="2" charset="2"/>
              </a:rPr>
              <a:t>unificato per la difesa </a:t>
            </a:r>
            <a:r>
              <a:rPr lang="it-IT" baseline="0" dirty="0" smtClean="0">
                <a:sym typeface="Wingdings" pitchFamily="2" charset="2"/>
              </a:rPr>
              <a:t>dell’Italia</a:t>
            </a:r>
          </a:p>
          <a:p>
            <a:pPr>
              <a:buFont typeface="Wingdings"/>
              <a:buChar char="à"/>
            </a:pPr>
            <a:r>
              <a:rPr lang="it-IT" baseline="0" dirty="0" smtClean="0">
                <a:sym typeface="Wingdings" pitchFamily="2" charset="2"/>
              </a:rPr>
              <a:t>fronte danubiano vede la richiesta </a:t>
            </a:r>
            <a:r>
              <a:rPr lang="it-IT" baseline="0" dirty="0" smtClean="0">
                <a:sym typeface="Wingdings" pitchFamily="2" charset="2"/>
              </a:rPr>
              <a:t>di aiuto </a:t>
            </a:r>
            <a:r>
              <a:rPr lang="it-IT" baseline="0" dirty="0" smtClean="0">
                <a:sym typeface="Wingdings" pitchFamily="2" charset="2"/>
              </a:rPr>
              <a:t>di Lucio Vero, però muore</a:t>
            </a:r>
          </a:p>
          <a:p>
            <a:pPr>
              <a:buFont typeface="Wingdings"/>
              <a:buChar char="à"/>
            </a:pPr>
            <a:r>
              <a:rPr lang="it-IT" baseline="0" dirty="0" smtClean="0">
                <a:sym typeface="Wingdings" pitchFamily="2" charset="2"/>
              </a:rPr>
              <a:t>impero </a:t>
            </a:r>
            <a:r>
              <a:rPr lang="it-IT" baseline="0" dirty="0" smtClean="0">
                <a:sym typeface="Wingdings" pitchFamily="2" charset="2"/>
              </a:rPr>
              <a:t>del solo Marco </a:t>
            </a:r>
            <a:r>
              <a:rPr lang="it-IT" baseline="0" dirty="0" smtClean="0">
                <a:sym typeface="Wingdings" pitchFamily="2" charset="2"/>
              </a:rPr>
              <a:t>Aurelio</a:t>
            </a:r>
          </a:p>
          <a:p>
            <a:pPr>
              <a:buFont typeface="Wingdings"/>
              <a:buNone/>
            </a:pPr>
            <a:endParaRPr lang="it-IT" baseline="0" dirty="0" smtClean="0">
              <a:sym typeface="Wingdings" pitchFamily="2" charset="2"/>
            </a:endParaRPr>
          </a:p>
          <a:p>
            <a:pPr>
              <a:buFont typeface="Wingdings"/>
              <a:buNone/>
            </a:pPr>
            <a:r>
              <a:rPr lang="it-IT" baseline="0" dirty="0" smtClean="0">
                <a:sym typeface="Wingdings" pitchFamily="2" charset="2"/>
              </a:rPr>
              <a:t>Tappe </a:t>
            </a:r>
            <a:r>
              <a:rPr lang="it-IT" baseline="0" dirty="0" smtClean="0">
                <a:sym typeface="Wingdings" pitchFamily="2" charset="2"/>
              </a:rPr>
              <a:t>del conflitto contro </a:t>
            </a:r>
            <a:r>
              <a:rPr lang="it-IT" baseline="0" dirty="0" err="1" smtClean="0">
                <a:sym typeface="Wingdings" pitchFamily="2" charset="2"/>
              </a:rPr>
              <a:t>Marcomanni</a:t>
            </a:r>
            <a:r>
              <a:rPr lang="it-IT" baseline="0" dirty="0" smtClean="0">
                <a:sym typeface="Wingdings" pitchFamily="2" charset="2"/>
              </a:rPr>
              <a:t>, </a:t>
            </a:r>
            <a:r>
              <a:rPr lang="it-IT" baseline="0" dirty="0" err="1" smtClean="0">
                <a:sym typeface="Wingdings" pitchFamily="2" charset="2"/>
              </a:rPr>
              <a:t>Quadi</a:t>
            </a:r>
            <a:r>
              <a:rPr lang="it-IT" baseline="0" dirty="0" smtClean="0">
                <a:sym typeface="Wingdings" pitchFamily="2" charset="2"/>
              </a:rPr>
              <a:t> e </a:t>
            </a:r>
            <a:r>
              <a:rPr lang="it-IT" baseline="0" dirty="0" err="1" smtClean="0">
                <a:sym typeface="Wingdings" pitchFamily="2" charset="2"/>
              </a:rPr>
              <a:t>Iazigi</a:t>
            </a:r>
            <a:r>
              <a:rPr lang="it-IT" baseline="0" dirty="0" smtClean="0">
                <a:sym typeface="Wingdings" pitchFamily="2" charset="2"/>
              </a:rPr>
              <a:t> sono</a:t>
            </a:r>
          </a:p>
          <a:p>
            <a:pPr>
              <a:buFont typeface="Wingdings"/>
              <a:buChar char="à"/>
            </a:pPr>
            <a:r>
              <a:rPr lang="it-IT" baseline="0" dirty="0" smtClean="0">
                <a:sym typeface="Wingdings" pitchFamily="2" charset="2"/>
              </a:rPr>
              <a:t>pace </a:t>
            </a:r>
            <a:r>
              <a:rPr lang="it-IT" baseline="0" dirty="0" smtClean="0">
                <a:sym typeface="Wingdings" pitchFamily="2" charset="2"/>
              </a:rPr>
              <a:t>con </a:t>
            </a:r>
            <a:r>
              <a:rPr lang="it-IT" baseline="0" dirty="0" err="1" smtClean="0">
                <a:sym typeface="Wingdings" pitchFamily="2" charset="2"/>
              </a:rPr>
              <a:t>Marcomanni</a:t>
            </a:r>
            <a:r>
              <a:rPr lang="it-IT" baseline="0" dirty="0" smtClean="0">
                <a:sym typeface="Wingdings" pitchFamily="2" charset="2"/>
              </a:rPr>
              <a:t> belligeranza con i </a:t>
            </a:r>
            <a:r>
              <a:rPr lang="it-IT" baseline="0" dirty="0" err="1" smtClean="0">
                <a:sym typeface="Wingdings" pitchFamily="2" charset="2"/>
              </a:rPr>
              <a:t>Quadi</a:t>
            </a:r>
            <a:endParaRPr lang="it-IT" baseline="0" dirty="0" smtClean="0">
              <a:sym typeface="Wingdings" pitchFamily="2" charset="2"/>
            </a:endParaRPr>
          </a:p>
          <a:p>
            <a:pPr>
              <a:buFont typeface="Wingdings"/>
              <a:buNone/>
            </a:pPr>
            <a:r>
              <a:rPr lang="it-IT" baseline="0" dirty="0" smtClean="0">
                <a:sym typeface="Wingdings" pitchFamily="2" charset="2"/>
              </a:rPr>
              <a:t> </a:t>
            </a:r>
            <a:r>
              <a:rPr lang="it-IT" baseline="0" dirty="0" smtClean="0">
                <a:sym typeface="Wingdings" pitchFamily="2" charset="2"/>
              </a:rPr>
              <a:t>175 diffusione in oriente della morte di Marco </a:t>
            </a:r>
            <a:r>
              <a:rPr lang="it-IT" baseline="0" dirty="0" smtClean="0">
                <a:sym typeface="Wingdings" pitchFamily="2" charset="2"/>
              </a:rPr>
              <a:t>Aurelio, in cui </a:t>
            </a:r>
            <a:r>
              <a:rPr lang="it-IT" baseline="0" dirty="0" err="1" smtClean="0">
                <a:sym typeface="Wingdings" pitchFamily="2" charset="2"/>
              </a:rPr>
              <a:t>Avidio</a:t>
            </a:r>
            <a:r>
              <a:rPr lang="it-IT" baseline="0" dirty="0" smtClean="0">
                <a:sym typeface="Wingdings" pitchFamily="2" charset="2"/>
              </a:rPr>
              <a:t> </a:t>
            </a:r>
            <a:r>
              <a:rPr lang="it-IT" baseline="0" dirty="0" err="1" smtClean="0">
                <a:sym typeface="Wingdings" pitchFamily="2" charset="2"/>
              </a:rPr>
              <a:t>Cassio</a:t>
            </a:r>
            <a:r>
              <a:rPr lang="it-IT" baseline="0" dirty="0" smtClean="0">
                <a:sym typeface="Wingdings" pitchFamily="2" charset="2"/>
              </a:rPr>
              <a:t> uno dei massimi collaboratori di Lucio Vero con il compito di controllare la situazione </a:t>
            </a:r>
            <a:r>
              <a:rPr lang="it-IT" baseline="0" dirty="0" smtClean="0">
                <a:sym typeface="Wingdings" pitchFamily="2" charset="2"/>
              </a:rPr>
              <a:t>orientale, si dichiara imperatore</a:t>
            </a:r>
          </a:p>
          <a:p>
            <a:pPr>
              <a:buFont typeface="Wingdings"/>
              <a:buNone/>
            </a:pPr>
            <a:r>
              <a:rPr lang="it-IT" baseline="0" smtClean="0">
                <a:sym typeface="Wingdings" pitchFamily="2" charset="2"/>
              </a:rPr>
              <a:t> Machiude </a:t>
            </a:r>
            <a:r>
              <a:rPr lang="it-IT" baseline="0" dirty="0" smtClean="0">
                <a:sym typeface="Wingdings" pitchFamily="2" charset="2"/>
              </a:rPr>
              <a:t>il conflitto con le popolazioni barbare </a:t>
            </a:r>
            <a:r>
              <a:rPr lang="it-IT" baseline="0" dirty="0" err="1" smtClean="0">
                <a:sym typeface="Wingdings" pitchFamily="2" charset="2"/>
              </a:rPr>
              <a:t>Avidio</a:t>
            </a:r>
            <a:r>
              <a:rPr lang="it-IT" baseline="0" dirty="0" smtClean="0">
                <a:sym typeface="Wingdings" pitchFamily="2" charset="2"/>
              </a:rPr>
              <a:t> </a:t>
            </a:r>
            <a:r>
              <a:rPr lang="it-IT" baseline="0" dirty="0" err="1" smtClean="0">
                <a:sym typeface="Wingdings" pitchFamily="2" charset="2"/>
              </a:rPr>
              <a:t>Cassio</a:t>
            </a:r>
            <a:r>
              <a:rPr lang="it-IT" baseline="0" dirty="0" smtClean="0">
                <a:sym typeface="Wingdings" pitchFamily="2" charset="2"/>
              </a:rPr>
              <a:t> perciò verrà eliminato</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37</a:t>
            </a:fld>
            <a:endParaRPr 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Quadi</a:t>
            </a:r>
            <a:r>
              <a:rPr lang="it-IT" dirty="0" smtClean="0"/>
              <a:t>, </a:t>
            </a:r>
            <a:r>
              <a:rPr lang="it-IT" dirty="0" err="1" smtClean="0"/>
              <a:t>Marcomanni</a:t>
            </a:r>
            <a:r>
              <a:rPr lang="it-IT" dirty="0" smtClean="0"/>
              <a:t>, </a:t>
            </a:r>
            <a:r>
              <a:rPr lang="it-IT" dirty="0" err="1" smtClean="0"/>
              <a:t>Iazigiti</a:t>
            </a:r>
            <a:r>
              <a:rPr lang="it-IT" dirty="0" smtClean="0"/>
              <a:t> e </a:t>
            </a:r>
            <a:r>
              <a:rPr lang="it-IT" dirty="0" smtClean="0"/>
              <a:t>Sarmati</a:t>
            </a:r>
          </a:p>
          <a:p>
            <a:r>
              <a:rPr lang="it-IT" dirty="0" smtClean="0">
                <a:sym typeface="Wingdings" pitchFamily="2" charset="2"/>
              </a:rPr>
              <a:t> </a:t>
            </a:r>
            <a:r>
              <a:rPr lang="it-IT" dirty="0" smtClean="0">
                <a:sym typeface="Wingdings" pitchFamily="2" charset="2"/>
              </a:rPr>
              <a:t>tentativo di provincia di </a:t>
            </a:r>
            <a:r>
              <a:rPr lang="it-IT" dirty="0" err="1" smtClean="0">
                <a:sym typeface="Wingdings" pitchFamily="2" charset="2"/>
              </a:rPr>
              <a:t>Marcomannia</a:t>
            </a:r>
            <a:r>
              <a:rPr lang="it-IT" dirty="0" smtClean="0">
                <a:sym typeface="Wingdings" pitchFamily="2" charset="2"/>
              </a:rPr>
              <a:t> e </a:t>
            </a:r>
            <a:r>
              <a:rPr lang="it-IT" dirty="0" err="1" smtClean="0">
                <a:sym typeface="Wingdings" pitchFamily="2" charset="2"/>
              </a:rPr>
              <a:t>Sarmazia</a:t>
            </a:r>
            <a:r>
              <a:rPr lang="it-IT" baseline="0" dirty="0" smtClean="0">
                <a:sym typeface="Wingdings" pitchFamily="2" charset="2"/>
              </a:rPr>
              <a:t>, tentativo che </a:t>
            </a:r>
            <a:r>
              <a:rPr lang="it-IT" baseline="0" dirty="0" smtClean="0">
                <a:sym typeface="Wingdings" pitchFamily="2" charset="2"/>
              </a:rPr>
              <a:t>induce Marco Aurelio a cercare </a:t>
            </a:r>
            <a:r>
              <a:rPr lang="it-IT" baseline="0" dirty="0" smtClean="0">
                <a:sym typeface="Wingdings" pitchFamily="2" charset="2"/>
              </a:rPr>
              <a:t>di portare </a:t>
            </a:r>
            <a:r>
              <a:rPr lang="it-IT" baseline="0" dirty="0" smtClean="0">
                <a:sym typeface="Wingdings" pitchFamily="2" charset="2"/>
              </a:rPr>
              <a:t>e riaprire le ostilità  sul fronte </a:t>
            </a:r>
            <a:r>
              <a:rPr lang="it-IT" baseline="0" dirty="0" smtClean="0">
                <a:sym typeface="Wingdings" pitchFamily="2" charset="2"/>
              </a:rPr>
              <a:t>occidentale </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38</a:t>
            </a:fld>
            <a:endParaRPr lang="it-IT"/>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Morte marco </a:t>
            </a:r>
            <a:r>
              <a:rPr lang="it-IT" dirty="0" err="1" smtClean="0"/>
              <a:t>aurelio</a:t>
            </a:r>
            <a:r>
              <a:rPr lang="it-IT" dirty="0" smtClean="0"/>
              <a:t> muore</a:t>
            </a:r>
            <a:r>
              <a:rPr lang="it-IT" baseline="0" dirty="0" smtClean="0"/>
              <a:t> di peste</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39</a:t>
            </a:fld>
            <a:endParaRPr lang="it-IT"/>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Marco Aurelio non ha problemi di successione maschile, non si preoccupa di scegliere un suo </a:t>
            </a:r>
            <a:r>
              <a:rPr lang="it-IT" dirty="0" smtClean="0"/>
              <a:t>successore</a:t>
            </a:r>
          </a:p>
          <a:p>
            <a:pPr>
              <a:buFont typeface="Wingdings"/>
              <a:buChar char="à"/>
            </a:pPr>
            <a:r>
              <a:rPr lang="it-IT" dirty="0" smtClean="0">
                <a:sym typeface="Wingdings" pitchFamily="2" charset="2"/>
              </a:rPr>
              <a:t>scelta </a:t>
            </a:r>
            <a:r>
              <a:rPr lang="it-IT" dirty="0" smtClean="0">
                <a:sym typeface="Wingdings" pitchFamily="2" charset="2"/>
              </a:rPr>
              <a:t>dinastica nel 176 nel pronunciamento di </a:t>
            </a:r>
            <a:r>
              <a:rPr lang="it-IT" dirty="0" err="1" smtClean="0">
                <a:sym typeface="Wingdings" pitchFamily="2" charset="2"/>
              </a:rPr>
              <a:t>Avidio</a:t>
            </a:r>
            <a:r>
              <a:rPr lang="it-IT" dirty="0" smtClean="0">
                <a:sym typeface="Wingdings" pitchFamily="2" charset="2"/>
              </a:rPr>
              <a:t> </a:t>
            </a:r>
            <a:r>
              <a:rPr lang="it-IT" dirty="0" err="1" smtClean="0">
                <a:sym typeface="Wingdings" pitchFamily="2" charset="2"/>
              </a:rPr>
              <a:t>Cassio</a:t>
            </a:r>
            <a:r>
              <a:rPr lang="it-IT" dirty="0" smtClean="0">
                <a:sym typeface="Wingdings" pitchFamily="2" charset="2"/>
              </a:rPr>
              <a:t>, </a:t>
            </a:r>
            <a:r>
              <a:rPr lang="it-IT" dirty="0" err="1" smtClean="0">
                <a:sym typeface="Wingdings" pitchFamily="2" charset="2"/>
              </a:rPr>
              <a:t>Commodo</a:t>
            </a:r>
            <a:r>
              <a:rPr lang="it-IT" dirty="0" smtClean="0">
                <a:sym typeface="Wingdings" pitchFamily="2" charset="2"/>
              </a:rPr>
              <a:t> era stato associato al potere in modo da fugare</a:t>
            </a:r>
            <a:r>
              <a:rPr lang="it-IT" baseline="0" dirty="0" smtClean="0">
                <a:sym typeface="Wingdings" pitchFamily="2" charset="2"/>
              </a:rPr>
              <a:t> qualsiasi </a:t>
            </a:r>
            <a:r>
              <a:rPr lang="it-IT" baseline="0" dirty="0" smtClean="0">
                <a:sym typeface="Wingdings" pitchFamily="2" charset="2"/>
              </a:rPr>
              <a:t>dubbio</a:t>
            </a:r>
          </a:p>
          <a:p>
            <a:pPr>
              <a:buFont typeface="Wingdings"/>
              <a:buChar char="à"/>
            </a:pPr>
            <a:r>
              <a:rPr lang="it-IT" baseline="0" dirty="0" err="1" smtClean="0">
                <a:sym typeface="Wingdings" pitchFamily="2" charset="2"/>
              </a:rPr>
              <a:t>Commodo</a:t>
            </a:r>
            <a:r>
              <a:rPr lang="it-IT" baseline="0" dirty="0" smtClean="0">
                <a:sym typeface="Wingdings" pitchFamily="2" charset="2"/>
              </a:rPr>
              <a:t> opera un abbandono </a:t>
            </a:r>
            <a:r>
              <a:rPr lang="it-IT" baseline="0" dirty="0" smtClean="0">
                <a:sym typeface="Wingdings" pitchFamily="2" charset="2"/>
              </a:rPr>
              <a:t>politica del padre </a:t>
            </a:r>
            <a:r>
              <a:rPr lang="it-IT" baseline="0" dirty="0" smtClean="0">
                <a:sym typeface="Wingdings" pitchFamily="2" charset="2"/>
              </a:rPr>
              <a:t>infatti ritiene </a:t>
            </a:r>
            <a:r>
              <a:rPr lang="it-IT" baseline="0" dirty="0" smtClean="0">
                <a:sym typeface="Wingdings" pitchFamily="2" charset="2"/>
              </a:rPr>
              <a:t>inutili </a:t>
            </a:r>
            <a:r>
              <a:rPr lang="it-IT" baseline="0" dirty="0" smtClean="0">
                <a:sym typeface="Wingdings" pitchFamily="2" charset="2"/>
              </a:rPr>
              <a:t>le conquiste </a:t>
            </a:r>
            <a:r>
              <a:rPr lang="it-IT" baseline="0" dirty="0" smtClean="0">
                <a:sym typeface="Wingdings" pitchFamily="2" charset="2"/>
              </a:rPr>
              <a:t>provinciali contro </a:t>
            </a:r>
            <a:r>
              <a:rPr lang="it-IT" baseline="0" dirty="0" err="1" smtClean="0">
                <a:sym typeface="Wingdings" pitchFamily="2" charset="2"/>
              </a:rPr>
              <a:t>Marcomanni</a:t>
            </a:r>
            <a:r>
              <a:rPr lang="it-IT" baseline="0" dirty="0" smtClean="0">
                <a:sym typeface="Wingdings" pitchFamily="2" charset="2"/>
              </a:rPr>
              <a:t> e Sarmati </a:t>
            </a:r>
            <a:r>
              <a:rPr lang="it-IT" baseline="0" dirty="0" smtClean="0">
                <a:sym typeface="Wingdings" pitchFamily="2" charset="2"/>
              </a:rPr>
              <a:t>con cui stringe </a:t>
            </a:r>
            <a:r>
              <a:rPr lang="it-IT" baseline="0" dirty="0" smtClean="0">
                <a:sym typeface="Wingdings" pitchFamily="2" charset="2"/>
              </a:rPr>
              <a:t>condizioni di pace migliori di quelle </a:t>
            </a:r>
            <a:r>
              <a:rPr lang="it-IT" baseline="0" dirty="0" smtClean="0">
                <a:sym typeface="Wingdings" pitchFamily="2" charset="2"/>
              </a:rPr>
              <a:t>precedenti</a:t>
            </a:r>
          </a:p>
          <a:p>
            <a:pPr>
              <a:buFont typeface="Wingdings"/>
              <a:buChar char="à"/>
            </a:pPr>
            <a:r>
              <a:rPr lang="it-IT" baseline="0" dirty="0" smtClean="0">
                <a:sym typeface="Wingdings" pitchFamily="2" charset="2"/>
              </a:rPr>
              <a:t>giudizio </a:t>
            </a:r>
            <a:r>
              <a:rPr lang="it-IT" baseline="0" dirty="0" smtClean="0">
                <a:sym typeface="Wingdings" pitchFamily="2" charset="2"/>
              </a:rPr>
              <a:t>sfavorevole tradizione senatoria, ambiente </a:t>
            </a:r>
            <a:r>
              <a:rPr lang="it-IT" baseline="0" dirty="0" smtClean="0">
                <a:sym typeface="Wingdings" pitchFamily="2" charset="2"/>
              </a:rPr>
              <a:t>che glie era fortemente ostile. </a:t>
            </a:r>
            <a:r>
              <a:rPr lang="it-IT" baseline="0" dirty="0" err="1" smtClean="0">
                <a:sym typeface="Wingdings" pitchFamily="2" charset="2"/>
              </a:rPr>
              <a:t>Commodo</a:t>
            </a:r>
            <a:r>
              <a:rPr lang="it-IT" baseline="0" dirty="0" smtClean="0">
                <a:sym typeface="Wingdings" pitchFamily="2" charset="2"/>
              </a:rPr>
              <a:t> rompe </a:t>
            </a:r>
            <a:r>
              <a:rPr lang="it-IT" baseline="0" dirty="0" smtClean="0">
                <a:sym typeface="Wingdings" pitchFamily="2" charset="2"/>
              </a:rPr>
              <a:t>l’equilibrio del padre </a:t>
            </a:r>
            <a:r>
              <a:rPr lang="it-IT" baseline="0" dirty="0" smtClean="0">
                <a:sym typeface="Wingdings" pitchFamily="2" charset="2"/>
              </a:rPr>
              <a:t>e assume </a:t>
            </a:r>
            <a:r>
              <a:rPr lang="it-IT" baseline="0" dirty="0" smtClean="0">
                <a:sym typeface="Wingdings" pitchFamily="2" charset="2"/>
              </a:rPr>
              <a:t>un modello assolutistico e </a:t>
            </a:r>
            <a:r>
              <a:rPr lang="it-IT" baseline="0" dirty="0" smtClean="0">
                <a:sym typeface="Wingdings" pitchFamily="2" charset="2"/>
              </a:rPr>
              <a:t>autocratico</a:t>
            </a:r>
          </a:p>
          <a:p>
            <a:pPr>
              <a:buFont typeface="Wingdings"/>
              <a:buNone/>
            </a:pPr>
            <a:endParaRPr lang="it-IT" baseline="0" dirty="0" smtClean="0">
              <a:sym typeface="Wingdings" pitchFamily="2" charset="2"/>
            </a:endParaRPr>
          </a:p>
          <a:p>
            <a:pPr>
              <a:buFont typeface="Wingdings"/>
              <a:buNone/>
            </a:pPr>
            <a:r>
              <a:rPr lang="it-IT" baseline="0" dirty="0" smtClean="0">
                <a:sym typeface="Wingdings" pitchFamily="2" charset="2"/>
              </a:rPr>
              <a:t>Una </a:t>
            </a:r>
            <a:r>
              <a:rPr lang="it-IT" baseline="0" dirty="0" smtClean="0">
                <a:sym typeface="Wingdings" pitchFamily="2" charset="2"/>
              </a:rPr>
              <a:t>serie di congiure a partire dal 182 </a:t>
            </a:r>
            <a:r>
              <a:rPr lang="it-IT" baseline="0" dirty="0" smtClean="0">
                <a:sym typeface="Wingdings" pitchFamily="2" charset="2"/>
              </a:rPr>
              <a:t>si ordiscono al’interno </a:t>
            </a:r>
            <a:r>
              <a:rPr lang="it-IT" baseline="0" dirty="0" smtClean="0">
                <a:sym typeface="Wingdings" pitchFamily="2" charset="2"/>
              </a:rPr>
              <a:t>della stessa famiglia </a:t>
            </a:r>
            <a:r>
              <a:rPr lang="it-IT" baseline="0" dirty="0" smtClean="0">
                <a:sym typeface="Wingdings" pitchFamily="2" charset="2"/>
              </a:rPr>
              <a:t>imperiale e </a:t>
            </a:r>
            <a:r>
              <a:rPr lang="it-IT" baseline="0" dirty="0" smtClean="0">
                <a:sym typeface="Wingdings" pitchFamily="2" charset="2"/>
              </a:rPr>
              <a:t>vi partecipa anche Lucilla(mandata in esilio di fronte a Ponza</a:t>
            </a:r>
            <a:r>
              <a:rPr lang="it-IT" baseline="0" dirty="0" smtClean="0">
                <a:sym typeface="Wingdings" pitchFamily="2" charset="2"/>
              </a:rPr>
              <a:t>)</a:t>
            </a:r>
          </a:p>
          <a:p>
            <a:pPr>
              <a:buFont typeface="Wingdings"/>
              <a:buNone/>
            </a:pPr>
            <a:r>
              <a:rPr lang="it-IT" baseline="0" dirty="0" smtClean="0">
                <a:sym typeface="Wingdings" pitchFamily="2" charset="2"/>
              </a:rPr>
              <a:t>Il prefetto </a:t>
            </a:r>
            <a:r>
              <a:rPr lang="it-IT" baseline="0" dirty="0" err="1" smtClean="0">
                <a:sym typeface="Wingdings" pitchFamily="2" charset="2"/>
              </a:rPr>
              <a:t>Tigidio</a:t>
            </a:r>
            <a:r>
              <a:rPr lang="it-IT" baseline="0" dirty="0" smtClean="0">
                <a:sym typeface="Wingdings" pitchFamily="2" charset="2"/>
              </a:rPr>
              <a:t> Perenne </a:t>
            </a:r>
            <a:r>
              <a:rPr lang="it-IT" baseline="0" dirty="0" smtClean="0">
                <a:sym typeface="Wingdings" pitchFamily="2" charset="2"/>
              </a:rPr>
              <a:t>denunciato in una nuova congiura </a:t>
            </a:r>
            <a:r>
              <a:rPr lang="it-IT" baseline="0" dirty="0" smtClean="0">
                <a:sym typeface="Wingdings" pitchFamily="2" charset="2"/>
              </a:rPr>
              <a:t>nel 185 </a:t>
            </a:r>
            <a:r>
              <a:rPr lang="it-IT" baseline="0" dirty="0" smtClean="0">
                <a:sym typeface="Wingdings" pitchFamily="2" charset="2"/>
              </a:rPr>
              <a:t>e </a:t>
            </a:r>
            <a:r>
              <a:rPr lang="it-IT" baseline="0" dirty="0" smtClean="0">
                <a:sym typeface="Wingdings" pitchFamily="2" charset="2"/>
              </a:rPr>
              <a:t>viene giustiziato</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40</a:t>
            </a:fld>
            <a:endParaRPr lang="it-IT"/>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Un liberto</a:t>
            </a:r>
            <a:r>
              <a:rPr lang="it-IT" baseline="0" dirty="0" smtClean="0"/>
              <a:t> accusa </a:t>
            </a:r>
            <a:r>
              <a:rPr lang="it-IT" baseline="0" dirty="0" err="1" smtClean="0"/>
              <a:t>Tigidio</a:t>
            </a:r>
            <a:r>
              <a:rPr lang="it-IT" baseline="0" dirty="0" smtClean="0"/>
              <a:t> Perenne </a:t>
            </a:r>
            <a:r>
              <a:rPr lang="it-IT" baseline="0" dirty="0" smtClean="0"/>
              <a:t>e avrà </a:t>
            </a:r>
            <a:r>
              <a:rPr lang="it-IT" baseline="0" dirty="0" smtClean="0"/>
              <a:t>il comando delle coorti del </a:t>
            </a:r>
            <a:r>
              <a:rPr lang="it-IT" baseline="0" dirty="0" smtClean="0"/>
              <a:t>pretorio. Era </a:t>
            </a:r>
            <a:r>
              <a:rPr lang="it-IT" dirty="0" smtClean="0"/>
              <a:t>Aurelio </a:t>
            </a:r>
            <a:r>
              <a:rPr lang="it-IT" dirty="0" err="1" smtClean="0"/>
              <a:t>Cleandro</a:t>
            </a:r>
            <a:r>
              <a:rPr lang="it-IT" dirty="0" smtClean="0"/>
              <a:t> nuovo uomo di fiducia</a:t>
            </a:r>
            <a:r>
              <a:rPr lang="it-IT" baseline="0" dirty="0" smtClean="0"/>
              <a:t> di </a:t>
            </a:r>
            <a:r>
              <a:rPr lang="it-IT" baseline="0" dirty="0" err="1" smtClean="0"/>
              <a:t>Commodo</a:t>
            </a:r>
            <a:r>
              <a:rPr lang="it-IT" baseline="0" dirty="0" smtClean="0"/>
              <a:t>, </a:t>
            </a:r>
            <a:r>
              <a:rPr lang="it-IT" baseline="0" dirty="0" smtClean="0"/>
              <a:t>ma è ucciso poco dopo. Però nel 192 ci fu </a:t>
            </a:r>
            <a:r>
              <a:rPr lang="it-IT" baseline="0" dirty="0" smtClean="0"/>
              <a:t>nuova congiura </a:t>
            </a:r>
            <a:r>
              <a:rPr lang="it-IT" baseline="0" dirty="0" smtClean="0"/>
              <a:t>ordita dal marito </a:t>
            </a:r>
            <a:r>
              <a:rPr lang="it-IT" baseline="0" dirty="0" smtClean="0"/>
              <a:t>di una delle concubine di </a:t>
            </a:r>
            <a:r>
              <a:rPr lang="it-IT" baseline="0" dirty="0" err="1" smtClean="0"/>
              <a:t>Commodo</a:t>
            </a:r>
            <a:r>
              <a:rPr lang="it-IT" baseline="0" dirty="0" smtClean="0"/>
              <a:t> e un nuovo prefetto del pretorio Emilio </a:t>
            </a:r>
            <a:r>
              <a:rPr lang="it-IT" baseline="0" dirty="0" err="1" smtClean="0"/>
              <a:t>Leto</a:t>
            </a:r>
            <a:r>
              <a:rPr lang="it-IT" baseline="0" dirty="0" smtClean="0"/>
              <a:t>, questa congiura ha successo e pertanto </a:t>
            </a:r>
            <a:r>
              <a:rPr lang="it-IT" baseline="0" dirty="0" smtClean="0"/>
              <a:t>eliminano </a:t>
            </a:r>
            <a:r>
              <a:rPr lang="it-IT" baseline="0" dirty="0" err="1" smtClean="0"/>
              <a:t>Commodo</a:t>
            </a:r>
            <a:r>
              <a:rPr lang="it-IT" baseline="0" dirty="0" smtClean="0"/>
              <a:t>.</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41</a:t>
            </a:fld>
            <a:endParaRPr lang="it-IT"/>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Scelta nuova imperatore fatta da </a:t>
            </a:r>
            <a:r>
              <a:rPr lang="it-IT" dirty="0" err="1" smtClean="0"/>
              <a:t>Leto</a:t>
            </a:r>
            <a:r>
              <a:rPr lang="it-IT" dirty="0" smtClean="0"/>
              <a:t> ed </a:t>
            </a:r>
            <a:r>
              <a:rPr lang="it-IT" dirty="0" err="1" smtClean="0"/>
              <a:t>Ecletto</a:t>
            </a:r>
            <a:endParaRPr lang="it-IT" dirty="0" smtClean="0"/>
          </a:p>
          <a:p>
            <a:pPr>
              <a:buFont typeface="Wingdings"/>
              <a:buChar char="à"/>
            </a:pPr>
            <a:r>
              <a:rPr lang="it-IT" dirty="0" smtClean="0">
                <a:sym typeface="Wingdings" pitchFamily="2" charset="2"/>
              </a:rPr>
              <a:t>Pertinace</a:t>
            </a:r>
            <a:r>
              <a:rPr lang="it-IT" baseline="0" dirty="0" smtClean="0">
                <a:sym typeface="Wingdings" pitchFamily="2" charset="2"/>
              </a:rPr>
              <a:t> </a:t>
            </a:r>
            <a:r>
              <a:rPr lang="it-IT" baseline="0" dirty="0" smtClean="0">
                <a:sym typeface="Wingdings" pitchFamily="2" charset="2"/>
              </a:rPr>
              <a:t>è il </a:t>
            </a:r>
            <a:r>
              <a:rPr lang="it-IT" baseline="0" dirty="0" err="1" smtClean="0">
                <a:sym typeface="Wingdings" pitchFamily="2" charset="2"/>
              </a:rPr>
              <a:t>praefectus</a:t>
            </a:r>
            <a:r>
              <a:rPr lang="it-IT" baseline="0" dirty="0" smtClean="0">
                <a:sym typeface="Wingdings" pitchFamily="2" charset="2"/>
              </a:rPr>
              <a:t> </a:t>
            </a:r>
            <a:r>
              <a:rPr lang="it-IT" baseline="0" dirty="0" err="1" smtClean="0">
                <a:sym typeface="Wingdings" pitchFamily="2" charset="2"/>
              </a:rPr>
              <a:t>urbi</a:t>
            </a:r>
            <a:r>
              <a:rPr lang="it-IT" baseline="0" dirty="0" smtClean="0">
                <a:sym typeface="Wingdings" pitchFamily="2" charset="2"/>
              </a:rPr>
              <a:t> eletto dopo </a:t>
            </a:r>
            <a:r>
              <a:rPr lang="it-IT" baseline="0" dirty="0" err="1" smtClean="0">
                <a:sym typeface="Wingdings" pitchFamily="2" charset="2"/>
              </a:rPr>
              <a:t>Commodo</a:t>
            </a:r>
            <a:r>
              <a:rPr lang="it-IT" baseline="0" dirty="0" smtClean="0">
                <a:sym typeface="Wingdings" pitchFamily="2" charset="2"/>
              </a:rPr>
              <a:t> ha il controllo della città di Roma, rappresenta il punto di arrivo della carriera senatoria, le fonti riportano come </a:t>
            </a:r>
            <a:r>
              <a:rPr lang="it-IT" baseline="0" dirty="0" smtClean="0">
                <a:sym typeface="Wingdings" pitchFamily="2" charset="2"/>
              </a:rPr>
              <a:t>fosse una </a:t>
            </a:r>
            <a:r>
              <a:rPr lang="it-IT" baseline="0" dirty="0" smtClean="0">
                <a:sym typeface="Wingdings" pitchFamily="2" charset="2"/>
              </a:rPr>
              <a:t>scelta del momento e di ripiego e lui si sarebbe tirato indietro non sapendo che fosse morto </a:t>
            </a:r>
            <a:r>
              <a:rPr lang="it-IT" baseline="0" dirty="0" smtClean="0">
                <a:sym typeface="Wingdings" pitchFamily="2" charset="2"/>
              </a:rPr>
              <a:t>l’imperatore</a:t>
            </a:r>
          </a:p>
          <a:p>
            <a:pPr>
              <a:buFont typeface="Wingdings"/>
              <a:buChar char="à"/>
            </a:pPr>
            <a:r>
              <a:rPr lang="it-IT" baseline="0" dirty="0" smtClean="0">
                <a:sym typeface="Wingdings" pitchFamily="2" charset="2"/>
              </a:rPr>
              <a:t>governa </a:t>
            </a:r>
            <a:r>
              <a:rPr lang="it-IT" baseline="0" dirty="0" smtClean="0">
                <a:sym typeface="Wingdings" pitchFamily="2" charset="2"/>
              </a:rPr>
              <a:t>per pochi mesi, politica economica abbastanza interessante, nuovo rapporto con il </a:t>
            </a:r>
            <a:r>
              <a:rPr lang="it-IT" baseline="0" dirty="0" smtClean="0">
                <a:sym typeface="Wingdings" pitchFamily="2" charset="2"/>
              </a:rPr>
              <a:t>senato, </a:t>
            </a:r>
            <a:r>
              <a:rPr lang="it-IT" baseline="0" dirty="0" smtClean="0">
                <a:sym typeface="Wingdings" pitchFamily="2" charset="2"/>
              </a:rPr>
              <a:t>rifiuta il titolo di Augusta per la moglie e di Cesare per il figlio, è un </a:t>
            </a:r>
            <a:r>
              <a:rPr lang="it-IT" baseline="0" dirty="0" err="1" smtClean="0">
                <a:sym typeface="Wingdings" pitchFamily="2" charset="2"/>
              </a:rPr>
              <a:t>primus</a:t>
            </a:r>
            <a:r>
              <a:rPr lang="it-IT" baseline="0" dirty="0" smtClean="0">
                <a:sym typeface="Wingdings" pitchFamily="2" charset="2"/>
              </a:rPr>
              <a:t> </a:t>
            </a:r>
            <a:r>
              <a:rPr lang="it-IT" baseline="0" dirty="0" err="1" smtClean="0">
                <a:sym typeface="Wingdings" pitchFamily="2" charset="2"/>
              </a:rPr>
              <a:t>inter</a:t>
            </a:r>
            <a:r>
              <a:rPr lang="it-IT" baseline="0" dirty="0" smtClean="0">
                <a:sym typeface="Wingdings" pitchFamily="2" charset="2"/>
              </a:rPr>
              <a:t> </a:t>
            </a:r>
            <a:r>
              <a:rPr lang="it-IT" baseline="0" dirty="0" err="1" smtClean="0">
                <a:sym typeface="Wingdings" pitchFamily="2" charset="2"/>
              </a:rPr>
              <a:t>pares</a:t>
            </a:r>
            <a:r>
              <a:rPr lang="it-IT" baseline="0" dirty="0" smtClean="0">
                <a:sym typeface="Wingdings" pitchFamily="2" charset="2"/>
              </a:rPr>
              <a:t> di appartenere al senato, non vuole costruire una dinastia, nuovo rapporto di collaborazione con il </a:t>
            </a:r>
            <a:r>
              <a:rPr lang="it-IT" baseline="0" dirty="0" smtClean="0">
                <a:sym typeface="Wingdings" pitchFamily="2" charset="2"/>
              </a:rPr>
              <a:t>senato</a:t>
            </a:r>
          </a:p>
          <a:p>
            <a:pPr>
              <a:buFont typeface="Wingdings"/>
              <a:buNone/>
            </a:pPr>
            <a:r>
              <a:rPr lang="it-IT" baseline="0" dirty="0" smtClean="0">
                <a:sym typeface="Wingdings" pitchFamily="2" charset="2"/>
              </a:rPr>
              <a:t> </a:t>
            </a:r>
            <a:r>
              <a:rPr lang="it-IT" baseline="0" dirty="0" smtClean="0">
                <a:sym typeface="Wingdings" pitchFamily="2" charset="2"/>
              </a:rPr>
              <a:t>i pretoriani lo eliminano</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42</a:t>
            </a:fld>
            <a:endParaRPr lang="it-IT"/>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Secondo </a:t>
            </a:r>
            <a:r>
              <a:rPr lang="it-IT" dirty="0" err="1" smtClean="0"/>
              <a:t>Erodiano</a:t>
            </a:r>
            <a:r>
              <a:rPr lang="it-IT" dirty="0" smtClean="0"/>
              <a:t>(storico metà terzo</a:t>
            </a:r>
            <a:r>
              <a:rPr lang="it-IT" baseline="0" dirty="0" smtClean="0"/>
              <a:t> secolo) quando si rivolge verso l’impero ci sarebbe rimasto solo un milione di sesterzi</a:t>
            </a:r>
            <a:r>
              <a:rPr lang="it-IT" baseline="0" dirty="0" smtClean="0">
                <a:sym typeface="Wingdings" pitchFamily="2" charset="2"/>
              </a:rPr>
              <a:t> migliora la moneta nel peso e nel fino per dare nuovamente fiducia negli utilizzatori della moneta condona 9 anni di interessi sui prestiti degli alimenta(stato non florido dell’economia italica, tagliare i debiti e ripartire con l’attività agricola, </a:t>
            </a:r>
            <a:r>
              <a:rPr lang="it-IT" b="1" dirty="0" smtClean="0">
                <a:latin typeface="Times New Roman" pitchFamily="18" charset="0"/>
              </a:rPr>
              <a:t>incoraggia  la messa a coltura delle terre incolte, </a:t>
            </a:r>
            <a:r>
              <a:rPr lang="it-IT" b="1" dirty="0" err="1" smtClean="0">
                <a:latin typeface="Times New Roman" pitchFamily="18" charset="0"/>
              </a:rPr>
              <a:t>concendendone</a:t>
            </a:r>
            <a:r>
              <a:rPr lang="it-IT" b="1" dirty="0" smtClean="0">
                <a:latin typeface="Times New Roman" pitchFamily="18" charset="0"/>
              </a:rPr>
              <a:t> la piena proprietà e l’esenzione dal </a:t>
            </a:r>
            <a:r>
              <a:rPr lang="it-IT" b="1" i="1" dirty="0" err="1" smtClean="0">
                <a:latin typeface="Times New Roman" pitchFamily="18" charset="0"/>
              </a:rPr>
              <a:t>tributum</a:t>
            </a:r>
            <a:r>
              <a:rPr lang="it-IT" b="1" i="1" dirty="0" smtClean="0">
                <a:latin typeface="Times New Roman" pitchFamily="18" charset="0"/>
              </a:rPr>
              <a:t> soli</a:t>
            </a:r>
            <a:r>
              <a:rPr lang="it-IT" b="1" dirty="0" smtClean="0">
                <a:latin typeface="Times New Roman" pitchFamily="18" charset="0"/>
              </a:rPr>
              <a:t> per 10 anni misura già applicata da Adriano(prima</a:t>
            </a:r>
            <a:r>
              <a:rPr lang="it-IT" b="1" baseline="0" dirty="0" smtClean="0">
                <a:latin typeface="Times New Roman" pitchFamily="18" charset="0"/>
              </a:rPr>
              <a:t> era applicata alla proprietà imperiale, invece con Pertinace indistintamente agri pubblici e agri privati)</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43</a:t>
            </a:fld>
            <a:endParaRPr lang="it-IT"/>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Messa all’asta </a:t>
            </a:r>
            <a:r>
              <a:rPr lang="it-IT" dirty="0" smtClean="0"/>
              <a:t>dell’impero con una durata</a:t>
            </a:r>
            <a:r>
              <a:rPr lang="it-IT" baseline="0" dirty="0" smtClean="0"/>
              <a:t> </a:t>
            </a:r>
            <a:r>
              <a:rPr lang="it-IT" baseline="0" dirty="0" smtClean="0"/>
              <a:t>+ breve in carica per 2 </a:t>
            </a:r>
            <a:r>
              <a:rPr lang="it-IT" baseline="0" dirty="0" smtClean="0"/>
              <a:t>mesi</a:t>
            </a:r>
          </a:p>
          <a:p>
            <a:r>
              <a:rPr lang="it-IT" baseline="0" dirty="0" smtClean="0">
                <a:sym typeface="Wingdings" pitchFamily="2" charset="2"/>
              </a:rPr>
              <a:t> </a:t>
            </a:r>
            <a:r>
              <a:rPr lang="it-IT" baseline="0" dirty="0" smtClean="0">
                <a:sym typeface="Wingdings" pitchFamily="2" charset="2"/>
              </a:rPr>
              <a:t>acclamato imperatore Settimio Severo</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44</a:t>
            </a:fld>
            <a:endParaRPr lang="it-IT"/>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Settimio</a:t>
            </a:r>
            <a:r>
              <a:rPr lang="it-IT" baseline="0" dirty="0" smtClean="0"/>
              <a:t> Severo è</a:t>
            </a:r>
            <a:r>
              <a:rPr lang="it-IT" dirty="0" smtClean="0"/>
              <a:t> </a:t>
            </a:r>
            <a:r>
              <a:rPr lang="it-IT" dirty="0" smtClean="0"/>
              <a:t>sul </a:t>
            </a:r>
            <a:r>
              <a:rPr lang="it-IT" dirty="0" err="1" smtClean="0"/>
              <a:t>limes</a:t>
            </a:r>
            <a:r>
              <a:rPr lang="it-IT" dirty="0" smtClean="0"/>
              <a:t> danubiano ma </a:t>
            </a:r>
            <a:r>
              <a:rPr lang="it-IT" dirty="0" smtClean="0"/>
              <a:t>viene acclamato </a:t>
            </a:r>
            <a:r>
              <a:rPr lang="it-IT" dirty="0" smtClean="0"/>
              <a:t>imperatore anche </a:t>
            </a:r>
            <a:r>
              <a:rPr lang="it-IT" dirty="0" err="1" smtClean="0"/>
              <a:t>Pescennio</a:t>
            </a:r>
            <a:r>
              <a:rPr lang="it-IT" dirty="0" smtClean="0"/>
              <a:t> </a:t>
            </a:r>
            <a:r>
              <a:rPr lang="it-IT" dirty="0" err="1" smtClean="0"/>
              <a:t>Nigro</a:t>
            </a:r>
            <a:r>
              <a:rPr lang="it-IT" dirty="0" smtClean="0"/>
              <a:t>(legato di Siria</a:t>
            </a:r>
            <a:r>
              <a:rPr lang="it-IT" dirty="0" smtClean="0"/>
              <a:t>)</a:t>
            </a:r>
          </a:p>
          <a:p>
            <a:r>
              <a:rPr lang="it-IT" dirty="0" smtClean="0">
                <a:sym typeface="Wingdings" pitchFamily="2" charset="2"/>
              </a:rPr>
              <a:t> </a:t>
            </a:r>
            <a:r>
              <a:rPr lang="it-IT" dirty="0" smtClean="0">
                <a:sym typeface="Wingdings" pitchFamily="2" charset="2"/>
              </a:rPr>
              <a:t>secondo alcune fonti la morte di </a:t>
            </a:r>
            <a:r>
              <a:rPr lang="it-IT" dirty="0" err="1" smtClean="0">
                <a:sym typeface="Wingdings" pitchFamily="2" charset="2"/>
              </a:rPr>
              <a:t>Commodo</a:t>
            </a:r>
            <a:r>
              <a:rPr lang="it-IT" dirty="0" smtClean="0">
                <a:sym typeface="Wingdings" pitchFamily="2" charset="2"/>
              </a:rPr>
              <a:t> avrebbe voluto Settimio severo vero imperatore, </a:t>
            </a:r>
            <a:r>
              <a:rPr lang="it-IT" dirty="0" smtClean="0">
                <a:sym typeface="Wingdings" pitchFamily="2" charset="2"/>
              </a:rPr>
              <a:t>ma rimangono </a:t>
            </a:r>
            <a:r>
              <a:rPr lang="it-IT" dirty="0" smtClean="0">
                <a:sym typeface="Wingdings" pitchFamily="2" charset="2"/>
              </a:rPr>
              <a:t>in bilico le tre legioni presenti in Britannia che determinerebbero</a:t>
            </a:r>
            <a:r>
              <a:rPr lang="it-IT" baseline="0" dirty="0" smtClean="0">
                <a:sym typeface="Wingdings" pitchFamily="2" charset="2"/>
              </a:rPr>
              <a:t> l’ago della </a:t>
            </a:r>
            <a:r>
              <a:rPr lang="it-IT" baseline="0" dirty="0" err="1" smtClean="0">
                <a:sym typeface="Wingdings" pitchFamily="2" charset="2"/>
              </a:rPr>
              <a:t>della</a:t>
            </a:r>
            <a:r>
              <a:rPr lang="it-IT" baseline="0" dirty="0" smtClean="0">
                <a:sym typeface="Wingdings" pitchFamily="2" charset="2"/>
              </a:rPr>
              <a:t> bilancia, il primo che riesce ad accordarsi con il comandante di tali regioni(</a:t>
            </a:r>
            <a:r>
              <a:rPr lang="it-IT" baseline="0" dirty="0" err="1" smtClean="0">
                <a:sym typeface="Wingdings" pitchFamily="2" charset="2"/>
              </a:rPr>
              <a:t>Clodio</a:t>
            </a:r>
            <a:r>
              <a:rPr lang="it-IT" baseline="0" dirty="0" smtClean="0">
                <a:sym typeface="Wingdings" pitchFamily="2" charset="2"/>
              </a:rPr>
              <a:t> Albino) sarà appunto Settimio Severo</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45</a:t>
            </a:fld>
            <a:endParaRPr lang="it-IT"/>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Una volta resosi sicuro delle provincie britanniche potrà</a:t>
            </a:r>
            <a:r>
              <a:rPr lang="it-IT" baseline="0" dirty="0" smtClean="0"/>
              <a:t> affrontare </a:t>
            </a:r>
            <a:r>
              <a:rPr lang="it-IT" baseline="0" dirty="0" err="1" smtClean="0"/>
              <a:t>Pescennio</a:t>
            </a:r>
            <a:r>
              <a:rPr lang="it-IT" baseline="0" dirty="0" smtClean="0"/>
              <a:t> </a:t>
            </a:r>
            <a:r>
              <a:rPr lang="it-IT" baseline="0" dirty="0" err="1" smtClean="0"/>
              <a:t>Nigro</a:t>
            </a:r>
            <a:endParaRPr lang="it-IT" baseline="0" dirty="0" smtClean="0"/>
          </a:p>
          <a:p>
            <a:pPr>
              <a:buFont typeface="Wingdings"/>
              <a:buChar char="à"/>
            </a:pPr>
            <a:r>
              <a:rPr lang="it-IT" baseline="0" dirty="0" smtClean="0">
                <a:sym typeface="Wingdings" pitchFamily="2" charset="2"/>
              </a:rPr>
              <a:t>scioglie </a:t>
            </a:r>
            <a:r>
              <a:rPr lang="it-IT" baseline="0" dirty="0" smtClean="0">
                <a:sym typeface="Wingdings" pitchFamily="2" charset="2"/>
              </a:rPr>
              <a:t>le coorti </a:t>
            </a:r>
            <a:r>
              <a:rPr lang="it-IT" baseline="0" dirty="0" err="1" smtClean="0">
                <a:sym typeface="Wingdings" pitchFamily="2" charset="2"/>
              </a:rPr>
              <a:t>pretorie</a:t>
            </a:r>
            <a:r>
              <a:rPr lang="it-IT" baseline="0" dirty="0" smtClean="0">
                <a:sym typeface="Wingdings" pitchFamily="2" charset="2"/>
              </a:rPr>
              <a:t> scendendo a Roma e le ricostituisce con </a:t>
            </a:r>
            <a:r>
              <a:rPr lang="it-IT" baseline="0" dirty="0" smtClean="0">
                <a:sym typeface="Wingdings" pitchFamily="2" charset="2"/>
              </a:rPr>
              <a:t>legionari </a:t>
            </a:r>
            <a:r>
              <a:rPr lang="it-IT" baseline="0" dirty="0" smtClean="0">
                <a:sym typeface="Wingdings" pitchFamily="2" charset="2"/>
              </a:rPr>
              <a:t>provenienti dalle sue truppe ad egli </a:t>
            </a:r>
            <a:r>
              <a:rPr lang="it-IT" baseline="0" dirty="0" smtClean="0">
                <a:sym typeface="Wingdings" pitchFamily="2" charset="2"/>
              </a:rPr>
              <a:t>fedele</a:t>
            </a:r>
          </a:p>
          <a:p>
            <a:pPr>
              <a:buFont typeface="Wingdings"/>
              <a:buNone/>
            </a:pPr>
            <a:r>
              <a:rPr lang="it-IT" baseline="0" dirty="0" smtClean="0">
                <a:sym typeface="Wingdings" pitchFamily="2" charset="2"/>
              </a:rPr>
              <a:t> </a:t>
            </a:r>
            <a:r>
              <a:rPr lang="it-IT" baseline="0" dirty="0" smtClean="0">
                <a:sym typeface="Wingdings" pitchFamily="2" charset="2"/>
              </a:rPr>
              <a:t>colloca la II legione </a:t>
            </a:r>
            <a:r>
              <a:rPr lang="it-IT" baseline="0" dirty="0" err="1" smtClean="0">
                <a:sym typeface="Wingdings" pitchFamily="2" charset="2"/>
              </a:rPr>
              <a:t>partica</a:t>
            </a:r>
            <a:r>
              <a:rPr lang="it-IT" baseline="0" dirty="0" smtClean="0">
                <a:sym typeface="Wingdings" pitchFamily="2" charset="2"/>
              </a:rPr>
              <a:t> </a:t>
            </a:r>
            <a:r>
              <a:rPr lang="it-IT" baseline="0" dirty="0" smtClean="0">
                <a:sym typeface="Wingdings" pitchFamily="2" charset="2"/>
              </a:rPr>
              <a:t>ad </a:t>
            </a:r>
            <a:r>
              <a:rPr lang="it-IT" baseline="0" dirty="0" smtClean="0">
                <a:sym typeface="Wingdings" pitchFamily="2" charset="2"/>
              </a:rPr>
              <a:t>Albano per avere il </a:t>
            </a:r>
            <a:r>
              <a:rPr lang="it-IT" baseline="0" dirty="0" smtClean="0">
                <a:sym typeface="Wingdings" pitchFamily="2" charset="2"/>
              </a:rPr>
              <a:t>pieno controllo della capitale</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47</a:t>
            </a:fld>
            <a:endParaRPr lang="it-IT"/>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Sconfitto da </a:t>
            </a:r>
            <a:r>
              <a:rPr lang="it-IT" dirty="0" err="1" smtClean="0"/>
              <a:t>Pescennio</a:t>
            </a:r>
            <a:r>
              <a:rPr lang="it-IT" dirty="0" smtClean="0"/>
              <a:t> </a:t>
            </a:r>
            <a:r>
              <a:rPr lang="it-IT" dirty="0" err="1" smtClean="0"/>
              <a:t>Nigro</a:t>
            </a:r>
            <a:r>
              <a:rPr lang="it-IT" dirty="0" smtClean="0"/>
              <a:t> nel 194</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48</a:t>
            </a:fld>
            <a:endParaRPr lang="it-IT"/>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Settimio Severo conduce campagne contro </a:t>
            </a:r>
            <a:r>
              <a:rPr lang="it-IT" dirty="0" smtClean="0"/>
              <a:t>i re </a:t>
            </a:r>
            <a:r>
              <a:rPr lang="it-IT" dirty="0" smtClean="0"/>
              <a:t>orientali</a:t>
            </a:r>
            <a:r>
              <a:rPr lang="it-IT" baseline="0" dirty="0" smtClean="0"/>
              <a:t> che si erano schierati dalla parte di </a:t>
            </a:r>
            <a:r>
              <a:rPr lang="it-IT" baseline="0" dirty="0" err="1" smtClean="0"/>
              <a:t>Perscennio</a:t>
            </a:r>
            <a:endParaRPr lang="it-IT" baseline="0" dirty="0" smtClean="0"/>
          </a:p>
          <a:p>
            <a:r>
              <a:rPr lang="it-IT" baseline="0" dirty="0" smtClean="0">
                <a:sym typeface="Wingdings" pitchFamily="2" charset="2"/>
              </a:rPr>
              <a:t> </a:t>
            </a:r>
            <a:r>
              <a:rPr lang="it-IT" baseline="0" dirty="0" smtClean="0">
                <a:sym typeface="Wingdings" pitchFamily="2" charset="2"/>
              </a:rPr>
              <a:t>vittoria di Settimio </a:t>
            </a:r>
            <a:r>
              <a:rPr lang="it-IT" baseline="0" dirty="0" smtClean="0">
                <a:sym typeface="Wingdings" pitchFamily="2" charset="2"/>
              </a:rPr>
              <a:t>Severo e </a:t>
            </a:r>
            <a:r>
              <a:rPr lang="it-IT" baseline="0" dirty="0" smtClean="0">
                <a:sym typeface="Wingdings" pitchFamily="2" charset="2"/>
              </a:rPr>
              <a:t>costituzione di una nuova provincia procuratoria di </a:t>
            </a:r>
            <a:r>
              <a:rPr lang="it-IT" baseline="0" dirty="0" err="1" smtClean="0">
                <a:sym typeface="Wingdings" pitchFamily="2" charset="2"/>
              </a:rPr>
              <a:t>Osroene</a:t>
            </a:r>
            <a:r>
              <a:rPr lang="it-IT" baseline="0" dirty="0" smtClean="0">
                <a:sym typeface="Wingdings" pitchFamily="2" charset="2"/>
              </a:rPr>
              <a:t> capitale </a:t>
            </a:r>
            <a:r>
              <a:rPr lang="it-IT" baseline="0" dirty="0" err="1" smtClean="0">
                <a:sym typeface="Wingdings" pitchFamily="2" charset="2"/>
              </a:rPr>
              <a:t>Nisibis</a:t>
            </a:r>
            <a:r>
              <a:rPr lang="it-IT" baseline="0" dirty="0" smtClean="0">
                <a:sym typeface="Wingdings" pitchFamily="2" charset="2"/>
              </a:rPr>
              <a:t> denominata Colonia </a:t>
            </a:r>
            <a:r>
              <a:rPr lang="it-IT" baseline="0" dirty="0" err="1" smtClean="0">
                <a:sym typeface="Wingdings" pitchFamily="2" charset="2"/>
              </a:rPr>
              <a:t>septimia</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49</a:t>
            </a:fld>
            <a:endParaRPr lang="it-IT"/>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r>
              <a:rPr lang="it-IT" dirty="0" err="1" smtClean="0"/>
              <a:t>Orsoene</a:t>
            </a:r>
            <a:r>
              <a:rPr lang="it-IT" baseline="0" dirty="0" smtClean="0"/>
              <a:t> </a:t>
            </a:r>
            <a:r>
              <a:rPr lang="it-IT" baseline="0" dirty="0" smtClean="0"/>
              <a:t>e </a:t>
            </a:r>
            <a:r>
              <a:rPr lang="it-IT" baseline="0" dirty="0" err="1" smtClean="0"/>
              <a:t>Adiabene</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50</a:t>
            </a:fld>
            <a:endParaRPr lang="it-IT"/>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Nomina di </a:t>
            </a:r>
            <a:r>
              <a:rPr lang="it-IT" dirty="0" err="1" smtClean="0"/>
              <a:t>Bassiano</a:t>
            </a:r>
            <a:r>
              <a:rPr lang="it-IT" dirty="0" smtClean="0"/>
              <a:t> di Cesare</a:t>
            </a:r>
            <a:r>
              <a:rPr lang="it-IT" baseline="0" dirty="0" smtClean="0"/>
              <a:t> </a:t>
            </a:r>
            <a:r>
              <a:rPr lang="it-IT" baseline="0" dirty="0" smtClean="0"/>
              <a:t>poi riconosciuto come </a:t>
            </a:r>
            <a:r>
              <a:rPr lang="it-IT" baseline="0" dirty="0" err="1" smtClean="0"/>
              <a:t>Caracalla</a:t>
            </a:r>
            <a:r>
              <a:rPr lang="it-IT" baseline="0" dirty="0" smtClean="0"/>
              <a:t>.</a:t>
            </a:r>
          </a:p>
          <a:p>
            <a:r>
              <a:rPr lang="it-IT" baseline="0" dirty="0" err="1" smtClean="0"/>
              <a:t>Clodio</a:t>
            </a:r>
            <a:r>
              <a:rPr lang="it-IT" baseline="0" dirty="0" smtClean="0"/>
              <a:t> </a:t>
            </a:r>
            <a:r>
              <a:rPr lang="it-IT" baseline="0" dirty="0" smtClean="0"/>
              <a:t>Albino si nomina Augusto, </a:t>
            </a:r>
            <a:r>
              <a:rPr lang="it-IT" baseline="0" dirty="0" smtClean="0"/>
              <a:t>infatti il messaggio </a:t>
            </a:r>
            <a:r>
              <a:rPr lang="it-IT" baseline="0" dirty="0" smtClean="0"/>
              <a:t>inviato a </a:t>
            </a:r>
            <a:r>
              <a:rPr lang="it-IT" baseline="0" dirty="0" err="1" smtClean="0"/>
              <a:t>Clodio</a:t>
            </a:r>
            <a:r>
              <a:rPr lang="it-IT" baseline="0" dirty="0" smtClean="0"/>
              <a:t> Albino all’interno della linea dinastica non è </a:t>
            </a:r>
            <a:r>
              <a:rPr lang="it-IT" baseline="0" dirty="0" smtClean="0"/>
              <a:t>presente</a:t>
            </a:r>
          </a:p>
          <a:p>
            <a:pPr>
              <a:buFont typeface="Wingdings"/>
              <a:buChar char="à"/>
            </a:pPr>
            <a:r>
              <a:rPr lang="it-IT" baseline="0" dirty="0" smtClean="0">
                <a:sym typeface="Wingdings" pitchFamily="2" charset="2"/>
              </a:rPr>
              <a:t>il figlio è nominato </a:t>
            </a:r>
            <a:r>
              <a:rPr lang="it-IT" baseline="0" dirty="0" smtClean="0">
                <a:sym typeface="Wingdings" pitchFamily="2" charset="2"/>
              </a:rPr>
              <a:t>Imperator </a:t>
            </a:r>
            <a:r>
              <a:rPr lang="it-IT" baseline="0" dirty="0" err="1" smtClean="0">
                <a:sym typeface="Wingdings" pitchFamily="2" charset="2"/>
              </a:rPr>
              <a:t>destinatus</a:t>
            </a:r>
            <a:r>
              <a:rPr lang="it-IT" baseline="0" dirty="0" smtClean="0">
                <a:sym typeface="Wingdings" pitchFamily="2" charset="2"/>
              </a:rPr>
              <a:t>, scontro alle porte di </a:t>
            </a:r>
            <a:r>
              <a:rPr lang="it-IT" baseline="0" dirty="0" smtClean="0">
                <a:sym typeface="Wingdings" pitchFamily="2" charset="2"/>
              </a:rPr>
              <a:t>Lione</a:t>
            </a:r>
          </a:p>
          <a:p>
            <a:pPr>
              <a:buFont typeface="Wingdings"/>
              <a:buNone/>
            </a:pPr>
            <a:r>
              <a:rPr lang="it-IT" baseline="0" dirty="0" smtClean="0">
                <a:sym typeface="Wingdings" pitchFamily="2" charset="2"/>
              </a:rPr>
              <a:t> </a:t>
            </a:r>
            <a:r>
              <a:rPr lang="it-IT" baseline="0" dirty="0" smtClean="0">
                <a:sym typeface="Wingdings" pitchFamily="2" charset="2"/>
              </a:rPr>
              <a:t>vittoria di Settimio Severo, morto </a:t>
            </a:r>
            <a:r>
              <a:rPr lang="it-IT" baseline="0" dirty="0" err="1" smtClean="0">
                <a:sym typeface="Wingdings" pitchFamily="2" charset="2"/>
              </a:rPr>
              <a:t>Clodio</a:t>
            </a:r>
            <a:r>
              <a:rPr lang="it-IT" baseline="0" dirty="0" smtClean="0">
                <a:sym typeface="Wingdings" pitchFamily="2" charset="2"/>
              </a:rPr>
              <a:t> Albino. Violentissima repressione dei sostenitori di </a:t>
            </a:r>
            <a:r>
              <a:rPr lang="it-IT" baseline="0" dirty="0" err="1" smtClean="0">
                <a:sym typeface="Wingdings" pitchFamily="2" charset="2"/>
              </a:rPr>
              <a:t>Clodio</a:t>
            </a:r>
            <a:r>
              <a:rPr lang="it-IT" baseline="0" dirty="0" smtClean="0">
                <a:sym typeface="Wingdings" pitchFamily="2" charset="2"/>
              </a:rPr>
              <a:t> Albino e </a:t>
            </a:r>
            <a:r>
              <a:rPr lang="it-IT" baseline="0" dirty="0" err="1" smtClean="0">
                <a:sym typeface="Wingdings" pitchFamily="2" charset="2"/>
              </a:rPr>
              <a:t>Pescennio</a:t>
            </a:r>
            <a:r>
              <a:rPr lang="it-IT" baseline="0" dirty="0" smtClean="0">
                <a:sym typeface="Wingdings" pitchFamily="2" charset="2"/>
              </a:rPr>
              <a:t> </a:t>
            </a:r>
            <a:r>
              <a:rPr lang="it-IT" baseline="0" dirty="0" err="1" smtClean="0">
                <a:sym typeface="Wingdings" pitchFamily="2" charset="2"/>
              </a:rPr>
              <a:t>Nigro</a:t>
            </a:r>
            <a:r>
              <a:rPr lang="it-IT" baseline="0" dirty="0" smtClean="0">
                <a:sym typeface="Wingdings" pitchFamily="2" charset="2"/>
              </a:rPr>
              <a:t>(eliminati 29 dei + importanti senatori</a:t>
            </a:r>
            <a:r>
              <a:rPr lang="it-IT" baseline="0" smtClean="0">
                <a:sym typeface="Wingdings" pitchFamily="2" charset="2"/>
              </a:rPr>
              <a:t>), </a:t>
            </a:r>
            <a:r>
              <a:rPr lang="it-IT" baseline="0" smtClean="0">
                <a:sym typeface="Wingdings" pitchFamily="2" charset="2"/>
              </a:rPr>
              <a:t>e beni </a:t>
            </a:r>
            <a:r>
              <a:rPr lang="it-IT" baseline="0" dirty="0" smtClean="0">
                <a:sym typeface="Wingdings" pitchFamily="2" charset="2"/>
              </a:rPr>
              <a:t>confiscati e incamerati dal tesoro imperiale</a:t>
            </a:r>
            <a:endParaRPr lang="it-IT" dirty="0"/>
          </a:p>
        </p:txBody>
      </p:sp>
      <p:sp>
        <p:nvSpPr>
          <p:cNvPr id="4" name="Segnaposto numero diapositiva 3"/>
          <p:cNvSpPr>
            <a:spLocks noGrp="1"/>
          </p:cNvSpPr>
          <p:nvPr>
            <p:ph type="sldNum" sz="quarter" idx="10"/>
          </p:nvPr>
        </p:nvSpPr>
        <p:spPr/>
        <p:txBody>
          <a:bodyPr/>
          <a:lstStyle/>
          <a:p>
            <a:fld id="{D8F2DC94-2BAC-4F8D-943C-F8176A5FEC97}" type="slidenum">
              <a:rPr lang="it-IT" smtClean="0"/>
              <a:pPr/>
              <a:t>51</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86FF9FBA-502F-4375-B58D-22B2E6DCB601}"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96D81E57-EF6E-4220-966F-A6463FBE90E9}"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08A7ECB2-53CD-47D4-A902-2CD26880936F}"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2C0947D6-6AB2-4E51-ABAF-70254724B2D8}"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A8CECA09-F147-4F31-AB70-9A9B5D5BABAF}"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AD28F011-EC5A-469A-B954-0CFBF209D845}"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2ECFE8B8-4335-488A-B4D5-8C0FC2358239}"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5A213973-B833-459C-909A-3559198B3450}"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4037873C-5C91-4845-BFE9-9F4504FDA827}"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8DB4FE08-2CDA-40A9-BBC5-3241A2C4DF75}"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16E15E81-B262-4E71-86A4-132E2A1CEA6E}"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50000">
              <a:schemeClr val="accent2">
                <a:gamma/>
                <a:shade val="46275"/>
                <a:invGamma/>
              </a:schemeClr>
            </a:gs>
            <a:gs pos="100000">
              <a:schemeClr val="accent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797FDBB-3B41-4F93-98C8-22AC274D03E4}"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Traiano 2 da Cagliari"/>
          <p:cNvPicPr>
            <a:picLocks noChangeAspect="1" noChangeArrowheads="1"/>
          </p:cNvPicPr>
          <p:nvPr/>
        </p:nvPicPr>
        <p:blipFill>
          <a:blip r:embed="rId3" cstate="print"/>
          <a:srcRect/>
          <a:stretch>
            <a:fillRect/>
          </a:stretch>
        </p:blipFill>
        <p:spPr bwMode="auto">
          <a:xfrm>
            <a:off x="5148064" y="476672"/>
            <a:ext cx="3798887" cy="5759450"/>
          </a:xfrm>
          <a:prstGeom prst="rect">
            <a:avLst/>
          </a:prstGeom>
          <a:noFill/>
          <a:ln w="38100">
            <a:solidFill>
              <a:srgbClr val="808000"/>
            </a:solidFill>
            <a:miter lim="800000"/>
            <a:headEnd/>
            <a:tailEnd/>
          </a:ln>
        </p:spPr>
      </p:pic>
      <p:sp>
        <p:nvSpPr>
          <p:cNvPr id="3078" name="Text Box 6"/>
          <p:cNvSpPr txBox="1">
            <a:spLocks noChangeArrowheads="1"/>
          </p:cNvSpPr>
          <p:nvPr/>
        </p:nvSpPr>
        <p:spPr bwMode="auto">
          <a:xfrm>
            <a:off x="250825" y="765175"/>
            <a:ext cx="5154613"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 Ulpio Traiano (98 – 117) </a:t>
            </a:r>
          </a:p>
        </p:txBody>
      </p:sp>
      <p:sp>
        <p:nvSpPr>
          <p:cNvPr id="3079" name="Text Box 7"/>
          <p:cNvSpPr txBox="1">
            <a:spLocks noChangeArrowheads="1"/>
          </p:cNvSpPr>
          <p:nvPr/>
        </p:nvSpPr>
        <p:spPr bwMode="auto">
          <a:xfrm>
            <a:off x="250825" y="2420938"/>
            <a:ext cx="4249738" cy="3539430"/>
          </a:xfrm>
          <a:prstGeom prst="rect">
            <a:avLst/>
          </a:prstGeom>
          <a:solidFill>
            <a:srgbClr val="FFFF99"/>
          </a:solidFill>
          <a:ln w="38100">
            <a:solidFill>
              <a:srgbClr val="808000"/>
            </a:solidFill>
            <a:miter lim="800000"/>
            <a:headEnd/>
            <a:tailEnd/>
          </a:ln>
          <a:effectLst/>
        </p:spPr>
        <p:txBody>
          <a:bodyPr>
            <a:spAutoFit/>
          </a:bodyPr>
          <a:lstStyle/>
          <a:p>
            <a:pPr algn="just"/>
            <a:r>
              <a:rPr lang="it-IT" sz="3200" b="1" dirty="0">
                <a:latin typeface="Times New Roman" pitchFamily="18" charset="0"/>
              </a:rPr>
              <a:t>Nasce in Spagna (a </a:t>
            </a:r>
            <a:r>
              <a:rPr lang="it-IT" sz="3200" b="1" i="1" dirty="0">
                <a:latin typeface="Times New Roman" pitchFamily="18" charset="0"/>
              </a:rPr>
              <a:t>Italica</a:t>
            </a:r>
            <a:r>
              <a:rPr lang="it-IT" sz="3200" b="1" dirty="0">
                <a:latin typeface="Times New Roman" pitchFamily="18" charset="0"/>
              </a:rPr>
              <a:t>) da famiglia di origine  italica. </a:t>
            </a:r>
          </a:p>
          <a:p>
            <a:pPr algn="just"/>
            <a:r>
              <a:rPr lang="it-IT" sz="3200" b="1" dirty="0">
                <a:latin typeface="Times New Roman" pitchFamily="18" charset="0"/>
              </a:rPr>
              <a:t>Esemplifica il processo di mutamento della classe dirigente dell’impero</a:t>
            </a:r>
            <a:r>
              <a:rPr lang="it-IT" b="1" dirty="0">
                <a:latin typeface="Times New Roman" pitchFamily="18" charset="0"/>
              </a:rPr>
              <a: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Text Box 6"/>
          <p:cNvSpPr txBox="1">
            <a:spLocks noChangeArrowheads="1"/>
          </p:cNvSpPr>
          <p:nvPr/>
        </p:nvSpPr>
        <p:spPr bwMode="auto">
          <a:xfrm>
            <a:off x="250825" y="765175"/>
            <a:ext cx="5154613"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 Ulpio Traiano (98 – 117) </a:t>
            </a:r>
          </a:p>
        </p:txBody>
      </p:sp>
      <p:sp>
        <p:nvSpPr>
          <p:cNvPr id="4103" name="Text Box 7"/>
          <p:cNvSpPr txBox="1">
            <a:spLocks noChangeArrowheads="1"/>
          </p:cNvSpPr>
          <p:nvPr/>
        </p:nvSpPr>
        <p:spPr bwMode="auto">
          <a:xfrm>
            <a:off x="250825" y="1773238"/>
            <a:ext cx="4321175" cy="3700462"/>
          </a:xfrm>
          <a:prstGeom prst="rect">
            <a:avLst/>
          </a:prstGeom>
          <a:solidFill>
            <a:srgbClr val="FFFF99"/>
          </a:solidFill>
          <a:ln w="38100">
            <a:solidFill>
              <a:srgbClr val="808000"/>
            </a:solidFill>
            <a:miter lim="800000"/>
            <a:headEnd/>
            <a:tailEnd/>
          </a:ln>
          <a:effectLst/>
        </p:spPr>
        <p:txBody>
          <a:bodyPr>
            <a:spAutoFit/>
          </a:bodyPr>
          <a:lstStyle/>
          <a:p>
            <a:pPr algn="just"/>
            <a:r>
              <a:rPr lang="it-IT" b="1">
                <a:latin typeface="Times New Roman" pitchFamily="18" charset="0"/>
              </a:rPr>
              <a:t>Ripresa della spinta espansiva dell’impero: </a:t>
            </a:r>
          </a:p>
          <a:p>
            <a:pPr algn="just"/>
            <a:r>
              <a:rPr lang="it-IT" b="1">
                <a:latin typeface="Times New Roman" pitchFamily="18" charset="0"/>
              </a:rPr>
              <a:t>101-102 – campagne contro Decebalo e i Daci. Sconfitto a </a:t>
            </a:r>
            <a:r>
              <a:rPr lang="it-IT" b="1" i="1">
                <a:latin typeface="Times New Roman" pitchFamily="18" charset="0"/>
              </a:rPr>
              <a:t>Tapae</a:t>
            </a:r>
            <a:r>
              <a:rPr lang="it-IT" b="1">
                <a:latin typeface="Times New Roman" pitchFamily="18" charset="0"/>
              </a:rPr>
              <a:t>, Decebalo rimane sul trono ma una guarnigione romana è collocata nella sua capitale, Sarmizegetusa.</a:t>
            </a:r>
          </a:p>
          <a:p>
            <a:pPr algn="just"/>
            <a:r>
              <a:rPr lang="it-IT" b="1">
                <a:latin typeface="Times New Roman" pitchFamily="18" charset="0"/>
              </a:rPr>
              <a:t>105-106 – nuova campagna contro Decebalo; Sarmizegetusa è conquistata e distrutta, Decebalo si suicida; la Dacia viene trasformata in provincia con capitale nella nuova Sarmizegetusa (</a:t>
            </a:r>
            <a:r>
              <a:rPr lang="it-IT" b="1" i="1">
                <a:latin typeface="Times New Roman" pitchFamily="18" charset="0"/>
              </a:rPr>
              <a:t>colonia Ulpia Traiana</a:t>
            </a:r>
            <a:r>
              <a:rPr lang="it-IT" b="1">
                <a:latin typeface="Times New Roman" pitchFamily="18" charset="0"/>
              </a:rPr>
              <a:t>).</a:t>
            </a:r>
          </a:p>
        </p:txBody>
      </p:sp>
      <p:pic>
        <p:nvPicPr>
          <p:cNvPr id="4104" name="Picture 8" descr="Traiano colonna Traiana dettaglio"/>
          <p:cNvPicPr>
            <a:picLocks noChangeAspect="1" noChangeArrowheads="1"/>
          </p:cNvPicPr>
          <p:nvPr/>
        </p:nvPicPr>
        <p:blipFill>
          <a:blip r:embed="rId3" cstate="print"/>
          <a:srcRect/>
          <a:stretch>
            <a:fillRect/>
          </a:stretch>
        </p:blipFill>
        <p:spPr bwMode="auto">
          <a:xfrm>
            <a:off x="5148263" y="1844675"/>
            <a:ext cx="3716337" cy="334645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descr="Traiano estensione dell'impero"/>
          <p:cNvPicPr>
            <a:picLocks noChangeAspect="1" noChangeArrowheads="1"/>
          </p:cNvPicPr>
          <p:nvPr/>
        </p:nvPicPr>
        <p:blipFill>
          <a:blip r:embed="rId3" cstate="print"/>
          <a:srcRect/>
          <a:stretch>
            <a:fillRect/>
          </a:stretch>
        </p:blipFill>
        <p:spPr bwMode="auto">
          <a:xfrm>
            <a:off x="0" y="449263"/>
            <a:ext cx="9144000" cy="5959475"/>
          </a:xfrm>
          <a:prstGeom prst="rect">
            <a:avLst/>
          </a:prstGeom>
          <a:noFill/>
          <a:ln w="38100">
            <a:solidFill>
              <a:srgbClr val="808000"/>
            </a:solidFill>
            <a:miter lim="800000"/>
            <a:headEnd/>
            <a:tailEnd/>
          </a:ln>
        </p:spPr>
      </p:pic>
      <p:sp>
        <p:nvSpPr>
          <p:cNvPr id="2056" name="Text Box 8"/>
          <p:cNvSpPr txBox="1">
            <a:spLocks noChangeArrowheads="1"/>
          </p:cNvSpPr>
          <p:nvPr/>
        </p:nvSpPr>
        <p:spPr bwMode="auto">
          <a:xfrm>
            <a:off x="3419475" y="404813"/>
            <a:ext cx="5154613"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 Ulpio Traiano (98 – 117)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raiano"/>
          <p:cNvPicPr>
            <a:picLocks noChangeAspect="1" noChangeArrowheads="1"/>
          </p:cNvPicPr>
          <p:nvPr/>
        </p:nvPicPr>
        <p:blipFill>
          <a:blip r:embed="rId3" cstate="print"/>
          <a:srcRect/>
          <a:stretch>
            <a:fillRect/>
          </a:stretch>
        </p:blipFill>
        <p:spPr bwMode="auto">
          <a:xfrm>
            <a:off x="6011863" y="1052513"/>
            <a:ext cx="2381250" cy="3209925"/>
          </a:xfrm>
          <a:prstGeom prst="rect">
            <a:avLst/>
          </a:prstGeom>
          <a:noFill/>
          <a:ln w="38100">
            <a:solidFill>
              <a:srgbClr val="808000"/>
            </a:solidFill>
            <a:miter lim="800000"/>
            <a:headEnd/>
            <a:tailEnd/>
          </a:ln>
        </p:spPr>
      </p:pic>
      <p:sp>
        <p:nvSpPr>
          <p:cNvPr id="5124" name="Text Box 4"/>
          <p:cNvSpPr txBox="1">
            <a:spLocks noChangeArrowheads="1"/>
          </p:cNvSpPr>
          <p:nvPr/>
        </p:nvSpPr>
        <p:spPr bwMode="auto">
          <a:xfrm>
            <a:off x="250825" y="765175"/>
            <a:ext cx="5154613"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 Ulpio Traiano (98 – 117) </a:t>
            </a:r>
          </a:p>
        </p:txBody>
      </p:sp>
      <p:sp>
        <p:nvSpPr>
          <p:cNvPr id="5125" name="Text Box 5"/>
          <p:cNvSpPr txBox="1">
            <a:spLocks noChangeArrowheads="1"/>
          </p:cNvSpPr>
          <p:nvPr/>
        </p:nvSpPr>
        <p:spPr bwMode="auto">
          <a:xfrm>
            <a:off x="250825" y="1773238"/>
            <a:ext cx="5535621" cy="2246769"/>
          </a:xfrm>
          <a:prstGeom prst="rect">
            <a:avLst/>
          </a:prstGeom>
          <a:solidFill>
            <a:srgbClr val="FFFF99"/>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La conquista della Dacia significa per Roma il controllo delle risorse minerarie della regione, in particolare delle ricchissime miniere d’oro</a:t>
            </a:r>
            <a:r>
              <a:rPr lang="it-IT" b="1" dirty="0">
                <a:latin typeface="Times New Roman" pitchFamily="18" charset="0"/>
              </a:rPr>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1" name="Picture 7" descr="Traiano estensione dell'impero"/>
          <p:cNvPicPr>
            <a:picLocks noChangeAspect="1" noChangeArrowheads="1"/>
          </p:cNvPicPr>
          <p:nvPr/>
        </p:nvPicPr>
        <p:blipFill>
          <a:blip r:embed="rId3" cstate="print"/>
          <a:srcRect/>
          <a:stretch>
            <a:fillRect/>
          </a:stretch>
        </p:blipFill>
        <p:spPr bwMode="auto">
          <a:xfrm>
            <a:off x="0" y="-785842"/>
            <a:ext cx="9144001" cy="5959226"/>
          </a:xfrm>
          <a:prstGeom prst="rect">
            <a:avLst/>
          </a:prstGeom>
          <a:noFill/>
          <a:ln w="38100">
            <a:solidFill>
              <a:srgbClr val="808000"/>
            </a:solidFill>
            <a:miter lim="800000"/>
            <a:headEnd/>
            <a:tailEnd/>
          </a:ln>
        </p:spPr>
      </p:pic>
      <p:sp>
        <p:nvSpPr>
          <p:cNvPr id="6147" name="Text Box 3"/>
          <p:cNvSpPr txBox="1">
            <a:spLocks noChangeArrowheads="1"/>
          </p:cNvSpPr>
          <p:nvPr/>
        </p:nvSpPr>
        <p:spPr bwMode="auto">
          <a:xfrm>
            <a:off x="1928794" y="-857280"/>
            <a:ext cx="5154613" cy="584775"/>
          </a:xfrm>
          <a:prstGeom prst="rect">
            <a:avLst/>
          </a:prstGeom>
          <a:solidFill>
            <a:srgbClr val="008080"/>
          </a:solidFill>
          <a:ln w="38100">
            <a:solidFill>
              <a:srgbClr val="808000"/>
            </a:solidFill>
            <a:miter lim="800000"/>
            <a:headEnd/>
            <a:tailEnd/>
          </a:ln>
          <a:effectLst/>
        </p:spPr>
        <p:txBody>
          <a:bodyPr wrap="square">
            <a:spAutoFit/>
          </a:bodyPr>
          <a:lstStyle/>
          <a:p>
            <a:r>
              <a:rPr lang="it-IT" sz="3200" b="1" dirty="0">
                <a:latin typeface="Times New Roman" pitchFamily="18" charset="0"/>
              </a:rPr>
              <a:t>M. </a:t>
            </a:r>
            <a:r>
              <a:rPr lang="it-IT" sz="3200" b="1" dirty="0" err="1">
                <a:latin typeface="Times New Roman" pitchFamily="18" charset="0"/>
              </a:rPr>
              <a:t>Ulpio</a:t>
            </a:r>
            <a:r>
              <a:rPr lang="it-IT" sz="3200" b="1" dirty="0">
                <a:latin typeface="Times New Roman" pitchFamily="18" charset="0"/>
              </a:rPr>
              <a:t> Traiano (98 – 117) </a:t>
            </a:r>
          </a:p>
        </p:txBody>
      </p:sp>
      <p:pic>
        <p:nvPicPr>
          <p:cNvPr id="6148" name="Picture 4" descr="Traiano su cammeo"/>
          <p:cNvPicPr>
            <a:picLocks noChangeAspect="1" noChangeArrowheads="1"/>
          </p:cNvPicPr>
          <p:nvPr/>
        </p:nvPicPr>
        <p:blipFill>
          <a:blip r:embed="rId4" cstate="print"/>
          <a:srcRect/>
          <a:stretch>
            <a:fillRect/>
          </a:stretch>
        </p:blipFill>
        <p:spPr bwMode="auto">
          <a:xfrm>
            <a:off x="7092950" y="-785842"/>
            <a:ext cx="2051050" cy="2735263"/>
          </a:xfrm>
          <a:prstGeom prst="rect">
            <a:avLst/>
          </a:prstGeom>
          <a:noFill/>
          <a:ln w="38100">
            <a:solidFill>
              <a:srgbClr val="808000"/>
            </a:solidFill>
            <a:miter lim="800000"/>
            <a:headEnd/>
            <a:tailEnd/>
          </a:ln>
        </p:spPr>
      </p:pic>
      <p:sp>
        <p:nvSpPr>
          <p:cNvPr id="6150" name="Text Box 6"/>
          <p:cNvSpPr txBox="1">
            <a:spLocks noChangeArrowheads="1"/>
          </p:cNvSpPr>
          <p:nvPr/>
        </p:nvSpPr>
        <p:spPr bwMode="auto">
          <a:xfrm>
            <a:off x="0" y="5157788"/>
            <a:ext cx="9144000" cy="1569660"/>
          </a:xfrm>
          <a:prstGeom prst="rect">
            <a:avLst/>
          </a:prstGeom>
          <a:solidFill>
            <a:srgbClr val="FFFF99"/>
          </a:solidFill>
          <a:ln w="38100">
            <a:solidFill>
              <a:srgbClr val="808000"/>
            </a:solidFill>
            <a:miter lim="800000"/>
            <a:headEnd/>
            <a:tailEnd/>
          </a:ln>
          <a:effectLst/>
        </p:spPr>
        <p:txBody>
          <a:bodyPr wrap="square">
            <a:spAutoFit/>
          </a:bodyPr>
          <a:lstStyle/>
          <a:p>
            <a:pPr algn="just"/>
            <a:r>
              <a:rPr lang="it-IT" sz="2000" b="1" dirty="0">
                <a:latin typeface="Times New Roman" pitchFamily="18" charset="0"/>
              </a:rPr>
              <a:t>      </a:t>
            </a:r>
            <a:r>
              <a:rPr lang="it-IT" sz="2400" b="1" dirty="0">
                <a:latin typeface="Times New Roman" pitchFamily="18" charset="0"/>
              </a:rPr>
              <a:t>Nel 106 viene annesso il regno cliente dei </a:t>
            </a:r>
            <a:r>
              <a:rPr lang="it-IT" sz="2400" b="1" dirty="0" err="1">
                <a:latin typeface="Times New Roman" pitchFamily="18" charset="0"/>
              </a:rPr>
              <a:t>Nabatei</a:t>
            </a:r>
            <a:r>
              <a:rPr lang="it-IT" sz="2400" b="1" dirty="0">
                <a:latin typeface="Times New Roman" pitchFamily="18" charset="0"/>
              </a:rPr>
              <a:t>, trasformato nella provincia dell’Arabia </a:t>
            </a:r>
            <a:r>
              <a:rPr lang="it-IT" sz="2400" b="1" dirty="0" err="1">
                <a:latin typeface="Times New Roman" pitchFamily="18" charset="0"/>
              </a:rPr>
              <a:t>Petrea</a:t>
            </a:r>
            <a:r>
              <a:rPr lang="it-IT" sz="2400" b="1" dirty="0">
                <a:latin typeface="Times New Roman" pitchFamily="18" charset="0"/>
              </a:rPr>
              <a:t>; la misura è forse dettata dalla volontà di controllare il commercio carovaniero che aveva due importanti fulcri nei centri </a:t>
            </a:r>
            <a:r>
              <a:rPr lang="it-IT" sz="2400" b="1" dirty="0" err="1">
                <a:latin typeface="Times New Roman" pitchFamily="18" charset="0"/>
              </a:rPr>
              <a:t>nabatei</a:t>
            </a:r>
            <a:r>
              <a:rPr lang="it-IT" sz="2400" b="1" dirty="0">
                <a:latin typeface="Times New Roman" pitchFamily="18" charset="0"/>
              </a:rPr>
              <a:t> di Petra </a:t>
            </a:r>
            <a:r>
              <a:rPr lang="it-IT" sz="2400" b="1" dirty="0" err="1">
                <a:latin typeface="Times New Roman" pitchFamily="18" charset="0"/>
              </a:rPr>
              <a:t>Bosra</a:t>
            </a:r>
            <a:r>
              <a:rPr lang="it-IT" sz="2400" b="1" dirty="0">
                <a:latin typeface="Times New Roman" pitchFamily="18" charset="0"/>
              </a:rPr>
              <a:t>. </a:t>
            </a:r>
            <a:endParaRPr lang="it-IT" sz="2000" b="1" dirty="0">
              <a:latin typeface="Times New Roman" pitchFamily="18" charset="0"/>
            </a:endParaRPr>
          </a:p>
        </p:txBody>
      </p:sp>
      <p:sp>
        <p:nvSpPr>
          <p:cNvPr id="7" name="Freccia in giù 6"/>
          <p:cNvSpPr/>
          <p:nvPr/>
        </p:nvSpPr>
        <p:spPr>
          <a:xfrm rot="2333033">
            <a:off x="7673958" y="2408527"/>
            <a:ext cx="438861" cy="2071702"/>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3" name="Picture 7" descr="trade routes 2"/>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4" name="Freccia bidirezionale orizzontale 3"/>
          <p:cNvSpPr/>
          <p:nvPr/>
        </p:nvSpPr>
        <p:spPr>
          <a:xfrm rot="4158254">
            <a:off x="5933" y="4897812"/>
            <a:ext cx="2928958" cy="357190"/>
          </a:xfrm>
          <a:prstGeom prst="lef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bidirezionale orizzontale 4"/>
          <p:cNvSpPr/>
          <p:nvPr/>
        </p:nvSpPr>
        <p:spPr>
          <a:xfrm>
            <a:off x="1571604" y="1071546"/>
            <a:ext cx="6715172" cy="500066"/>
          </a:xfrm>
          <a:prstGeom prst="lef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nationalgeographic.it/static/images/articoli/Petra-nuovo-monumento.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trade routes 4"/>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38100">
            <a:solidFill>
              <a:srgbClr val="808000"/>
            </a:solid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0" y="0"/>
            <a:ext cx="5154613"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 Ulpio Traiano (98 – 117) </a:t>
            </a:r>
          </a:p>
        </p:txBody>
      </p:sp>
      <p:pic>
        <p:nvPicPr>
          <p:cNvPr id="8197" name="Picture 5" descr="Traiano su cammeo"/>
          <p:cNvPicPr>
            <a:picLocks noChangeAspect="1" noChangeArrowheads="1"/>
          </p:cNvPicPr>
          <p:nvPr/>
        </p:nvPicPr>
        <p:blipFill>
          <a:blip r:embed="rId3" cstate="print"/>
          <a:srcRect/>
          <a:stretch>
            <a:fillRect/>
          </a:stretch>
        </p:blipFill>
        <p:spPr bwMode="auto">
          <a:xfrm>
            <a:off x="6985000" y="0"/>
            <a:ext cx="2159000" cy="2879725"/>
          </a:xfrm>
          <a:prstGeom prst="rect">
            <a:avLst/>
          </a:prstGeom>
          <a:noFill/>
          <a:ln w="38100">
            <a:solidFill>
              <a:srgbClr val="808000"/>
            </a:solidFill>
            <a:miter lim="800000"/>
            <a:headEnd/>
            <a:tailEnd/>
          </a:ln>
        </p:spPr>
      </p:pic>
      <p:sp>
        <p:nvSpPr>
          <p:cNvPr id="8198" name="Text Box 6"/>
          <p:cNvSpPr txBox="1">
            <a:spLocks noChangeArrowheads="1"/>
          </p:cNvSpPr>
          <p:nvPr/>
        </p:nvSpPr>
        <p:spPr bwMode="auto">
          <a:xfrm>
            <a:off x="0" y="714356"/>
            <a:ext cx="6858016" cy="3970318"/>
          </a:xfrm>
          <a:prstGeom prst="rect">
            <a:avLst/>
          </a:prstGeom>
          <a:solidFill>
            <a:srgbClr val="FFFF99"/>
          </a:solidFill>
          <a:ln w="38100">
            <a:solidFill>
              <a:srgbClr val="808000"/>
            </a:solidFill>
            <a:miter lim="800000"/>
            <a:headEnd/>
            <a:tailEnd/>
          </a:ln>
          <a:effectLst/>
        </p:spPr>
        <p:txBody>
          <a:bodyPr wrap="square">
            <a:spAutoFit/>
          </a:bodyPr>
          <a:lstStyle/>
          <a:p>
            <a:pPr algn="just"/>
            <a:r>
              <a:rPr lang="it-IT" sz="2800" b="1" dirty="0">
                <a:latin typeface="Times New Roman" pitchFamily="18" charset="0"/>
              </a:rPr>
              <a:t>     114: viene ripresa la politica espansionistica nei confronti del regno </a:t>
            </a:r>
            <a:r>
              <a:rPr lang="it-IT" sz="2800" b="1" dirty="0" err="1">
                <a:latin typeface="Times New Roman" pitchFamily="18" charset="0"/>
              </a:rPr>
              <a:t>partico</a:t>
            </a:r>
            <a:r>
              <a:rPr lang="it-IT" sz="2800" b="1" dirty="0">
                <a:latin typeface="Times New Roman" pitchFamily="18" charset="0"/>
              </a:rPr>
              <a:t>. L’Armenia è trasformata in provincia; campagna contro la </a:t>
            </a:r>
            <a:r>
              <a:rPr lang="it-IT" sz="2800" b="1" dirty="0" err="1">
                <a:latin typeface="Times New Roman" pitchFamily="18" charset="0"/>
              </a:rPr>
              <a:t>Partia</a:t>
            </a:r>
            <a:r>
              <a:rPr lang="it-IT" sz="2800" b="1" dirty="0">
                <a:latin typeface="Times New Roman" pitchFamily="18" charset="0"/>
              </a:rPr>
              <a:t>. </a:t>
            </a:r>
          </a:p>
          <a:p>
            <a:pPr algn="just"/>
            <a:r>
              <a:rPr lang="it-IT" sz="2800" b="1" dirty="0">
                <a:latin typeface="Times New Roman" pitchFamily="18" charset="0"/>
              </a:rPr>
              <a:t>     116: conquista di </a:t>
            </a:r>
            <a:r>
              <a:rPr lang="it-IT" sz="2800" b="1" dirty="0" err="1">
                <a:latin typeface="Times New Roman" pitchFamily="18" charset="0"/>
              </a:rPr>
              <a:t>Ctesifonte</a:t>
            </a:r>
            <a:r>
              <a:rPr lang="it-IT" sz="2800" b="1" dirty="0">
                <a:latin typeface="Times New Roman" pitchFamily="18" charset="0"/>
              </a:rPr>
              <a:t>; sono create le  provincie di Mesopotamia e </a:t>
            </a:r>
            <a:r>
              <a:rPr lang="it-IT" sz="2800" b="1" dirty="0" err="1">
                <a:latin typeface="Times New Roman" pitchFamily="18" charset="0"/>
              </a:rPr>
              <a:t>Assiria</a:t>
            </a:r>
            <a:r>
              <a:rPr lang="it-IT" sz="2800" b="1" dirty="0">
                <a:latin typeface="Times New Roman" pitchFamily="18" charset="0"/>
              </a:rPr>
              <a:t> (di incerta localizzazione). Rivolta ebraica in Mesopotamia; Traiano insedia un sovrano </a:t>
            </a:r>
            <a:r>
              <a:rPr lang="it-IT" sz="2800" b="1" dirty="0" err="1">
                <a:latin typeface="Times New Roman" pitchFamily="18" charset="0"/>
              </a:rPr>
              <a:t>filoromano</a:t>
            </a:r>
            <a:r>
              <a:rPr lang="it-IT" sz="2800" b="1" dirty="0">
                <a:latin typeface="Times New Roman" pitchFamily="18" charset="0"/>
              </a:rPr>
              <a:t> sul trono </a:t>
            </a:r>
            <a:r>
              <a:rPr lang="it-IT" sz="2800" b="1" dirty="0" err="1">
                <a:latin typeface="Times New Roman" pitchFamily="18" charset="0"/>
              </a:rPr>
              <a:t>partico</a:t>
            </a:r>
            <a:r>
              <a:rPr lang="it-IT" sz="2800" b="1" dirty="0">
                <a:latin typeface="Times New Roman" pitchFamily="18" charset="0"/>
              </a:rPr>
              <a:t>.  </a:t>
            </a:r>
          </a:p>
        </p:txBody>
      </p:sp>
      <p:pic>
        <p:nvPicPr>
          <p:cNvPr id="8199" name="Picture 7" descr="Traiano rex Parthis datus diritto"/>
          <p:cNvPicPr>
            <a:picLocks noChangeAspect="1" noChangeArrowheads="1"/>
          </p:cNvPicPr>
          <p:nvPr/>
        </p:nvPicPr>
        <p:blipFill>
          <a:blip r:embed="rId4" cstate="print"/>
          <a:srcRect/>
          <a:stretch>
            <a:fillRect/>
          </a:stretch>
        </p:blipFill>
        <p:spPr bwMode="auto">
          <a:xfrm>
            <a:off x="0" y="4924425"/>
            <a:ext cx="2085975" cy="1933575"/>
          </a:xfrm>
          <a:prstGeom prst="rect">
            <a:avLst/>
          </a:prstGeom>
          <a:noFill/>
          <a:ln w="38100">
            <a:solidFill>
              <a:srgbClr val="808000"/>
            </a:solidFill>
            <a:miter lim="800000"/>
            <a:headEnd/>
            <a:tailEnd/>
          </a:ln>
        </p:spPr>
      </p:pic>
      <p:pic>
        <p:nvPicPr>
          <p:cNvPr id="8200" name="Picture 8" descr="Traiano rex Parthis datus rovescio"/>
          <p:cNvPicPr>
            <a:picLocks noChangeAspect="1" noChangeArrowheads="1"/>
          </p:cNvPicPr>
          <p:nvPr/>
        </p:nvPicPr>
        <p:blipFill>
          <a:blip r:embed="rId5" cstate="print"/>
          <a:srcRect/>
          <a:stretch>
            <a:fillRect/>
          </a:stretch>
        </p:blipFill>
        <p:spPr bwMode="auto">
          <a:xfrm>
            <a:off x="2143108" y="4914900"/>
            <a:ext cx="2105025" cy="1943100"/>
          </a:xfrm>
          <a:prstGeom prst="rect">
            <a:avLst/>
          </a:prstGeom>
          <a:noFill/>
          <a:ln w="38100">
            <a:solidFill>
              <a:srgbClr val="808000"/>
            </a:solidFill>
            <a:miter lim="800000"/>
            <a:headEnd/>
            <a:tailEnd/>
          </a:ln>
        </p:spPr>
      </p:pic>
      <p:sp>
        <p:nvSpPr>
          <p:cNvPr id="8201" name="Text Box 9"/>
          <p:cNvSpPr txBox="1">
            <a:spLocks noChangeArrowheads="1"/>
          </p:cNvSpPr>
          <p:nvPr/>
        </p:nvSpPr>
        <p:spPr bwMode="auto">
          <a:xfrm>
            <a:off x="4429124" y="5643578"/>
            <a:ext cx="4397358" cy="584775"/>
          </a:xfrm>
          <a:prstGeom prst="rect">
            <a:avLst/>
          </a:prstGeom>
          <a:solidFill>
            <a:srgbClr val="00FFFF"/>
          </a:solidFill>
          <a:ln w="9525">
            <a:solidFill>
              <a:srgbClr val="CCFFCC"/>
            </a:solidFill>
            <a:miter lim="800000"/>
            <a:headEnd/>
            <a:tailEnd/>
          </a:ln>
          <a:effectLst/>
        </p:spPr>
        <p:txBody>
          <a:bodyPr wrap="none">
            <a:spAutoFit/>
          </a:bodyPr>
          <a:lstStyle/>
          <a:p>
            <a:r>
              <a:rPr lang="it-IT" sz="3200" b="1" dirty="0">
                <a:latin typeface="Times New Roman" pitchFamily="18" charset="0"/>
              </a:rPr>
              <a:t>REX PARTHIS DATVS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descr="carta dell'impero romano"/>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38100">
            <a:solidFill>
              <a:srgbClr val="808000"/>
            </a:solidFill>
            <a:miter lim="800000"/>
            <a:headEnd/>
            <a:tailEnd/>
          </a:ln>
        </p:spPr>
      </p:pic>
      <p:sp>
        <p:nvSpPr>
          <p:cNvPr id="4" name="Freccia in giù 3"/>
          <p:cNvSpPr/>
          <p:nvPr/>
        </p:nvSpPr>
        <p:spPr>
          <a:xfrm>
            <a:off x="8358214" y="1857364"/>
            <a:ext cx="285752" cy="185738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in su 4"/>
          <p:cNvSpPr/>
          <p:nvPr/>
        </p:nvSpPr>
        <p:spPr>
          <a:xfrm>
            <a:off x="7786710" y="4500570"/>
            <a:ext cx="785818" cy="11430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1692275" y="836613"/>
            <a:ext cx="5730875" cy="617537"/>
          </a:xfrm>
          <a:prstGeom prst="rect">
            <a:avLst/>
          </a:prstGeom>
          <a:solidFill>
            <a:srgbClr val="008080"/>
          </a:solidFill>
          <a:ln w="38100">
            <a:solidFill>
              <a:srgbClr val="808000"/>
            </a:solidFill>
            <a:miter lim="800000"/>
            <a:headEnd/>
            <a:tailEnd/>
          </a:ln>
          <a:effectLst/>
        </p:spPr>
        <p:txBody>
          <a:bodyPr>
            <a:spAutoFit/>
          </a:bodyPr>
          <a:lstStyle/>
          <a:p>
            <a:pPr algn="ctr"/>
            <a:r>
              <a:rPr lang="it-IT" sz="3200" b="1">
                <a:latin typeface="Times New Roman" pitchFamily="18" charset="0"/>
              </a:rPr>
              <a:t>M. Ulpio Traiano (98 – 117) </a:t>
            </a:r>
          </a:p>
        </p:txBody>
      </p:sp>
      <p:sp>
        <p:nvSpPr>
          <p:cNvPr id="12296" name="Text Box 8"/>
          <p:cNvSpPr txBox="1">
            <a:spLocks noChangeArrowheads="1"/>
          </p:cNvSpPr>
          <p:nvPr/>
        </p:nvSpPr>
        <p:spPr bwMode="auto">
          <a:xfrm>
            <a:off x="539750" y="2492375"/>
            <a:ext cx="8064500" cy="3539430"/>
          </a:xfrm>
          <a:prstGeom prst="rect">
            <a:avLst/>
          </a:prstGeom>
          <a:solidFill>
            <a:srgbClr val="FFFF99"/>
          </a:solidFill>
          <a:ln w="38100">
            <a:solidFill>
              <a:srgbClr val="808000"/>
            </a:solidFill>
            <a:miter lim="800000"/>
            <a:headEnd/>
            <a:tailEnd/>
          </a:ln>
          <a:effectLst/>
        </p:spPr>
        <p:txBody>
          <a:bodyPr>
            <a:spAutoFit/>
          </a:bodyPr>
          <a:lstStyle/>
          <a:p>
            <a:r>
              <a:rPr lang="it-IT" sz="3200" b="1" dirty="0">
                <a:latin typeface="Times New Roman" pitchFamily="18" charset="0"/>
              </a:rPr>
              <a:t>Le risorse messe a disposizione dalla conquista della Dacia permettono:</a:t>
            </a:r>
          </a:p>
          <a:p>
            <a:endParaRPr lang="it-IT" sz="3200" b="1" dirty="0">
              <a:latin typeface="Times New Roman" pitchFamily="18" charset="0"/>
            </a:endParaRPr>
          </a:p>
          <a:p>
            <a:pPr>
              <a:buFontTx/>
              <a:buChar char="-"/>
            </a:pPr>
            <a:r>
              <a:rPr lang="it-IT" sz="3200" b="1" dirty="0">
                <a:latin typeface="Times New Roman" pitchFamily="18" charset="0"/>
              </a:rPr>
              <a:t> una ampia politica di lavori pubblici;</a:t>
            </a:r>
          </a:p>
          <a:p>
            <a:pPr>
              <a:buFontTx/>
              <a:buChar char="-"/>
            </a:pPr>
            <a:endParaRPr lang="it-IT" sz="3200" b="1" dirty="0">
              <a:latin typeface="Times New Roman" pitchFamily="18" charset="0"/>
            </a:endParaRPr>
          </a:p>
          <a:p>
            <a:pPr>
              <a:buFontTx/>
              <a:buChar char="-"/>
            </a:pPr>
            <a:r>
              <a:rPr lang="it-IT" sz="3200" b="1" dirty="0">
                <a:latin typeface="Times New Roman" pitchFamily="18" charset="0"/>
              </a:rPr>
              <a:t> un programma di assistenza all’infanzia, gli </a:t>
            </a:r>
            <a:r>
              <a:rPr lang="it-IT" sz="3200" b="1" i="1" dirty="0">
                <a:latin typeface="Times New Roman" pitchFamily="18" charset="0"/>
              </a:rPr>
              <a:t>alimenta </a:t>
            </a:r>
            <a:r>
              <a:rPr lang="it-IT" sz="3200" b="1" i="1" dirty="0" err="1">
                <a:latin typeface="Times New Roman" pitchFamily="18" charset="0"/>
              </a:rPr>
              <a:t>Italiae</a:t>
            </a:r>
            <a:r>
              <a:rPr lang="it-IT" sz="3200" b="1" dirty="0">
                <a:latin typeface="Times New Roman" pitchFamily="18" charset="0"/>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Traiano foro e mercati planimetria"/>
          <p:cNvPicPr>
            <a:picLocks noChangeAspect="1" noChangeArrowheads="1"/>
          </p:cNvPicPr>
          <p:nvPr/>
        </p:nvPicPr>
        <p:blipFill>
          <a:blip r:embed="rId3" cstate="print"/>
          <a:srcRect/>
          <a:stretch>
            <a:fillRect/>
          </a:stretch>
        </p:blipFill>
        <p:spPr bwMode="auto">
          <a:xfrm>
            <a:off x="0" y="63500"/>
            <a:ext cx="9144000" cy="6731000"/>
          </a:xfrm>
          <a:prstGeom prst="rect">
            <a:avLst/>
          </a:prstGeom>
          <a:noFill/>
          <a:ln w="38100">
            <a:solidFill>
              <a:srgbClr val="808000"/>
            </a:solid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Traiano terme"/>
          <p:cNvPicPr>
            <a:picLocks noChangeAspect="1" noChangeArrowheads="1"/>
          </p:cNvPicPr>
          <p:nvPr/>
        </p:nvPicPr>
        <p:blipFill>
          <a:blip r:embed="rId3" cstate="print"/>
          <a:srcRect/>
          <a:stretch>
            <a:fillRect/>
          </a:stretch>
        </p:blipFill>
        <p:spPr bwMode="auto">
          <a:xfrm>
            <a:off x="395288" y="0"/>
            <a:ext cx="8316912" cy="6891338"/>
          </a:xfrm>
          <a:prstGeom prst="rect">
            <a:avLst/>
          </a:prstGeom>
          <a:noFill/>
          <a:ln w="38100">
            <a:solidFill>
              <a:srgbClr val="808000"/>
            </a:solid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Ostia  porto di traiano"/>
          <p:cNvPicPr>
            <a:picLocks noChangeAspect="1" noChangeArrowheads="1"/>
          </p:cNvPicPr>
          <p:nvPr/>
        </p:nvPicPr>
        <p:blipFill>
          <a:blip r:embed="rId3" cstate="print"/>
          <a:srcRect/>
          <a:stretch>
            <a:fillRect/>
          </a:stretch>
        </p:blipFill>
        <p:spPr bwMode="auto">
          <a:xfrm>
            <a:off x="0" y="0"/>
            <a:ext cx="9143999" cy="6858000"/>
          </a:xfrm>
          <a:prstGeom prst="rect">
            <a:avLst/>
          </a:prstGeom>
          <a:noFill/>
          <a:ln w="38100">
            <a:solidFill>
              <a:srgbClr val="808000"/>
            </a:solidFill>
            <a:miter lim="800000"/>
            <a:headEnd/>
            <a:tailEnd/>
          </a:ln>
        </p:spPr>
      </p:pic>
      <p:sp>
        <p:nvSpPr>
          <p:cNvPr id="3" name="Saetta 2"/>
          <p:cNvSpPr/>
          <p:nvPr/>
        </p:nvSpPr>
        <p:spPr>
          <a:xfrm flipH="1">
            <a:off x="3000364" y="1000108"/>
            <a:ext cx="1214446" cy="1857364"/>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1" y="1"/>
            <a:ext cx="1928793" cy="1569660"/>
          </a:xfrm>
          <a:prstGeom prst="rect">
            <a:avLst/>
          </a:prstGeom>
          <a:solidFill>
            <a:srgbClr val="008080"/>
          </a:solidFill>
          <a:ln w="38100">
            <a:solidFill>
              <a:srgbClr val="808000"/>
            </a:solidFill>
            <a:miter lim="800000"/>
            <a:headEnd/>
            <a:tailEnd/>
          </a:ln>
          <a:effectLst/>
        </p:spPr>
        <p:txBody>
          <a:bodyPr wrap="square">
            <a:spAutoFit/>
          </a:bodyPr>
          <a:lstStyle/>
          <a:p>
            <a:r>
              <a:rPr lang="it-IT" sz="3200" b="1" dirty="0">
                <a:latin typeface="Times New Roman" pitchFamily="18" charset="0"/>
              </a:rPr>
              <a:t>M. </a:t>
            </a:r>
            <a:r>
              <a:rPr lang="it-IT" sz="3200" b="1" dirty="0" err="1">
                <a:latin typeface="Times New Roman" pitchFamily="18" charset="0"/>
              </a:rPr>
              <a:t>Ulpio</a:t>
            </a:r>
            <a:r>
              <a:rPr lang="it-IT" sz="3200" b="1" dirty="0">
                <a:latin typeface="Times New Roman" pitchFamily="18" charset="0"/>
              </a:rPr>
              <a:t> Traiano (98 – 117) </a:t>
            </a:r>
          </a:p>
        </p:txBody>
      </p:sp>
      <p:pic>
        <p:nvPicPr>
          <p:cNvPr id="13315" name="Picture 3" descr="Traiano alimenta italiae"/>
          <p:cNvPicPr>
            <a:picLocks noChangeAspect="1" noChangeArrowheads="1"/>
          </p:cNvPicPr>
          <p:nvPr/>
        </p:nvPicPr>
        <p:blipFill>
          <a:blip r:embed="rId3" cstate="print"/>
          <a:srcRect/>
          <a:stretch>
            <a:fillRect/>
          </a:stretch>
        </p:blipFill>
        <p:spPr bwMode="auto">
          <a:xfrm>
            <a:off x="2071670" y="0"/>
            <a:ext cx="4643470" cy="1824037"/>
          </a:xfrm>
          <a:prstGeom prst="rect">
            <a:avLst/>
          </a:prstGeom>
          <a:noFill/>
          <a:ln w="38100">
            <a:solidFill>
              <a:srgbClr val="808000"/>
            </a:solidFill>
            <a:miter lim="800000"/>
            <a:headEnd/>
            <a:tailEnd/>
          </a:ln>
        </p:spPr>
      </p:pic>
      <p:sp>
        <p:nvSpPr>
          <p:cNvPr id="13316" name="Text Box 4"/>
          <p:cNvSpPr txBox="1">
            <a:spLocks noChangeArrowheads="1"/>
          </p:cNvSpPr>
          <p:nvPr/>
        </p:nvSpPr>
        <p:spPr bwMode="auto">
          <a:xfrm>
            <a:off x="6786578" y="1571612"/>
            <a:ext cx="1460500" cy="404812"/>
          </a:xfrm>
          <a:prstGeom prst="rect">
            <a:avLst/>
          </a:prstGeom>
          <a:solidFill>
            <a:srgbClr val="FFFF99"/>
          </a:solidFill>
          <a:ln w="38100">
            <a:solidFill>
              <a:srgbClr val="808000"/>
            </a:solidFill>
            <a:miter lim="800000"/>
            <a:headEnd/>
            <a:tailEnd/>
          </a:ln>
          <a:effectLst/>
        </p:spPr>
        <p:txBody>
          <a:bodyPr wrap="none">
            <a:spAutoFit/>
          </a:bodyPr>
          <a:lstStyle/>
          <a:p>
            <a:r>
              <a:rPr lang="it-IT" b="1" dirty="0">
                <a:latin typeface="Times New Roman" pitchFamily="18" charset="0"/>
              </a:rPr>
              <a:t>ALIM ITAL</a:t>
            </a:r>
          </a:p>
        </p:txBody>
      </p:sp>
      <p:pic>
        <p:nvPicPr>
          <p:cNvPr id="13317" name="Picture 5" descr="Traiano arco di Benevento alimenta 3"/>
          <p:cNvPicPr>
            <a:picLocks noChangeAspect="1" noChangeArrowheads="1"/>
          </p:cNvPicPr>
          <p:nvPr/>
        </p:nvPicPr>
        <p:blipFill>
          <a:blip r:embed="rId4" cstate="print"/>
          <a:srcRect/>
          <a:stretch>
            <a:fillRect/>
          </a:stretch>
        </p:blipFill>
        <p:spPr bwMode="auto">
          <a:xfrm>
            <a:off x="0" y="2079097"/>
            <a:ext cx="9144000" cy="4778903"/>
          </a:xfrm>
          <a:prstGeom prst="rect">
            <a:avLst/>
          </a:prstGeom>
          <a:noFill/>
          <a:ln w="38100">
            <a:solidFill>
              <a:srgbClr val="808000"/>
            </a:solid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localizzazione Veleia"/>
          <p:cNvPicPr>
            <a:picLocks noChangeAspect="1" noChangeArrowheads="1"/>
          </p:cNvPicPr>
          <p:nvPr/>
        </p:nvPicPr>
        <p:blipFill>
          <a:blip r:embed="rId3" cstate="print"/>
          <a:srcRect/>
          <a:stretch>
            <a:fillRect/>
          </a:stretch>
        </p:blipFill>
        <p:spPr bwMode="auto">
          <a:xfrm>
            <a:off x="0" y="-23813"/>
            <a:ext cx="9144000" cy="6904038"/>
          </a:xfrm>
          <a:prstGeom prst="rect">
            <a:avLst/>
          </a:prstGeom>
          <a:noFill/>
          <a:ln w="38100">
            <a:solidFill>
              <a:srgbClr val="808000"/>
            </a:solidFill>
            <a:miter lim="800000"/>
            <a:headEnd/>
            <a:tailEnd/>
          </a:ln>
        </p:spPr>
      </p:pic>
      <p:sp>
        <p:nvSpPr>
          <p:cNvPr id="20483" name="Oval 3"/>
          <p:cNvSpPr>
            <a:spLocks noChangeArrowheads="1"/>
          </p:cNvSpPr>
          <p:nvPr/>
        </p:nvSpPr>
        <p:spPr bwMode="auto">
          <a:xfrm>
            <a:off x="2693988" y="1366838"/>
            <a:ext cx="230187" cy="230187"/>
          </a:xfrm>
          <a:prstGeom prst="ellipse">
            <a:avLst/>
          </a:prstGeom>
          <a:solidFill>
            <a:schemeClr val="tx2"/>
          </a:solidFill>
          <a:ln w="9525">
            <a:solidFill>
              <a:schemeClr val="bg2"/>
            </a:solidFill>
            <a:round/>
            <a:headEnd/>
            <a:tailEnd/>
          </a:ln>
          <a:effectLst/>
        </p:spPr>
        <p:txBody>
          <a:bodyPr wrap="none" anchor="ctr"/>
          <a:lstStyle/>
          <a:p>
            <a:pPr algn="ctr"/>
            <a:endParaRPr lang="it-IT">
              <a:solidFill>
                <a:schemeClr val="bg2"/>
              </a:solidFill>
            </a:endParaRPr>
          </a:p>
        </p:txBody>
      </p:sp>
      <p:sp>
        <p:nvSpPr>
          <p:cNvPr id="20484" name="Oval 4"/>
          <p:cNvSpPr>
            <a:spLocks noChangeArrowheads="1"/>
          </p:cNvSpPr>
          <p:nvPr/>
        </p:nvSpPr>
        <p:spPr bwMode="auto">
          <a:xfrm>
            <a:off x="4543425" y="2436813"/>
            <a:ext cx="230188" cy="230187"/>
          </a:xfrm>
          <a:prstGeom prst="ellipse">
            <a:avLst/>
          </a:prstGeom>
          <a:solidFill>
            <a:schemeClr val="tx2"/>
          </a:solidFill>
          <a:ln w="9525">
            <a:solidFill>
              <a:schemeClr val="bg2"/>
            </a:solidFill>
            <a:round/>
            <a:headEnd/>
            <a:tailEnd/>
          </a:ln>
          <a:effectLst/>
        </p:spPr>
        <p:txBody>
          <a:bodyPr wrap="none" anchor="ctr"/>
          <a:lstStyle/>
          <a:p>
            <a:pPr algn="ctr"/>
            <a:endParaRPr lang="it-IT">
              <a:solidFill>
                <a:schemeClr val="bg2"/>
              </a:solidFill>
            </a:endParaRPr>
          </a:p>
        </p:txBody>
      </p:sp>
      <p:sp>
        <p:nvSpPr>
          <p:cNvPr id="20485" name="Oval 5"/>
          <p:cNvSpPr>
            <a:spLocks noChangeArrowheads="1"/>
          </p:cNvSpPr>
          <p:nvPr/>
        </p:nvSpPr>
        <p:spPr bwMode="auto">
          <a:xfrm>
            <a:off x="398463" y="2608263"/>
            <a:ext cx="230187" cy="230187"/>
          </a:xfrm>
          <a:prstGeom prst="ellipse">
            <a:avLst/>
          </a:prstGeom>
          <a:solidFill>
            <a:schemeClr val="tx2"/>
          </a:solidFill>
          <a:ln w="9525">
            <a:solidFill>
              <a:schemeClr val="bg2"/>
            </a:solidFill>
            <a:round/>
            <a:headEnd/>
            <a:tailEnd/>
          </a:ln>
          <a:effectLst/>
        </p:spPr>
        <p:txBody>
          <a:bodyPr wrap="none" anchor="ctr"/>
          <a:lstStyle/>
          <a:p>
            <a:pPr algn="ctr"/>
            <a:endParaRPr lang="it-IT">
              <a:solidFill>
                <a:schemeClr val="bg2"/>
              </a:solidFill>
            </a:endParaRPr>
          </a:p>
        </p:txBody>
      </p:sp>
      <p:sp>
        <p:nvSpPr>
          <p:cNvPr id="20486" name="Oval 6"/>
          <p:cNvSpPr>
            <a:spLocks noChangeArrowheads="1"/>
          </p:cNvSpPr>
          <p:nvPr/>
        </p:nvSpPr>
        <p:spPr bwMode="auto">
          <a:xfrm>
            <a:off x="5006975" y="6313488"/>
            <a:ext cx="230188" cy="230187"/>
          </a:xfrm>
          <a:prstGeom prst="ellipse">
            <a:avLst/>
          </a:prstGeom>
          <a:solidFill>
            <a:schemeClr val="tx2"/>
          </a:solidFill>
          <a:ln w="9525">
            <a:solidFill>
              <a:schemeClr val="bg2"/>
            </a:solidFill>
            <a:round/>
            <a:headEnd/>
            <a:tailEnd/>
          </a:ln>
          <a:effectLst/>
        </p:spPr>
        <p:txBody>
          <a:bodyPr wrap="none" anchor="ctr"/>
          <a:lstStyle/>
          <a:p>
            <a:pPr algn="ctr"/>
            <a:endParaRPr lang="it-IT">
              <a:solidFill>
                <a:schemeClr val="bg2"/>
              </a:solidFill>
            </a:endParaRPr>
          </a:p>
        </p:txBody>
      </p:sp>
      <p:sp>
        <p:nvSpPr>
          <p:cNvPr id="20487" name="Oval 7"/>
          <p:cNvSpPr>
            <a:spLocks noChangeArrowheads="1"/>
          </p:cNvSpPr>
          <p:nvPr/>
        </p:nvSpPr>
        <p:spPr bwMode="auto">
          <a:xfrm>
            <a:off x="3152775" y="2119313"/>
            <a:ext cx="230188" cy="230187"/>
          </a:xfrm>
          <a:prstGeom prst="ellipse">
            <a:avLst/>
          </a:prstGeom>
          <a:solidFill>
            <a:srgbClr val="E70C07"/>
          </a:solidFill>
          <a:ln w="9525">
            <a:solidFill>
              <a:schemeClr val="bg2"/>
            </a:solidFill>
            <a:round/>
            <a:headEnd/>
            <a:tailEnd/>
          </a:ln>
          <a:effectLst/>
        </p:spPr>
        <p:txBody>
          <a:bodyPr wrap="none" anchor="ctr"/>
          <a:lstStyle/>
          <a:p>
            <a:pPr algn="ctr"/>
            <a:endParaRPr lang="it-IT">
              <a:solidFill>
                <a:schemeClr val="bg2"/>
              </a:solidFill>
            </a:endParaRPr>
          </a:p>
        </p:txBody>
      </p:sp>
      <p:sp>
        <p:nvSpPr>
          <p:cNvPr id="8" name="Saetta 7"/>
          <p:cNvSpPr/>
          <p:nvPr/>
        </p:nvSpPr>
        <p:spPr>
          <a:xfrm rot="20315535">
            <a:off x="1714480" y="500042"/>
            <a:ext cx="1143008" cy="2071678"/>
          </a:xfrm>
          <a:prstGeom prst="lightningBol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bidirezionale orizzontale 8"/>
          <p:cNvSpPr/>
          <p:nvPr/>
        </p:nvSpPr>
        <p:spPr>
          <a:xfrm rot="1722049">
            <a:off x="2972708" y="1787137"/>
            <a:ext cx="1565609" cy="285362"/>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TAV"/>
          <p:cNvPicPr>
            <a:picLocks noChangeAspect="1" noChangeArrowheads="1"/>
          </p:cNvPicPr>
          <p:nvPr/>
        </p:nvPicPr>
        <p:blipFill>
          <a:blip r:embed="rId3" cstate="print"/>
          <a:srcRect/>
          <a:stretch>
            <a:fillRect/>
          </a:stretch>
        </p:blipFill>
        <p:spPr bwMode="auto">
          <a:xfrm>
            <a:off x="0" y="1285860"/>
            <a:ext cx="9144000" cy="5572140"/>
          </a:xfrm>
          <a:prstGeom prst="rect">
            <a:avLst/>
          </a:prstGeom>
          <a:noFill/>
        </p:spPr>
      </p:pic>
      <p:sp>
        <p:nvSpPr>
          <p:cNvPr id="17413" name="Text Box 5"/>
          <p:cNvSpPr txBox="1">
            <a:spLocks noChangeArrowheads="1"/>
          </p:cNvSpPr>
          <p:nvPr/>
        </p:nvSpPr>
        <p:spPr bwMode="auto">
          <a:xfrm>
            <a:off x="2555875" y="188913"/>
            <a:ext cx="3344863" cy="771525"/>
          </a:xfrm>
          <a:prstGeom prst="rect">
            <a:avLst/>
          </a:prstGeom>
          <a:solidFill>
            <a:srgbClr val="C0C0C0"/>
          </a:solidFill>
          <a:ln w="9525">
            <a:solidFill>
              <a:srgbClr val="808080"/>
            </a:solidFill>
            <a:miter lim="800000"/>
            <a:headEnd/>
            <a:tailEnd/>
          </a:ln>
          <a:effectLst>
            <a:outerShdw dist="35921" dir="2700000" algn="ctr" rotWithShape="0">
              <a:schemeClr val="bg2"/>
            </a:outerShdw>
          </a:effectLst>
        </p:spPr>
        <p:txBody>
          <a:bodyPr wrap="none">
            <a:spAutoFit/>
          </a:bodyPr>
          <a:lstStyle/>
          <a:p>
            <a:r>
              <a:rPr lang="it-IT" sz="4400" b="1">
                <a:latin typeface="Times New Roman" pitchFamily="18" charset="0"/>
              </a:rPr>
              <a:t>CIL XI, 1147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solidFill>
            <a:srgbClr val="99CC00"/>
          </a:solidFill>
          <a:ln/>
          <a:scene3d>
            <a:camera prst="legacyPerspectiveBottom"/>
            <a:lightRig rig="legacyFlat3" dir="t"/>
          </a:scene3d>
          <a:sp3d extrusionH="887400" prstMaterial="legacyMatte">
            <a:bevelT w="13500" h="13500" prst="angle"/>
            <a:bevelB w="13500" h="13500" prst="angle"/>
            <a:extrusionClr>
              <a:srgbClr val="99CC00"/>
            </a:extrusionClr>
          </a:sp3d>
        </p:spPr>
        <p:txBody>
          <a:bodyPr>
            <a:flatTx/>
          </a:bodyPr>
          <a:lstStyle/>
          <a:p>
            <a:r>
              <a:rPr lang="it-IT" b="1" i="1">
                <a:latin typeface="Times New Roman" pitchFamily="18" charset="0"/>
              </a:rPr>
              <a:t>Veleia</a:t>
            </a:r>
          </a:p>
        </p:txBody>
      </p:sp>
      <p:sp>
        <p:nvSpPr>
          <p:cNvPr id="18435" name="Rectangle 3"/>
          <p:cNvSpPr>
            <a:spLocks noGrp="1" noChangeArrowheads="1"/>
          </p:cNvSpPr>
          <p:nvPr>
            <p:ph type="body" idx="1"/>
          </p:nvPr>
        </p:nvSpPr>
        <p:spPr>
          <a:xfrm>
            <a:off x="0" y="1708150"/>
            <a:ext cx="9144000" cy="5149850"/>
          </a:xfrm>
          <a:solidFill>
            <a:srgbClr val="CCFFCC"/>
          </a:solidFill>
          <a:ln w="38100">
            <a:solidFill>
              <a:srgbClr val="808000"/>
            </a:solidFill>
          </a:ln>
          <a:effectLst>
            <a:outerShdw dist="107763" dir="13500000" algn="ctr" rotWithShape="0">
              <a:schemeClr val="bg2">
                <a:alpha val="50000"/>
              </a:schemeClr>
            </a:outerShdw>
          </a:effectLst>
        </p:spPr>
        <p:txBody>
          <a:bodyPr/>
          <a:lstStyle/>
          <a:p>
            <a:pPr>
              <a:lnSpc>
                <a:spcPct val="90000"/>
              </a:lnSpc>
            </a:pPr>
            <a:r>
              <a:rPr lang="it-IT" sz="3600" b="1" dirty="0">
                <a:latin typeface="Times New Roman" pitchFamily="18" charset="0"/>
              </a:rPr>
              <a:t>Obbl. 47-51 (ante 102 d.C.)</a:t>
            </a:r>
          </a:p>
          <a:p>
            <a:pPr>
              <a:lnSpc>
                <a:spcPct val="90000"/>
              </a:lnSpc>
              <a:buFontTx/>
              <a:buNone/>
            </a:pPr>
            <a:r>
              <a:rPr lang="it-IT" sz="3600" dirty="0">
                <a:latin typeface="Times New Roman" pitchFamily="18" charset="0"/>
              </a:rPr>
              <a:t>   </a:t>
            </a:r>
            <a:r>
              <a:rPr lang="it-IT" i="1" dirty="0">
                <a:latin typeface="Times New Roman" pitchFamily="18" charset="0"/>
              </a:rPr>
              <a:t>proprietà ipotecate               prestiti erogati</a:t>
            </a:r>
          </a:p>
          <a:p>
            <a:pPr>
              <a:lnSpc>
                <a:spcPct val="90000"/>
              </a:lnSpc>
              <a:buFontTx/>
              <a:buNone/>
            </a:pPr>
            <a:r>
              <a:rPr lang="it-IT" dirty="0">
                <a:latin typeface="Times New Roman" pitchFamily="18" charset="0"/>
              </a:rPr>
              <a:t>        720.000 HS                          72.000  HS</a:t>
            </a:r>
          </a:p>
          <a:p>
            <a:pPr>
              <a:lnSpc>
                <a:spcPct val="90000"/>
              </a:lnSpc>
            </a:pPr>
            <a:r>
              <a:rPr lang="it-IT" sz="3600" b="1" dirty="0">
                <a:latin typeface="Times New Roman" pitchFamily="18" charset="0"/>
              </a:rPr>
              <a:t>Obbl. 1-46 (108-114 d.C.)</a:t>
            </a:r>
          </a:p>
          <a:p>
            <a:pPr>
              <a:lnSpc>
                <a:spcPct val="90000"/>
              </a:lnSpc>
              <a:buFontTx/>
              <a:buNone/>
            </a:pPr>
            <a:r>
              <a:rPr lang="it-IT" sz="3600" dirty="0">
                <a:latin typeface="Times New Roman" pitchFamily="18" charset="0"/>
              </a:rPr>
              <a:t>   </a:t>
            </a:r>
            <a:r>
              <a:rPr lang="it-IT" i="1" dirty="0">
                <a:latin typeface="Times New Roman" pitchFamily="18" charset="0"/>
              </a:rPr>
              <a:t>proprietà ipotecate               prestiti erogati</a:t>
            </a:r>
          </a:p>
          <a:p>
            <a:pPr>
              <a:lnSpc>
                <a:spcPct val="90000"/>
              </a:lnSpc>
              <a:buFontTx/>
              <a:buNone/>
            </a:pPr>
            <a:r>
              <a:rPr lang="it-IT" dirty="0">
                <a:latin typeface="Times New Roman" pitchFamily="18" charset="0"/>
              </a:rPr>
              <a:t>    13.110.577 HS                    1.044.000  HS</a:t>
            </a:r>
          </a:p>
          <a:p>
            <a:pPr>
              <a:lnSpc>
                <a:spcPct val="90000"/>
              </a:lnSpc>
              <a:buFontTx/>
              <a:buNone/>
            </a:pPr>
            <a:endParaRPr lang="it-IT" dirty="0">
              <a:latin typeface="Times New Roman" pitchFamily="18" charset="0"/>
            </a:endParaRPr>
          </a:p>
          <a:p>
            <a:pPr>
              <a:lnSpc>
                <a:spcPct val="90000"/>
              </a:lnSpc>
              <a:buFontTx/>
              <a:buNone/>
            </a:pPr>
            <a:r>
              <a:rPr lang="it-IT" dirty="0">
                <a:latin typeface="Times New Roman" pitchFamily="18" charset="0"/>
              </a:rPr>
              <a:t>            </a:t>
            </a:r>
            <a:r>
              <a:rPr lang="it-IT" i="1" dirty="0">
                <a:solidFill>
                  <a:srgbClr val="006600"/>
                </a:solidFill>
                <a:latin typeface="Times New Roman" pitchFamily="18" charset="0"/>
              </a:rPr>
              <a:t>prestito complessivo</a:t>
            </a:r>
            <a:r>
              <a:rPr lang="it-IT" i="1" dirty="0">
                <a:latin typeface="Times New Roman" pitchFamily="18" charset="0"/>
              </a:rPr>
              <a:t>   </a:t>
            </a:r>
            <a:r>
              <a:rPr lang="it-IT" b="1" dirty="0">
                <a:solidFill>
                  <a:srgbClr val="006600"/>
                </a:solidFill>
                <a:latin typeface="Times New Roman" pitchFamily="18" charset="0"/>
              </a:rPr>
              <a:t>1.116.000</a:t>
            </a:r>
            <a:r>
              <a:rPr lang="it-IT" dirty="0">
                <a:solidFill>
                  <a:srgbClr val="006600"/>
                </a:solidFill>
                <a:latin typeface="Times New Roman" pitchFamily="18" charset="0"/>
              </a:rPr>
              <a:t>   HS</a:t>
            </a:r>
          </a:p>
          <a:p>
            <a:pPr>
              <a:lnSpc>
                <a:spcPct val="90000"/>
              </a:lnSpc>
              <a:buFontTx/>
              <a:buNone/>
            </a:pPr>
            <a:r>
              <a:rPr lang="it-IT" dirty="0">
                <a:latin typeface="Times New Roman" pitchFamily="18" charset="0"/>
              </a:rPr>
              <a:t>           </a:t>
            </a:r>
            <a:r>
              <a:rPr lang="it-IT" i="1" dirty="0">
                <a:solidFill>
                  <a:srgbClr val="FF0000"/>
                </a:solidFill>
                <a:latin typeface="Times New Roman" pitchFamily="18" charset="0"/>
              </a:rPr>
              <a:t>interesse annuo al 5%      </a:t>
            </a:r>
            <a:r>
              <a:rPr lang="it-IT" b="1" dirty="0">
                <a:solidFill>
                  <a:srgbClr val="E70C07"/>
                </a:solidFill>
                <a:latin typeface="Times New Roman" pitchFamily="18" charset="0"/>
              </a:rPr>
              <a:t>55.800</a:t>
            </a:r>
            <a:r>
              <a:rPr lang="it-IT" dirty="0">
                <a:solidFill>
                  <a:srgbClr val="E70C07"/>
                </a:solidFill>
                <a:latin typeface="Times New Roman" pitchFamily="18" charset="0"/>
              </a:rPr>
              <a:t>   HS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843213" y="333375"/>
            <a:ext cx="3529012" cy="1143000"/>
          </a:xfrm>
          <a:solidFill>
            <a:srgbClr val="99CC00"/>
          </a:solidFill>
          <a:ln/>
          <a:scene3d>
            <a:camera prst="legacyPerspectiveBottom"/>
            <a:lightRig rig="legacyFlat3" dir="t"/>
          </a:scene3d>
          <a:sp3d extrusionH="887400" prstMaterial="legacyMatte">
            <a:bevelT w="13500" h="13500" prst="angle"/>
            <a:bevelB w="13500" h="13500" prst="angle"/>
            <a:extrusionClr>
              <a:srgbClr val="99CC00"/>
            </a:extrusionClr>
          </a:sp3d>
        </p:spPr>
        <p:txBody>
          <a:bodyPr>
            <a:flatTx/>
          </a:bodyPr>
          <a:lstStyle/>
          <a:p>
            <a:r>
              <a:rPr lang="it-IT" b="1">
                <a:latin typeface="Times New Roman" pitchFamily="18" charset="0"/>
              </a:rPr>
              <a:t>Veleia</a:t>
            </a:r>
          </a:p>
        </p:txBody>
      </p:sp>
      <p:sp>
        <p:nvSpPr>
          <p:cNvPr id="19459" name="Rectangle 3"/>
          <p:cNvSpPr>
            <a:spLocks noGrp="1" noChangeArrowheads="1"/>
          </p:cNvSpPr>
          <p:nvPr>
            <p:ph type="body" idx="1"/>
          </p:nvPr>
        </p:nvSpPr>
        <p:spPr>
          <a:xfrm>
            <a:off x="0" y="1714464"/>
            <a:ext cx="9144000" cy="5143536"/>
          </a:xfrm>
          <a:solidFill>
            <a:srgbClr val="CCFFCC"/>
          </a:solidFill>
          <a:ln w="38100">
            <a:solidFill>
              <a:srgbClr val="808000"/>
            </a:solidFill>
          </a:ln>
          <a:effectLst>
            <a:outerShdw dist="107763" dir="13500000" algn="ctr" rotWithShape="0">
              <a:schemeClr val="bg2">
                <a:alpha val="50000"/>
              </a:schemeClr>
            </a:outerShdw>
          </a:effectLst>
        </p:spPr>
        <p:txBody>
          <a:bodyPr/>
          <a:lstStyle/>
          <a:p>
            <a:pPr>
              <a:lnSpc>
                <a:spcPct val="90000"/>
              </a:lnSpc>
              <a:buFontTx/>
              <a:buNone/>
            </a:pPr>
            <a:r>
              <a:rPr lang="it-IT" sz="2000" b="1" i="1" dirty="0">
                <a:latin typeface="Arial Black" pitchFamily="34" charset="0"/>
              </a:rPr>
              <a:t>                                           </a:t>
            </a:r>
            <a:r>
              <a:rPr lang="it-IT" sz="2000" b="1" i="1" dirty="0">
                <a:latin typeface="Times New Roman" pitchFamily="18" charset="0"/>
              </a:rPr>
              <a:t>Obbl. 47-51      Obbl. 1-47</a:t>
            </a:r>
          </a:p>
          <a:p>
            <a:pPr>
              <a:lnSpc>
                <a:spcPct val="90000"/>
              </a:lnSpc>
              <a:buFontTx/>
              <a:buNone/>
            </a:pPr>
            <a:r>
              <a:rPr lang="it-IT" b="1" i="1" dirty="0" err="1">
                <a:latin typeface="Times New Roman" pitchFamily="18" charset="0"/>
              </a:rPr>
              <a:t>Legitimi</a:t>
            </a:r>
            <a:r>
              <a:rPr lang="it-IT" b="1" i="1" dirty="0">
                <a:latin typeface="Times New Roman" pitchFamily="18" charset="0"/>
              </a:rPr>
              <a:t>     </a:t>
            </a:r>
            <a:r>
              <a:rPr lang="it-IT" b="1" dirty="0">
                <a:latin typeface="Times New Roman" pitchFamily="18" charset="0"/>
              </a:rPr>
              <a:t>(16 HS):         18      +    245 = 263 =     50496 HS</a:t>
            </a:r>
          </a:p>
          <a:p>
            <a:pPr>
              <a:lnSpc>
                <a:spcPct val="90000"/>
              </a:lnSpc>
              <a:buFontTx/>
              <a:buNone/>
            </a:pPr>
            <a:r>
              <a:rPr lang="it-IT" b="1" i="1" dirty="0" err="1">
                <a:latin typeface="Times New Roman" pitchFamily="18" charset="0"/>
              </a:rPr>
              <a:t>Legitimae</a:t>
            </a:r>
            <a:r>
              <a:rPr lang="it-IT" b="1" i="1" dirty="0">
                <a:latin typeface="Times New Roman" pitchFamily="18" charset="0"/>
              </a:rPr>
              <a:t>  </a:t>
            </a:r>
            <a:r>
              <a:rPr lang="it-IT" b="1" dirty="0">
                <a:latin typeface="Times New Roman" pitchFamily="18" charset="0"/>
              </a:rPr>
              <a:t>(12 HS):          1      +       34 =   35 =        5040 HS</a:t>
            </a:r>
          </a:p>
          <a:p>
            <a:pPr>
              <a:lnSpc>
                <a:spcPct val="90000"/>
              </a:lnSpc>
              <a:buFontTx/>
              <a:buNone/>
            </a:pPr>
            <a:r>
              <a:rPr lang="it-IT" b="1" i="1" dirty="0" err="1">
                <a:latin typeface="Times New Roman" pitchFamily="18" charset="0"/>
              </a:rPr>
              <a:t>Spurii</a:t>
            </a:r>
            <a:r>
              <a:rPr lang="it-IT" b="1" i="1" dirty="0">
                <a:latin typeface="Times New Roman" pitchFamily="18" charset="0"/>
              </a:rPr>
              <a:t>        </a:t>
            </a:r>
            <a:r>
              <a:rPr lang="it-IT" b="1" dirty="0">
                <a:latin typeface="Times New Roman" pitchFamily="18" charset="0"/>
              </a:rPr>
              <a:t>(12 HS):                             1 =      </a:t>
            </a:r>
            <a:r>
              <a:rPr lang="it-IT" b="1" dirty="0" err="1">
                <a:latin typeface="Times New Roman" pitchFamily="18" charset="0"/>
              </a:rPr>
              <a:t>1</a:t>
            </a:r>
            <a:r>
              <a:rPr lang="it-IT" b="1" dirty="0">
                <a:latin typeface="Times New Roman" pitchFamily="18" charset="0"/>
              </a:rPr>
              <a:t> =         144 HS</a:t>
            </a:r>
          </a:p>
          <a:p>
            <a:pPr>
              <a:lnSpc>
                <a:spcPct val="90000"/>
              </a:lnSpc>
              <a:buFontTx/>
              <a:buNone/>
            </a:pPr>
            <a:r>
              <a:rPr lang="it-IT" b="1" i="1" dirty="0" err="1">
                <a:latin typeface="Times New Roman" pitchFamily="18" charset="0"/>
              </a:rPr>
              <a:t>Spuriae</a:t>
            </a:r>
            <a:r>
              <a:rPr lang="it-IT" b="1" i="1" dirty="0">
                <a:latin typeface="Times New Roman" pitchFamily="18" charset="0"/>
              </a:rPr>
              <a:t>      </a:t>
            </a:r>
            <a:r>
              <a:rPr lang="it-IT" b="1" dirty="0">
                <a:latin typeface="Times New Roman" pitchFamily="18" charset="0"/>
              </a:rPr>
              <a:t>(10 HS):                            1 =      </a:t>
            </a:r>
            <a:r>
              <a:rPr lang="it-IT" b="1" dirty="0" err="1">
                <a:latin typeface="Times New Roman" pitchFamily="18" charset="0"/>
              </a:rPr>
              <a:t>1</a:t>
            </a:r>
            <a:r>
              <a:rPr lang="it-IT" b="1" dirty="0">
                <a:latin typeface="Times New Roman" pitchFamily="18" charset="0"/>
              </a:rPr>
              <a:t> =         120 HS</a:t>
            </a:r>
          </a:p>
          <a:p>
            <a:pPr>
              <a:lnSpc>
                <a:spcPct val="90000"/>
              </a:lnSpc>
              <a:buFontTx/>
              <a:buNone/>
            </a:pPr>
            <a:r>
              <a:rPr lang="it-IT" b="1" dirty="0">
                <a:solidFill>
                  <a:srgbClr val="E70C07"/>
                </a:solidFill>
                <a:latin typeface="Times New Roman" pitchFamily="18" charset="0"/>
              </a:rPr>
              <a:t>                                        </a:t>
            </a:r>
            <a:r>
              <a:rPr lang="it-IT" b="1" dirty="0">
                <a:solidFill>
                  <a:schemeClr val="folHlink"/>
                </a:solidFill>
                <a:latin typeface="Times New Roman" pitchFamily="18" charset="0"/>
              </a:rPr>
              <a:t>19</a:t>
            </a:r>
            <a:r>
              <a:rPr lang="it-IT" b="1" dirty="0">
                <a:solidFill>
                  <a:srgbClr val="E70C07"/>
                </a:solidFill>
                <a:latin typeface="Times New Roman" pitchFamily="18" charset="0"/>
              </a:rPr>
              <a:t>             </a:t>
            </a:r>
            <a:r>
              <a:rPr lang="it-IT" b="1" dirty="0">
                <a:solidFill>
                  <a:schemeClr val="folHlink"/>
                </a:solidFill>
                <a:latin typeface="Times New Roman" pitchFamily="18" charset="0"/>
              </a:rPr>
              <a:t>281</a:t>
            </a:r>
            <a:r>
              <a:rPr lang="it-IT" b="1" dirty="0">
                <a:solidFill>
                  <a:srgbClr val="E70C07"/>
                </a:solidFill>
                <a:latin typeface="Times New Roman" pitchFamily="18" charset="0"/>
              </a:rPr>
              <a:t>     300</a:t>
            </a:r>
            <a:r>
              <a:rPr lang="it-IT" b="1" dirty="0">
                <a:latin typeface="Times New Roman" pitchFamily="18" charset="0"/>
              </a:rPr>
              <a:t>         </a:t>
            </a:r>
            <a:r>
              <a:rPr lang="it-IT" b="1" dirty="0">
                <a:solidFill>
                  <a:srgbClr val="E70C07"/>
                </a:solidFill>
                <a:latin typeface="Times New Roman" pitchFamily="18" charset="0"/>
              </a:rPr>
              <a:t>55800 HS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Adriano"/>
          <p:cNvPicPr>
            <a:picLocks noChangeAspect="1" noChangeArrowheads="1"/>
          </p:cNvPicPr>
          <p:nvPr/>
        </p:nvPicPr>
        <p:blipFill>
          <a:blip r:embed="rId3" cstate="print"/>
          <a:srcRect/>
          <a:stretch>
            <a:fillRect/>
          </a:stretch>
        </p:blipFill>
        <p:spPr bwMode="auto">
          <a:xfrm>
            <a:off x="6238875" y="549275"/>
            <a:ext cx="2625725" cy="4032250"/>
          </a:xfrm>
          <a:prstGeom prst="rect">
            <a:avLst/>
          </a:prstGeom>
          <a:noFill/>
          <a:ln w="38100">
            <a:solidFill>
              <a:srgbClr val="808000"/>
            </a:solidFill>
            <a:miter lim="800000"/>
            <a:headEnd/>
            <a:tailEnd/>
          </a:ln>
        </p:spPr>
      </p:pic>
      <p:sp>
        <p:nvSpPr>
          <p:cNvPr id="21509" name="Text Box 5"/>
          <p:cNvSpPr txBox="1">
            <a:spLocks noChangeArrowheads="1"/>
          </p:cNvSpPr>
          <p:nvPr/>
        </p:nvSpPr>
        <p:spPr bwMode="auto">
          <a:xfrm>
            <a:off x="0" y="0"/>
            <a:ext cx="5018088"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P. Elio Adriano (117 – 138) </a:t>
            </a:r>
          </a:p>
        </p:txBody>
      </p:sp>
      <p:sp>
        <p:nvSpPr>
          <p:cNvPr id="21510" name="Text Box 6"/>
          <p:cNvSpPr txBox="1">
            <a:spLocks noChangeArrowheads="1"/>
          </p:cNvSpPr>
          <p:nvPr/>
        </p:nvSpPr>
        <p:spPr bwMode="auto">
          <a:xfrm>
            <a:off x="0" y="642918"/>
            <a:ext cx="6143636" cy="3970318"/>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000" b="1" dirty="0">
                <a:latin typeface="Times New Roman" pitchFamily="18" charset="0"/>
              </a:rPr>
              <a:t>     </a:t>
            </a:r>
            <a:r>
              <a:rPr lang="it-IT" sz="2800" b="1" dirty="0">
                <a:latin typeface="Times New Roman" pitchFamily="18" charset="0"/>
              </a:rPr>
              <a:t>Spagnolo, imparentato con Traiano, è legato di Siria e incaricato di completare la campagna </a:t>
            </a:r>
            <a:r>
              <a:rPr lang="it-IT" sz="2800" b="1" dirty="0" err="1">
                <a:latin typeface="Times New Roman" pitchFamily="18" charset="0"/>
              </a:rPr>
              <a:t>partica</a:t>
            </a:r>
            <a:r>
              <a:rPr lang="it-IT" sz="2800" b="1" dirty="0">
                <a:latin typeface="Times New Roman" pitchFamily="18" charset="0"/>
              </a:rPr>
              <a:t>. </a:t>
            </a:r>
          </a:p>
          <a:p>
            <a:pPr algn="just"/>
            <a:r>
              <a:rPr lang="it-IT" sz="2800" b="1" dirty="0">
                <a:latin typeface="Times New Roman" pitchFamily="18" charset="0"/>
              </a:rPr>
              <a:t>     Nonostante le sue capacità militari, decide per una politica </a:t>
            </a:r>
            <a:r>
              <a:rPr lang="it-IT" sz="2800" b="1" u="sng" dirty="0">
                <a:latin typeface="Times New Roman" pitchFamily="18" charset="0"/>
              </a:rPr>
              <a:t>non</a:t>
            </a:r>
            <a:r>
              <a:rPr lang="it-IT" sz="2800" b="1" dirty="0">
                <a:latin typeface="Times New Roman" pitchFamily="18" charset="0"/>
              </a:rPr>
              <a:t> espansiva: abbandona le nuove conquiste orientali; arretra in Britannia; rafforza le frontiere con la costruzione di nuove opere di difesa fisse.</a:t>
            </a:r>
            <a:endParaRPr lang="it-IT" sz="4400" b="1" dirty="0">
              <a:latin typeface="Times New Roman" pitchFamily="18" charset="0"/>
            </a:endParaRPr>
          </a:p>
        </p:txBody>
      </p:sp>
      <p:sp>
        <p:nvSpPr>
          <p:cNvPr id="21511" name="Text Box 7"/>
          <p:cNvSpPr txBox="1">
            <a:spLocks noChangeArrowheads="1"/>
          </p:cNvSpPr>
          <p:nvPr/>
        </p:nvSpPr>
        <p:spPr bwMode="auto">
          <a:xfrm>
            <a:off x="1" y="4714885"/>
            <a:ext cx="9143999" cy="1815882"/>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Appena eletto, è costretto a reprimere una cospirazione in cui si trovano coinvolti gli esponenti di alcune delle più importanti famiglie senatorie. Quattro  senatori di rango consolare sono condannati a morte</a:t>
            </a:r>
            <a:r>
              <a:rPr lang="it-IT" sz="2000" b="1" dirty="0">
                <a:latin typeface="Times New Roman" pitchFamily="18" charset="0"/>
              </a:rPr>
              <a:t>.</a:t>
            </a:r>
            <a:endParaRPr lang="it-IT" sz="3200" b="1" dirty="0">
              <a:latin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7" name="Picture 5" descr="Britannia limes adrianeo"/>
          <p:cNvPicPr>
            <a:picLocks noChangeAspect="1" noChangeArrowheads="1"/>
          </p:cNvPicPr>
          <p:nvPr/>
        </p:nvPicPr>
        <p:blipFill>
          <a:blip r:embed="rId3" cstate="print"/>
          <a:srcRect/>
          <a:stretch>
            <a:fillRect/>
          </a:stretch>
        </p:blipFill>
        <p:spPr bwMode="auto">
          <a:xfrm>
            <a:off x="0" y="0"/>
            <a:ext cx="5857884" cy="6972300"/>
          </a:xfrm>
          <a:prstGeom prst="rect">
            <a:avLst/>
          </a:prstGeom>
          <a:noFill/>
          <a:ln w="38100">
            <a:solidFill>
              <a:srgbClr val="808000"/>
            </a:solidFill>
            <a:miter lim="800000"/>
            <a:headEnd/>
            <a:tailEnd/>
          </a:ln>
        </p:spPr>
      </p:pic>
      <p:pic>
        <p:nvPicPr>
          <p:cNvPr id="23558" name="Picture 6" descr="Britannia"/>
          <p:cNvPicPr>
            <a:picLocks noChangeAspect="1" noChangeArrowheads="1"/>
          </p:cNvPicPr>
          <p:nvPr/>
        </p:nvPicPr>
        <p:blipFill>
          <a:blip r:embed="rId4" cstate="print"/>
          <a:srcRect/>
          <a:stretch>
            <a:fillRect/>
          </a:stretch>
        </p:blipFill>
        <p:spPr bwMode="auto">
          <a:xfrm>
            <a:off x="5829300" y="0"/>
            <a:ext cx="3314700" cy="68580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2" name="Picture 4" descr="vallo di Adriano 7"/>
          <p:cNvPicPr>
            <a:picLocks noChangeAspect="1" noChangeArrowheads="1"/>
          </p:cNvPicPr>
          <p:nvPr/>
        </p:nvPicPr>
        <p:blipFill>
          <a:blip r:embed="rId3" cstate="print"/>
          <a:srcRect/>
          <a:stretch>
            <a:fillRect/>
          </a:stretch>
        </p:blipFill>
        <p:spPr bwMode="auto">
          <a:xfrm>
            <a:off x="4951413" y="0"/>
            <a:ext cx="4192587" cy="6858000"/>
          </a:xfrm>
          <a:prstGeom prst="rect">
            <a:avLst/>
          </a:prstGeom>
          <a:noFill/>
          <a:ln w="38100">
            <a:solidFill>
              <a:srgbClr val="339966"/>
            </a:solidFill>
            <a:miter lim="800000"/>
            <a:headEnd/>
            <a:tailEnd/>
          </a:ln>
        </p:spPr>
      </p:pic>
      <p:pic>
        <p:nvPicPr>
          <p:cNvPr id="53253" name="Picture 5" descr="Vallo di Adriano - Cawfields 2"/>
          <p:cNvPicPr>
            <a:picLocks noChangeAspect="1" noChangeArrowheads="1"/>
          </p:cNvPicPr>
          <p:nvPr/>
        </p:nvPicPr>
        <p:blipFill>
          <a:blip r:embed="rId4" cstate="print"/>
          <a:srcRect/>
          <a:stretch>
            <a:fillRect/>
          </a:stretch>
        </p:blipFill>
        <p:spPr bwMode="auto">
          <a:xfrm>
            <a:off x="0" y="3643314"/>
            <a:ext cx="4857752" cy="3214686"/>
          </a:xfrm>
          <a:prstGeom prst="rect">
            <a:avLst/>
          </a:prstGeom>
          <a:noFill/>
          <a:ln w="38100">
            <a:solidFill>
              <a:srgbClr val="339966"/>
            </a:solidFill>
            <a:miter lim="800000"/>
            <a:headEnd/>
            <a:tailEnd/>
          </a:ln>
        </p:spPr>
      </p:pic>
      <p:pic>
        <p:nvPicPr>
          <p:cNvPr id="53254" name="Picture 6" descr="Vallo di Adriano 6"/>
          <p:cNvPicPr>
            <a:picLocks noChangeAspect="1" noChangeArrowheads="1"/>
          </p:cNvPicPr>
          <p:nvPr/>
        </p:nvPicPr>
        <p:blipFill>
          <a:blip r:embed="rId5" cstate="print"/>
          <a:srcRect/>
          <a:stretch>
            <a:fillRect/>
          </a:stretch>
        </p:blipFill>
        <p:spPr bwMode="auto">
          <a:xfrm>
            <a:off x="0" y="0"/>
            <a:ext cx="4858943" cy="3643314"/>
          </a:xfrm>
          <a:prstGeom prst="rect">
            <a:avLst/>
          </a:prstGeom>
          <a:noFill/>
          <a:ln w="38100">
            <a:solidFill>
              <a:srgbClr val="339966"/>
            </a:solid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descr="Vallo di Adriano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Adriano"/>
          <p:cNvPicPr>
            <a:picLocks noChangeAspect="1" noChangeArrowheads="1"/>
          </p:cNvPicPr>
          <p:nvPr/>
        </p:nvPicPr>
        <p:blipFill>
          <a:blip r:embed="rId3" cstate="print"/>
          <a:srcRect/>
          <a:stretch>
            <a:fillRect/>
          </a:stretch>
        </p:blipFill>
        <p:spPr bwMode="auto">
          <a:xfrm>
            <a:off x="6518275" y="1714488"/>
            <a:ext cx="2625725" cy="4032250"/>
          </a:xfrm>
          <a:prstGeom prst="rect">
            <a:avLst/>
          </a:prstGeom>
          <a:noFill/>
          <a:ln w="38100">
            <a:solidFill>
              <a:srgbClr val="808000"/>
            </a:solidFill>
            <a:miter lim="800000"/>
            <a:headEnd/>
            <a:tailEnd/>
          </a:ln>
        </p:spPr>
      </p:pic>
      <p:sp>
        <p:nvSpPr>
          <p:cNvPr id="25603" name="Text Box 3"/>
          <p:cNvSpPr txBox="1">
            <a:spLocks noChangeArrowheads="1"/>
          </p:cNvSpPr>
          <p:nvPr/>
        </p:nvSpPr>
        <p:spPr bwMode="auto">
          <a:xfrm>
            <a:off x="250825" y="765175"/>
            <a:ext cx="5018088"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P. Elio Adriano (117 – 138) </a:t>
            </a:r>
          </a:p>
        </p:txBody>
      </p:sp>
      <p:sp>
        <p:nvSpPr>
          <p:cNvPr id="25604" name="Text Box 4"/>
          <p:cNvSpPr txBox="1">
            <a:spLocks noChangeArrowheads="1"/>
          </p:cNvSpPr>
          <p:nvPr/>
        </p:nvSpPr>
        <p:spPr bwMode="auto">
          <a:xfrm>
            <a:off x="0" y="1571612"/>
            <a:ext cx="6286512" cy="5016758"/>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3200" b="1" dirty="0">
                <a:latin typeface="Times New Roman" pitchFamily="18" charset="0"/>
              </a:rPr>
              <a:t>Incentiva l’arruolamento legionario nelle aree dove servivano le singole legioni;</a:t>
            </a:r>
          </a:p>
          <a:p>
            <a:pPr algn="just"/>
            <a:r>
              <a:rPr lang="it-IT" sz="3200" b="1" dirty="0">
                <a:latin typeface="Times New Roman" pitchFamily="18" charset="0"/>
              </a:rPr>
              <a:t>     migliora lo status giuridico e le condizioni di vita dei militari;</a:t>
            </a:r>
          </a:p>
          <a:p>
            <a:pPr algn="just"/>
            <a:r>
              <a:rPr lang="it-IT" sz="3200" b="1" dirty="0">
                <a:latin typeface="Times New Roman" pitchFamily="18" charset="0"/>
              </a:rPr>
              <a:t>     consente l’arruolamento dei figli dei legionari che, poiché figli illegittimi, ricevono all’arruolamento anche la cittadinanza romana.</a:t>
            </a:r>
            <a:endParaRPr lang="it-IT" sz="4800" b="1" dirty="0">
              <a:latin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Adriano"/>
          <p:cNvPicPr>
            <a:picLocks noChangeAspect="1" noChangeArrowheads="1"/>
          </p:cNvPicPr>
          <p:nvPr/>
        </p:nvPicPr>
        <p:blipFill>
          <a:blip r:embed="rId3" cstate="print"/>
          <a:srcRect/>
          <a:stretch>
            <a:fillRect/>
          </a:stretch>
        </p:blipFill>
        <p:spPr bwMode="auto">
          <a:xfrm>
            <a:off x="6238875" y="549275"/>
            <a:ext cx="2625725" cy="4032250"/>
          </a:xfrm>
          <a:prstGeom prst="rect">
            <a:avLst/>
          </a:prstGeom>
          <a:noFill/>
          <a:ln w="38100">
            <a:solidFill>
              <a:srgbClr val="808000"/>
            </a:solidFill>
            <a:miter lim="800000"/>
            <a:headEnd/>
            <a:tailEnd/>
          </a:ln>
        </p:spPr>
      </p:pic>
      <p:sp>
        <p:nvSpPr>
          <p:cNvPr id="26627" name="Text Box 3"/>
          <p:cNvSpPr txBox="1">
            <a:spLocks noChangeArrowheads="1"/>
          </p:cNvSpPr>
          <p:nvPr/>
        </p:nvSpPr>
        <p:spPr bwMode="auto">
          <a:xfrm>
            <a:off x="250825" y="765175"/>
            <a:ext cx="5018088"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P. Elio Adriano (117 – 138) </a:t>
            </a:r>
          </a:p>
        </p:txBody>
      </p:sp>
      <p:sp>
        <p:nvSpPr>
          <p:cNvPr id="26628" name="Text Box 4"/>
          <p:cNvSpPr txBox="1">
            <a:spLocks noChangeArrowheads="1"/>
          </p:cNvSpPr>
          <p:nvPr/>
        </p:nvSpPr>
        <p:spPr bwMode="auto">
          <a:xfrm>
            <a:off x="250825" y="1989138"/>
            <a:ext cx="5761038" cy="4524315"/>
          </a:xfrm>
          <a:prstGeom prst="rect">
            <a:avLst/>
          </a:prstGeom>
          <a:solidFill>
            <a:srgbClr val="99CCFF"/>
          </a:solidFill>
          <a:ln w="38100">
            <a:solidFill>
              <a:srgbClr val="808000"/>
            </a:solidFill>
            <a:miter lim="800000"/>
            <a:headEnd/>
            <a:tailEnd/>
          </a:ln>
          <a:effectLst/>
        </p:spPr>
        <p:txBody>
          <a:bodyPr>
            <a:spAutoFit/>
          </a:bodyPr>
          <a:lstStyle/>
          <a:p>
            <a:pPr algn="just"/>
            <a:r>
              <a:rPr lang="it-IT" b="1" dirty="0">
                <a:latin typeface="Times New Roman" pitchFamily="18" charset="0"/>
              </a:rPr>
              <a:t>     </a:t>
            </a:r>
            <a:r>
              <a:rPr lang="it-IT" sz="4800" b="1" dirty="0">
                <a:latin typeface="Times New Roman" pitchFamily="18" charset="0"/>
              </a:rPr>
              <a:t>Mostra grande attenzione verso le popolazioni provinciali: tra il 122 ed il 134 è quasi sempre in viaggio</a:t>
            </a:r>
            <a:r>
              <a:rPr lang="it-IT" b="1" dirty="0">
                <a:latin typeface="Times New Roman" pitchFamily="18" charset="0"/>
              </a:rPr>
              <a:t>.</a:t>
            </a:r>
            <a:endParaRPr lang="it-IT" sz="3200" b="1" dirty="0">
              <a:latin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driano"/>
          <p:cNvPicPr>
            <a:picLocks noChangeAspect="1" noChangeArrowheads="1"/>
          </p:cNvPicPr>
          <p:nvPr/>
        </p:nvPicPr>
        <p:blipFill>
          <a:blip r:embed="rId3" cstate="print"/>
          <a:srcRect/>
          <a:stretch>
            <a:fillRect/>
          </a:stretch>
        </p:blipFill>
        <p:spPr bwMode="auto">
          <a:xfrm>
            <a:off x="6238875" y="549275"/>
            <a:ext cx="2625725" cy="4032250"/>
          </a:xfrm>
          <a:prstGeom prst="rect">
            <a:avLst/>
          </a:prstGeom>
          <a:noFill/>
          <a:ln w="38100">
            <a:solidFill>
              <a:srgbClr val="808000"/>
            </a:solidFill>
            <a:miter lim="800000"/>
            <a:headEnd/>
            <a:tailEnd/>
          </a:ln>
        </p:spPr>
      </p:pic>
      <p:sp>
        <p:nvSpPr>
          <p:cNvPr id="27651" name="Text Box 3"/>
          <p:cNvSpPr txBox="1">
            <a:spLocks noChangeArrowheads="1"/>
          </p:cNvSpPr>
          <p:nvPr/>
        </p:nvSpPr>
        <p:spPr bwMode="auto">
          <a:xfrm>
            <a:off x="250825" y="765175"/>
            <a:ext cx="5018088"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P. Elio Adriano (117 – 138) </a:t>
            </a:r>
          </a:p>
        </p:txBody>
      </p:sp>
      <p:sp>
        <p:nvSpPr>
          <p:cNvPr id="27652" name="Text Box 4"/>
          <p:cNvSpPr txBox="1">
            <a:spLocks noChangeArrowheads="1"/>
          </p:cNvSpPr>
          <p:nvPr/>
        </p:nvSpPr>
        <p:spPr bwMode="auto">
          <a:xfrm>
            <a:off x="0" y="1989138"/>
            <a:ext cx="6215074" cy="3108543"/>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Ampio programma di lavori pubblici, non solo a Roma e in Italia ma anche nelle province. </a:t>
            </a:r>
          </a:p>
          <a:p>
            <a:pPr algn="just"/>
            <a:r>
              <a:rPr lang="it-IT" sz="2800" b="1" dirty="0">
                <a:latin typeface="Times New Roman" pitchFamily="18" charset="0"/>
              </a:rPr>
              <a:t>    Lo stato della finanza pubblica è florido: è possibile cancellare 15 anni di debiti dei contribuenti nei confronti dello Stato (per 900 milioni di sesterzi).</a:t>
            </a:r>
            <a:endParaRPr lang="it-IT" sz="4400" b="1" dirty="0">
              <a:latin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1" name="Picture 5" descr="Adriano villa Adriana planimetria"/>
          <p:cNvPicPr>
            <a:picLocks noChangeAspect="1" noChangeArrowheads="1"/>
          </p:cNvPicPr>
          <p:nvPr/>
        </p:nvPicPr>
        <p:blipFill>
          <a:blip r:embed="rId3" cstate="print"/>
          <a:srcRect/>
          <a:stretch>
            <a:fillRect/>
          </a:stretch>
        </p:blipFill>
        <p:spPr bwMode="auto">
          <a:xfrm>
            <a:off x="3203574" y="714356"/>
            <a:ext cx="5940425" cy="6143643"/>
          </a:xfrm>
          <a:prstGeom prst="rect">
            <a:avLst/>
          </a:prstGeom>
          <a:noFill/>
          <a:ln w="38100">
            <a:solidFill>
              <a:srgbClr val="808000"/>
            </a:solidFill>
            <a:miter lim="800000"/>
            <a:headEnd/>
            <a:tailEnd/>
          </a:ln>
        </p:spPr>
      </p:pic>
      <p:pic>
        <p:nvPicPr>
          <p:cNvPr id="24582" name="Picture 6" descr="Adriano villa Adriana plastico"/>
          <p:cNvPicPr>
            <a:picLocks noChangeAspect="1" noChangeArrowheads="1"/>
          </p:cNvPicPr>
          <p:nvPr/>
        </p:nvPicPr>
        <p:blipFill>
          <a:blip r:embed="rId4" cstate="print"/>
          <a:srcRect/>
          <a:stretch>
            <a:fillRect/>
          </a:stretch>
        </p:blipFill>
        <p:spPr bwMode="auto">
          <a:xfrm>
            <a:off x="0" y="785794"/>
            <a:ext cx="3143240" cy="6072206"/>
          </a:xfrm>
          <a:prstGeom prst="rect">
            <a:avLst/>
          </a:prstGeom>
          <a:noFill/>
          <a:ln w="38100">
            <a:solidFill>
              <a:srgbClr val="808000"/>
            </a:solidFill>
            <a:miter lim="800000"/>
            <a:headEnd/>
            <a:tailEnd/>
          </a:ln>
        </p:spPr>
      </p:pic>
      <p:sp>
        <p:nvSpPr>
          <p:cNvPr id="24583" name="Text Box 7"/>
          <p:cNvSpPr txBox="1">
            <a:spLocks noChangeArrowheads="1"/>
          </p:cNvSpPr>
          <p:nvPr/>
        </p:nvSpPr>
        <p:spPr bwMode="auto">
          <a:xfrm>
            <a:off x="0" y="0"/>
            <a:ext cx="5018088"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P. Elio Adriano (117 – 138)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1042988" y="549275"/>
            <a:ext cx="5018087"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P. Elio Adriano (117 – 138) </a:t>
            </a:r>
          </a:p>
        </p:txBody>
      </p:sp>
      <p:pic>
        <p:nvPicPr>
          <p:cNvPr id="28681" name="Picture 9" descr="Adriano Pantheon pianta e sezione"/>
          <p:cNvPicPr>
            <a:picLocks noChangeAspect="1" noChangeArrowheads="1"/>
          </p:cNvPicPr>
          <p:nvPr/>
        </p:nvPicPr>
        <p:blipFill>
          <a:blip r:embed="rId3" cstate="print"/>
          <a:srcRect/>
          <a:stretch>
            <a:fillRect/>
          </a:stretch>
        </p:blipFill>
        <p:spPr bwMode="auto">
          <a:xfrm>
            <a:off x="5508625" y="1285860"/>
            <a:ext cx="3467100" cy="5572140"/>
          </a:xfrm>
          <a:prstGeom prst="rect">
            <a:avLst/>
          </a:prstGeom>
          <a:noFill/>
          <a:ln w="38100">
            <a:solidFill>
              <a:srgbClr val="808000"/>
            </a:solidFill>
            <a:miter lim="800000"/>
            <a:headEnd/>
            <a:tailEnd/>
          </a:ln>
        </p:spPr>
      </p:pic>
      <p:pic>
        <p:nvPicPr>
          <p:cNvPr id="28683" name="Picture 11" descr="Adriano Pantheon 5"/>
          <p:cNvPicPr>
            <a:picLocks noChangeAspect="1" noChangeArrowheads="1"/>
          </p:cNvPicPr>
          <p:nvPr/>
        </p:nvPicPr>
        <p:blipFill>
          <a:blip r:embed="rId4" cstate="print"/>
          <a:srcRect/>
          <a:stretch>
            <a:fillRect/>
          </a:stretch>
        </p:blipFill>
        <p:spPr bwMode="auto">
          <a:xfrm>
            <a:off x="-3464" y="1285860"/>
            <a:ext cx="5367628" cy="5572139"/>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1" name="Picture 5" descr="Adriano Castel SAngelo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38100">
            <a:solidFill>
              <a:srgbClr val="808000"/>
            </a:solidFill>
            <a:miter lim="800000"/>
            <a:headEnd/>
            <a:tailEnd/>
          </a:ln>
        </p:spPr>
      </p:pic>
      <p:sp>
        <p:nvSpPr>
          <p:cNvPr id="4" name="Text Box 2"/>
          <p:cNvSpPr txBox="1">
            <a:spLocks noChangeArrowheads="1"/>
          </p:cNvSpPr>
          <p:nvPr/>
        </p:nvSpPr>
        <p:spPr bwMode="auto">
          <a:xfrm>
            <a:off x="1" y="0"/>
            <a:ext cx="4500562" cy="584775"/>
          </a:xfrm>
          <a:prstGeom prst="rect">
            <a:avLst/>
          </a:prstGeom>
          <a:solidFill>
            <a:srgbClr val="FFC000"/>
          </a:solidFill>
          <a:ln w="38100">
            <a:solidFill>
              <a:srgbClr val="808000"/>
            </a:solidFill>
            <a:miter lim="800000"/>
            <a:headEnd/>
            <a:tailEnd/>
          </a:ln>
          <a:effectLst/>
        </p:spPr>
        <p:txBody>
          <a:bodyPr wrap="square">
            <a:spAutoFit/>
          </a:bodyPr>
          <a:lstStyle/>
          <a:p>
            <a:r>
              <a:rPr lang="it-IT" sz="3200" b="1" dirty="0">
                <a:latin typeface="Times New Roman" pitchFamily="18" charset="0"/>
              </a:rPr>
              <a:t>P</a:t>
            </a:r>
            <a:r>
              <a:rPr lang="it-IT" sz="2800" b="1" dirty="0">
                <a:latin typeface="Times New Roman" pitchFamily="18" charset="0"/>
              </a:rPr>
              <a:t>. Elio Adriano (117 – 138) </a:t>
            </a:r>
            <a:endParaRPr lang="it-IT" sz="3200" b="1" dirty="0">
              <a:latin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0" y="0"/>
            <a:ext cx="5018087"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dirty="0">
                <a:latin typeface="Times New Roman" pitchFamily="18" charset="0"/>
              </a:rPr>
              <a:t>P. Elio Adriano (117 – 138) </a:t>
            </a:r>
          </a:p>
        </p:txBody>
      </p:sp>
      <p:sp>
        <p:nvSpPr>
          <p:cNvPr id="30725" name="Text Box 5"/>
          <p:cNvSpPr txBox="1">
            <a:spLocks noChangeArrowheads="1"/>
          </p:cNvSpPr>
          <p:nvPr/>
        </p:nvSpPr>
        <p:spPr bwMode="auto">
          <a:xfrm>
            <a:off x="0" y="714356"/>
            <a:ext cx="5286380" cy="5693866"/>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Impegno per incentivare lo sfruttamento agricolo: per l’Africa conosciamo la </a:t>
            </a:r>
            <a:r>
              <a:rPr lang="it-IT" sz="2800" b="1" i="1" dirty="0" err="1">
                <a:latin typeface="Times New Roman" pitchFamily="18" charset="0"/>
              </a:rPr>
              <a:t>lex</a:t>
            </a:r>
            <a:r>
              <a:rPr lang="it-IT" sz="2800" b="1" i="1" dirty="0">
                <a:latin typeface="Times New Roman" pitchFamily="18" charset="0"/>
              </a:rPr>
              <a:t> </a:t>
            </a:r>
            <a:r>
              <a:rPr lang="it-IT" sz="2800" b="1" i="1" dirty="0" err="1">
                <a:latin typeface="Times New Roman" pitchFamily="18" charset="0"/>
              </a:rPr>
              <a:t>Hadriana</a:t>
            </a:r>
            <a:r>
              <a:rPr lang="it-IT" sz="2800" b="1" i="1" dirty="0">
                <a:latin typeface="Times New Roman" pitchFamily="18" charset="0"/>
              </a:rPr>
              <a:t> de </a:t>
            </a:r>
            <a:r>
              <a:rPr lang="it-IT" sz="2800" b="1" i="1" dirty="0" err="1">
                <a:latin typeface="Times New Roman" pitchFamily="18" charset="0"/>
              </a:rPr>
              <a:t>rudibus</a:t>
            </a:r>
            <a:r>
              <a:rPr lang="it-IT" sz="2800" b="1" i="1" dirty="0">
                <a:latin typeface="Times New Roman" pitchFamily="18" charset="0"/>
              </a:rPr>
              <a:t> </a:t>
            </a:r>
            <a:r>
              <a:rPr lang="it-IT" sz="2800" b="1" i="1" dirty="0" err="1">
                <a:latin typeface="Times New Roman" pitchFamily="18" charset="0"/>
              </a:rPr>
              <a:t>agris</a:t>
            </a:r>
            <a:r>
              <a:rPr lang="it-IT" sz="2800" b="1" i="1" dirty="0">
                <a:latin typeface="Times New Roman" pitchFamily="18" charset="0"/>
              </a:rPr>
              <a:t> </a:t>
            </a:r>
            <a:r>
              <a:rPr lang="it-IT" sz="2800" b="1" i="1" dirty="0" err="1">
                <a:latin typeface="Times New Roman" pitchFamily="18" charset="0"/>
              </a:rPr>
              <a:t>et</a:t>
            </a:r>
            <a:r>
              <a:rPr lang="it-IT" sz="2800" b="1" i="1" dirty="0">
                <a:latin typeface="Times New Roman" pitchFamily="18" charset="0"/>
              </a:rPr>
              <a:t> </a:t>
            </a:r>
            <a:r>
              <a:rPr lang="it-IT" sz="2800" b="1" i="1" dirty="0" err="1">
                <a:latin typeface="Times New Roman" pitchFamily="18" charset="0"/>
              </a:rPr>
              <a:t>iis</a:t>
            </a:r>
            <a:r>
              <a:rPr lang="it-IT" sz="2800" b="1" i="1" dirty="0">
                <a:latin typeface="Times New Roman" pitchFamily="18" charset="0"/>
              </a:rPr>
              <a:t> qui per </a:t>
            </a:r>
            <a:r>
              <a:rPr lang="it-IT" sz="2800" b="1" i="1" dirty="0" err="1">
                <a:latin typeface="Times New Roman" pitchFamily="18" charset="0"/>
              </a:rPr>
              <a:t>decem</a:t>
            </a:r>
            <a:r>
              <a:rPr lang="it-IT" sz="2800" b="1" i="1" dirty="0">
                <a:latin typeface="Times New Roman" pitchFamily="18" charset="0"/>
              </a:rPr>
              <a:t> </a:t>
            </a:r>
            <a:r>
              <a:rPr lang="it-IT" sz="2800" b="1" i="1" dirty="0" err="1">
                <a:latin typeface="Times New Roman" pitchFamily="18" charset="0"/>
              </a:rPr>
              <a:t>annos</a:t>
            </a:r>
            <a:r>
              <a:rPr lang="it-IT" sz="2800" b="1" i="1" dirty="0">
                <a:latin typeface="Times New Roman" pitchFamily="18" charset="0"/>
              </a:rPr>
              <a:t> </a:t>
            </a:r>
            <a:r>
              <a:rPr lang="it-IT" sz="2800" b="1" i="1" dirty="0" err="1">
                <a:latin typeface="Times New Roman" pitchFamily="18" charset="0"/>
              </a:rPr>
              <a:t>continuos</a:t>
            </a:r>
            <a:r>
              <a:rPr lang="it-IT" sz="2800" b="1" i="1" dirty="0">
                <a:latin typeface="Times New Roman" pitchFamily="18" charset="0"/>
              </a:rPr>
              <a:t> </a:t>
            </a:r>
            <a:r>
              <a:rPr lang="it-IT" sz="2800" b="1" i="1" dirty="0" err="1">
                <a:latin typeface="Times New Roman" pitchFamily="18" charset="0"/>
              </a:rPr>
              <a:t>inculti</a:t>
            </a:r>
            <a:r>
              <a:rPr lang="it-IT" sz="2800" b="1" i="1" dirty="0">
                <a:latin typeface="Times New Roman" pitchFamily="18" charset="0"/>
              </a:rPr>
              <a:t> </a:t>
            </a:r>
            <a:r>
              <a:rPr lang="it-IT" sz="2800" b="1" i="1" dirty="0" err="1">
                <a:latin typeface="Times New Roman" pitchFamily="18" charset="0"/>
              </a:rPr>
              <a:t>sunt</a:t>
            </a:r>
            <a:r>
              <a:rPr lang="it-IT" sz="2800" b="1" dirty="0">
                <a:latin typeface="Times New Roman" pitchFamily="18" charset="0"/>
              </a:rPr>
              <a:t>. La legge riguarda i latifondi imperiali: si riconosce il possesso perpetuo dei terreni a coloro che si fossero impegnati nella coltivazione di terreni ancora da dissodare o abbandonati da almeno dieci anni.</a:t>
            </a:r>
            <a:endParaRPr lang="it-IT" sz="3200" b="1" dirty="0">
              <a:latin typeface="Times New Roman" pitchFamily="18" charset="0"/>
            </a:endParaRPr>
          </a:p>
        </p:txBody>
      </p:sp>
      <p:pic>
        <p:nvPicPr>
          <p:cNvPr id="30726" name="Picture 6" descr="Adriano lex de rudibus agris Ain Ouassel"/>
          <p:cNvPicPr>
            <a:picLocks noChangeAspect="1" noChangeArrowheads="1"/>
          </p:cNvPicPr>
          <p:nvPr/>
        </p:nvPicPr>
        <p:blipFill>
          <a:blip r:embed="rId3" cstate="print"/>
          <a:srcRect/>
          <a:stretch>
            <a:fillRect/>
          </a:stretch>
        </p:blipFill>
        <p:spPr bwMode="auto">
          <a:xfrm>
            <a:off x="5357818" y="531828"/>
            <a:ext cx="3786182" cy="6326172"/>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042988" y="549275"/>
            <a:ext cx="5018087"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P. Elio Adriano (117 – 138) </a:t>
            </a:r>
          </a:p>
        </p:txBody>
      </p:sp>
      <p:sp>
        <p:nvSpPr>
          <p:cNvPr id="31747" name="Text Box 3"/>
          <p:cNvSpPr txBox="1">
            <a:spLocks noChangeArrowheads="1"/>
          </p:cNvSpPr>
          <p:nvPr/>
        </p:nvSpPr>
        <p:spPr bwMode="auto">
          <a:xfrm>
            <a:off x="0" y="1285860"/>
            <a:ext cx="9144000" cy="4832092"/>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Opera per rendere più efficiente l’amministrazione statale:</a:t>
            </a:r>
          </a:p>
          <a:p>
            <a:pPr algn="just"/>
            <a:r>
              <a:rPr lang="it-IT" sz="2800" b="1" dirty="0">
                <a:latin typeface="Times New Roman" pitchFamily="18" charset="0"/>
              </a:rPr>
              <a:t>è aumentato il numero dei procuratori di rango equestre, e viene “costruita” una vera e propria carriera, con vari gradini  a cui corrispondono differenti retribuzioni (60.000 HS, 100.000 HS, 200.000 HS).</a:t>
            </a:r>
          </a:p>
          <a:p>
            <a:pPr algn="just"/>
            <a:endParaRPr lang="it-IT" sz="2800" b="1" dirty="0">
              <a:latin typeface="Times New Roman" pitchFamily="18" charset="0"/>
            </a:endParaRPr>
          </a:p>
          <a:p>
            <a:pPr algn="just"/>
            <a:r>
              <a:rPr lang="it-IT" sz="2800" b="1" dirty="0">
                <a:latin typeface="Times New Roman" pitchFamily="18" charset="0"/>
              </a:rPr>
              <a:t>     In ambito giurisdizionale, per rendere più veloce l’amministrazione della giustizia in Italia, finora dipesa dai magistrati di Roma, divide la  penisola in quattro distretti affidati a senatori di rango consolare.</a:t>
            </a:r>
            <a:endParaRPr lang="it-IT" sz="4400" b="1" dirty="0">
              <a:latin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042988" y="549275"/>
            <a:ext cx="5018087"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P. Elio Adriano (117 – 138) </a:t>
            </a:r>
          </a:p>
        </p:txBody>
      </p:sp>
      <p:sp>
        <p:nvSpPr>
          <p:cNvPr id="32771" name="Text Box 3"/>
          <p:cNvSpPr txBox="1">
            <a:spLocks noChangeArrowheads="1"/>
          </p:cNvSpPr>
          <p:nvPr/>
        </p:nvSpPr>
        <p:spPr bwMode="auto">
          <a:xfrm>
            <a:off x="0" y="1785926"/>
            <a:ext cx="9144000" cy="4832092"/>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800" b="1" dirty="0">
                <a:latin typeface="Times New Roman" pitchFamily="18" charset="0"/>
              </a:rPr>
              <a:t>     Non avendo figli maschi, cerca di programmare la sua successione:</a:t>
            </a:r>
          </a:p>
          <a:p>
            <a:pPr algn="just"/>
            <a:r>
              <a:rPr lang="it-IT" sz="2800" b="1" dirty="0">
                <a:latin typeface="Times New Roman" pitchFamily="18" charset="0"/>
              </a:rPr>
              <a:t>     Nel 136 adotta L. </a:t>
            </a:r>
            <a:r>
              <a:rPr lang="it-IT" sz="2800" b="1" dirty="0" err="1">
                <a:latin typeface="Times New Roman" pitchFamily="18" charset="0"/>
              </a:rPr>
              <a:t>Ceionio</a:t>
            </a:r>
            <a:r>
              <a:rPr lang="it-IT" sz="2800" b="1" dirty="0">
                <a:latin typeface="Times New Roman" pitchFamily="18" charset="0"/>
              </a:rPr>
              <a:t> </a:t>
            </a:r>
            <a:r>
              <a:rPr lang="it-IT" sz="2800" b="1" dirty="0" err="1">
                <a:latin typeface="Times New Roman" pitchFamily="18" charset="0"/>
              </a:rPr>
              <a:t>Commodo</a:t>
            </a:r>
            <a:r>
              <a:rPr lang="it-IT" sz="2800" b="1" dirty="0">
                <a:latin typeface="Times New Roman" pitchFamily="18" charset="0"/>
              </a:rPr>
              <a:t> (L. Elio Cesare), genero di uno dei consolari giustiziati nel 117.</a:t>
            </a:r>
          </a:p>
          <a:p>
            <a:pPr algn="just"/>
            <a:r>
              <a:rPr lang="it-IT" sz="2800" b="1" dirty="0">
                <a:latin typeface="Times New Roman" pitchFamily="18" charset="0"/>
              </a:rPr>
              <a:t>     Nel 137 L. Elio Cesare muore; viene scelto come successore Tito Aurelio Fulvio </a:t>
            </a:r>
            <a:r>
              <a:rPr lang="it-IT" sz="2800" b="1" dirty="0" err="1">
                <a:latin typeface="Times New Roman" pitchFamily="18" charset="0"/>
              </a:rPr>
              <a:t>Boionio</a:t>
            </a:r>
            <a:r>
              <a:rPr lang="it-IT" sz="2800" b="1" dirty="0">
                <a:latin typeface="Times New Roman" pitchFamily="18" charset="0"/>
              </a:rPr>
              <a:t> </a:t>
            </a:r>
            <a:r>
              <a:rPr lang="it-IT" sz="2800" b="1" dirty="0" err="1">
                <a:latin typeface="Times New Roman" pitchFamily="18" charset="0"/>
              </a:rPr>
              <a:t>Arrio</a:t>
            </a:r>
            <a:r>
              <a:rPr lang="it-IT" sz="2800" b="1" dirty="0">
                <a:latin typeface="Times New Roman" pitchFamily="18" charset="0"/>
              </a:rPr>
              <a:t> Antonino. Questi deve adottare il figlio di L. Elio Cesare, L. Elio </a:t>
            </a:r>
            <a:r>
              <a:rPr lang="it-IT" sz="2800" b="1" dirty="0" err="1">
                <a:latin typeface="Times New Roman" pitchFamily="18" charset="0"/>
              </a:rPr>
              <a:t>Commodo</a:t>
            </a:r>
            <a:r>
              <a:rPr lang="it-IT" sz="2800" b="1" dirty="0">
                <a:latin typeface="Times New Roman" pitchFamily="18" charset="0"/>
              </a:rPr>
              <a:t>, e il nipote di </a:t>
            </a:r>
            <a:r>
              <a:rPr lang="it-IT" sz="2800" b="1" dirty="0" err="1">
                <a:latin typeface="Times New Roman" pitchFamily="18" charset="0"/>
              </a:rPr>
              <a:t>Faustina</a:t>
            </a:r>
            <a:r>
              <a:rPr lang="it-IT" sz="2800" b="1" dirty="0">
                <a:latin typeface="Times New Roman" pitchFamily="18" charset="0"/>
              </a:rPr>
              <a:t> Maggiore, moglie di Antonino, M. Aurelio Vero, che sposa </a:t>
            </a:r>
            <a:r>
              <a:rPr lang="it-IT" sz="2800" b="1" dirty="0" err="1">
                <a:latin typeface="Times New Roman" pitchFamily="18" charset="0"/>
              </a:rPr>
              <a:t>Faustina</a:t>
            </a:r>
            <a:r>
              <a:rPr lang="it-IT" sz="2800" b="1" dirty="0">
                <a:latin typeface="Times New Roman" pitchFamily="18" charset="0"/>
              </a:rPr>
              <a:t> Minore, figlia di Antonino.</a:t>
            </a:r>
          </a:p>
          <a:p>
            <a:pPr algn="just"/>
            <a:r>
              <a:rPr lang="it-IT" sz="2800" b="1" dirty="0">
                <a:latin typeface="Times New Roman" pitchFamily="18" charset="0"/>
              </a:rPr>
              <a:t>     Nel 138 Adriano muore</a:t>
            </a:r>
            <a:r>
              <a:rPr lang="it-IT" sz="2000" b="1" dirty="0">
                <a:latin typeface="Times New Roman" pitchFamily="18" charset="0"/>
              </a:rPr>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250825" y="550863"/>
            <a:ext cx="4338638"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Antonino Pio (138-161) </a:t>
            </a:r>
          </a:p>
        </p:txBody>
      </p:sp>
      <p:sp>
        <p:nvSpPr>
          <p:cNvPr id="33795" name="Text Box 3"/>
          <p:cNvSpPr txBox="1">
            <a:spLocks noChangeArrowheads="1"/>
          </p:cNvSpPr>
          <p:nvPr/>
        </p:nvSpPr>
        <p:spPr bwMode="auto">
          <a:xfrm>
            <a:off x="0" y="1428736"/>
            <a:ext cx="5143503" cy="3539430"/>
          </a:xfrm>
          <a:prstGeom prst="rect">
            <a:avLst/>
          </a:prstGeom>
          <a:solidFill>
            <a:srgbClr val="C0C0C0"/>
          </a:solidFill>
          <a:ln w="38100">
            <a:solidFill>
              <a:srgbClr val="808000"/>
            </a:solidFill>
            <a:miter lim="800000"/>
            <a:headEnd/>
            <a:tailEnd/>
          </a:ln>
          <a:effectLst/>
        </p:spPr>
        <p:txBody>
          <a:bodyPr wrap="square">
            <a:spAutoFit/>
          </a:bodyPr>
          <a:lstStyle/>
          <a:p>
            <a:pPr algn="just"/>
            <a:r>
              <a:rPr lang="it-IT" sz="2800" b="1" dirty="0">
                <a:latin typeface="Times New Roman" pitchFamily="18" charset="0"/>
              </a:rPr>
              <a:t>     Originario della Gallia </a:t>
            </a:r>
            <a:r>
              <a:rPr lang="it-IT" sz="2800" b="1" dirty="0" err="1">
                <a:latin typeface="Times New Roman" pitchFamily="18" charset="0"/>
              </a:rPr>
              <a:t>Narbonese</a:t>
            </a:r>
            <a:r>
              <a:rPr lang="it-IT" sz="2800" b="1" dirty="0">
                <a:latin typeface="Times New Roman" pitchFamily="18" charset="0"/>
              </a:rPr>
              <a:t>; ha uno stile di governo per molti versi diverso da quello del predecessore:</a:t>
            </a:r>
          </a:p>
          <a:p>
            <a:pPr algn="just"/>
            <a:r>
              <a:rPr lang="it-IT" sz="2800" b="1" dirty="0">
                <a:latin typeface="Times New Roman" pitchFamily="18" charset="0"/>
              </a:rPr>
              <a:t>- non si allontanerà mai da Roma; </a:t>
            </a:r>
          </a:p>
          <a:p>
            <a:pPr algn="just"/>
            <a:r>
              <a:rPr lang="it-IT" sz="2800" b="1" dirty="0">
                <a:latin typeface="Times New Roman" pitchFamily="18" charset="0"/>
              </a:rPr>
              <a:t>- è contenuto nella spesa pubblica</a:t>
            </a:r>
            <a:r>
              <a:rPr lang="it-IT" b="1" dirty="0">
                <a:latin typeface="Times New Roman" pitchFamily="18" charset="0"/>
              </a:rPr>
              <a:t>.  </a:t>
            </a:r>
          </a:p>
        </p:txBody>
      </p:sp>
      <p:pic>
        <p:nvPicPr>
          <p:cNvPr id="33796" name="Picture 4" descr="Antonino Pio 2"/>
          <p:cNvPicPr>
            <a:picLocks noChangeAspect="1" noChangeArrowheads="1"/>
          </p:cNvPicPr>
          <p:nvPr/>
        </p:nvPicPr>
        <p:blipFill>
          <a:blip r:embed="rId3" cstate="print"/>
          <a:srcRect/>
          <a:stretch>
            <a:fillRect/>
          </a:stretch>
        </p:blipFill>
        <p:spPr bwMode="auto">
          <a:xfrm>
            <a:off x="5364163" y="765175"/>
            <a:ext cx="3563937" cy="4751388"/>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0" y="0"/>
            <a:ext cx="4338638"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Antonino Pio (138-161) </a:t>
            </a:r>
          </a:p>
        </p:txBody>
      </p:sp>
      <p:sp>
        <p:nvSpPr>
          <p:cNvPr id="34819" name="Text Box 3"/>
          <p:cNvSpPr txBox="1">
            <a:spLocks noChangeArrowheads="1"/>
          </p:cNvSpPr>
          <p:nvPr/>
        </p:nvSpPr>
        <p:spPr bwMode="auto">
          <a:xfrm>
            <a:off x="0" y="4549676"/>
            <a:ext cx="4859337" cy="2308324"/>
          </a:xfrm>
          <a:prstGeom prst="rect">
            <a:avLst/>
          </a:prstGeom>
          <a:solidFill>
            <a:srgbClr val="C0C0C0"/>
          </a:solidFill>
          <a:ln w="38100">
            <a:solidFill>
              <a:srgbClr val="808000"/>
            </a:solidFill>
            <a:miter lim="800000"/>
            <a:headEnd/>
            <a:tailEnd/>
          </a:ln>
          <a:effectLst/>
        </p:spPr>
        <p:txBody>
          <a:bodyPr>
            <a:spAutoFit/>
          </a:bodyPr>
          <a:lstStyle/>
          <a:p>
            <a:pPr algn="just"/>
            <a:r>
              <a:rPr lang="it-IT" b="1" dirty="0">
                <a:latin typeface="Times New Roman" pitchFamily="18" charset="0"/>
              </a:rPr>
              <a:t>     </a:t>
            </a:r>
            <a:r>
              <a:rPr lang="it-IT" sz="2400" b="1" dirty="0">
                <a:latin typeface="Times New Roman" pitchFamily="18" charset="0"/>
              </a:rPr>
              <a:t>Non sono segnalati eventi militari di  rilievo.  Solo in Britannia, si sposta il confine in avanti fino a comprendere la parte pianeggiante della Scozia e si costruisce un nuovo </a:t>
            </a:r>
            <a:r>
              <a:rPr lang="it-IT" sz="2400" b="1" i="1" dirty="0" err="1">
                <a:latin typeface="Times New Roman" pitchFamily="18" charset="0"/>
              </a:rPr>
              <a:t>vallum</a:t>
            </a:r>
            <a:r>
              <a:rPr lang="it-IT" sz="2400" b="1" dirty="0">
                <a:latin typeface="Times New Roman" pitchFamily="18" charset="0"/>
              </a:rPr>
              <a:t>.</a:t>
            </a:r>
          </a:p>
        </p:txBody>
      </p:sp>
      <p:pic>
        <p:nvPicPr>
          <p:cNvPr id="34821" name="Picture 5" descr="Britannia"/>
          <p:cNvPicPr>
            <a:picLocks noChangeAspect="1" noChangeArrowheads="1"/>
          </p:cNvPicPr>
          <p:nvPr/>
        </p:nvPicPr>
        <p:blipFill>
          <a:blip r:embed="rId3" cstate="print"/>
          <a:srcRect/>
          <a:stretch>
            <a:fillRect/>
          </a:stretch>
        </p:blipFill>
        <p:spPr bwMode="auto">
          <a:xfrm>
            <a:off x="0" y="642918"/>
            <a:ext cx="4857752" cy="3910417"/>
          </a:xfrm>
          <a:prstGeom prst="rect">
            <a:avLst/>
          </a:prstGeom>
          <a:noFill/>
          <a:ln w="38100">
            <a:solidFill>
              <a:srgbClr val="808000"/>
            </a:solidFill>
            <a:miter lim="800000"/>
            <a:headEnd/>
            <a:tailEnd/>
          </a:ln>
        </p:spPr>
      </p:pic>
      <p:pic>
        <p:nvPicPr>
          <p:cNvPr id="34822" name="Picture 6" descr="Vallo di Antonino"/>
          <p:cNvPicPr>
            <a:picLocks noChangeAspect="1" noChangeArrowheads="1"/>
          </p:cNvPicPr>
          <p:nvPr/>
        </p:nvPicPr>
        <p:blipFill>
          <a:blip r:embed="rId4" cstate="print"/>
          <a:srcRect/>
          <a:stretch>
            <a:fillRect/>
          </a:stretch>
        </p:blipFill>
        <p:spPr bwMode="auto">
          <a:xfrm>
            <a:off x="5143504" y="0"/>
            <a:ext cx="4000496" cy="68580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250825" y="550863"/>
            <a:ext cx="7445375"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 Aurelio (161-180) - L. Vero (161-169)  </a:t>
            </a:r>
          </a:p>
        </p:txBody>
      </p:sp>
      <p:sp>
        <p:nvSpPr>
          <p:cNvPr id="37891" name="Text Box 3"/>
          <p:cNvSpPr txBox="1">
            <a:spLocks noChangeArrowheads="1"/>
          </p:cNvSpPr>
          <p:nvPr/>
        </p:nvSpPr>
        <p:spPr bwMode="auto">
          <a:xfrm>
            <a:off x="0" y="5734050"/>
            <a:ext cx="9144000" cy="1200329"/>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Alla morte di Antonino Pio gli succede M. Aurelio che subito si associa il fratello L. Elio </a:t>
            </a:r>
            <a:r>
              <a:rPr lang="it-IT" sz="2400" b="1" dirty="0" err="1">
                <a:latin typeface="Times New Roman" pitchFamily="18" charset="0"/>
              </a:rPr>
              <a:t>Commodo</a:t>
            </a:r>
            <a:r>
              <a:rPr lang="it-IT" sz="2400" b="1" dirty="0">
                <a:latin typeface="Times New Roman" pitchFamily="18" charset="0"/>
              </a:rPr>
              <a:t> (che assume il cognome del fratello).</a:t>
            </a:r>
          </a:p>
        </p:txBody>
      </p:sp>
      <p:pic>
        <p:nvPicPr>
          <p:cNvPr id="37892" name="Picture 4" descr="Lucio Vero"/>
          <p:cNvPicPr>
            <a:picLocks noChangeAspect="1" noChangeArrowheads="1"/>
          </p:cNvPicPr>
          <p:nvPr/>
        </p:nvPicPr>
        <p:blipFill>
          <a:blip r:embed="rId3" cstate="print"/>
          <a:srcRect/>
          <a:stretch>
            <a:fillRect/>
          </a:stretch>
        </p:blipFill>
        <p:spPr bwMode="auto">
          <a:xfrm>
            <a:off x="5076825" y="1557338"/>
            <a:ext cx="2916238" cy="3887787"/>
          </a:xfrm>
          <a:prstGeom prst="rect">
            <a:avLst/>
          </a:prstGeom>
          <a:noFill/>
          <a:ln w="38100">
            <a:solidFill>
              <a:srgbClr val="808000"/>
            </a:solidFill>
            <a:miter lim="800000"/>
            <a:headEnd/>
            <a:tailEnd/>
          </a:ln>
        </p:spPr>
      </p:pic>
      <p:pic>
        <p:nvPicPr>
          <p:cNvPr id="37893" name="Picture 5" descr="Marco Aurelio"/>
          <p:cNvPicPr>
            <a:picLocks noChangeAspect="1" noChangeArrowheads="1"/>
          </p:cNvPicPr>
          <p:nvPr/>
        </p:nvPicPr>
        <p:blipFill>
          <a:blip r:embed="rId4" cstate="print"/>
          <a:srcRect/>
          <a:stretch>
            <a:fillRect/>
          </a:stretch>
        </p:blipFill>
        <p:spPr bwMode="auto">
          <a:xfrm>
            <a:off x="1116013" y="1557338"/>
            <a:ext cx="2916237" cy="388778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Text Box 6"/>
          <p:cNvSpPr txBox="1">
            <a:spLocks noChangeArrowheads="1"/>
          </p:cNvSpPr>
          <p:nvPr/>
        </p:nvSpPr>
        <p:spPr bwMode="auto">
          <a:xfrm>
            <a:off x="250825" y="550863"/>
            <a:ext cx="7445375"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 Aurelio (161-180) - L. Vero (161-169)  </a:t>
            </a:r>
          </a:p>
        </p:txBody>
      </p:sp>
      <p:sp>
        <p:nvSpPr>
          <p:cNvPr id="35847" name="Text Box 7"/>
          <p:cNvSpPr txBox="1">
            <a:spLocks noChangeArrowheads="1"/>
          </p:cNvSpPr>
          <p:nvPr/>
        </p:nvSpPr>
        <p:spPr bwMode="auto">
          <a:xfrm>
            <a:off x="1" y="1214422"/>
            <a:ext cx="4571999" cy="5643578"/>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L. Vero è subito incaricato della campagna contro i Parti, che nel 162 avevano invaso l’Armenia.</a:t>
            </a:r>
          </a:p>
          <a:p>
            <a:pPr algn="just"/>
            <a:r>
              <a:rPr lang="it-IT" sz="2400" b="1" dirty="0">
                <a:latin typeface="Times New Roman" pitchFamily="18" charset="0"/>
              </a:rPr>
              <a:t>     La campagna si concluse con un successo: fu annessa l’</a:t>
            </a:r>
            <a:r>
              <a:rPr lang="it-IT" sz="2400" b="1" dirty="0" err="1">
                <a:latin typeface="Times New Roman" pitchFamily="18" charset="0"/>
              </a:rPr>
              <a:t>Osroene</a:t>
            </a:r>
            <a:r>
              <a:rPr lang="it-IT" sz="2400" b="1" dirty="0">
                <a:latin typeface="Times New Roman" pitchFamily="18" charset="0"/>
              </a:rPr>
              <a:t>, distrutte </a:t>
            </a:r>
            <a:r>
              <a:rPr lang="it-IT" sz="2400" b="1" dirty="0" err="1">
                <a:latin typeface="Times New Roman" pitchFamily="18" charset="0"/>
              </a:rPr>
              <a:t>Seleucia</a:t>
            </a:r>
            <a:r>
              <a:rPr lang="it-IT" sz="2400" b="1" dirty="0">
                <a:latin typeface="Times New Roman" pitchFamily="18" charset="0"/>
              </a:rPr>
              <a:t> e </a:t>
            </a:r>
            <a:r>
              <a:rPr lang="it-IT" sz="2400" b="1" dirty="0" err="1">
                <a:latin typeface="Times New Roman" pitchFamily="18" charset="0"/>
              </a:rPr>
              <a:t>Ctesifonte</a:t>
            </a:r>
            <a:r>
              <a:rPr lang="it-IT" sz="2400" b="1" dirty="0">
                <a:latin typeface="Times New Roman" pitchFamily="18" charset="0"/>
              </a:rPr>
              <a:t>, </a:t>
            </a:r>
            <a:r>
              <a:rPr lang="it-IT" sz="2400" b="1" dirty="0" err="1">
                <a:latin typeface="Times New Roman" pitchFamily="18" charset="0"/>
              </a:rPr>
              <a:t>Carre</a:t>
            </a:r>
            <a:r>
              <a:rPr lang="it-IT" sz="2400" b="1" dirty="0">
                <a:latin typeface="Times New Roman" pitchFamily="18" charset="0"/>
              </a:rPr>
              <a:t> diventa colonia romana, sul trono armeno è posto </a:t>
            </a:r>
            <a:r>
              <a:rPr lang="it-IT" sz="2400" b="1" dirty="0" err="1">
                <a:latin typeface="Times New Roman" pitchFamily="18" charset="0"/>
              </a:rPr>
              <a:t>Soemo</a:t>
            </a:r>
            <a:r>
              <a:rPr lang="it-IT" sz="2400" b="1" dirty="0">
                <a:latin typeface="Times New Roman" pitchFamily="18" charset="0"/>
              </a:rPr>
              <a:t>, principe orientale e senatore romano.</a:t>
            </a:r>
          </a:p>
          <a:p>
            <a:pPr algn="just"/>
            <a:r>
              <a:rPr lang="it-IT" sz="2400" b="1" dirty="0">
                <a:latin typeface="Times New Roman" pitchFamily="18" charset="0"/>
              </a:rPr>
              <a:t>     Tuttavia, nell’esercito di Siria si diffuse un’epidemia di vaiolo (165), diffusa poi nelle altre province dell’impero. </a:t>
            </a:r>
          </a:p>
        </p:txBody>
      </p:sp>
      <p:pic>
        <p:nvPicPr>
          <p:cNvPr id="35848" name="Picture 8" descr="Lucio Vero sesterzio viaggio ad Antiochia diritto"/>
          <p:cNvPicPr>
            <a:picLocks noChangeAspect="1" noChangeArrowheads="1"/>
          </p:cNvPicPr>
          <p:nvPr/>
        </p:nvPicPr>
        <p:blipFill>
          <a:blip r:embed="rId3" cstate="print"/>
          <a:srcRect/>
          <a:stretch>
            <a:fillRect/>
          </a:stretch>
        </p:blipFill>
        <p:spPr bwMode="auto">
          <a:xfrm>
            <a:off x="4572000" y="1989138"/>
            <a:ext cx="2152650" cy="2124075"/>
          </a:xfrm>
          <a:prstGeom prst="rect">
            <a:avLst/>
          </a:prstGeom>
          <a:noFill/>
          <a:ln w="38100">
            <a:solidFill>
              <a:srgbClr val="808000"/>
            </a:solidFill>
            <a:miter lim="800000"/>
            <a:headEnd/>
            <a:tailEnd/>
          </a:ln>
        </p:spPr>
      </p:pic>
      <p:pic>
        <p:nvPicPr>
          <p:cNvPr id="35849" name="Picture 9" descr="Lucio Vero sesterzio viaggio ad Antiochia rovescio"/>
          <p:cNvPicPr>
            <a:picLocks noChangeAspect="1" noChangeArrowheads="1"/>
          </p:cNvPicPr>
          <p:nvPr/>
        </p:nvPicPr>
        <p:blipFill>
          <a:blip r:embed="rId4" cstate="print"/>
          <a:srcRect/>
          <a:stretch>
            <a:fillRect/>
          </a:stretch>
        </p:blipFill>
        <p:spPr bwMode="auto">
          <a:xfrm>
            <a:off x="6732588" y="1989138"/>
            <a:ext cx="2162175" cy="2105025"/>
          </a:xfrm>
          <a:prstGeom prst="rect">
            <a:avLst/>
          </a:prstGeom>
          <a:noFill/>
          <a:ln w="38100">
            <a:solidFill>
              <a:srgbClr val="808000"/>
            </a:solidFill>
            <a:miter lim="800000"/>
            <a:headEnd/>
            <a:tailEnd/>
          </a:ln>
        </p:spPr>
      </p:pic>
      <p:pic>
        <p:nvPicPr>
          <p:cNvPr id="35850" name="Picture 10" descr="Lucio Vero asse ritorno a Roma rovescio"/>
          <p:cNvPicPr>
            <a:picLocks noChangeAspect="1" noChangeArrowheads="1"/>
          </p:cNvPicPr>
          <p:nvPr/>
        </p:nvPicPr>
        <p:blipFill>
          <a:blip r:embed="rId5" cstate="print"/>
          <a:srcRect/>
          <a:stretch>
            <a:fillRect/>
          </a:stretch>
        </p:blipFill>
        <p:spPr bwMode="auto">
          <a:xfrm>
            <a:off x="6732588" y="4508500"/>
            <a:ext cx="1914525" cy="1876425"/>
          </a:xfrm>
          <a:prstGeom prst="rect">
            <a:avLst/>
          </a:prstGeom>
          <a:noFill/>
          <a:ln w="38100">
            <a:solidFill>
              <a:srgbClr val="808000"/>
            </a:solidFill>
            <a:miter lim="800000"/>
            <a:headEnd/>
            <a:tailEnd/>
          </a:ln>
        </p:spPr>
      </p:pic>
      <p:pic>
        <p:nvPicPr>
          <p:cNvPr id="35851" name="Picture 11" descr="Lucio Vero asse ritorno a Roma diritto"/>
          <p:cNvPicPr>
            <a:picLocks noChangeAspect="1" noChangeArrowheads="1"/>
          </p:cNvPicPr>
          <p:nvPr/>
        </p:nvPicPr>
        <p:blipFill>
          <a:blip r:embed="rId6" cstate="print"/>
          <a:srcRect/>
          <a:stretch>
            <a:fillRect/>
          </a:stretch>
        </p:blipFill>
        <p:spPr bwMode="auto">
          <a:xfrm>
            <a:off x="4787900" y="4508500"/>
            <a:ext cx="1905000" cy="18669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22" name="Picture 10" descr="Marco Aurelio colonna antonina dettaglio"/>
          <p:cNvPicPr>
            <a:picLocks noChangeAspect="1" noChangeArrowheads="1"/>
          </p:cNvPicPr>
          <p:nvPr/>
        </p:nvPicPr>
        <p:blipFill>
          <a:blip r:embed="rId3" cstate="print"/>
          <a:srcRect/>
          <a:stretch>
            <a:fillRect/>
          </a:stretch>
        </p:blipFill>
        <p:spPr bwMode="auto">
          <a:xfrm>
            <a:off x="-500098" y="4762"/>
            <a:ext cx="10082213" cy="6853238"/>
          </a:xfrm>
          <a:prstGeom prst="rect">
            <a:avLst/>
          </a:prstGeom>
          <a:noFill/>
        </p:spPr>
      </p:pic>
      <p:sp>
        <p:nvSpPr>
          <p:cNvPr id="38914" name="Text Box 2"/>
          <p:cNvSpPr txBox="1">
            <a:spLocks noChangeArrowheads="1"/>
          </p:cNvSpPr>
          <p:nvPr/>
        </p:nvSpPr>
        <p:spPr bwMode="auto">
          <a:xfrm>
            <a:off x="-180975" y="260350"/>
            <a:ext cx="7445375"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 Aurelio (161-180) - L. Vero (161-169)  </a:t>
            </a:r>
          </a:p>
        </p:txBody>
      </p:sp>
      <p:sp>
        <p:nvSpPr>
          <p:cNvPr id="38915" name="Text Box 3"/>
          <p:cNvSpPr txBox="1">
            <a:spLocks noChangeArrowheads="1"/>
          </p:cNvSpPr>
          <p:nvPr/>
        </p:nvSpPr>
        <p:spPr bwMode="auto">
          <a:xfrm>
            <a:off x="-571536" y="2333685"/>
            <a:ext cx="10001320" cy="4524315"/>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167: i </a:t>
            </a:r>
            <a:r>
              <a:rPr lang="it-IT" sz="2400" b="1" dirty="0" err="1">
                <a:latin typeface="Times New Roman" pitchFamily="18" charset="0"/>
              </a:rPr>
              <a:t>Quadi</a:t>
            </a:r>
            <a:r>
              <a:rPr lang="it-IT" sz="2400" b="1" dirty="0">
                <a:latin typeface="Times New Roman" pitchFamily="18" charset="0"/>
              </a:rPr>
              <a:t> e i </a:t>
            </a:r>
            <a:r>
              <a:rPr lang="it-IT" sz="2400" b="1" dirty="0" err="1">
                <a:latin typeface="Times New Roman" pitchFamily="18" charset="0"/>
              </a:rPr>
              <a:t>Marcomanni</a:t>
            </a:r>
            <a:r>
              <a:rPr lang="it-IT" sz="2400" b="1" dirty="0">
                <a:latin typeface="Times New Roman" pitchFamily="18" charset="0"/>
              </a:rPr>
              <a:t> sfondano il </a:t>
            </a:r>
            <a:r>
              <a:rPr lang="it-IT" sz="2400" b="1" i="1" dirty="0" err="1">
                <a:latin typeface="Times New Roman" pitchFamily="18" charset="0"/>
              </a:rPr>
              <a:t>limes</a:t>
            </a:r>
            <a:r>
              <a:rPr lang="it-IT" sz="2400" b="1" dirty="0">
                <a:latin typeface="Times New Roman" pitchFamily="18" charset="0"/>
              </a:rPr>
              <a:t> danubiano e dilagano nel Veneto, assediando </a:t>
            </a:r>
            <a:r>
              <a:rPr lang="it-IT" sz="2400" b="1" dirty="0" err="1">
                <a:latin typeface="Times New Roman" pitchFamily="18" charset="0"/>
              </a:rPr>
              <a:t>Aquileia</a:t>
            </a:r>
            <a:r>
              <a:rPr lang="it-IT" sz="2400" b="1" dirty="0">
                <a:latin typeface="Times New Roman" pitchFamily="18" charset="0"/>
              </a:rPr>
              <a:t>. </a:t>
            </a:r>
          </a:p>
          <a:p>
            <a:pPr algn="just"/>
            <a:r>
              <a:rPr lang="it-IT" sz="2400" b="1" dirty="0">
                <a:latin typeface="Times New Roman" pitchFamily="18" charset="0"/>
              </a:rPr>
              <a:t>    168:  M. Aurelio arruola due nuove legioni in Italia e si sposta in </a:t>
            </a:r>
            <a:r>
              <a:rPr lang="it-IT" sz="2400" b="1" dirty="0" err="1">
                <a:latin typeface="Times New Roman" pitchFamily="18" charset="0"/>
              </a:rPr>
              <a:t>Pannonia</a:t>
            </a:r>
            <a:r>
              <a:rPr lang="it-IT" sz="2400" b="1" dirty="0">
                <a:latin typeface="Times New Roman" pitchFamily="18" charset="0"/>
              </a:rPr>
              <a:t>. Viene creata la </a:t>
            </a:r>
            <a:r>
              <a:rPr lang="it-IT" sz="2400" b="1" i="1" dirty="0" err="1">
                <a:latin typeface="Times New Roman" pitchFamily="18" charset="0"/>
              </a:rPr>
              <a:t>praetentura</a:t>
            </a:r>
            <a:r>
              <a:rPr lang="it-IT" sz="2400" b="1" i="1" dirty="0">
                <a:latin typeface="Times New Roman" pitchFamily="18" charset="0"/>
              </a:rPr>
              <a:t> </a:t>
            </a:r>
            <a:r>
              <a:rPr lang="it-IT" sz="2400" b="1" i="1" dirty="0" err="1">
                <a:latin typeface="Times New Roman" pitchFamily="18" charset="0"/>
              </a:rPr>
              <a:t>Italiae</a:t>
            </a:r>
            <a:r>
              <a:rPr lang="it-IT" sz="2400" b="1" i="1" dirty="0">
                <a:latin typeface="Times New Roman" pitchFamily="18" charset="0"/>
              </a:rPr>
              <a:t> </a:t>
            </a:r>
            <a:r>
              <a:rPr lang="it-IT" sz="2400" b="1" i="1" dirty="0" err="1">
                <a:latin typeface="Times New Roman" pitchFamily="18" charset="0"/>
              </a:rPr>
              <a:t>et</a:t>
            </a:r>
            <a:r>
              <a:rPr lang="it-IT" sz="2400" b="1" i="1" dirty="0">
                <a:latin typeface="Times New Roman" pitchFamily="18" charset="0"/>
              </a:rPr>
              <a:t> </a:t>
            </a:r>
            <a:r>
              <a:rPr lang="it-IT" sz="2400" b="1" i="1" dirty="0" err="1">
                <a:latin typeface="Times New Roman" pitchFamily="18" charset="0"/>
              </a:rPr>
              <a:t>Alpium</a:t>
            </a:r>
            <a:r>
              <a:rPr lang="it-IT" sz="2400" b="1" dirty="0">
                <a:latin typeface="Times New Roman" pitchFamily="18" charset="0"/>
              </a:rPr>
              <a:t>, comando unificato per la difesa dell’Italia.</a:t>
            </a:r>
          </a:p>
          <a:p>
            <a:pPr algn="just"/>
            <a:r>
              <a:rPr lang="it-IT" sz="2400" b="1" dirty="0">
                <a:latin typeface="Times New Roman" pitchFamily="18" charset="0"/>
              </a:rPr>
              <a:t>     169: Muore L. Vero; M. Aurelio affronta i Germani e i Sarmati.</a:t>
            </a:r>
          </a:p>
          <a:p>
            <a:pPr algn="just"/>
            <a:r>
              <a:rPr lang="it-IT" sz="2400" b="1" dirty="0">
                <a:latin typeface="Times New Roman" pitchFamily="18" charset="0"/>
              </a:rPr>
              <a:t>    171: sono sconfitti gli </a:t>
            </a:r>
            <a:r>
              <a:rPr lang="it-IT" sz="2400" b="1" dirty="0" err="1">
                <a:latin typeface="Times New Roman" pitchFamily="18" charset="0"/>
              </a:rPr>
              <a:t>Iazigi</a:t>
            </a:r>
            <a:r>
              <a:rPr lang="it-IT" sz="2400" b="1" dirty="0">
                <a:latin typeface="Times New Roman" pitchFamily="18" charset="0"/>
              </a:rPr>
              <a:t>.</a:t>
            </a:r>
          </a:p>
          <a:p>
            <a:pPr algn="just"/>
            <a:r>
              <a:rPr lang="it-IT" sz="2400" b="1" dirty="0">
                <a:latin typeface="Times New Roman" pitchFamily="18" charset="0"/>
              </a:rPr>
              <a:t>    173: i </a:t>
            </a:r>
            <a:r>
              <a:rPr lang="it-IT" sz="2400" b="1" dirty="0" err="1">
                <a:latin typeface="Times New Roman" pitchFamily="18" charset="0"/>
              </a:rPr>
              <a:t>Quadi</a:t>
            </a:r>
            <a:r>
              <a:rPr lang="it-IT" sz="2400" b="1" dirty="0">
                <a:latin typeface="Times New Roman" pitchFamily="18" charset="0"/>
              </a:rPr>
              <a:t> accettano la pace.</a:t>
            </a:r>
          </a:p>
          <a:p>
            <a:pPr algn="just"/>
            <a:r>
              <a:rPr lang="it-IT" sz="2400" b="1" dirty="0">
                <a:latin typeface="Times New Roman" pitchFamily="18" charset="0"/>
              </a:rPr>
              <a:t>    174: i </a:t>
            </a:r>
            <a:r>
              <a:rPr lang="it-IT" sz="2400" b="1" dirty="0" err="1">
                <a:latin typeface="Times New Roman" pitchFamily="18" charset="0"/>
              </a:rPr>
              <a:t>Marcomanni</a:t>
            </a:r>
            <a:r>
              <a:rPr lang="it-IT" sz="2400" b="1" dirty="0">
                <a:latin typeface="Times New Roman" pitchFamily="18" charset="0"/>
              </a:rPr>
              <a:t> ottengono buone condizioni di pace, mentre i </a:t>
            </a:r>
            <a:r>
              <a:rPr lang="it-IT" sz="2400" b="1" dirty="0" err="1">
                <a:latin typeface="Times New Roman" pitchFamily="18" charset="0"/>
              </a:rPr>
              <a:t>Quadi</a:t>
            </a:r>
            <a:r>
              <a:rPr lang="it-IT" sz="2400" b="1" dirty="0">
                <a:latin typeface="Times New Roman" pitchFamily="18" charset="0"/>
              </a:rPr>
              <a:t> riprendono le armi; gli </a:t>
            </a:r>
            <a:r>
              <a:rPr lang="it-IT" sz="2400" b="1" dirty="0" err="1">
                <a:latin typeface="Times New Roman" pitchFamily="18" charset="0"/>
              </a:rPr>
              <a:t>Iazigi</a:t>
            </a:r>
            <a:r>
              <a:rPr lang="it-IT" sz="2400" b="1" dirty="0">
                <a:latin typeface="Times New Roman" pitchFamily="18" charset="0"/>
              </a:rPr>
              <a:t> sono sconfitti nuovamente.</a:t>
            </a:r>
          </a:p>
          <a:p>
            <a:pPr algn="just"/>
            <a:r>
              <a:rPr lang="it-IT" sz="2400" b="1" dirty="0">
                <a:latin typeface="Times New Roman" pitchFamily="18" charset="0"/>
              </a:rPr>
              <a:t>     175: in Oriente </a:t>
            </a:r>
            <a:r>
              <a:rPr lang="it-IT" sz="2400" b="1" dirty="0" err="1">
                <a:latin typeface="Times New Roman" pitchFamily="18" charset="0"/>
              </a:rPr>
              <a:t>Avidio</a:t>
            </a:r>
            <a:r>
              <a:rPr lang="it-IT" sz="2400" b="1" dirty="0">
                <a:latin typeface="Times New Roman" pitchFamily="18" charset="0"/>
              </a:rPr>
              <a:t> </a:t>
            </a:r>
            <a:r>
              <a:rPr lang="it-IT" sz="2400" b="1" dirty="0" err="1">
                <a:latin typeface="Times New Roman" pitchFamily="18" charset="0"/>
              </a:rPr>
              <a:t>Cassio</a:t>
            </a:r>
            <a:r>
              <a:rPr lang="it-IT" sz="2400" b="1" dirty="0">
                <a:latin typeface="Times New Roman" pitchFamily="18" charset="0"/>
              </a:rPr>
              <a:t> si proclama imperatore; M. Aurelio stipula una pace con gli </a:t>
            </a:r>
            <a:r>
              <a:rPr lang="it-IT" sz="2400" b="1" dirty="0" err="1">
                <a:latin typeface="Times New Roman" pitchFamily="18" charset="0"/>
              </a:rPr>
              <a:t>Iazigi</a:t>
            </a:r>
            <a:r>
              <a:rPr lang="it-IT" sz="2400" b="1" dirty="0">
                <a:latin typeface="Times New Roman" pitchFamily="18" charset="0"/>
              </a:rPr>
              <a:t> e si sposta in Oriente; le truppe uccidono </a:t>
            </a:r>
            <a:r>
              <a:rPr lang="it-IT" sz="2400" b="1" dirty="0" err="1">
                <a:latin typeface="Times New Roman" pitchFamily="18" charset="0"/>
              </a:rPr>
              <a:t>Avidio</a:t>
            </a:r>
            <a:r>
              <a:rPr lang="it-IT" sz="2400" b="1" dirty="0">
                <a:latin typeface="Times New Roman" pitchFamily="18" charset="0"/>
              </a:rPr>
              <a: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Marco Aurelio cartina localizzazione barbari"/>
          <p:cNvPicPr>
            <a:picLocks noChangeAspect="1" noChangeArrowheads="1"/>
          </p:cNvPicPr>
          <p:nvPr/>
        </p:nvPicPr>
        <p:blipFill>
          <a:blip r:embed="rId3" cstate="print"/>
          <a:srcRect/>
          <a:stretch>
            <a:fillRect/>
          </a:stretch>
        </p:blipFill>
        <p:spPr bwMode="auto">
          <a:xfrm>
            <a:off x="0" y="254000"/>
            <a:ext cx="9144000" cy="6350000"/>
          </a:xfrm>
          <a:prstGeom prst="rect">
            <a:avLst/>
          </a:prstGeom>
          <a:noFill/>
        </p:spPr>
      </p:pic>
      <p:sp>
        <p:nvSpPr>
          <p:cNvPr id="39939" name="Text Box 3"/>
          <p:cNvSpPr txBox="1">
            <a:spLocks noChangeArrowheads="1"/>
          </p:cNvSpPr>
          <p:nvPr/>
        </p:nvSpPr>
        <p:spPr bwMode="auto">
          <a:xfrm>
            <a:off x="250825" y="550863"/>
            <a:ext cx="3844925"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 Aurelio (161-180)</a:t>
            </a:r>
          </a:p>
        </p:txBody>
      </p:sp>
      <p:sp>
        <p:nvSpPr>
          <p:cNvPr id="39941" name="Oval 5"/>
          <p:cNvSpPr>
            <a:spLocks noChangeArrowheads="1"/>
          </p:cNvSpPr>
          <p:nvPr/>
        </p:nvSpPr>
        <p:spPr bwMode="auto">
          <a:xfrm>
            <a:off x="3924300" y="2420938"/>
            <a:ext cx="360363" cy="215900"/>
          </a:xfrm>
          <a:prstGeom prst="ellipse">
            <a:avLst/>
          </a:prstGeom>
          <a:noFill/>
          <a:ln w="28575">
            <a:solidFill>
              <a:srgbClr val="002060"/>
            </a:solidFill>
            <a:round/>
            <a:headEnd/>
            <a:tailEnd/>
          </a:ln>
          <a:effectLst/>
        </p:spPr>
        <p:txBody>
          <a:bodyPr wrap="none" anchor="ctr"/>
          <a:lstStyle/>
          <a:p>
            <a:endParaRPr lang="it-IT" dirty="0"/>
          </a:p>
        </p:txBody>
      </p:sp>
      <p:sp>
        <p:nvSpPr>
          <p:cNvPr id="39942" name="Oval 6"/>
          <p:cNvSpPr>
            <a:spLocks noChangeArrowheads="1"/>
          </p:cNvSpPr>
          <p:nvPr/>
        </p:nvSpPr>
        <p:spPr bwMode="auto">
          <a:xfrm>
            <a:off x="3419475" y="2205038"/>
            <a:ext cx="647700" cy="215900"/>
          </a:xfrm>
          <a:prstGeom prst="ellipse">
            <a:avLst/>
          </a:prstGeom>
          <a:noFill/>
          <a:ln w="28575">
            <a:solidFill>
              <a:srgbClr val="00B050"/>
            </a:solidFill>
            <a:round/>
            <a:headEnd/>
            <a:tailEnd/>
          </a:ln>
          <a:effectLst/>
        </p:spPr>
        <p:txBody>
          <a:bodyPr wrap="none" anchor="ctr"/>
          <a:lstStyle/>
          <a:p>
            <a:endParaRPr lang="it-IT"/>
          </a:p>
        </p:txBody>
      </p:sp>
      <p:sp>
        <p:nvSpPr>
          <p:cNvPr id="39943" name="Oval 7"/>
          <p:cNvSpPr>
            <a:spLocks noChangeArrowheads="1"/>
          </p:cNvSpPr>
          <p:nvPr/>
        </p:nvSpPr>
        <p:spPr bwMode="auto">
          <a:xfrm rot="-1721776">
            <a:off x="5435600" y="2565400"/>
            <a:ext cx="720725" cy="287338"/>
          </a:xfrm>
          <a:prstGeom prst="ellipse">
            <a:avLst/>
          </a:prstGeom>
          <a:noFill/>
          <a:ln w="28575">
            <a:solidFill>
              <a:srgbClr val="FF0000"/>
            </a:solidFill>
            <a:round/>
            <a:headEnd/>
            <a:tailEnd/>
          </a:ln>
          <a:effectLst/>
        </p:spPr>
        <p:txBody>
          <a:bodyPr wrap="none" anchor="ctr"/>
          <a:lstStyle/>
          <a:p>
            <a:endParaRPr lang="it-IT"/>
          </a:p>
        </p:txBody>
      </p:sp>
      <p:sp>
        <p:nvSpPr>
          <p:cNvPr id="39944" name="Oval 8"/>
          <p:cNvSpPr>
            <a:spLocks noChangeArrowheads="1"/>
          </p:cNvSpPr>
          <p:nvPr/>
        </p:nvSpPr>
        <p:spPr bwMode="auto">
          <a:xfrm rot="-1844998">
            <a:off x="4284663" y="2924175"/>
            <a:ext cx="647700" cy="287338"/>
          </a:xfrm>
          <a:prstGeom prst="ellipse">
            <a:avLst/>
          </a:prstGeom>
          <a:noFill/>
          <a:ln w="28575">
            <a:solidFill>
              <a:srgbClr val="00B0F0"/>
            </a:solidFill>
            <a:round/>
            <a:headEnd/>
            <a:tailEnd/>
          </a:ln>
          <a:effectLst/>
        </p:spPr>
        <p:txBody>
          <a:bodyPr wrap="none" anchor="ctr"/>
          <a:lstStyle/>
          <a:p>
            <a:endParaRPr lang="it-IT"/>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250825" y="550863"/>
            <a:ext cx="3844925"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M. Aurelio (161-180)</a:t>
            </a:r>
          </a:p>
        </p:txBody>
      </p:sp>
      <p:sp>
        <p:nvSpPr>
          <p:cNvPr id="36867" name="Text Box 3"/>
          <p:cNvSpPr txBox="1">
            <a:spLocks noChangeArrowheads="1"/>
          </p:cNvSpPr>
          <p:nvPr/>
        </p:nvSpPr>
        <p:spPr bwMode="auto">
          <a:xfrm>
            <a:off x="1" y="2214554"/>
            <a:ext cx="9144000" cy="3416320"/>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175: morto </a:t>
            </a:r>
            <a:r>
              <a:rPr lang="it-IT" sz="2400" b="1" dirty="0" err="1">
                <a:latin typeface="Times New Roman" pitchFamily="18" charset="0"/>
              </a:rPr>
              <a:t>Avidio</a:t>
            </a:r>
            <a:r>
              <a:rPr lang="it-IT" sz="2400" b="1" dirty="0">
                <a:latin typeface="Times New Roman" pitchFamily="18" charset="0"/>
              </a:rPr>
              <a:t> </a:t>
            </a:r>
            <a:r>
              <a:rPr lang="it-IT" sz="2400" b="1" dirty="0" err="1">
                <a:latin typeface="Times New Roman" pitchFamily="18" charset="0"/>
              </a:rPr>
              <a:t>Cassio</a:t>
            </a:r>
            <a:r>
              <a:rPr lang="it-IT" sz="2400" b="1" dirty="0">
                <a:latin typeface="Times New Roman" pitchFamily="18" charset="0"/>
              </a:rPr>
              <a:t>, M. Aurelio si sposta fino in Egitto per ristabilire l’ordine e riorganizza  l’area orientale; allontana dai comandi delle legioni coloro che erano originari delle regioni in cui esercitavano il comando.</a:t>
            </a:r>
          </a:p>
          <a:p>
            <a:pPr algn="just"/>
            <a:r>
              <a:rPr lang="it-IT" sz="2400" b="1" dirty="0">
                <a:latin typeface="Times New Roman" pitchFamily="18" charset="0"/>
              </a:rPr>
              <a:t>     176: l’imperatore è a Roma; muore </a:t>
            </a:r>
            <a:r>
              <a:rPr lang="it-IT" sz="2400" b="1" dirty="0" err="1">
                <a:latin typeface="Times New Roman" pitchFamily="18" charset="0"/>
              </a:rPr>
              <a:t>Faustina</a:t>
            </a:r>
            <a:r>
              <a:rPr lang="it-IT" sz="2400" b="1" dirty="0">
                <a:latin typeface="Times New Roman" pitchFamily="18" charset="0"/>
              </a:rPr>
              <a:t>. Il figlio </a:t>
            </a:r>
            <a:r>
              <a:rPr lang="it-IT" sz="2400" b="1" dirty="0" err="1">
                <a:latin typeface="Times New Roman" pitchFamily="18" charset="0"/>
              </a:rPr>
              <a:t>Commodo</a:t>
            </a:r>
            <a:r>
              <a:rPr lang="it-IT" sz="2400" b="1" dirty="0">
                <a:latin typeface="Times New Roman" pitchFamily="18" charset="0"/>
              </a:rPr>
              <a:t> è associato al trono.</a:t>
            </a:r>
          </a:p>
          <a:p>
            <a:pPr algn="just"/>
            <a:r>
              <a:rPr lang="it-IT" sz="2400" b="1" dirty="0">
                <a:latin typeface="Times New Roman" pitchFamily="18" charset="0"/>
              </a:rPr>
              <a:t>     178: M. Aurelio riprende le ostilità nel tentativo di sottomettere </a:t>
            </a:r>
            <a:r>
              <a:rPr lang="it-IT" sz="2400" b="1" dirty="0" err="1">
                <a:latin typeface="Times New Roman" pitchFamily="18" charset="0"/>
              </a:rPr>
              <a:t>Marcomanni</a:t>
            </a:r>
            <a:r>
              <a:rPr lang="it-IT" sz="2400" b="1" dirty="0">
                <a:latin typeface="Times New Roman" pitchFamily="18" charset="0"/>
              </a:rPr>
              <a:t> e Sarmati e costituire due nuove province.</a:t>
            </a:r>
          </a:p>
          <a:p>
            <a:pPr algn="just"/>
            <a:r>
              <a:rPr lang="it-IT" sz="2400" b="1" dirty="0">
                <a:latin typeface="Times New Roman" pitchFamily="18" charset="0"/>
              </a:rPr>
              <a:t>     180: M. Aurelio muore di peste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250825" y="550863"/>
            <a:ext cx="3752850"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Commodo (180-192)</a:t>
            </a:r>
          </a:p>
        </p:txBody>
      </p:sp>
      <p:sp>
        <p:nvSpPr>
          <p:cNvPr id="40965" name="Text Box 5"/>
          <p:cNvSpPr txBox="1">
            <a:spLocks noChangeArrowheads="1"/>
          </p:cNvSpPr>
          <p:nvPr/>
        </p:nvSpPr>
        <p:spPr bwMode="auto">
          <a:xfrm>
            <a:off x="1" y="1916113"/>
            <a:ext cx="5357818" cy="4893647"/>
          </a:xfrm>
          <a:prstGeom prst="rect">
            <a:avLst/>
          </a:prstGeom>
          <a:solidFill>
            <a:srgbClr val="FFCC00"/>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Abbandona la politica del padre; chiude il conflitto con </a:t>
            </a:r>
            <a:r>
              <a:rPr lang="it-IT" sz="2400" b="1" dirty="0" err="1">
                <a:latin typeface="Times New Roman" pitchFamily="18" charset="0"/>
              </a:rPr>
              <a:t>Marcomanni</a:t>
            </a:r>
            <a:r>
              <a:rPr lang="it-IT" sz="2400" b="1" dirty="0">
                <a:latin typeface="Times New Roman" pitchFamily="18" charset="0"/>
              </a:rPr>
              <a:t> e Sarmati con una pace che migliora le condizioni precedenti.</a:t>
            </a:r>
          </a:p>
          <a:p>
            <a:pPr algn="just"/>
            <a:r>
              <a:rPr lang="it-IT" sz="2400" b="1" dirty="0">
                <a:latin typeface="Times New Roman" pitchFamily="18" charset="0"/>
              </a:rPr>
              <a:t>     Propende per un governo dispotico, rompendo l’equilibrio con il Senato</a:t>
            </a:r>
          </a:p>
          <a:p>
            <a:pPr algn="just"/>
            <a:r>
              <a:rPr lang="it-IT" sz="2400" b="1" dirty="0">
                <a:latin typeface="Times New Roman" pitchFamily="18" charset="0"/>
              </a:rPr>
              <a:t>     </a:t>
            </a:r>
          </a:p>
          <a:p>
            <a:pPr algn="just"/>
            <a:r>
              <a:rPr lang="it-IT" sz="2400" b="1" dirty="0">
                <a:latin typeface="Times New Roman" pitchFamily="18" charset="0"/>
              </a:rPr>
              <a:t>      182: è organizzata una prima congiura (cui partecipa la sorella Lucilla).</a:t>
            </a:r>
          </a:p>
          <a:p>
            <a:pPr algn="just"/>
            <a:r>
              <a:rPr lang="it-IT" sz="2400" b="1" dirty="0">
                <a:latin typeface="Times New Roman" pitchFamily="18" charset="0"/>
              </a:rPr>
              <a:t>      185: il prefetto </a:t>
            </a:r>
            <a:r>
              <a:rPr lang="it-IT" sz="2400" b="1" dirty="0" err="1">
                <a:latin typeface="Times New Roman" pitchFamily="18" charset="0"/>
              </a:rPr>
              <a:t>Tigidio</a:t>
            </a:r>
            <a:r>
              <a:rPr lang="it-IT" sz="2400" b="1" dirty="0">
                <a:latin typeface="Times New Roman" pitchFamily="18" charset="0"/>
              </a:rPr>
              <a:t> Perenne è coinvolto in un’accusa di cospirazione e giustiziato.</a:t>
            </a:r>
            <a:endParaRPr lang="it-IT" b="1" dirty="0">
              <a:latin typeface="Times New Roman" pitchFamily="18" charset="0"/>
            </a:endParaRPr>
          </a:p>
        </p:txBody>
      </p:sp>
      <p:pic>
        <p:nvPicPr>
          <p:cNvPr id="40966" name="Picture 6" descr="Commodo"/>
          <p:cNvPicPr>
            <a:picLocks noChangeAspect="1" noChangeArrowheads="1"/>
          </p:cNvPicPr>
          <p:nvPr/>
        </p:nvPicPr>
        <p:blipFill>
          <a:blip r:embed="rId3" cstate="print"/>
          <a:srcRect/>
          <a:stretch>
            <a:fillRect/>
          </a:stretch>
        </p:blipFill>
        <p:spPr bwMode="auto">
          <a:xfrm>
            <a:off x="5630863" y="1571612"/>
            <a:ext cx="3513137" cy="4608513"/>
          </a:xfrm>
          <a:prstGeom prst="rect">
            <a:avLst/>
          </a:prstGeom>
          <a:noFill/>
          <a:ln w="38100">
            <a:solidFill>
              <a:srgbClr val="808000"/>
            </a:solid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250825" y="550863"/>
            <a:ext cx="3752850" cy="617537"/>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Commodo (180-192)</a:t>
            </a:r>
          </a:p>
        </p:txBody>
      </p:sp>
      <p:sp>
        <p:nvSpPr>
          <p:cNvPr id="41987" name="Text Box 3"/>
          <p:cNvSpPr txBox="1">
            <a:spLocks noChangeArrowheads="1"/>
          </p:cNvSpPr>
          <p:nvPr/>
        </p:nvSpPr>
        <p:spPr bwMode="auto">
          <a:xfrm>
            <a:off x="1" y="1916113"/>
            <a:ext cx="5286380" cy="4524315"/>
          </a:xfrm>
          <a:prstGeom prst="rect">
            <a:avLst/>
          </a:prstGeom>
          <a:solidFill>
            <a:srgbClr val="FFCC00"/>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185: l’accusatore di </a:t>
            </a:r>
            <a:r>
              <a:rPr lang="it-IT" sz="2400" b="1" dirty="0" err="1">
                <a:latin typeface="Times New Roman" pitchFamily="18" charset="0"/>
              </a:rPr>
              <a:t>Tigidio</a:t>
            </a:r>
            <a:r>
              <a:rPr lang="it-IT" sz="2400" b="1" dirty="0">
                <a:latin typeface="Times New Roman" pitchFamily="18" charset="0"/>
              </a:rPr>
              <a:t> Perenne, M. Aurelio </a:t>
            </a:r>
            <a:r>
              <a:rPr lang="it-IT" sz="2400" b="1" dirty="0" err="1">
                <a:latin typeface="Times New Roman" pitchFamily="18" charset="0"/>
              </a:rPr>
              <a:t>Cleandro</a:t>
            </a:r>
            <a:r>
              <a:rPr lang="it-IT" sz="2400" b="1" dirty="0">
                <a:latin typeface="Times New Roman" pitchFamily="18" charset="0"/>
              </a:rPr>
              <a:t> diventa il nuovo prefetto del pretorio.</a:t>
            </a:r>
          </a:p>
          <a:p>
            <a:pPr algn="just"/>
            <a:r>
              <a:rPr lang="it-IT" sz="2400" b="1" dirty="0">
                <a:latin typeface="Times New Roman" pitchFamily="18" charset="0"/>
              </a:rPr>
              <a:t>     187: anche la moglie di </a:t>
            </a:r>
            <a:r>
              <a:rPr lang="it-IT" sz="2400" b="1" dirty="0" err="1">
                <a:latin typeface="Times New Roman" pitchFamily="18" charset="0"/>
              </a:rPr>
              <a:t>Commodo</a:t>
            </a:r>
            <a:r>
              <a:rPr lang="it-IT" sz="2400" b="1" dirty="0">
                <a:latin typeface="Times New Roman" pitchFamily="18" charset="0"/>
              </a:rPr>
              <a:t>, </a:t>
            </a:r>
            <a:r>
              <a:rPr lang="it-IT" sz="2400" b="1" dirty="0" err="1">
                <a:latin typeface="Times New Roman" pitchFamily="18" charset="0"/>
              </a:rPr>
              <a:t>Crispina</a:t>
            </a:r>
            <a:r>
              <a:rPr lang="it-IT" sz="2400" b="1" dirty="0">
                <a:latin typeface="Times New Roman" pitchFamily="18" charset="0"/>
              </a:rPr>
              <a:t>, è coinvolta in una repressione e uccisa.</a:t>
            </a:r>
          </a:p>
          <a:p>
            <a:pPr algn="just"/>
            <a:r>
              <a:rPr lang="it-IT" sz="2400" b="1" dirty="0">
                <a:latin typeface="Times New Roman" pitchFamily="18" charset="0"/>
              </a:rPr>
              <a:t>     189: anche </a:t>
            </a:r>
            <a:r>
              <a:rPr lang="it-IT" sz="2400" b="1" dirty="0" err="1">
                <a:latin typeface="Times New Roman" pitchFamily="18" charset="0"/>
              </a:rPr>
              <a:t>Cleandro</a:t>
            </a:r>
            <a:r>
              <a:rPr lang="it-IT" sz="2400" b="1" dirty="0">
                <a:latin typeface="Times New Roman" pitchFamily="18" charset="0"/>
              </a:rPr>
              <a:t> è ucciso, accusato di aver provocato una carestia per fomentare una rivolta. </a:t>
            </a:r>
          </a:p>
          <a:p>
            <a:pPr algn="just"/>
            <a:r>
              <a:rPr lang="it-IT" sz="2400" b="1" dirty="0">
                <a:latin typeface="Times New Roman" pitchFamily="18" charset="0"/>
              </a:rPr>
              <a:t>     192: il prefetto del pretorio Emilio </a:t>
            </a:r>
            <a:r>
              <a:rPr lang="it-IT" sz="2400" b="1" dirty="0" err="1">
                <a:latin typeface="Times New Roman" pitchFamily="18" charset="0"/>
              </a:rPr>
              <a:t>Leto</a:t>
            </a:r>
            <a:r>
              <a:rPr lang="it-IT" sz="2400" b="1" dirty="0">
                <a:latin typeface="Times New Roman" pitchFamily="18" charset="0"/>
              </a:rPr>
              <a:t> e il marito di una delle sue concubine, </a:t>
            </a:r>
            <a:r>
              <a:rPr lang="it-IT" sz="2400" b="1" dirty="0" err="1">
                <a:latin typeface="Times New Roman" pitchFamily="18" charset="0"/>
              </a:rPr>
              <a:t>Ecletto</a:t>
            </a:r>
            <a:r>
              <a:rPr lang="it-IT" sz="2400" b="1" dirty="0">
                <a:latin typeface="Times New Roman" pitchFamily="18" charset="0"/>
              </a:rPr>
              <a:t>, lo eliminano</a:t>
            </a:r>
            <a:r>
              <a:rPr lang="it-IT" b="1" dirty="0">
                <a:latin typeface="Times New Roman" pitchFamily="18" charset="0"/>
              </a:rPr>
              <a:t>.</a:t>
            </a:r>
          </a:p>
        </p:txBody>
      </p:sp>
      <p:pic>
        <p:nvPicPr>
          <p:cNvPr id="41988" name="Picture 4" descr="Commodo"/>
          <p:cNvPicPr>
            <a:picLocks noChangeAspect="1" noChangeArrowheads="1"/>
          </p:cNvPicPr>
          <p:nvPr/>
        </p:nvPicPr>
        <p:blipFill>
          <a:blip r:embed="rId3" cstate="print"/>
          <a:srcRect/>
          <a:stretch>
            <a:fillRect/>
          </a:stretch>
        </p:blipFill>
        <p:spPr bwMode="auto">
          <a:xfrm>
            <a:off x="5630863" y="1785926"/>
            <a:ext cx="3513137" cy="4608513"/>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4"/>
          <p:cNvSpPr txBox="1">
            <a:spLocks noChangeArrowheads="1"/>
          </p:cNvSpPr>
          <p:nvPr/>
        </p:nvSpPr>
        <p:spPr bwMode="auto">
          <a:xfrm>
            <a:off x="1116013" y="549275"/>
            <a:ext cx="2851150"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Pertinace (193)</a:t>
            </a:r>
          </a:p>
        </p:txBody>
      </p:sp>
      <p:pic>
        <p:nvPicPr>
          <p:cNvPr id="43013" name="Picture 5" descr="Pertinace"/>
          <p:cNvPicPr>
            <a:picLocks noChangeAspect="1" noChangeArrowheads="1"/>
          </p:cNvPicPr>
          <p:nvPr/>
        </p:nvPicPr>
        <p:blipFill>
          <a:blip r:embed="rId3" cstate="print"/>
          <a:srcRect/>
          <a:stretch>
            <a:fillRect/>
          </a:stretch>
        </p:blipFill>
        <p:spPr bwMode="auto">
          <a:xfrm>
            <a:off x="5783262" y="1285860"/>
            <a:ext cx="3360738" cy="4657725"/>
          </a:xfrm>
          <a:prstGeom prst="rect">
            <a:avLst/>
          </a:prstGeom>
          <a:noFill/>
          <a:ln w="38100">
            <a:solidFill>
              <a:srgbClr val="808000"/>
            </a:solidFill>
            <a:miter lim="800000"/>
            <a:headEnd/>
            <a:tailEnd/>
          </a:ln>
        </p:spPr>
      </p:pic>
      <p:sp>
        <p:nvSpPr>
          <p:cNvPr id="43014" name="Text Box 6"/>
          <p:cNvSpPr txBox="1">
            <a:spLocks noChangeArrowheads="1"/>
          </p:cNvSpPr>
          <p:nvPr/>
        </p:nvSpPr>
        <p:spPr bwMode="auto">
          <a:xfrm>
            <a:off x="0" y="1357298"/>
            <a:ext cx="5643570" cy="5262979"/>
          </a:xfrm>
          <a:prstGeom prst="rect">
            <a:avLst/>
          </a:prstGeom>
          <a:solidFill>
            <a:srgbClr val="99CC00"/>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Tra i collaboratori di M. Aurelio, era in quel momento </a:t>
            </a:r>
            <a:r>
              <a:rPr lang="it-IT" sz="2400" b="1" i="1" dirty="0" err="1">
                <a:latin typeface="Times New Roman" pitchFamily="18" charset="0"/>
              </a:rPr>
              <a:t>praefectus</a:t>
            </a:r>
            <a:r>
              <a:rPr lang="it-IT" sz="2400" b="1" i="1" dirty="0">
                <a:latin typeface="Times New Roman" pitchFamily="18" charset="0"/>
              </a:rPr>
              <a:t> </a:t>
            </a:r>
            <a:r>
              <a:rPr lang="it-IT" sz="2400" b="1" i="1" dirty="0" err="1">
                <a:latin typeface="Times New Roman" pitchFamily="18" charset="0"/>
              </a:rPr>
              <a:t>urbi</a:t>
            </a:r>
            <a:r>
              <a:rPr lang="it-IT" sz="2400" b="1" dirty="0">
                <a:latin typeface="Times New Roman" pitchFamily="18" charset="0"/>
              </a:rPr>
              <a:t>. </a:t>
            </a:r>
          </a:p>
          <a:p>
            <a:pPr algn="just"/>
            <a:r>
              <a:rPr lang="it-IT" sz="2400" b="1" dirty="0">
                <a:latin typeface="Times New Roman" pitchFamily="18" charset="0"/>
              </a:rPr>
              <a:t>     E’ probabile che la congiura fosse stata preparata con cura proprio per permettere l’ascesa al trono di Pertinace (secondo le fonti, sarebbe stata una iniziativa estemporanea e la scelta di Pertinace di ripiego). </a:t>
            </a:r>
          </a:p>
          <a:p>
            <a:pPr algn="just"/>
            <a:r>
              <a:rPr lang="it-IT" sz="2400" b="1" dirty="0">
                <a:latin typeface="Times New Roman" pitchFamily="18" charset="0"/>
              </a:rPr>
              <a:t>     Cerca di risanare il rapporto con il Senato (si dichiara </a:t>
            </a:r>
            <a:r>
              <a:rPr lang="it-IT" sz="2400" b="1" i="1" dirty="0" err="1">
                <a:latin typeface="Times New Roman" pitchFamily="18" charset="0"/>
              </a:rPr>
              <a:t>princeps</a:t>
            </a:r>
            <a:r>
              <a:rPr lang="it-IT" sz="2400" b="1" i="1" dirty="0">
                <a:latin typeface="Times New Roman" pitchFamily="18" charset="0"/>
              </a:rPr>
              <a:t> </a:t>
            </a:r>
            <a:r>
              <a:rPr lang="it-IT" sz="2400" b="1" i="1" dirty="0" err="1">
                <a:latin typeface="Times New Roman" pitchFamily="18" charset="0"/>
              </a:rPr>
              <a:t>senatus</a:t>
            </a:r>
            <a:r>
              <a:rPr lang="it-IT" sz="2400" b="1" dirty="0">
                <a:latin typeface="Times New Roman" pitchFamily="18" charset="0"/>
              </a:rPr>
              <a:t>, rifiuta il titolo di Augusta per la moglie e di Cesare per il figlio).</a:t>
            </a:r>
          </a:p>
          <a:p>
            <a:pPr algn="just"/>
            <a:r>
              <a:rPr lang="it-IT" sz="2400" b="1" dirty="0">
                <a:latin typeface="Times New Roman" pitchFamily="18" charset="0"/>
              </a:rPr>
              <a:t>     Dopo tre mesi è ucciso dai pretoriani che chiedevano un nuovo donativo</a:t>
            </a:r>
            <a:r>
              <a:rPr lang="it-IT" b="1" dirty="0">
                <a:latin typeface="Times New Roman" pitchFamily="18" charset="0"/>
              </a:rPr>
              <a: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1116013" y="549275"/>
            <a:ext cx="2851150"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Pertinace (193)</a:t>
            </a:r>
          </a:p>
        </p:txBody>
      </p:sp>
      <p:pic>
        <p:nvPicPr>
          <p:cNvPr id="44035" name="Picture 3" descr="Pertinace"/>
          <p:cNvPicPr>
            <a:picLocks noChangeAspect="1" noChangeArrowheads="1"/>
          </p:cNvPicPr>
          <p:nvPr/>
        </p:nvPicPr>
        <p:blipFill>
          <a:blip r:embed="rId3" cstate="print"/>
          <a:srcRect/>
          <a:stretch>
            <a:fillRect/>
          </a:stretch>
        </p:blipFill>
        <p:spPr bwMode="auto">
          <a:xfrm>
            <a:off x="5508625" y="549275"/>
            <a:ext cx="3360738" cy="4657725"/>
          </a:xfrm>
          <a:prstGeom prst="rect">
            <a:avLst/>
          </a:prstGeom>
          <a:noFill/>
          <a:ln w="38100">
            <a:solidFill>
              <a:srgbClr val="808000"/>
            </a:solidFill>
            <a:miter lim="800000"/>
            <a:headEnd/>
            <a:tailEnd/>
          </a:ln>
        </p:spPr>
      </p:pic>
      <p:sp>
        <p:nvSpPr>
          <p:cNvPr id="44036" name="Text Box 4"/>
          <p:cNvSpPr txBox="1">
            <a:spLocks noChangeArrowheads="1"/>
          </p:cNvSpPr>
          <p:nvPr/>
        </p:nvSpPr>
        <p:spPr bwMode="auto">
          <a:xfrm>
            <a:off x="250825" y="1916113"/>
            <a:ext cx="4176713" cy="2876550"/>
          </a:xfrm>
          <a:prstGeom prst="rect">
            <a:avLst/>
          </a:prstGeom>
          <a:solidFill>
            <a:srgbClr val="99CC00"/>
          </a:solidFill>
          <a:ln w="38100">
            <a:solidFill>
              <a:srgbClr val="808000"/>
            </a:solidFill>
            <a:miter lim="800000"/>
            <a:headEnd/>
            <a:tailEnd/>
          </a:ln>
          <a:effectLst/>
        </p:spPr>
        <p:txBody>
          <a:bodyPr>
            <a:spAutoFit/>
          </a:bodyPr>
          <a:lstStyle/>
          <a:p>
            <a:pPr algn="just"/>
            <a:r>
              <a:rPr lang="it-IT" b="1" dirty="0">
                <a:latin typeface="Times New Roman" pitchFamily="18" charset="0"/>
              </a:rPr>
              <a:t>     Nei tre mesi di regno cerca di rilanciare l’economia:</a:t>
            </a:r>
          </a:p>
          <a:p>
            <a:pPr algn="just"/>
            <a:r>
              <a:rPr lang="it-IT" b="1" dirty="0">
                <a:latin typeface="Times New Roman" pitchFamily="18" charset="0"/>
              </a:rPr>
              <a:t> - condona 9 anni di interessi sui prestiti degli </a:t>
            </a:r>
            <a:r>
              <a:rPr lang="it-IT" b="1" i="1" dirty="0">
                <a:latin typeface="Times New Roman" pitchFamily="18" charset="0"/>
              </a:rPr>
              <a:t>alimenta</a:t>
            </a:r>
            <a:r>
              <a:rPr lang="it-IT" b="1" dirty="0">
                <a:latin typeface="Times New Roman" pitchFamily="18" charset="0"/>
              </a:rPr>
              <a:t>;</a:t>
            </a:r>
          </a:p>
          <a:p>
            <a:pPr algn="just"/>
            <a:r>
              <a:rPr lang="it-IT" b="1" dirty="0">
                <a:latin typeface="Times New Roman" pitchFamily="18" charset="0"/>
              </a:rPr>
              <a:t> - incoraggia  la messa a coltura delle terre incolte, </a:t>
            </a:r>
            <a:r>
              <a:rPr lang="it-IT" b="1" dirty="0" err="1">
                <a:latin typeface="Times New Roman" pitchFamily="18" charset="0"/>
              </a:rPr>
              <a:t>concendendone</a:t>
            </a:r>
            <a:r>
              <a:rPr lang="it-IT" b="1" dirty="0">
                <a:latin typeface="Times New Roman" pitchFamily="18" charset="0"/>
              </a:rPr>
              <a:t> la piena proprietà e l’esenzione dal </a:t>
            </a:r>
            <a:r>
              <a:rPr lang="it-IT" b="1" i="1" dirty="0" err="1">
                <a:latin typeface="Times New Roman" pitchFamily="18" charset="0"/>
              </a:rPr>
              <a:t>tributum</a:t>
            </a:r>
            <a:r>
              <a:rPr lang="it-IT" b="1" i="1" dirty="0">
                <a:latin typeface="Times New Roman" pitchFamily="18" charset="0"/>
              </a:rPr>
              <a:t> soli</a:t>
            </a:r>
            <a:r>
              <a:rPr lang="it-IT" b="1" dirty="0">
                <a:latin typeface="Times New Roman" pitchFamily="18" charset="0"/>
              </a:rPr>
              <a:t> per 10 anni; </a:t>
            </a:r>
          </a:p>
          <a:p>
            <a:pPr algn="just"/>
            <a:r>
              <a:rPr lang="it-IT" b="1" dirty="0">
                <a:latin typeface="Times New Roman" pitchFamily="18" charset="0"/>
              </a:rPr>
              <a:t> - migliora la moneta sia nel peso che nel fino.</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4"/>
          <p:cNvSpPr txBox="1">
            <a:spLocks noChangeArrowheads="1"/>
          </p:cNvSpPr>
          <p:nvPr/>
        </p:nvSpPr>
        <p:spPr bwMode="auto">
          <a:xfrm>
            <a:off x="611188" y="549275"/>
            <a:ext cx="3763962"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Didio Giuliano (193)</a:t>
            </a:r>
          </a:p>
        </p:txBody>
      </p:sp>
      <p:pic>
        <p:nvPicPr>
          <p:cNvPr id="45061" name="Picture 5" descr="Didio Giuliano"/>
          <p:cNvPicPr>
            <a:picLocks noChangeAspect="1" noChangeArrowheads="1"/>
          </p:cNvPicPr>
          <p:nvPr/>
        </p:nvPicPr>
        <p:blipFill>
          <a:blip r:embed="rId3" cstate="print"/>
          <a:srcRect/>
          <a:stretch>
            <a:fillRect/>
          </a:stretch>
        </p:blipFill>
        <p:spPr bwMode="auto">
          <a:xfrm>
            <a:off x="5259388" y="549275"/>
            <a:ext cx="3600450" cy="4967288"/>
          </a:xfrm>
          <a:prstGeom prst="rect">
            <a:avLst/>
          </a:prstGeom>
          <a:noFill/>
          <a:ln w="38100">
            <a:solidFill>
              <a:srgbClr val="808000"/>
            </a:solidFill>
            <a:miter lim="800000"/>
            <a:headEnd/>
            <a:tailEnd/>
          </a:ln>
        </p:spPr>
      </p:pic>
      <p:sp>
        <p:nvSpPr>
          <p:cNvPr id="45062" name="Text Box 6"/>
          <p:cNvSpPr txBox="1">
            <a:spLocks noChangeArrowheads="1"/>
          </p:cNvSpPr>
          <p:nvPr/>
        </p:nvSpPr>
        <p:spPr bwMode="auto">
          <a:xfrm>
            <a:off x="250825" y="1916113"/>
            <a:ext cx="4176713" cy="2677656"/>
          </a:xfrm>
          <a:prstGeom prst="rect">
            <a:avLst/>
          </a:prstGeom>
          <a:solidFill>
            <a:srgbClr val="99CC00"/>
          </a:solidFill>
          <a:ln w="38100">
            <a:solidFill>
              <a:srgbClr val="808000"/>
            </a:solidFill>
            <a:miter lim="800000"/>
            <a:headEnd/>
            <a:tailEnd/>
          </a:ln>
          <a:effectLst/>
        </p:spPr>
        <p:txBody>
          <a:bodyPr>
            <a:spAutoFit/>
          </a:bodyPr>
          <a:lstStyle/>
          <a:p>
            <a:pPr algn="just"/>
            <a:r>
              <a:rPr lang="it-IT" b="1" dirty="0">
                <a:latin typeface="Times New Roman" pitchFamily="18" charset="0"/>
              </a:rPr>
              <a:t>     </a:t>
            </a:r>
            <a:r>
              <a:rPr lang="it-IT" sz="2800" b="1" dirty="0">
                <a:latin typeface="Times New Roman" pitchFamily="18" charset="0"/>
              </a:rPr>
              <a:t>Ucciso Pertinace, ottiene il trono per aver offerto il donativo più alto.</a:t>
            </a:r>
          </a:p>
          <a:p>
            <a:pPr algn="just"/>
            <a:r>
              <a:rPr lang="it-IT" sz="2800" b="1" dirty="0">
                <a:latin typeface="Times New Roman" pitchFamily="18" charset="0"/>
              </a:rPr>
              <a:t>     Rimane in carica per circa 2 mesi</a:t>
            </a:r>
            <a:r>
              <a:rPr lang="it-IT" b="1" dirty="0">
                <a:latin typeface="Times New Roman" pitchFamily="18" charset="0"/>
              </a:rPr>
              <a: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4"/>
          <p:cNvSpPr txBox="1">
            <a:spLocks noChangeArrowheads="1"/>
          </p:cNvSpPr>
          <p:nvPr/>
        </p:nvSpPr>
        <p:spPr bwMode="auto">
          <a:xfrm>
            <a:off x="0" y="0"/>
            <a:ext cx="9143999" cy="1569660"/>
          </a:xfrm>
          <a:prstGeom prst="rect">
            <a:avLst/>
          </a:prstGeom>
          <a:solidFill>
            <a:srgbClr val="99CC00"/>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Nei giorni immediatamente successivi la morte di Pertinace, le legioni occidentali avevano acclamato imperatore Settimio Severo (legato della </a:t>
            </a:r>
            <a:r>
              <a:rPr lang="it-IT" sz="2400" b="1" dirty="0" err="1">
                <a:latin typeface="Times New Roman" pitchFamily="18" charset="0"/>
              </a:rPr>
              <a:t>Pannonia</a:t>
            </a:r>
            <a:r>
              <a:rPr lang="it-IT" sz="2400" b="1" dirty="0">
                <a:latin typeface="Times New Roman" pitchFamily="18" charset="0"/>
              </a:rPr>
              <a:t> Superiore) , quelle orientali </a:t>
            </a:r>
            <a:r>
              <a:rPr lang="it-IT" sz="2400" b="1" dirty="0" err="1">
                <a:latin typeface="Times New Roman" pitchFamily="18" charset="0"/>
              </a:rPr>
              <a:t>Pescennio</a:t>
            </a:r>
            <a:r>
              <a:rPr lang="it-IT" sz="2400" b="1" dirty="0">
                <a:latin typeface="Times New Roman" pitchFamily="18" charset="0"/>
              </a:rPr>
              <a:t> </a:t>
            </a:r>
            <a:r>
              <a:rPr lang="it-IT" sz="2400" b="1" dirty="0" err="1">
                <a:latin typeface="Times New Roman" pitchFamily="18" charset="0"/>
              </a:rPr>
              <a:t>Nigro</a:t>
            </a:r>
            <a:r>
              <a:rPr lang="it-IT" sz="2400" b="1" dirty="0">
                <a:latin typeface="Times New Roman" pitchFamily="18" charset="0"/>
              </a:rPr>
              <a:t> (legato di Siria).</a:t>
            </a:r>
            <a:endParaRPr lang="it-IT" b="1" dirty="0">
              <a:latin typeface="Times New Roman" pitchFamily="18" charset="0"/>
            </a:endParaRPr>
          </a:p>
        </p:txBody>
      </p:sp>
      <p:pic>
        <p:nvPicPr>
          <p:cNvPr id="46085" name="Picture 5" descr="Pescennio Nigro"/>
          <p:cNvPicPr>
            <a:picLocks noChangeAspect="1" noChangeArrowheads="1"/>
          </p:cNvPicPr>
          <p:nvPr/>
        </p:nvPicPr>
        <p:blipFill>
          <a:blip r:embed="rId3" cstate="print"/>
          <a:srcRect/>
          <a:stretch>
            <a:fillRect/>
          </a:stretch>
        </p:blipFill>
        <p:spPr bwMode="auto">
          <a:xfrm>
            <a:off x="4787900" y="1989138"/>
            <a:ext cx="3770313" cy="4348162"/>
          </a:xfrm>
          <a:prstGeom prst="rect">
            <a:avLst/>
          </a:prstGeom>
          <a:noFill/>
          <a:ln w="38100">
            <a:solidFill>
              <a:srgbClr val="808000"/>
            </a:solidFill>
            <a:miter lim="800000"/>
            <a:headEnd/>
            <a:tailEnd/>
          </a:ln>
        </p:spPr>
      </p:pic>
      <p:pic>
        <p:nvPicPr>
          <p:cNvPr id="46086" name="Picture 6" descr="Settimio Severo"/>
          <p:cNvPicPr>
            <a:picLocks noChangeAspect="1" noChangeArrowheads="1"/>
          </p:cNvPicPr>
          <p:nvPr/>
        </p:nvPicPr>
        <p:blipFill>
          <a:blip r:embed="rId4" cstate="print"/>
          <a:srcRect/>
          <a:stretch>
            <a:fillRect/>
          </a:stretch>
        </p:blipFill>
        <p:spPr bwMode="auto">
          <a:xfrm>
            <a:off x="611188" y="1989138"/>
            <a:ext cx="3241675" cy="432117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0" y="549275"/>
            <a:ext cx="9143999" cy="1200329"/>
          </a:xfrm>
          <a:prstGeom prst="rect">
            <a:avLst/>
          </a:prstGeom>
          <a:solidFill>
            <a:srgbClr val="99CC00"/>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Settimio Severo si muove subito verso Roma, dopo essersi accordato con il legato della Britannia, </a:t>
            </a:r>
            <a:r>
              <a:rPr lang="it-IT" sz="2400" b="1" dirty="0" err="1">
                <a:latin typeface="Times New Roman" pitchFamily="18" charset="0"/>
              </a:rPr>
              <a:t>Clodio</a:t>
            </a:r>
            <a:r>
              <a:rPr lang="it-IT" sz="2400" b="1" dirty="0">
                <a:latin typeface="Times New Roman" pitchFamily="18" charset="0"/>
              </a:rPr>
              <a:t> Albino, che ottiene la nomina a Cesare.</a:t>
            </a:r>
          </a:p>
        </p:txBody>
      </p:sp>
      <p:pic>
        <p:nvPicPr>
          <p:cNvPr id="47108" name="Picture 4" descr="Settimio Severo"/>
          <p:cNvPicPr>
            <a:picLocks noChangeAspect="1" noChangeArrowheads="1"/>
          </p:cNvPicPr>
          <p:nvPr/>
        </p:nvPicPr>
        <p:blipFill>
          <a:blip r:embed="rId2" cstate="print"/>
          <a:srcRect/>
          <a:stretch>
            <a:fillRect/>
          </a:stretch>
        </p:blipFill>
        <p:spPr bwMode="auto">
          <a:xfrm>
            <a:off x="611188" y="1989138"/>
            <a:ext cx="3241675" cy="4321175"/>
          </a:xfrm>
          <a:prstGeom prst="rect">
            <a:avLst/>
          </a:prstGeom>
          <a:noFill/>
          <a:ln w="38100">
            <a:solidFill>
              <a:srgbClr val="808000"/>
            </a:solidFill>
            <a:miter lim="800000"/>
            <a:headEnd/>
            <a:tailEnd/>
          </a:ln>
        </p:spPr>
      </p:pic>
      <p:pic>
        <p:nvPicPr>
          <p:cNvPr id="47109" name="Picture 5" descr="Clodio Albino"/>
          <p:cNvPicPr>
            <a:picLocks noChangeAspect="1" noChangeArrowheads="1"/>
          </p:cNvPicPr>
          <p:nvPr/>
        </p:nvPicPr>
        <p:blipFill>
          <a:blip r:embed="rId3" cstate="print"/>
          <a:srcRect/>
          <a:stretch>
            <a:fillRect/>
          </a:stretch>
        </p:blipFill>
        <p:spPr bwMode="auto">
          <a:xfrm>
            <a:off x="5292725" y="1989138"/>
            <a:ext cx="3240088" cy="431958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250825" y="1989138"/>
            <a:ext cx="4968875" cy="3970318"/>
          </a:xfrm>
          <a:prstGeom prst="rect">
            <a:avLst/>
          </a:prstGeom>
          <a:solidFill>
            <a:srgbClr val="99CC00"/>
          </a:solidFill>
          <a:ln w="38100">
            <a:solidFill>
              <a:srgbClr val="808000"/>
            </a:solidFill>
            <a:miter lim="800000"/>
            <a:headEnd/>
            <a:tailEnd/>
          </a:ln>
          <a:effectLst/>
        </p:spPr>
        <p:txBody>
          <a:bodyPr>
            <a:spAutoFit/>
          </a:bodyPr>
          <a:lstStyle/>
          <a:p>
            <a:pPr algn="just"/>
            <a:r>
              <a:rPr lang="it-IT" b="1" dirty="0">
                <a:latin typeface="Times New Roman" pitchFamily="18" charset="0"/>
              </a:rPr>
              <a:t>     </a:t>
            </a:r>
            <a:r>
              <a:rPr lang="it-IT" sz="2800" b="1" dirty="0">
                <a:latin typeface="Times New Roman" pitchFamily="18" charset="0"/>
              </a:rPr>
              <a:t>Nel giugno del 193 Settimio entra a Roma ove subito scioglie le coorti </a:t>
            </a:r>
            <a:r>
              <a:rPr lang="it-IT" sz="2800" b="1" dirty="0" err="1">
                <a:latin typeface="Times New Roman" pitchFamily="18" charset="0"/>
              </a:rPr>
              <a:t>pretorie</a:t>
            </a:r>
            <a:r>
              <a:rPr lang="it-IT" sz="2800" b="1" dirty="0">
                <a:latin typeface="Times New Roman" pitchFamily="18" charset="0"/>
              </a:rPr>
              <a:t>, ricostituendole con legionari a lui fedeli. Stanzia la II legione </a:t>
            </a:r>
            <a:r>
              <a:rPr lang="it-IT" sz="2800" b="1" dirty="0" err="1">
                <a:latin typeface="Times New Roman" pitchFamily="18" charset="0"/>
              </a:rPr>
              <a:t>parthica</a:t>
            </a:r>
            <a:r>
              <a:rPr lang="it-IT" sz="2800" b="1" dirty="0">
                <a:latin typeface="Times New Roman" pitchFamily="18" charset="0"/>
              </a:rPr>
              <a:t> ad Albano, e raddoppia gli effettivi delle coorti </a:t>
            </a:r>
            <a:r>
              <a:rPr lang="it-IT" sz="2800" b="1" dirty="0" err="1">
                <a:latin typeface="Times New Roman" pitchFamily="18" charset="0"/>
              </a:rPr>
              <a:t>pretorie</a:t>
            </a:r>
            <a:r>
              <a:rPr lang="it-IT" sz="2800" b="1" dirty="0">
                <a:latin typeface="Times New Roman" pitchFamily="18" charset="0"/>
              </a:rPr>
              <a:t> e delle coorti urbane</a:t>
            </a:r>
            <a:r>
              <a:rPr lang="it-IT" b="1" dirty="0">
                <a:latin typeface="Times New Roman" pitchFamily="18" charset="0"/>
              </a:rPr>
              <a:t>.</a:t>
            </a:r>
          </a:p>
        </p:txBody>
      </p:sp>
      <p:pic>
        <p:nvPicPr>
          <p:cNvPr id="48131" name="Picture 3" descr="Settimio Severo"/>
          <p:cNvPicPr>
            <a:picLocks noChangeAspect="1" noChangeArrowheads="1"/>
          </p:cNvPicPr>
          <p:nvPr/>
        </p:nvPicPr>
        <p:blipFill>
          <a:blip r:embed="rId3" cstate="print"/>
          <a:srcRect/>
          <a:stretch>
            <a:fillRect/>
          </a:stretch>
        </p:blipFill>
        <p:spPr bwMode="auto">
          <a:xfrm>
            <a:off x="5508625" y="1484313"/>
            <a:ext cx="3241675" cy="4321175"/>
          </a:xfrm>
          <a:prstGeom prst="rect">
            <a:avLst/>
          </a:prstGeom>
          <a:noFill/>
          <a:ln w="38100">
            <a:solidFill>
              <a:srgbClr val="808000"/>
            </a:solidFill>
            <a:miter lim="800000"/>
            <a:headEnd/>
            <a:tailEnd/>
          </a:ln>
        </p:spPr>
      </p:pic>
      <p:sp>
        <p:nvSpPr>
          <p:cNvPr id="48133" name="Text Box 5"/>
          <p:cNvSpPr txBox="1">
            <a:spLocks noChangeArrowheads="1"/>
          </p:cNvSpPr>
          <p:nvPr/>
        </p:nvSpPr>
        <p:spPr bwMode="auto">
          <a:xfrm>
            <a:off x="611188" y="549275"/>
            <a:ext cx="4667250"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Settimio Severo (193-211)</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250825" y="1989138"/>
            <a:ext cx="4968875" cy="2554545"/>
          </a:xfrm>
          <a:prstGeom prst="rect">
            <a:avLst/>
          </a:prstGeom>
          <a:solidFill>
            <a:srgbClr val="99CC00"/>
          </a:solidFill>
          <a:ln w="38100">
            <a:solidFill>
              <a:srgbClr val="808000"/>
            </a:solidFill>
            <a:miter lim="800000"/>
            <a:headEnd/>
            <a:tailEnd/>
          </a:ln>
          <a:effectLst/>
        </p:spPr>
        <p:txBody>
          <a:bodyPr>
            <a:spAutoFit/>
          </a:bodyPr>
          <a:lstStyle/>
          <a:p>
            <a:pPr algn="just"/>
            <a:r>
              <a:rPr lang="it-IT" sz="3200" b="1" dirty="0">
                <a:latin typeface="Times New Roman" pitchFamily="18" charset="0"/>
              </a:rPr>
              <a:t>Nel luglio del 193 parte per attaccare </a:t>
            </a:r>
            <a:r>
              <a:rPr lang="it-IT" sz="3200" b="1" dirty="0" err="1">
                <a:latin typeface="Times New Roman" pitchFamily="18" charset="0"/>
              </a:rPr>
              <a:t>Pescennio</a:t>
            </a:r>
            <a:r>
              <a:rPr lang="it-IT" sz="3200" b="1" dirty="0">
                <a:latin typeface="Times New Roman" pitchFamily="18" charset="0"/>
              </a:rPr>
              <a:t> </a:t>
            </a:r>
            <a:r>
              <a:rPr lang="it-IT" sz="3200" b="1" dirty="0" err="1">
                <a:latin typeface="Times New Roman" pitchFamily="18" charset="0"/>
              </a:rPr>
              <a:t>Nigro</a:t>
            </a:r>
            <a:r>
              <a:rPr lang="it-IT" sz="3200" b="1" dirty="0">
                <a:latin typeface="Times New Roman" pitchFamily="18" charset="0"/>
              </a:rPr>
              <a:t>. Nel marzo del 194 </a:t>
            </a:r>
            <a:r>
              <a:rPr lang="it-IT" sz="3200" b="1" dirty="0" err="1">
                <a:latin typeface="Times New Roman" pitchFamily="18" charset="0"/>
              </a:rPr>
              <a:t>Pescennio</a:t>
            </a:r>
            <a:r>
              <a:rPr lang="it-IT" sz="3200" b="1" dirty="0">
                <a:latin typeface="Times New Roman" pitchFamily="18" charset="0"/>
              </a:rPr>
              <a:t> </a:t>
            </a:r>
            <a:r>
              <a:rPr lang="it-IT" sz="3200" b="1" dirty="0" err="1">
                <a:latin typeface="Times New Roman" pitchFamily="18" charset="0"/>
              </a:rPr>
              <a:t>Nigro</a:t>
            </a:r>
            <a:r>
              <a:rPr lang="it-IT" sz="3200" b="1" dirty="0">
                <a:latin typeface="Times New Roman" pitchFamily="18" charset="0"/>
              </a:rPr>
              <a:t> è sconfitto e ucciso.</a:t>
            </a:r>
          </a:p>
        </p:txBody>
      </p:sp>
      <p:pic>
        <p:nvPicPr>
          <p:cNvPr id="49155" name="Picture 3" descr="Settimio Severo"/>
          <p:cNvPicPr>
            <a:picLocks noChangeAspect="1" noChangeArrowheads="1"/>
          </p:cNvPicPr>
          <p:nvPr/>
        </p:nvPicPr>
        <p:blipFill>
          <a:blip r:embed="rId3" cstate="print"/>
          <a:srcRect/>
          <a:stretch>
            <a:fillRect/>
          </a:stretch>
        </p:blipFill>
        <p:spPr bwMode="auto">
          <a:xfrm>
            <a:off x="5508625" y="1484313"/>
            <a:ext cx="3241675" cy="4321175"/>
          </a:xfrm>
          <a:prstGeom prst="rect">
            <a:avLst/>
          </a:prstGeom>
          <a:noFill/>
          <a:ln w="38100">
            <a:solidFill>
              <a:srgbClr val="808000"/>
            </a:solidFill>
            <a:miter lim="800000"/>
            <a:headEnd/>
            <a:tailEnd/>
          </a:ln>
        </p:spPr>
      </p:pic>
      <p:sp>
        <p:nvSpPr>
          <p:cNvPr id="49156" name="Text Box 4"/>
          <p:cNvSpPr txBox="1">
            <a:spLocks noChangeArrowheads="1"/>
          </p:cNvSpPr>
          <p:nvPr/>
        </p:nvSpPr>
        <p:spPr bwMode="auto">
          <a:xfrm>
            <a:off x="611188" y="549275"/>
            <a:ext cx="4667250"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Settimio Severo (193-211)</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0" y="1571612"/>
            <a:ext cx="5429256" cy="2308324"/>
          </a:xfrm>
          <a:prstGeom prst="rect">
            <a:avLst/>
          </a:prstGeom>
          <a:solidFill>
            <a:srgbClr val="99CC00"/>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Nel 195 Settimio Severo conduce una prima campagna contro i  re di </a:t>
            </a:r>
            <a:r>
              <a:rPr lang="it-IT" sz="2400" b="1" dirty="0" err="1">
                <a:latin typeface="Times New Roman" pitchFamily="18" charset="0"/>
              </a:rPr>
              <a:t>Osroene</a:t>
            </a:r>
            <a:r>
              <a:rPr lang="it-IT" sz="2400" b="1" dirty="0">
                <a:latin typeface="Times New Roman" pitchFamily="18" charset="0"/>
              </a:rPr>
              <a:t> e </a:t>
            </a:r>
            <a:r>
              <a:rPr lang="it-IT" sz="2400" b="1" dirty="0" err="1">
                <a:latin typeface="Times New Roman" pitchFamily="18" charset="0"/>
              </a:rPr>
              <a:t>Adiabene</a:t>
            </a:r>
            <a:r>
              <a:rPr lang="it-IT" sz="2400" b="1" dirty="0">
                <a:latin typeface="Times New Roman" pitchFamily="18" charset="0"/>
              </a:rPr>
              <a:t>, che avevano sostenuto </a:t>
            </a:r>
            <a:r>
              <a:rPr lang="it-IT" sz="2400" b="1" dirty="0" err="1">
                <a:latin typeface="Times New Roman" pitchFamily="18" charset="0"/>
              </a:rPr>
              <a:t>Pescennio</a:t>
            </a:r>
            <a:r>
              <a:rPr lang="it-IT" sz="2400" b="1" dirty="0">
                <a:latin typeface="Times New Roman" pitchFamily="18" charset="0"/>
              </a:rPr>
              <a:t> </a:t>
            </a:r>
            <a:r>
              <a:rPr lang="it-IT" sz="2400" b="1" dirty="0" err="1">
                <a:latin typeface="Times New Roman" pitchFamily="18" charset="0"/>
              </a:rPr>
              <a:t>Nigro</a:t>
            </a:r>
            <a:r>
              <a:rPr lang="it-IT" sz="2400" b="1" dirty="0">
                <a:latin typeface="Times New Roman" pitchFamily="18" charset="0"/>
              </a:rPr>
              <a:t> e dopo la sua sconfitta avevano attaccato alcune </a:t>
            </a:r>
            <a:r>
              <a:rPr lang="it-IT" sz="2400" b="1" dirty="0" err="1">
                <a:latin typeface="Times New Roman" pitchFamily="18" charset="0"/>
              </a:rPr>
              <a:t>piazzaforti</a:t>
            </a:r>
            <a:r>
              <a:rPr lang="it-IT" sz="2400" b="1" dirty="0">
                <a:latin typeface="Times New Roman" pitchFamily="18" charset="0"/>
              </a:rPr>
              <a:t> romane (in particolare </a:t>
            </a:r>
            <a:r>
              <a:rPr lang="it-IT" sz="2400" b="1" dirty="0" err="1">
                <a:latin typeface="Times New Roman" pitchFamily="18" charset="0"/>
              </a:rPr>
              <a:t>Nisibis</a:t>
            </a:r>
            <a:r>
              <a:rPr lang="it-IT" sz="2400" b="1" dirty="0">
                <a:latin typeface="Times New Roman" pitchFamily="18" charset="0"/>
              </a:rPr>
              <a:t>).</a:t>
            </a:r>
          </a:p>
        </p:txBody>
      </p:sp>
      <p:pic>
        <p:nvPicPr>
          <p:cNvPr id="50179" name="Picture 3" descr="Settimio Severo"/>
          <p:cNvPicPr>
            <a:picLocks noChangeAspect="1" noChangeArrowheads="1"/>
          </p:cNvPicPr>
          <p:nvPr/>
        </p:nvPicPr>
        <p:blipFill>
          <a:blip r:embed="rId3" cstate="print"/>
          <a:srcRect/>
          <a:stretch>
            <a:fillRect/>
          </a:stretch>
        </p:blipFill>
        <p:spPr bwMode="auto">
          <a:xfrm>
            <a:off x="5508625" y="1484313"/>
            <a:ext cx="3241675" cy="4321175"/>
          </a:xfrm>
          <a:prstGeom prst="rect">
            <a:avLst/>
          </a:prstGeom>
          <a:noFill/>
          <a:ln w="38100">
            <a:solidFill>
              <a:srgbClr val="808000"/>
            </a:solidFill>
            <a:miter lim="800000"/>
            <a:headEnd/>
            <a:tailEnd/>
          </a:ln>
        </p:spPr>
      </p:pic>
      <p:sp>
        <p:nvSpPr>
          <p:cNvPr id="50180" name="Text Box 4"/>
          <p:cNvSpPr txBox="1">
            <a:spLocks noChangeArrowheads="1"/>
          </p:cNvSpPr>
          <p:nvPr/>
        </p:nvSpPr>
        <p:spPr bwMode="auto">
          <a:xfrm>
            <a:off x="611188" y="549275"/>
            <a:ext cx="4667250"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Settimio Severo (193-211)</a:t>
            </a:r>
          </a:p>
        </p:txBody>
      </p:sp>
      <p:sp>
        <p:nvSpPr>
          <p:cNvPr id="50181" name="Text Box 5"/>
          <p:cNvSpPr txBox="1">
            <a:spLocks noChangeArrowheads="1"/>
          </p:cNvSpPr>
          <p:nvPr/>
        </p:nvSpPr>
        <p:spPr bwMode="auto">
          <a:xfrm>
            <a:off x="0" y="4149725"/>
            <a:ext cx="5429255" cy="2246769"/>
          </a:xfrm>
          <a:prstGeom prst="rect">
            <a:avLst/>
          </a:prstGeom>
          <a:solidFill>
            <a:srgbClr val="99CC00"/>
          </a:solidFill>
          <a:ln w="38100">
            <a:solidFill>
              <a:srgbClr val="808000"/>
            </a:solidFill>
            <a:miter lim="800000"/>
            <a:headEnd/>
            <a:tailEnd/>
          </a:ln>
          <a:effectLst/>
        </p:spPr>
        <p:txBody>
          <a:bodyPr wrap="square">
            <a:spAutoFit/>
          </a:bodyPr>
          <a:lstStyle/>
          <a:p>
            <a:pPr algn="just"/>
            <a:r>
              <a:rPr lang="it-IT" sz="2800" b="1" dirty="0">
                <a:latin typeface="Times New Roman" pitchFamily="18" charset="0"/>
              </a:rPr>
              <a:t>Il conflitto si chiude con la costituzione di una provincia procuratoria di </a:t>
            </a:r>
            <a:r>
              <a:rPr lang="it-IT" sz="2800" b="1" dirty="0" err="1">
                <a:latin typeface="Times New Roman" pitchFamily="18" charset="0"/>
              </a:rPr>
              <a:t>Osroene</a:t>
            </a:r>
            <a:r>
              <a:rPr lang="it-IT" sz="2800" b="1" dirty="0">
                <a:latin typeface="Times New Roman" pitchFamily="18" charset="0"/>
              </a:rPr>
              <a:t>, con capitale </a:t>
            </a:r>
            <a:r>
              <a:rPr lang="it-IT" sz="2800" b="1" dirty="0" err="1">
                <a:latin typeface="Times New Roman" pitchFamily="18" charset="0"/>
              </a:rPr>
              <a:t>Nisibis</a:t>
            </a:r>
            <a:r>
              <a:rPr lang="it-IT" sz="2800" b="1" dirty="0">
                <a:latin typeface="Times New Roman" pitchFamily="18" charset="0"/>
              </a:rPr>
              <a:t>, elevata al rango di </a:t>
            </a:r>
            <a:r>
              <a:rPr lang="it-IT" sz="2800" b="1" i="1" dirty="0">
                <a:latin typeface="Times New Roman" pitchFamily="18" charset="0"/>
              </a:rPr>
              <a:t>Colonia </a:t>
            </a:r>
            <a:r>
              <a:rPr lang="it-IT" sz="2800" b="1" i="1" dirty="0" err="1">
                <a:latin typeface="Times New Roman" pitchFamily="18" charset="0"/>
              </a:rPr>
              <a:t>Septimia</a:t>
            </a:r>
            <a:r>
              <a:rPr lang="it-IT" b="1" dirty="0">
                <a:latin typeface="Times New Roman" pitchFamily="18" charset="0"/>
              </a:rPr>
              <a: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5" name="Picture 5" descr="trade routes 2"/>
          <p:cNvPicPr>
            <a:picLocks noChangeAspect="1" noChangeArrowheads="1"/>
          </p:cNvPicPr>
          <p:nvPr/>
        </p:nvPicPr>
        <p:blipFill>
          <a:blip r:embed="rId3" cstate="print"/>
          <a:srcRect/>
          <a:stretch>
            <a:fillRect/>
          </a:stretch>
        </p:blipFill>
        <p:spPr bwMode="auto">
          <a:xfrm>
            <a:off x="0" y="-1"/>
            <a:ext cx="11501486" cy="8626115"/>
          </a:xfrm>
          <a:prstGeom prst="rect">
            <a:avLst/>
          </a:prstGeom>
          <a:noFill/>
        </p:spPr>
      </p:pic>
      <p:sp>
        <p:nvSpPr>
          <p:cNvPr id="51206" name="Oval 6"/>
          <p:cNvSpPr>
            <a:spLocks noChangeArrowheads="1"/>
          </p:cNvSpPr>
          <p:nvPr/>
        </p:nvSpPr>
        <p:spPr bwMode="auto">
          <a:xfrm>
            <a:off x="2714612" y="2285992"/>
            <a:ext cx="504825" cy="360362"/>
          </a:xfrm>
          <a:prstGeom prst="ellipse">
            <a:avLst/>
          </a:prstGeom>
          <a:noFill/>
          <a:ln w="28575">
            <a:solidFill>
              <a:srgbClr val="FF0000"/>
            </a:solidFill>
            <a:round/>
            <a:headEnd/>
            <a:tailEnd/>
          </a:ln>
          <a:effectLst/>
        </p:spPr>
        <p:txBody>
          <a:bodyPr wrap="none" anchor="ctr"/>
          <a:lstStyle/>
          <a:p>
            <a:endParaRPr lang="it-IT"/>
          </a:p>
        </p:txBody>
      </p:sp>
      <p:sp>
        <p:nvSpPr>
          <p:cNvPr id="51207" name="Oval 7"/>
          <p:cNvSpPr>
            <a:spLocks noChangeArrowheads="1"/>
          </p:cNvSpPr>
          <p:nvPr/>
        </p:nvSpPr>
        <p:spPr bwMode="auto">
          <a:xfrm rot="1347450">
            <a:off x="3052800" y="2849550"/>
            <a:ext cx="792163" cy="431800"/>
          </a:xfrm>
          <a:prstGeom prst="ellipse">
            <a:avLst/>
          </a:prstGeom>
          <a:noFill/>
          <a:ln w="28575">
            <a:solidFill>
              <a:srgbClr val="FF0000"/>
            </a:solidFill>
            <a:round/>
            <a:headEnd/>
            <a:tailEnd/>
          </a:ln>
          <a:effectLst/>
        </p:spPr>
        <p:txBody>
          <a:bodyPr wrap="none" anchor="ctr"/>
          <a:lstStyle/>
          <a:p>
            <a:endParaRPr lang="it-IT"/>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0" y="1225689"/>
            <a:ext cx="5500694" cy="4893647"/>
          </a:xfrm>
          <a:prstGeom prst="rect">
            <a:avLst/>
          </a:prstGeom>
          <a:solidFill>
            <a:srgbClr val="99CC00"/>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195: Settimio nomina Cesare il figlio </a:t>
            </a:r>
            <a:r>
              <a:rPr lang="it-IT" sz="2400" b="1" dirty="0" err="1">
                <a:latin typeface="Times New Roman" pitchFamily="18" charset="0"/>
              </a:rPr>
              <a:t>Bassiano</a:t>
            </a:r>
            <a:r>
              <a:rPr lang="it-IT" sz="2400" b="1" dirty="0">
                <a:latin typeface="Times New Roman" pitchFamily="18" charset="0"/>
              </a:rPr>
              <a:t> che assume il nuovo nome di M. Aurelio Antonino; </a:t>
            </a:r>
            <a:r>
              <a:rPr lang="it-IT" sz="2400" b="1" dirty="0" err="1">
                <a:latin typeface="Times New Roman" pitchFamily="18" charset="0"/>
              </a:rPr>
              <a:t>Clodio</a:t>
            </a:r>
            <a:r>
              <a:rPr lang="it-IT" sz="2400" b="1" dirty="0">
                <a:latin typeface="Times New Roman" pitchFamily="18" charset="0"/>
              </a:rPr>
              <a:t> Albino si ribella e si proclama Augusto.</a:t>
            </a:r>
          </a:p>
          <a:p>
            <a:pPr algn="just"/>
            <a:r>
              <a:rPr lang="it-IT" sz="2400" b="1" dirty="0">
                <a:latin typeface="Times New Roman" pitchFamily="18" charset="0"/>
              </a:rPr>
              <a:t>     196: Settimio dichiara il figlio </a:t>
            </a:r>
            <a:r>
              <a:rPr lang="it-IT" sz="2400" b="1" i="1" dirty="0">
                <a:latin typeface="Times New Roman" pitchFamily="18" charset="0"/>
              </a:rPr>
              <a:t>Imperator </a:t>
            </a:r>
            <a:r>
              <a:rPr lang="it-IT" sz="2400" b="1" i="1" dirty="0" err="1">
                <a:latin typeface="Times New Roman" pitchFamily="18" charset="0"/>
              </a:rPr>
              <a:t>destinatus</a:t>
            </a:r>
            <a:r>
              <a:rPr lang="it-IT" sz="2400" b="1" i="1" dirty="0">
                <a:latin typeface="Times New Roman" pitchFamily="18" charset="0"/>
              </a:rPr>
              <a:t>.</a:t>
            </a:r>
          </a:p>
          <a:p>
            <a:pPr algn="just"/>
            <a:r>
              <a:rPr lang="it-IT" sz="2400" b="1" i="1" dirty="0">
                <a:latin typeface="Times New Roman" pitchFamily="18" charset="0"/>
              </a:rPr>
              <a:t>     </a:t>
            </a:r>
            <a:r>
              <a:rPr lang="it-IT" sz="2400" b="1" dirty="0">
                <a:latin typeface="Times New Roman" pitchFamily="18" charset="0"/>
              </a:rPr>
              <a:t>197: Settimio e </a:t>
            </a:r>
            <a:r>
              <a:rPr lang="it-IT" sz="2400" b="1" dirty="0" err="1">
                <a:latin typeface="Times New Roman" pitchFamily="18" charset="0"/>
              </a:rPr>
              <a:t>Clodio</a:t>
            </a:r>
            <a:r>
              <a:rPr lang="it-IT" sz="2400" b="1" dirty="0">
                <a:latin typeface="Times New Roman" pitchFamily="18" charset="0"/>
              </a:rPr>
              <a:t> Albino si scontrano nei pressi di Lione; Albino è sconfitto e ucciso. Segue una violenta repressione che colpisce i sostenitori di </a:t>
            </a:r>
            <a:r>
              <a:rPr lang="it-IT" sz="2400" b="1" dirty="0" err="1">
                <a:latin typeface="Times New Roman" pitchFamily="18" charset="0"/>
              </a:rPr>
              <a:t>Clodio</a:t>
            </a:r>
            <a:r>
              <a:rPr lang="it-IT" sz="2400" b="1" dirty="0">
                <a:latin typeface="Times New Roman" pitchFamily="18" charset="0"/>
              </a:rPr>
              <a:t> Albino e di </a:t>
            </a:r>
            <a:r>
              <a:rPr lang="it-IT" sz="2400" b="1" dirty="0" err="1">
                <a:latin typeface="Times New Roman" pitchFamily="18" charset="0"/>
              </a:rPr>
              <a:t>Pescennio</a:t>
            </a:r>
            <a:r>
              <a:rPr lang="it-IT" sz="2400" b="1" dirty="0">
                <a:latin typeface="Times New Roman" pitchFamily="18" charset="0"/>
              </a:rPr>
              <a:t> </a:t>
            </a:r>
            <a:r>
              <a:rPr lang="it-IT" sz="2400" b="1" dirty="0" err="1">
                <a:latin typeface="Times New Roman" pitchFamily="18" charset="0"/>
              </a:rPr>
              <a:t>Nigro</a:t>
            </a:r>
            <a:r>
              <a:rPr lang="it-IT" sz="2400" b="1" dirty="0">
                <a:latin typeface="Times New Roman" pitchFamily="18" charset="0"/>
              </a:rPr>
              <a:t>. I beni dei giustiziati sono incamerati nelle proprietà imperiali.</a:t>
            </a:r>
          </a:p>
        </p:txBody>
      </p:sp>
      <p:pic>
        <p:nvPicPr>
          <p:cNvPr id="52227" name="Picture 3" descr="Settimio Severo"/>
          <p:cNvPicPr>
            <a:picLocks noChangeAspect="1" noChangeArrowheads="1"/>
          </p:cNvPicPr>
          <p:nvPr/>
        </p:nvPicPr>
        <p:blipFill>
          <a:blip r:embed="rId3" cstate="print"/>
          <a:srcRect/>
          <a:stretch>
            <a:fillRect/>
          </a:stretch>
        </p:blipFill>
        <p:spPr bwMode="auto">
          <a:xfrm>
            <a:off x="5902325" y="1428736"/>
            <a:ext cx="3241675" cy="4321175"/>
          </a:xfrm>
          <a:prstGeom prst="rect">
            <a:avLst/>
          </a:prstGeom>
          <a:noFill/>
          <a:ln w="38100">
            <a:solidFill>
              <a:srgbClr val="808000"/>
            </a:solidFill>
            <a:miter lim="800000"/>
            <a:headEnd/>
            <a:tailEnd/>
          </a:ln>
        </p:spPr>
      </p:pic>
      <p:sp>
        <p:nvSpPr>
          <p:cNvPr id="52228" name="Text Box 4"/>
          <p:cNvSpPr txBox="1">
            <a:spLocks noChangeArrowheads="1"/>
          </p:cNvSpPr>
          <p:nvPr/>
        </p:nvSpPr>
        <p:spPr bwMode="auto">
          <a:xfrm>
            <a:off x="611188" y="549275"/>
            <a:ext cx="4667250" cy="617538"/>
          </a:xfrm>
          <a:prstGeom prst="rect">
            <a:avLst/>
          </a:prstGeom>
          <a:solidFill>
            <a:srgbClr val="008080"/>
          </a:solidFill>
          <a:ln w="38100">
            <a:solidFill>
              <a:srgbClr val="808000"/>
            </a:solidFill>
            <a:miter lim="800000"/>
            <a:headEnd/>
            <a:tailEnd/>
          </a:ln>
          <a:effectLst/>
        </p:spPr>
        <p:txBody>
          <a:bodyPr wrap="none">
            <a:spAutoFit/>
          </a:bodyPr>
          <a:lstStyle/>
          <a:p>
            <a:r>
              <a:rPr lang="it-IT" sz="3200" b="1">
                <a:latin typeface="Times New Roman" pitchFamily="18" charset="0"/>
              </a:rPr>
              <a:t>Settimio Severo (193-211)</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10598</TotalTime>
  <Words>5019</Words>
  <Application>Microsoft Office PowerPoint</Application>
  <PresentationFormat>Presentazione su schermo (4:3)</PresentationFormat>
  <Paragraphs>311</Paragraphs>
  <Slides>51</Slides>
  <Notes>50</Notes>
  <HiddenSlides>0</HiddenSlides>
  <MMClips>0</MMClips>
  <ScaleCrop>false</ScaleCrop>
  <HeadingPairs>
    <vt:vector size="4" baseType="variant">
      <vt:variant>
        <vt:lpstr>Tema</vt:lpstr>
      </vt:variant>
      <vt:variant>
        <vt:i4>1</vt:i4>
      </vt:variant>
      <vt:variant>
        <vt:lpstr>Titoli diapositive</vt:lpstr>
      </vt:variant>
      <vt:variant>
        <vt:i4>51</vt:i4>
      </vt:variant>
    </vt:vector>
  </HeadingPairs>
  <TitlesOfParts>
    <vt:vector size="52" baseType="lpstr">
      <vt:lpstr>Struttura predefinita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Veleia</vt:lpstr>
      <vt:lpstr>Veleia</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gianluca</dc:creator>
  <cp:lastModifiedBy>HP</cp:lastModifiedBy>
  <cp:revision>48</cp:revision>
  <dcterms:created xsi:type="dcterms:W3CDTF">2005-05-07T08:16:56Z</dcterms:created>
  <dcterms:modified xsi:type="dcterms:W3CDTF">2017-02-16T00:29:39Z</dcterms:modified>
</cp:coreProperties>
</file>