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1"/>
  </p:sldMasterIdLst>
  <p:notesMasterIdLst>
    <p:notesMasterId r:id="rId44"/>
  </p:notesMasterIdLst>
  <p:sldIdLst>
    <p:sldId id="256" r:id="rId2"/>
    <p:sldId id="258" r:id="rId3"/>
    <p:sldId id="259" r:id="rId4"/>
    <p:sldId id="260" r:id="rId5"/>
    <p:sldId id="261" r:id="rId6"/>
    <p:sldId id="262" r:id="rId7"/>
    <p:sldId id="263" r:id="rId8"/>
    <p:sldId id="264" r:id="rId9"/>
    <p:sldId id="265" r:id="rId10"/>
    <p:sldId id="266" r:id="rId11"/>
    <p:sldId id="267" r:id="rId12"/>
    <p:sldId id="257" r:id="rId13"/>
    <p:sldId id="268" r:id="rId14"/>
    <p:sldId id="269" r:id="rId15"/>
    <p:sldId id="270" r:id="rId16"/>
    <p:sldId id="271" r:id="rId17"/>
    <p:sldId id="272" r:id="rId18"/>
    <p:sldId id="273" r:id="rId19"/>
    <p:sldId id="274" r:id="rId20"/>
    <p:sldId id="276" r:id="rId21"/>
    <p:sldId id="285" r:id="rId22"/>
    <p:sldId id="277" r:id="rId23"/>
    <p:sldId id="275" r:id="rId24"/>
    <p:sldId id="286" r:id="rId25"/>
    <p:sldId id="278" r:id="rId26"/>
    <p:sldId id="287" r:id="rId27"/>
    <p:sldId id="288" r:id="rId28"/>
    <p:sldId id="280" r:id="rId29"/>
    <p:sldId id="283" r:id="rId30"/>
    <p:sldId id="282" r:id="rId31"/>
    <p:sldId id="284" r:id="rId32"/>
    <p:sldId id="289" r:id="rId33"/>
    <p:sldId id="290" r:id="rId34"/>
    <p:sldId id="292" r:id="rId35"/>
    <p:sldId id="293" r:id="rId36"/>
    <p:sldId id="294" r:id="rId37"/>
    <p:sldId id="295" r:id="rId38"/>
    <p:sldId id="296" r:id="rId39"/>
    <p:sldId id="297" r:id="rId40"/>
    <p:sldId id="298" r:id="rId41"/>
    <p:sldId id="299" r:id="rId42"/>
    <p:sldId id="300" r:id="rId43"/>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a:srgbClr val="339933"/>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64695" autoAdjust="0"/>
  </p:normalViewPr>
  <p:slideViewPr>
    <p:cSldViewPr snapToGrid="0">
      <p:cViewPr>
        <p:scale>
          <a:sx n="60" d="100"/>
          <a:sy n="60" d="100"/>
        </p:scale>
        <p:origin x="-1650" y="222"/>
      </p:cViewPr>
      <p:guideLst>
        <p:guide orient="horz" pos="3977"/>
        <p:guide pos="2417"/>
      </p:guideLst>
    </p:cSldViewPr>
  </p:slideViewPr>
  <p:notesTextViewPr>
    <p:cViewPr>
      <p:scale>
        <a:sx n="100" d="100"/>
        <a:sy n="100" d="100"/>
      </p:scale>
      <p:origin x="0" y="0"/>
    </p:cViewPr>
  </p:notesTextViewPr>
  <p:sorterViewPr>
    <p:cViewPr>
      <p:scale>
        <a:sx n="66" d="100"/>
        <a:sy n="66" d="100"/>
      </p:scale>
      <p:origin x="0" y="0"/>
    </p:cViewPr>
  </p:sorter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D44923-5BF8-4342-8809-E0147C207416}" type="datetimeFigureOut">
              <a:rPr lang="it-IT" smtClean="0"/>
              <a:pPr/>
              <a:t>14/02/2017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2F968F-DF92-45B7-9FD2-A73B392D2956}"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Cesare decide di scendere in Italia</a:t>
            </a:r>
            <a:r>
              <a:rPr lang="it-IT" sz="1800" baseline="0" dirty="0" smtClean="0"/>
              <a:t> con le sue truppe, ora la rottura è decisa fra </a:t>
            </a:r>
            <a:r>
              <a:rPr lang="it-IT" sz="1800" baseline="0" dirty="0" err="1" smtClean="0"/>
              <a:t>Pompeo</a:t>
            </a:r>
            <a:r>
              <a:rPr lang="it-IT" sz="1800" baseline="0" dirty="0" smtClean="0"/>
              <a:t> e Cesare. Il comando di 2 legione di </a:t>
            </a:r>
            <a:r>
              <a:rPr lang="it-IT" sz="1800" baseline="0" dirty="0" err="1" smtClean="0"/>
              <a:t>Pompeo</a:t>
            </a:r>
            <a:r>
              <a:rPr lang="it-IT" sz="1800" baseline="0" dirty="0" smtClean="0"/>
              <a:t>, di cui </a:t>
            </a:r>
            <a:r>
              <a:rPr lang="it-IT" sz="1800" baseline="0" dirty="0" err="1" smtClean="0"/>
              <a:t>Pompeo</a:t>
            </a:r>
            <a:r>
              <a:rPr lang="it-IT" sz="1800" baseline="0" dirty="0" smtClean="0"/>
              <a:t> non si fida data l’ex appartenenza delle 2 legioni a Cesare.</a:t>
            </a:r>
          </a:p>
          <a:p>
            <a:r>
              <a:rPr lang="it-IT" sz="1800" baseline="0" dirty="0" smtClean="0">
                <a:sym typeface="Wingdings" pitchFamily="2" charset="2"/>
              </a:rPr>
              <a:t></a:t>
            </a:r>
            <a:r>
              <a:rPr lang="it-IT" sz="1800" baseline="0" dirty="0" err="1" smtClean="0">
                <a:sym typeface="Wingdings" pitchFamily="2" charset="2"/>
              </a:rPr>
              <a:t>Pompeo</a:t>
            </a:r>
            <a:r>
              <a:rPr lang="it-IT" sz="1800" baseline="0" dirty="0" smtClean="0">
                <a:sym typeface="Wingdings" pitchFamily="2" charset="2"/>
              </a:rPr>
              <a:t>  fugge in Epiro nel tentativo di coagulare truppe sufficienti e sconfiggere Cesare; </a:t>
            </a:r>
          </a:p>
          <a:p>
            <a:r>
              <a:rPr lang="it-IT" sz="1800" baseline="0" dirty="0" smtClean="0">
                <a:sym typeface="Wingdings" pitchFamily="2" charset="2"/>
              </a:rPr>
              <a:t>Cesare ottiene il controllo dell’Italia, deve normalizzare la situazione in Spagna in modo tale da sconfiggere tutte le truppe di </a:t>
            </a:r>
            <a:r>
              <a:rPr lang="it-IT" sz="1800" baseline="0" dirty="0" err="1" smtClean="0">
                <a:sym typeface="Wingdings" pitchFamily="2" charset="2"/>
              </a:rPr>
              <a:t>Pompeo</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Cesariani: </a:t>
            </a:r>
          </a:p>
          <a:p>
            <a:r>
              <a:rPr lang="it-IT" sz="1800" dirty="0" smtClean="0"/>
              <a:t>1 decisamente + omogenea, ad</a:t>
            </a:r>
            <a:r>
              <a:rPr lang="it-IT" sz="1800" baseline="0" dirty="0" smtClean="0"/>
              <a:t> esempio sono tut</a:t>
            </a:r>
            <a:r>
              <a:rPr lang="it-IT" sz="1800" dirty="0" smtClean="0"/>
              <a:t>ti i senatori</a:t>
            </a:r>
            <a:r>
              <a:rPr lang="it-IT" sz="1800" baseline="0" dirty="0" smtClean="0"/>
              <a:t> sotto l’insegne di Cesare durante la campagna gallica, devote anche entusiasticamente a Cesare.</a:t>
            </a:r>
          </a:p>
          <a:p>
            <a:r>
              <a:rPr lang="it-IT" sz="1800" baseline="0" dirty="0" smtClean="0">
                <a:sym typeface="Wingdings" pitchFamily="2" charset="2"/>
              </a:rPr>
              <a:t>Personalità anche di fede repubblicana, la loro presenza si spiega con la linea propagandistica propagandata da Cesare ossia di intervenire per la difesa della </a:t>
            </a:r>
            <a:r>
              <a:rPr lang="it-IT" sz="1800" baseline="0" dirty="0" err="1" smtClean="0">
                <a:sym typeface="Wingdings" pitchFamily="2" charset="2"/>
              </a:rPr>
              <a:t>dignitas</a:t>
            </a:r>
            <a:r>
              <a:rPr lang="it-IT" sz="1800" baseline="0" dirty="0" smtClean="0">
                <a:sym typeface="Wingdings" pitchFamily="2" charset="2"/>
              </a:rPr>
              <a:t> dei tribuni della plebe durante il provvedimento che permetteva a Cesare di raggiungere tranquillamente Cesare come privata a cui si aggiungeva la difesa della </a:t>
            </a:r>
            <a:r>
              <a:rPr lang="it-IT" sz="1800" baseline="0" dirty="0" err="1" smtClean="0">
                <a:sym typeface="Wingdings" pitchFamily="2" charset="2"/>
              </a:rPr>
              <a:t>dignitas</a:t>
            </a:r>
            <a:r>
              <a:rPr lang="it-IT" sz="1800" baseline="0" dirty="0" smtClean="0">
                <a:sym typeface="Wingdings" pitchFamily="2" charset="2"/>
              </a:rPr>
              <a:t> e dei tribuni coperti dalla </a:t>
            </a:r>
            <a:r>
              <a:rPr lang="it-IT" sz="1800" baseline="0" dirty="0" err="1" smtClean="0">
                <a:sym typeface="Wingdings" pitchFamily="2" charset="2"/>
              </a:rPr>
              <a:t>sacrosanctitas</a:t>
            </a:r>
            <a:r>
              <a:rPr lang="it-IT" sz="1800" baseline="0" dirty="0" smtClean="0">
                <a:sym typeface="Wingdings" pitchFamily="2" charset="2"/>
              </a:rPr>
              <a:t> che erano stati offesi, si muoveva a liberare il popolo romano oppresso da un oligarchia</a:t>
            </a:r>
          </a:p>
          <a:p>
            <a:r>
              <a:rPr lang="it-IT" sz="1800" baseline="0" dirty="0" err="1" smtClean="0">
                <a:sym typeface="Wingdings" pitchFamily="2" charset="2"/>
              </a:rPr>
              <a:t>Pompeaiani</a:t>
            </a:r>
            <a:r>
              <a:rPr lang="it-IT" sz="1800" baseline="0" dirty="0" smtClean="0">
                <a:sym typeface="Wingdings" pitchFamily="2" charset="2"/>
              </a:rPr>
              <a:t>: </a:t>
            </a:r>
          </a:p>
          <a:p>
            <a:r>
              <a:rPr lang="it-IT" sz="1800" baseline="0" dirty="0" smtClean="0">
                <a:sym typeface="Wingdings" pitchFamily="2" charset="2"/>
              </a:rPr>
              <a:t>doc sono pochi, esponenti della </a:t>
            </a:r>
            <a:r>
              <a:rPr lang="it-IT" sz="1800" baseline="0" dirty="0" err="1" smtClean="0">
                <a:sym typeface="Wingdings" pitchFamily="2" charset="2"/>
              </a:rPr>
              <a:t>nobilitas</a:t>
            </a:r>
            <a:r>
              <a:rPr lang="it-IT" sz="1800" baseline="0" dirty="0" smtClean="0">
                <a:sym typeface="Wingdings" pitchFamily="2" charset="2"/>
              </a:rPr>
              <a:t> che si schierano con </a:t>
            </a:r>
            <a:r>
              <a:rPr lang="it-IT" sz="1800" baseline="0" dirty="0" err="1" smtClean="0">
                <a:sym typeface="Wingdings" pitchFamily="2" charset="2"/>
              </a:rPr>
              <a:t>Pompeo</a:t>
            </a:r>
            <a:r>
              <a:rPr lang="it-IT" sz="1800" baseline="0" dirty="0" smtClean="0">
                <a:sym typeface="Wingdings" pitchFamily="2" charset="2"/>
              </a:rPr>
              <a:t> perché considerato il male minore; vi è anche M. </a:t>
            </a:r>
            <a:r>
              <a:rPr lang="it-IT" sz="1800" baseline="0" dirty="0" err="1" smtClean="0">
                <a:sym typeface="Wingdings" pitchFamily="2" charset="2"/>
              </a:rPr>
              <a:t>Giuno</a:t>
            </a:r>
            <a:r>
              <a:rPr lang="it-IT" sz="1800" baseline="0" dirty="0" smtClean="0">
                <a:sym typeface="Wingdings" pitchFamily="2" charset="2"/>
              </a:rPr>
              <a:t> Bruto era il figlio del </a:t>
            </a:r>
            <a:r>
              <a:rPr lang="it-IT" sz="1800" baseline="0" dirty="0" err="1" smtClean="0">
                <a:sym typeface="Wingdings" pitchFamily="2" charset="2"/>
              </a:rPr>
              <a:t>Giunio</a:t>
            </a:r>
            <a:r>
              <a:rPr lang="it-IT" sz="1800" baseline="0" dirty="0" smtClean="0">
                <a:sym typeface="Wingdings" pitchFamily="2" charset="2"/>
              </a:rPr>
              <a:t> bruto che </a:t>
            </a:r>
            <a:r>
              <a:rPr lang="it-IT" sz="1800" baseline="0" dirty="0" err="1" smtClean="0">
                <a:sym typeface="Wingdings" pitchFamily="2" charset="2"/>
              </a:rPr>
              <a:t>Pompeo</a:t>
            </a:r>
            <a:r>
              <a:rPr lang="it-IT" sz="1800" baseline="0" dirty="0" smtClean="0">
                <a:sym typeface="Wingdings" pitchFamily="2" charset="2"/>
              </a:rPr>
              <a:t> nel 77 aveva ucciso </a:t>
            </a:r>
            <a:r>
              <a:rPr lang="it-IT" sz="1800" baseline="0" dirty="0" err="1" smtClean="0">
                <a:sym typeface="Wingdings" pitchFamily="2" charset="2"/>
              </a:rPr>
              <a:t>Pompeo</a:t>
            </a:r>
            <a:r>
              <a:rPr lang="it-IT" sz="1800" baseline="0" dirty="0" smtClean="0">
                <a:sym typeface="Wingdings" pitchFamily="2" charset="2"/>
              </a:rPr>
              <a:t> durante la sua fase </a:t>
            </a:r>
            <a:r>
              <a:rPr lang="it-IT" sz="1800" baseline="0" dirty="0" err="1" smtClean="0">
                <a:sym typeface="Wingdings" pitchFamily="2" charset="2"/>
              </a:rPr>
              <a:t>sillana</a:t>
            </a:r>
            <a:r>
              <a:rPr lang="it-IT" sz="1800" baseline="0" dirty="0" smtClean="0">
                <a:sym typeface="Wingdings" pitchFamily="2" charset="2"/>
              </a:rPr>
              <a:t>. Cicerone si schiererà con </a:t>
            </a:r>
            <a:r>
              <a:rPr lang="it-IT" sz="1800" baseline="0" dirty="0" err="1" smtClean="0">
                <a:sym typeface="Wingdings" pitchFamily="2" charset="2"/>
              </a:rPr>
              <a:t>Pompeo</a:t>
            </a:r>
            <a:r>
              <a:rPr lang="it-IT" sz="1800" baseline="0" dirty="0" smtClean="0">
                <a:sym typeface="Wingdings" pitchFamily="2" charset="2"/>
              </a:rPr>
              <a:t> + perché </a:t>
            </a:r>
            <a:r>
              <a:rPr lang="it-IT" sz="1800" baseline="0" dirty="0" err="1" smtClean="0">
                <a:sym typeface="Wingdings" pitchFamily="2" charset="2"/>
              </a:rPr>
              <a:t>Pompeo</a:t>
            </a:r>
            <a:r>
              <a:rPr lang="it-IT" sz="1800" baseline="0" dirty="0" smtClean="0">
                <a:sym typeface="Wingdings" pitchFamily="2" charset="2"/>
              </a:rPr>
              <a:t> gli doveva più per un debito personale cioè il ritorno dopo l’esilio, ma non per convinzione</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Cesare deve normalizzare nella</a:t>
            </a:r>
            <a:r>
              <a:rPr lang="it-IT" sz="1800" baseline="0" dirty="0" smtClean="0"/>
              <a:t> campagna delle truppe pompeiani di </a:t>
            </a:r>
            <a:r>
              <a:rPr lang="it-IT" sz="1800" baseline="0" dirty="0" err="1" smtClean="0"/>
              <a:t>Ilerda</a:t>
            </a:r>
            <a:r>
              <a:rPr lang="it-IT" sz="1800" baseline="0" dirty="0" smtClean="0"/>
              <a:t>, sostanzialmente erano i clienti di </a:t>
            </a:r>
            <a:r>
              <a:rPr lang="it-IT" sz="1800" baseline="0" dirty="0" err="1" smtClean="0"/>
              <a:t>Pompeo</a:t>
            </a:r>
            <a:r>
              <a:rPr lang="it-IT" sz="1800" baseline="0" dirty="0" smtClean="0"/>
              <a:t> quando condusse le proprie legioni nella conquista della Spagna. Queste non combattono ma si schierarono sotto le insegne cesariane nel 49.</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b="1" dirty="0" smtClean="0">
                <a:latin typeface="Times New Roman" pitchFamily="18" charset="0"/>
              </a:rPr>
              <a:t>Dopo </a:t>
            </a:r>
            <a:r>
              <a:rPr lang="it-IT" b="1" dirty="0" err="1" smtClean="0">
                <a:latin typeface="Times New Roman" pitchFamily="18" charset="0"/>
              </a:rPr>
              <a:t>Farsalo</a:t>
            </a:r>
            <a:r>
              <a:rPr lang="it-IT" b="1" dirty="0" smtClean="0">
                <a:latin typeface="Times New Roman" pitchFamily="18" charset="0"/>
              </a:rPr>
              <a:t>, anche grazie alla sua </a:t>
            </a:r>
            <a:r>
              <a:rPr lang="it-IT" b="1" i="1" dirty="0" err="1" smtClean="0">
                <a:latin typeface="Times New Roman" pitchFamily="18" charset="0"/>
              </a:rPr>
              <a:t>clementia</a:t>
            </a:r>
            <a:r>
              <a:rPr lang="it-IT" b="1" dirty="0" smtClean="0">
                <a:latin typeface="Times New Roman" pitchFamily="18" charset="0"/>
              </a:rPr>
              <a:t>, alcuni dei più autorevoli repubblicani, come G. </a:t>
            </a:r>
            <a:r>
              <a:rPr lang="it-IT" b="1" dirty="0" err="1" smtClean="0">
                <a:latin typeface="Times New Roman" pitchFamily="18" charset="0"/>
              </a:rPr>
              <a:t>Cassio</a:t>
            </a:r>
            <a:r>
              <a:rPr lang="it-IT" b="1" dirty="0" smtClean="0">
                <a:latin typeface="Times New Roman" pitchFamily="18" charset="0"/>
              </a:rPr>
              <a:t> </a:t>
            </a:r>
            <a:r>
              <a:rPr lang="it-IT" b="1" dirty="0" err="1" smtClean="0">
                <a:latin typeface="Times New Roman" pitchFamily="18" charset="0"/>
              </a:rPr>
              <a:t>Longino</a:t>
            </a:r>
            <a:r>
              <a:rPr lang="it-IT" b="1" dirty="0" smtClean="0">
                <a:latin typeface="Times New Roman" pitchFamily="18" charset="0"/>
              </a:rPr>
              <a:t>, M. </a:t>
            </a:r>
            <a:r>
              <a:rPr lang="it-IT" b="1" dirty="0" err="1" smtClean="0">
                <a:latin typeface="Times New Roman" pitchFamily="18" charset="0"/>
              </a:rPr>
              <a:t>Giunio</a:t>
            </a:r>
            <a:r>
              <a:rPr lang="it-IT" b="1" dirty="0" smtClean="0">
                <a:latin typeface="Times New Roman" pitchFamily="18" charset="0"/>
              </a:rPr>
              <a:t> Bruto e Cicerone, si arresero.</a:t>
            </a:r>
            <a:endParaRPr lang="it-IT"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Trionfo</a:t>
            </a:r>
            <a:r>
              <a:rPr lang="it-IT" baseline="0" dirty="0" smtClean="0"/>
              <a:t> celebrato su uno straniero, nel caso di Giubba si era limitato ad assistere </a:t>
            </a:r>
            <a:r>
              <a:rPr lang="it-IT" baseline="0" dirty="0" err="1" smtClean="0"/>
              <a:t>Metello</a:t>
            </a:r>
            <a:r>
              <a:rPr lang="it-IT" baseline="0" dirty="0" smtClean="0"/>
              <a:t> e Catone, ma è su Giuba il trionfo</a:t>
            </a:r>
            <a:endParaRPr lang="it-IT"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7</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Pezzi del partito pompeiano si spostano</a:t>
            </a:r>
            <a:r>
              <a:rPr lang="it-IT" sz="2000" baseline="0" dirty="0" smtClean="0"/>
              <a:t> in </a:t>
            </a:r>
            <a:r>
              <a:rPr lang="it-IT" sz="2000" baseline="0" dirty="0" err="1" smtClean="0"/>
              <a:t>Iberia</a:t>
            </a:r>
            <a:endParaRPr lang="it-IT" sz="2000" baseline="0" dirty="0" smtClean="0"/>
          </a:p>
          <a:p>
            <a:r>
              <a:rPr lang="it-IT" sz="2000" baseline="0" dirty="0" smtClean="0">
                <a:sym typeface="Wingdings" pitchFamily="2" charset="2"/>
              </a:rPr>
              <a:t> </a:t>
            </a:r>
            <a:r>
              <a:rPr lang="it-IT" sz="2000" baseline="0" dirty="0" err="1" smtClean="0">
                <a:sym typeface="Wingdings" pitchFamily="2" charset="2"/>
              </a:rPr>
              <a:t>Gneo</a:t>
            </a:r>
            <a:r>
              <a:rPr lang="it-IT" sz="2000" baseline="0" dirty="0" smtClean="0">
                <a:sym typeface="Wingdings" pitchFamily="2" charset="2"/>
              </a:rPr>
              <a:t> e </a:t>
            </a:r>
            <a:r>
              <a:rPr lang="it-IT" sz="2000" baseline="0" dirty="0" err="1" smtClean="0">
                <a:sym typeface="Wingdings" pitchFamily="2" charset="2"/>
              </a:rPr>
              <a:t>Sestio</a:t>
            </a:r>
            <a:r>
              <a:rPr lang="it-IT" sz="2000" baseline="0" dirty="0" smtClean="0">
                <a:sym typeface="Wingdings" pitchFamily="2" charset="2"/>
              </a:rPr>
              <a:t> nuovamente sconfitti, rimane soltanto </a:t>
            </a:r>
            <a:r>
              <a:rPr lang="it-IT" sz="2000" baseline="0" dirty="0" err="1" smtClean="0">
                <a:sym typeface="Wingdings" pitchFamily="2" charset="2"/>
              </a:rPr>
              <a:t>Sestio</a:t>
            </a:r>
            <a:r>
              <a:rPr lang="it-IT" sz="2000" baseline="0" dirty="0" smtClean="0">
                <a:sym typeface="Wingdings" pitchFamily="2" charset="2"/>
              </a:rPr>
              <a:t> che avrà un ruolo importante in occasione del 2 triumvirato.</a:t>
            </a:r>
            <a:endParaRPr lang="it-IT" sz="20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8</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smtClean="0"/>
          </a:p>
          <a:p>
            <a:endParaRPr lang="it-IT" dirty="0" smtClean="0"/>
          </a:p>
          <a:p>
            <a:endParaRPr lang="it-IT" dirty="0" smtClean="0"/>
          </a:p>
          <a:p>
            <a:endParaRPr lang="it-IT" sz="1600" dirty="0" smtClean="0"/>
          </a:p>
          <a:p>
            <a:endParaRPr lang="it-IT" sz="1600" dirty="0" smtClean="0"/>
          </a:p>
          <a:p>
            <a:endParaRPr lang="it-IT" sz="1600" dirty="0" smtClean="0"/>
          </a:p>
          <a:p>
            <a:endParaRPr lang="it-IT" sz="1600" dirty="0" smtClean="0"/>
          </a:p>
          <a:p>
            <a:r>
              <a:rPr lang="it-IT" sz="1600" dirty="0" smtClean="0"/>
              <a:t>Tutte le campagne di Cesare. Le più</a:t>
            </a:r>
            <a:r>
              <a:rPr lang="it-IT" sz="1600" baseline="0" dirty="0" smtClean="0"/>
              <a:t> importanti sono senz’altro al conquista della Gallia e la battaglia di </a:t>
            </a:r>
            <a:r>
              <a:rPr lang="it-IT" sz="1600" baseline="0" dirty="0" err="1" smtClean="0"/>
              <a:t>Faesalo</a:t>
            </a:r>
            <a:r>
              <a:rPr lang="it-IT" sz="1600" baseline="0" dirty="0" smtClean="0"/>
              <a:t>. La battaglia di Zela fu quella del “veni, vidi, </a:t>
            </a:r>
            <a:r>
              <a:rPr lang="it-IT" sz="1600" baseline="0" dirty="0" err="1" smtClean="0"/>
              <a:t>vici</a:t>
            </a:r>
            <a:r>
              <a:rPr lang="it-IT" sz="1600" baseline="0" dirty="0" smtClean="0"/>
              <a:t>”; la battaglia di </a:t>
            </a:r>
            <a:r>
              <a:rPr lang="it-IT" sz="1600" baseline="0" dirty="0" err="1" smtClean="0"/>
              <a:t>Tampso</a:t>
            </a:r>
            <a:r>
              <a:rPr lang="it-IT" sz="1600" baseline="0" dirty="0" smtClean="0"/>
              <a:t> vede la capitolazione di </a:t>
            </a:r>
            <a:r>
              <a:rPr lang="it-IT" sz="1600" baseline="0" dirty="0" err="1" smtClean="0"/>
              <a:t>Metello</a:t>
            </a:r>
            <a:r>
              <a:rPr lang="it-IT" sz="1600" baseline="0" dirty="0" smtClean="0"/>
              <a:t>; quella di </a:t>
            </a:r>
            <a:r>
              <a:rPr lang="it-IT" sz="1600" baseline="0" dirty="0" err="1" smtClean="0"/>
              <a:t>Munda</a:t>
            </a:r>
            <a:r>
              <a:rPr lang="it-IT" sz="1600" baseline="0" dirty="0" smtClean="0"/>
              <a:t> vede la morte di </a:t>
            </a:r>
            <a:r>
              <a:rPr lang="it-IT" sz="1600" baseline="0" dirty="0" err="1" smtClean="0"/>
              <a:t>Gneo</a:t>
            </a:r>
            <a:r>
              <a:rPr lang="it-IT" sz="1600" baseline="0" dirty="0" smtClean="0"/>
              <a:t> </a:t>
            </a:r>
            <a:r>
              <a:rPr lang="it-IT" sz="1600" baseline="0" dirty="0" err="1" smtClean="0"/>
              <a:t>Pompeo</a:t>
            </a:r>
            <a:r>
              <a:rPr lang="it-IT" sz="1600" baseline="0" dirty="0" smtClean="0"/>
              <a:t> ma non di Sesto. Quindi in totale 4 </a:t>
            </a:r>
            <a:r>
              <a:rPr lang="it-IT" sz="1600" baseline="0" dirty="0" err="1" smtClean="0"/>
              <a:t>triumphium</a:t>
            </a:r>
            <a:r>
              <a:rPr lang="it-IT" sz="1600" baseline="0" dirty="0" smtClean="0"/>
              <a:t> per I Galli, su Tolomeo III, su </a:t>
            </a:r>
            <a:r>
              <a:rPr lang="it-IT" sz="1600" baseline="0" dirty="0" err="1" smtClean="0"/>
              <a:t>Farnace</a:t>
            </a:r>
            <a:r>
              <a:rPr lang="it-IT" sz="1600" baseline="0" dirty="0" smtClean="0"/>
              <a:t> e i Parti, su Giuba. Il 5 è su </a:t>
            </a:r>
            <a:r>
              <a:rPr lang="it-IT" sz="1600" baseline="0" dirty="0" err="1" smtClean="0"/>
              <a:t>Gneo</a:t>
            </a:r>
            <a:r>
              <a:rPr lang="it-IT" sz="1600" baseline="0" dirty="0" smtClean="0"/>
              <a:t> </a:t>
            </a:r>
            <a:r>
              <a:rPr lang="it-IT" sz="1600" baseline="0" dirty="0" err="1" smtClean="0"/>
              <a:t>Pompeo</a:t>
            </a:r>
            <a:r>
              <a:rPr lang="it-IT" baseline="0" dirty="0" smtClean="0"/>
              <a:t>.</a:t>
            </a:r>
            <a:endParaRPr lang="it-IT"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9</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Cesare padrone di Roma</a:t>
            </a:r>
            <a:r>
              <a:rPr lang="it-IT" dirty="0" smtClean="0">
                <a:sym typeface="Wingdings" pitchFamily="2" charset="2"/>
              </a:rPr>
              <a:t> 4 volte console, otto mesi nel 45 </a:t>
            </a:r>
            <a:r>
              <a:rPr lang="it-IT" dirty="0" err="1" smtClean="0">
                <a:sym typeface="Wingdings" pitchFamily="2" charset="2"/>
              </a:rPr>
              <a:t>consul</a:t>
            </a:r>
            <a:r>
              <a:rPr lang="it-IT" dirty="0" smtClean="0">
                <a:sym typeface="Wingdings" pitchFamily="2" charset="2"/>
              </a:rPr>
              <a:t> </a:t>
            </a:r>
            <a:r>
              <a:rPr lang="it-IT" dirty="0" err="1" smtClean="0">
                <a:sym typeface="Wingdings" pitchFamily="2" charset="2"/>
              </a:rPr>
              <a:t>sine</a:t>
            </a:r>
            <a:r>
              <a:rPr lang="it-IT" dirty="0" smtClean="0">
                <a:sym typeface="Wingdings" pitchFamily="2" charset="2"/>
              </a:rPr>
              <a:t> collega,</a:t>
            </a:r>
            <a:r>
              <a:rPr lang="it-IT" baseline="0" dirty="0" smtClean="0">
                <a:sym typeface="Wingdings" pitchFamily="2" charset="2"/>
              </a:rPr>
              <a:t> 5 volte nominato dittatore, Cesare è sempre fuori poiché è impegnato nel sradicare i pezzi del partito </a:t>
            </a:r>
            <a:r>
              <a:rPr lang="it-IT" baseline="0" dirty="0" err="1" smtClean="0">
                <a:sym typeface="Wingdings" pitchFamily="2" charset="2"/>
              </a:rPr>
              <a:t>pomepiano</a:t>
            </a:r>
            <a:r>
              <a:rPr lang="it-IT" baseline="0" dirty="0" smtClean="0">
                <a:sym typeface="Wingdings" pitchFamily="2" charset="2"/>
              </a:rPr>
              <a:t>, maggiore importanza costituzionale del </a:t>
            </a:r>
            <a:r>
              <a:rPr lang="it-IT" baseline="0" dirty="0" err="1" smtClean="0">
                <a:sym typeface="Wingdings" pitchFamily="2" charset="2"/>
              </a:rPr>
              <a:t>magister</a:t>
            </a:r>
            <a:r>
              <a:rPr lang="it-IT" baseline="0" dirty="0" smtClean="0">
                <a:sym typeface="Wingdings" pitchFamily="2" charset="2"/>
              </a:rPr>
              <a:t> </a:t>
            </a:r>
            <a:r>
              <a:rPr lang="it-IT" baseline="0" dirty="0" err="1" smtClean="0">
                <a:sym typeface="Wingdings" pitchFamily="2" charset="2"/>
              </a:rPr>
              <a:t>equitum</a:t>
            </a:r>
            <a:r>
              <a:rPr lang="it-IT" baseline="0" dirty="0" smtClean="0">
                <a:sym typeface="Wingdings" pitchFamily="2" charset="2"/>
              </a:rPr>
              <a:t> colui che opera, </a:t>
            </a:r>
            <a:r>
              <a:rPr lang="it-IT" baseline="0" dirty="0" err="1" smtClean="0">
                <a:sym typeface="Wingdings" pitchFamily="2" charset="2"/>
              </a:rPr>
              <a:t>coudavica</a:t>
            </a:r>
            <a:r>
              <a:rPr lang="it-IT" baseline="0" dirty="0" smtClean="0">
                <a:sym typeface="Wingdings" pitchFamily="2" charset="2"/>
              </a:rPr>
              <a:t> il dittatore, ora controllo dello scenario politico romano che affida a M Antonio e M Emilio Lepido suoi fidati collaboratori</a:t>
            </a:r>
            <a:endParaRPr lang="it-IT"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10</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Momenti di gravi crisi nel periodo delle guerre civili,</a:t>
            </a:r>
            <a:r>
              <a:rPr lang="it-IT" sz="1800" baseline="0" dirty="0" smtClean="0"/>
              <a:t> vi fu un </a:t>
            </a:r>
            <a:r>
              <a:rPr lang="it-IT" sz="1800" dirty="0" smtClean="0">
                <a:sym typeface="Wingdings" pitchFamily="2" charset="2"/>
              </a:rPr>
              <a:t>totale scollamento fra parte occidentale</a:t>
            </a:r>
            <a:r>
              <a:rPr lang="it-IT" sz="1800" baseline="0" dirty="0" smtClean="0">
                <a:sym typeface="Wingdings" pitchFamily="2" charset="2"/>
              </a:rPr>
              <a:t> e orientale dell’impero</a:t>
            </a:r>
          </a:p>
          <a:p>
            <a:pPr>
              <a:buFont typeface="Wingdings"/>
              <a:buChar char="à"/>
            </a:pPr>
            <a:r>
              <a:rPr lang="it-IT" sz="1800" baseline="0" dirty="0" smtClean="0">
                <a:sym typeface="Wingdings" pitchFamily="2" charset="2"/>
              </a:rPr>
              <a:t>crisi finanziaria riguarda chi aveva investito in Oriente non permette un ritorno finanziario successivo</a:t>
            </a:r>
          </a:p>
          <a:p>
            <a:pPr>
              <a:buFont typeface="Wingdings"/>
              <a:buChar char="à"/>
            </a:pPr>
            <a:r>
              <a:rPr lang="it-IT" sz="1800" baseline="0" dirty="0" smtClean="0">
                <a:sym typeface="Wingdings" pitchFamily="2" charset="2"/>
              </a:rPr>
              <a:t>L’intervento di Cesare è atto a imporre dazi sulle merci importate aboliti nel 60</a:t>
            </a:r>
          </a:p>
          <a:p>
            <a:pPr>
              <a:buFont typeface="Wingdings"/>
              <a:buChar char="à"/>
            </a:pPr>
            <a:r>
              <a:rPr lang="it-IT" sz="1800" baseline="0" dirty="0" smtClean="0">
                <a:sym typeface="Wingdings" pitchFamily="2" charset="2"/>
              </a:rPr>
              <a:t> riduzioni dei beneficiari delle distribuzioni gratuite di grano(150.000) grosso modo modulo statutario x tutta l’età imperiale;</a:t>
            </a:r>
          </a:p>
          <a:p>
            <a:pPr>
              <a:buFont typeface="Wingdings"/>
              <a:buChar char="à"/>
            </a:pPr>
            <a:r>
              <a:rPr lang="it-IT" sz="1800" baseline="0" dirty="0" smtClean="0">
                <a:sym typeface="Wingdings" pitchFamily="2" charset="2"/>
              </a:rPr>
              <a:t> restituzione dei debiti a questo punto si procedeva per vendita, abbassamento prezzo degli immobili, i prezzi vigenti dovevano essere valutati come i prezzi prima della guerra civile</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11</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Amplissima politica </a:t>
            </a:r>
            <a:r>
              <a:rPr lang="it-IT" sz="1600" dirty="0" err="1" smtClean="0"/>
              <a:t>coloniare</a:t>
            </a:r>
            <a:r>
              <a:rPr lang="it-IT" sz="1600" dirty="0" smtClean="0"/>
              <a:t>, che</a:t>
            </a:r>
            <a:r>
              <a:rPr lang="it-IT" sz="1600" baseline="0" dirty="0" smtClean="0"/>
              <a:t> interessa la plebe </a:t>
            </a:r>
            <a:r>
              <a:rPr lang="it-IT" sz="1600" baseline="0" dirty="0" err="1" smtClean="0"/>
              <a:t>urban</a:t>
            </a:r>
            <a:r>
              <a:rPr lang="it-IT" sz="1600" baseline="0" dirty="0" smtClean="0"/>
              <a:t> e veterani</a:t>
            </a:r>
          </a:p>
          <a:p>
            <a:pPr>
              <a:buFont typeface="Wingdings"/>
              <a:buChar char="à"/>
            </a:pPr>
            <a:r>
              <a:rPr lang="it-IT" sz="1600" baseline="0" dirty="0" smtClean="0">
                <a:sym typeface="Wingdings" pitchFamily="2" charset="2"/>
              </a:rPr>
              <a:t>80.000 capi famiglia assegnati a tali colonie; dedotte nelle provincie che avevano manifestato simpatie per </a:t>
            </a:r>
            <a:r>
              <a:rPr lang="it-IT" sz="1600" baseline="0" dirty="0" err="1" smtClean="0">
                <a:sym typeface="Wingdings" pitchFamily="2" charset="2"/>
              </a:rPr>
              <a:t>Pompeo</a:t>
            </a:r>
            <a:r>
              <a:rPr lang="it-IT" sz="1600" baseline="0" dirty="0" smtClean="0">
                <a:sym typeface="Wingdings" pitchFamily="2" charset="2"/>
              </a:rPr>
              <a:t> in modo tale controllandole , amministrandole: l’obiettivo di creare in Africa e Spagna e collocare delle clientele ora cesariane; </a:t>
            </a:r>
          </a:p>
          <a:p>
            <a:pPr>
              <a:buFont typeface="Wingdings"/>
              <a:buChar char="à"/>
            </a:pPr>
            <a:r>
              <a:rPr lang="it-IT" sz="1600" baseline="0" dirty="0" smtClean="0">
                <a:sym typeface="Wingdings" pitchFamily="2" charset="2"/>
              </a:rPr>
              <a:t>la deduzione di colonie in Gallia esplica la già solida esistenza di clientele cesariane ulteriormente rafforzate</a:t>
            </a:r>
          </a:p>
          <a:p>
            <a:pPr>
              <a:buFont typeface="Wingdings"/>
              <a:buChar char="à"/>
            </a:pPr>
            <a:r>
              <a:rPr lang="it-IT" sz="1600" baseline="0" dirty="0" smtClean="0">
                <a:sym typeface="Wingdings" pitchFamily="2" charset="2"/>
              </a:rPr>
              <a:t> colonie romane in </a:t>
            </a:r>
            <a:r>
              <a:rPr lang="it-IT" sz="1600" baseline="0" dirty="0" err="1" smtClean="0">
                <a:sym typeface="Wingdings" pitchFamily="2" charset="2"/>
              </a:rPr>
              <a:t>Cartagine</a:t>
            </a:r>
            <a:r>
              <a:rPr lang="it-IT" sz="1600" baseline="0" dirty="0" smtClean="0">
                <a:sym typeface="Wingdings" pitchFamily="2" charset="2"/>
              </a:rPr>
              <a:t> e Corinto per avere una grande presenza commerciale sia mediterranea sia nell’Egeo</a:t>
            </a:r>
            <a:endParaRPr lang="it-IT" sz="16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13</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900</a:t>
            </a:r>
            <a:r>
              <a:rPr lang="it-IT" sz="1800" baseline="0" dirty="0" smtClean="0"/>
              <a:t> membri</a:t>
            </a:r>
          </a:p>
          <a:p>
            <a:pPr>
              <a:buFont typeface="Wingdings"/>
              <a:buChar char="à"/>
            </a:pPr>
            <a:r>
              <a:rPr lang="it-IT" sz="1800" baseline="0" dirty="0" smtClean="0">
                <a:sym typeface="Wingdings" pitchFamily="2" charset="2"/>
              </a:rPr>
              <a:t>governo delle provincie sistema geometrico di Silla 8 pretori e 2 consoli e 10 provincie era saltato subito nel 64 subito un’altra provincia di Cipro, già da subito era superato; </a:t>
            </a:r>
          </a:p>
          <a:p>
            <a:pPr>
              <a:buFont typeface="Wingdings"/>
              <a:buChar char="à"/>
            </a:pPr>
            <a:r>
              <a:rPr lang="it-IT" sz="1800" baseline="0" dirty="0" smtClean="0">
                <a:sym typeface="Wingdings" pitchFamily="2" charset="2"/>
              </a:rPr>
              <a:t>aumentate provincie aumento dei pretori da 8 a 16, aumentati degli edili da 4 a 6  questori da 20 </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14</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err="1" smtClean="0"/>
              <a:t>Nobilitas</a:t>
            </a:r>
            <a:r>
              <a:rPr lang="it-IT" sz="1800" dirty="0" smtClean="0"/>
              <a:t> elemento necessario per poter</a:t>
            </a:r>
            <a:r>
              <a:rPr lang="it-IT" sz="1800" baseline="0" dirty="0" smtClean="0"/>
              <a:t> raggiungere le cariche + alte, in modo tale da </a:t>
            </a:r>
            <a:r>
              <a:rPr lang="it-IT" sz="1800" baseline="0" dirty="0" err="1" smtClean="0"/>
              <a:t>reitegrare</a:t>
            </a:r>
            <a:r>
              <a:rPr lang="it-IT" sz="1800" baseline="0" dirty="0" smtClean="0"/>
              <a:t> il patriziato(famiglie che discendevano dai 300 </a:t>
            </a:r>
            <a:r>
              <a:rPr lang="it-IT" sz="1800" baseline="0" dirty="0" err="1" smtClean="0"/>
              <a:t>patres</a:t>
            </a:r>
            <a:r>
              <a:rPr lang="it-IT" sz="1800" baseline="0" dirty="0" smtClean="0"/>
              <a:t> discendenti della fondazione del senato di Roma di </a:t>
            </a:r>
            <a:r>
              <a:rPr lang="it-IT" sz="1800" baseline="0" dirty="0" err="1" smtClean="0"/>
              <a:t>Romulo</a:t>
            </a:r>
            <a:r>
              <a:rPr lang="it-IT" sz="1800" baseline="0" dirty="0" smtClean="0"/>
              <a:t>, gruppo chiuso d’</a:t>
            </a:r>
            <a:r>
              <a:rPr lang="it-IT" sz="1800" baseline="0" dirty="0" err="1" smtClean="0"/>
              <a:t>elites</a:t>
            </a:r>
            <a:r>
              <a:rPr lang="it-IT" sz="1800" baseline="0" dirty="0" smtClean="0"/>
              <a:t> che doveva ridursi secondo le solite dinamiche demografiche); con queste famiglie i patrizi potevano svolgere funzioni nell’ambito religioso; </a:t>
            </a:r>
            <a:r>
              <a:rPr lang="it-IT" sz="1800" baseline="0" dirty="0" err="1" smtClean="0"/>
              <a:t>reitegrazione</a:t>
            </a:r>
            <a:r>
              <a:rPr lang="it-IT" sz="1800" baseline="0" dirty="0" smtClean="0"/>
              <a:t> della </a:t>
            </a:r>
            <a:r>
              <a:rPr lang="it-IT" sz="1800" baseline="0" dirty="0" err="1" smtClean="0"/>
              <a:t>nobilitas</a:t>
            </a:r>
            <a:r>
              <a:rPr lang="it-IT" sz="1800" baseline="0" dirty="0" smtClean="0"/>
              <a:t> per rafforzare controllo sull’aristocrazia e nuove clientele</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15</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Cesare</a:t>
            </a:r>
            <a:r>
              <a:rPr lang="it-IT" sz="1800" baseline="0" dirty="0" smtClean="0"/>
              <a:t> c</a:t>
            </a:r>
            <a:r>
              <a:rPr lang="it-IT" sz="1800" dirty="0" smtClean="0"/>
              <a:t>onsente </a:t>
            </a:r>
            <a:r>
              <a:rPr lang="it-IT" sz="1800" dirty="0" smtClean="0"/>
              <a:t>che vi sia un opposizione: quando Cicerone e </a:t>
            </a:r>
            <a:r>
              <a:rPr lang="it-IT" sz="1800" dirty="0" err="1" smtClean="0"/>
              <a:t>Giunio</a:t>
            </a:r>
            <a:r>
              <a:rPr lang="it-IT" sz="1800" dirty="0" smtClean="0"/>
              <a:t> Bruto </a:t>
            </a:r>
            <a:r>
              <a:rPr lang="it-IT" sz="1800" dirty="0" smtClean="0"/>
              <a:t>esaltano</a:t>
            </a:r>
            <a:r>
              <a:rPr lang="it-IT" sz="1800" baseline="0" dirty="0" smtClean="0"/>
              <a:t> </a:t>
            </a:r>
            <a:r>
              <a:rPr lang="it-IT" sz="1800" dirty="0" smtClean="0"/>
              <a:t>in </a:t>
            </a:r>
            <a:r>
              <a:rPr lang="it-IT" sz="1800" dirty="0" err="1" smtClean="0"/>
              <a:t>pampleth</a:t>
            </a:r>
            <a:r>
              <a:rPr lang="it-IT" sz="1800" dirty="0" smtClean="0"/>
              <a:t> come unico</a:t>
            </a:r>
            <a:r>
              <a:rPr lang="it-IT" sz="1800" baseline="0" dirty="0" smtClean="0"/>
              <a:t> gesto di liberazione il suicidio unico gesto di </a:t>
            </a:r>
            <a:r>
              <a:rPr lang="it-IT" sz="1800" baseline="0" dirty="0" err="1" smtClean="0"/>
              <a:t>revendicazione</a:t>
            </a:r>
            <a:r>
              <a:rPr lang="it-IT" sz="1800" baseline="0" dirty="0" smtClean="0"/>
              <a:t> </a:t>
            </a:r>
            <a:r>
              <a:rPr lang="it-IT" sz="1800" baseline="0" dirty="0" smtClean="0"/>
              <a:t> repubblicana. Riguardo a Catone </a:t>
            </a:r>
            <a:r>
              <a:rPr lang="it-IT" sz="1800" baseline="0" dirty="0" smtClean="0"/>
              <a:t>l’</a:t>
            </a:r>
            <a:r>
              <a:rPr lang="it-IT" sz="1800" baseline="0" dirty="0" err="1" smtClean="0"/>
              <a:t>uticense</a:t>
            </a:r>
            <a:r>
              <a:rPr lang="it-IT" sz="1800" baseline="0" dirty="0" smtClean="0"/>
              <a:t>, Cesare sembra accettare un confronto, consentendo la polemica con uno scritto polemico a sua volta</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17</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Poteri di </a:t>
            </a:r>
            <a:r>
              <a:rPr lang="it-IT" sz="1600" dirty="0" smtClean="0"/>
              <a:t>Cesare sono</a:t>
            </a:r>
          </a:p>
          <a:p>
            <a:pPr>
              <a:buFont typeface="Wingdings"/>
              <a:buChar char="à"/>
            </a:pPr>
            <a:r>
              <a:rPr lang="it-IT" sz="1600" dirty="0" smtClean="0">
                <a:sym typeface="Wingdings" pitchFamily="2" charset="2"/>
              </a:rPr>
              <a:t>nel </a:t>
            </a:r>
            <a:r>
              <a:rPr lang="it-IT" sz="1600" dirty="0" smtClean="0">
                <a:sym typeface="Wingdings" pitchFamily="2" charset="2"/>
              </a:rPr>
              <a:t>46 dittatura </a:t>
            </a:r>
            <a:r>
              <a:rPr lang="it-IT" sz="1600" dirty="0" smtClean="0">
                <a:sym typeface="Wingdings" pitchFamily="2" charset="2"/>
              </a:rPr>
              <a:t>decennale</a:t>
            </a:r>
            <a:r>
              <a:rPr lang="it-IT" sz="1600" baseline="0" dirty="0" smtClean="0">
                <a:sym typeface="Wingdings" pitchFamily="2" charset="2"/>
              </a:rPr>
              <a:t> e poi nel</a:t>
            </a:r>
            <a:r>
              <a:rPr lang="it-IT" sz="1600" dirty="0" smtClean="0">
                <a:sym typeface="Wingdings" pitchFamily="2" charset="2"/>
              </a:rPr>
              <a:t> </a:t>
            </a:r>
            <a:r>
              <a:rPr lang="it-IT" sz="1600" dirty="0" smtClean="0">
                <a:sym typeface="Wingdings" pitchFamily="2" charset="2"/>
              </a:rPr>
              <a:t>gennaio del 44 ottiene </a:t>
            </a:r>
            <a:r>
              <a:rPr lang="it-IT" sz="1600" dirty="0" smtClean="0">
                <a:sym typeface="Wingdings" pitchFamily="2" charset="2"/>
              </a:rPr>
              <a:t>una </a:t>
            </a:r>
            <a:r>
              <a:rPr lang="it-IT" sz="1600" dirty="0" smtClean="0">
                <a:sym typeface="Wingdings" pitchFamily="2" charset="2"/>
              </a:rPr>
              <a:t>dittatura perpetua sulla moneta</a:t>
            </a:r>
            <a:r>
              <a:rPr lang="it-IT" sz="1600" baseline="0" dirty="0" smtClean="0">
                <a:sym typeface="Wingdings" pitchFamily="2" charset="2"/>
              </a:rPr>
              <a:t> indicata</a:t>
            </a:r>
            <a:r>
              <a:rPr lang="it-IT" sz="1600" baseline="0" dirty="0" smtClean="0">
                <a:sym typeface="Wingdings" pitchFamily="2" charset="2"/>
              </a:rPr>
              <a:t>;</a:t>
            </a:r>
          </a:p>
          <a:p>
            <a:pPr>
              <a:buFont typeface="Wingdings"/>
              <a:buChar char="à"/>
            </a:pPr>
            <a:r>
              <a:rPr lang="it-IT" sz="1600" baseline="0" dirty="0" smtClean="0">
                <a:sym typeface="Wingdings" pitchFamily="2" charset="2"/>
              </a:rPr>
              <a:t> </a:t>
            </a:r>
            <a:r>
              <a:rPr lang="it-IT" sz="1600" baseline="0" dirty="0" smtClean="0">
                <a:sym typeface="Wingdings" pitchFamily="2" charset="2"/>
              </a:rPr>
              <a:t>alcune prerogative del tribunato della plebe: </a:t>
            </a:r>
            <a:r>
              <a:rPr lang="it-IT" sz="1600" baseline="0" dirty="0" err="1" smtClean="0">
                <a:sym typeface="Wingdings" pitchFamily="2" charset="2"/>
              </a:rPr>
              <a:t>sacrosantitas</a:t>
            </a:r>
            <a:r>
              <a:rPr lang="it-IT" sz="1600" baseline="0" dirty="0" smtClean="0">
                <a:sym typeface="Wingdings" pitchFamily="2" charset="2"/>
              </a:rPr>
              <a:t> e diritto di </a:t>
            </a:r>
            <a:r>
              <a:rPr lang="it-IT" sz="1600" baseline="0" dirty="0" err="1" smtClean="0">
                <a:sym typeface="Wingdings" pitchFamily="2" charset="2"/>
              </a:rPr>
              <a:t>intercessio</a:t>
            </a:r>
            <a:r>
              <a:rPr lang="it-IT" sz="1600" baseline="0" dirty="0" smtClean="0">
                <a:sym typeface="Wingdings" pitchFamily="2" charset="2"/>
              </a:rPr>
              <a:t> importante perché alla base del potere di Augusto, </a:t>
            </a:r>
            <a:endParaRPr lang="it-IT" sz="1600" baseline="0" dirty="0" smtClean="0">
              <a:sym typeface="Wingdings" pitchFamily="2" charset="2"/>
            </a:endParaRPr>
          </a:p>
          <a:p>
            <a:pPr>
              <a:buFont typeface="Wingdings"/>
              <a:buChar char="à"/>
            </a:pPr>
            <a:r>
              <a:rPr lang="it-IT" sz="1600" baseline="0" dirty="0" smtClean="0">
                <a:sym typeface="Wingdings" pitchFamily="2" charset="2"/>
              </a:rPr>
              <a:t>intitolato </a:t>
            </a:r>
            <a:r>
              <a:rPr lang="it-IT" sz="1600" baseline="0" dirty="0" smtClean="0">
                <a:sym typeface="Wingdings" pitchFamily="2" charset="2"/>
              </a:rPr>
              <a:t>il mese </a:t>
            </a:r>
            <a:r>
              <a:rPr lang="it-IT" sz="1600" baseline="0" dirty="0" err="1" smtClean="0">
                <a:sym typeface="Wingdings" pitchFamily="2" charset="2"/>
              </a:rPr>
              <a:t>Quintilis</a:t>
            </a:r>
            <a:r>
              <a:rPr lang="it-IT" sz="1600" baseline="0" dirty="0" smtClean="0">
                <a:sym typeface="Wingdings" pitchFamily="2" charset="2"/>
              </a:rPr>
              <a:t>,</a:t>
            </a:r>
          </a:p>
          <a:p>
            <a:pPr>
              <a:buFont typeface="Wingdings"/>
              <a:buChar char="à"/>
            </a:pPr>
            <a:r>
              <a:rPr lang="it-IT" sz="1600" baseline="0" dirty="0" smtClean="0">
                <a:sym typeface="Wingdings" pitchFamily="2" charset="2"/>
              </a:rPr>
              <a:t> </a:t>
            </a:r>
            <a:r>
              <a:rPr lang="it-IT" sz="1600" baseline="0" dirty="0" smtClean="0">
                <a:sym typeface="Wingdings" pitchFamily="2" charset="2"/>
              </a:rPr>
              <a:t>entrare a cavallo i  città, titolo a vita di imperator, trasmissibile ai suoi discendenti</a:t>
            </a:r>
            <a:r>
              <a:rPr lang="it-IT" sz="1600" baseline="0" dirty="0" smtClean="0">
                <a:sym typeface="Wingdings" pitchFamily="2" charset="2"/>
              </a:rPr>
              <a:t>,</a:t>
            </a:r>
          </a:p>
          <a:p>
            <a:pPr>
              <a:buFont typeface="Wingdings"/>
              <a:buChar char="à"/>
            </a:pPr>
            <a:r>
              <a:rPr lang="it-IT" sz="1600" baseline="0" dirty="0" smtClean="0">
                <a:sym typeface="Wingdings" pitchFamily="2" charset="2"/>
              </a:rPr>
              <a:t> </a:t>
            </a:r>
            <a:r>
              <a:rPr lang="it-IT" sz="1600" baseline="0" dirty="0" smtClean="0">
                <a:sym typeface="Wingdings" pitchFamily="2" charset="2"/>
              </a:rPr>
              <a:t>coniazione delle monete con la propria effige prima non permessa ma è una prerogativa di dinasta ellenistico</a:t>
            </a:r>
            <a:r>
              <a:rPr lang="it-IT" sz="1600" baseline="0" dirty="0" smtClean="0">
                <a:sym typeface="Wingdings" pitchFamily="2" charset="2"/>
              </a:rPr>
              <a:t>,</a:t>
            </a:r>
          </a:p>
          <a:p>
            <a:pPr>
              <a:buFont typeface="Wingdings"/>
              <a:buChar char="à"/>
            </a:pPr>
            <a:r>
              <a:rPr lang="it-IT" sz="1600" baseline="0" dirty="0" smtClean="0">
                <a:sym typeface="Wingdings" pitchFamily="2" charset="2"/>
              </a:rPr>
              <a:t> </a:t>
            </a:r>
            <a:r>
              <a:rPr lang="it-IT" sz="1600" baseline="0" dirty="0" smtClean="0">
                <a:sym typeface="Wingdings" pitchFamily="2" charset="2"/>
              </a:rPr>
              <a:t>diritto di raccomandare agli elettori i suoi candidati per il consolato e per la metà dei posti disponibili nel caso delle altre </a:t>
            </a:r>
            <a:r>
              <a:rPr lang="it-IT" sz="1600" baseline="0" dirty="0" smtClean="0">
                <a:sym typeface="Wingdings" pitchFamily="2" charset="2"/>
              </a:rPr>
              <a:t>magistrature</a:t>
            </a:r>
          </a:p>
          <a:p>
            <a:pPr>
              <a:buFont typeface="Wingdings"/>
              <a:buNone/>
            </a:pPr>
            <a:r>
              <a:rPr lang="it-IT" sz="1600" baseline="0" dirty="0" smtClean="0">
                <a:sym typeface="Wingdings" pitchFamily="2" charset="2"/>
              </a:rPr>
              <a:t> </a:t>
            </a:r>
            <a:r>
              <a:rPr lang="it-IT" sz="1600" baseline="0" dirty="0" smtClean="0">
                <a:sym typeface="Wingdings" pitchFamily="2" charset="2"/>
              </a:rPr>
              <a:t>controllo assoluto sulla vita pubblica, tutti i consoli gli sono subalterni</a:t>
            </a:r>
          </a:p>
        </p:txBody>
      </p:sp>
      <p:sp>
        <p:nvSpPr>
          <p:cNvPr id="4" name="Segnaposto numero diapositiva 3"/>
          <p:cNvSpPr>
            <a:spLocks noGrp="1"/>
          </p:cNvSpPr>
          <p:nvPr>
            <p:ph type="sldNum" sz="quarter" idx="10"/>
          </p:nvPr>
        </p:nvSpPr>
        <p:spPr/>
        <p:txBody>
          <a:bodyPr/>
          <a:lstStyle/>
          <a:p>
            <a:fld id="{5A2F968F-DF92-45B7-9FD2-A73B392D2956}" type="slidenum">
              <a:rPr lang="it-IT" smtClean="0"/>
              <a:pPr/>
              <a:t>18</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Ora</a:t>
            </a:r>
            <a:r>
              <a:rPr lang="it-IT" sz="1600" baseline="0" dirty="0" smtClean="0"/>
              <a:t> non è + </a:t>
            </a:r>
            <a:r>
              <a:rPr lang="it-IT" sz="1600" baseline="0" dirty="0" smtClean="0"/>
              <a:t>liberale</a:t>
            </a:r>
          </a:p>
          <a:p>
            <a:pPr>
              <a:buFont typeface="Wingdings"/>
              <a:buChar char="à"/>
            </a:pPr>
            <a:r>
              <a:rPr lang="it-IT" sz="1600" baseline="0" dirty="0" err="1" smtClean="0">
                <a:sym typeface="Wingdings" pitchFamily="2" charset="2"/>
              </a:rPr>
              <a:t>Lupercalia</a:t>
            </a:r>
            <a:r>
              <a:rPr lang="it-IT" sz="1600" baseline="0" dirty="0" smtClean="0">
                <a:sym typeface="Wingdings" pitchFamily="2" charset="2"/>
              </a:rPr>
              <a:t>, Marco Antonio uno dei </a:t>
            </a:r>
            <a:r>
              <a:rPr lang="it-IT" sz="1600" baseline="0" dirty="0" err="1" smtClean="0">
                <a:sym typeface="Wingdings" pitchFamily="2" charset="2"/>
              </a:rPr>
              <a:t>Luperci</a:t>
            </a:r>
            <a:r>
              <a:rPr lang="it-IT" sz="1600" baseline="0" dirty="0" smtClean="0">
                <a:sym typeface="Wingdings" pitchFamily="2" charset="2"/>
              </a:rPr>
              <a:t>, </a:t>
            </a:r>
            <a:r>
              <a:rPr lang="it-IT" sz="1600" baseline="0" dirty="0" smtClean="0">
                <a:sym typeface="Wingdings" pitchFamily="2" charset="2"/>
              </a:rPr>
              <a:t>era Cesare </a:t>
            </a:r>
            <a:r>
              <a:rPr lang="it-IT" sz="1600" baseline="0" dirty="0" smtClean="0">
                <a:sym typeface="Wingdings" pitchFamily="2" charset="2"/>
              </a:rPr>
              <a:t>in prima fila con la </a:t>
            </a:r>
            <a:r>
              <a:rPr lang="it-IT" sz="1600" baseline="0" dirty="0" smtClean="0">
                <a:sym typeface="Wingdings" pitchFamily="2" charset="2"/>
              </a:rPr>
              <a:t>moglie</a:t>
            </a:r>
          </a:p>
          <a:p>
            <a:pPr>
              <a:buFont typeface="Wingdings"/>
              <a:buChar char="à"/>
            </a:pPr>
            <a:r>
              <a:rPr lang="it-IT" sz="1600" baseline="0" dirty="0" smtClean="0">
                <a:sym typeface="Wingdings" pitchFamily="2" charset="2"/>
              </a:rPr>
              <a:t>tentativo </a:t>
            </a:r>
            <a:r>
              <a:rPr lang="it-IT" sz="1600" baseline="0" dirty="0" smtClean="0">
                <a:sym typeface="Wingdings" pitchFamily="2" charset="2"/>
              </a:rPr>
              <a:t>di due volte di incoronazione con un diadema simbolo della regalità ellenistica in entrambi casi Cesare rifiuta. Dopo di che sostenitori di </a:t>
            </a:r>
            <a:r>
              <a:rPr lang="it-IT" sz="1600" baseline="0" dirty="0" smtClean="0">
                <a:sym typeface="Wingdings" pitchFamily="2" charset="2"/>
              </a:rPr>
              <a:t>Cesare </a:t>
            </a:r>
            <a:r>
              <a:rPr lang="it-IT" sz="1600" baseline="0" dirty="0" smtClean="0">
                <a:sym typeface="Wingdings" pitchFamily="2" charset="2"/>
              </a:rPr>
              <a:t>incoronano alcune statue, 50 per </a:t>
            </a:r>
            <a:r>
              <a:rPr lang="it-IT" sz="1600" baseline="0" dirty="0" smtClean="0">
                <a:sym typeface="Wingdings" pitchFamily="2" charset="2"/>
              </a:rPr>
              <a:t>cento dei </a:t>
            </a:r>
            <a:r>
              <a:rPr lang="it-IT" sz="1600" baseline="0" dirty="0" smtClean="0">
                <a:sym typeface="Wingdings" pitchFamily="2" charset="2"/>
              </a:rPr>
              <a:t>tribuni della </a:t>
            </a:r>
            <a:r>
              <a:rPr lang="it-IT" sz="1600" baseline="0" dirty="0" smtClean="0">
                <a:sym typeface="Wingdings" pitchFamily="2" charset="2"/>
              </a:rPr>
              <a:t>plebe, </a:t>
            </a:r>
            <a:r>
              <a:rPr lang="it-IT" sz="1600" baseline="0" dirty="0" smtClean="0">
                <a:sym typeface="Wingdings" pitchFamily="2" charset="2"/>
              </a:rPr>
              <a:t>che non veniva eletto da lui con la sua </a:t>
            </a:r>
            <a:r>
              <a:rPr lang="it-IT" sz="1600" baseline="0" dirty="0" err="1" smtClean="0">
                <a:sym typeface="Wingdings" pitchFamily="2" charset="2"/>
              </a:rPr>
              <a:t>commendatio</a:t>
            </a:r>
            <a:r>
              <a:rPr lang="it-IT" sz="1600" baseline="0" dirty="0" smtClean="0">
                <a:sym typeface="Wingdings" pitchFamily="2" charset="2"/>
              </a:rPr>
              <a:t>, fanno poi arrestare alcuni </a:t>
            </a:r>
            <a:r>
              <a:rPr lang="it-IT" sz="1600" baseline="0" dirty="0" smtClean="0">
                <a:sym typeface="Wingdings" pitchFamily="2" charset="2"/>
              </a:rPr>
              <a:t>cittadini </a:t>
            </a:r>
            <a:r>
              <a:rPr lang="it-IT" sz="1600" baseline="0" dirty="0" smtClean="0">
                <a:sym typeface="Wingdings" pitchFamily="2" charset="2"/>
              </a:rPr>
              <a:t>che avevano acclamato Cesare </a:t>
            </a:r>
            <a:r>
              <a:rPr lang="it-IT" sz="1600" baseline="0" dirty="0" err="1" smtClean="0">
                <a:sym typeface="Wingdings" pitchFamily="2" charset="2"/>
              </a:rPr>
              <a:t>rex</a:t>
            </a:r>
            <a:r>
              <a:rPr lang="it-IT" sz="1600" baseline="0" dirty="0" smtClean="0">
                <a:sym typeface="Wingdings" pitchFamily="2" charset="2"/>
              </a:rPr>
              <a:t> durante Le ferie Latine. Cesare </a:t>
            </a:r>
            <a:r>
              <a:rPr lang="it-IT" sz="1600" baseline="0" dirty="0" smtClean="0">
                <a:sym typeface="Wingdings" pitchFamily="2" charset="2"/>
              </a:rPr>
              <a:t>destituisce </a:t>
            </a:r>
            <a:r>
              <a:rPr lang="it-IT" sz="1600" baseline="0" dirty="0" smtClean="0">
                <a:sym typeface="Wingdings" pitchFamily="2" charset="2"/>
              </a:rPr>
              <a:t>i 2 tribuni e li </a:t>
            </a:r>
            <a:r>
              <a:rPr lang="it-IT" sz="1600" baseline="0" dirty="0" smtClean="0">
                <a:sym typeface="Wingdings" pitchFamily="2" charset="2"/>
              </a:rPr>
              <a:t>esili. È un’ azione </a:t>
            </a:r>
            <a:r>
              <a:rPr lang="it-IT" sz="1600" baseline="0" dirty="0" smtClean="0">
                <a:sym typeface="Wingdings" pitchFamily="2" charset="2"/>
              </a:rPr>
              <a:t>di chi ha il controllo pieno </a:t>
            </a:r>
            <a:r>
              <a:rPr lang="it-IT" sz="1600" baseline="0" dirty="0" smtClean="0">
                <a:sym typeface="Wingdings" pitchFamily="2" charset="2"/>
              </a:rPr>
              <a:t>della situazione </a:t>
            </a:r>
            <a:r>
              <a:rPr lang="it-IT" sz="1600" baseline="0" dirty="0" smtClean="0">
                <a:sym typeface="Wingdings" pitchFamily="2" charset="2"/>
              </a:rPr>
              <a:t>e sembra essere alquanto </a:t>
            </a:r>
            <a:r>
              <a:rPr lang="it-IT" sz="1600" baseline="0" dirty="0" smtClean="0">
                <a:sym typeface="Wingdings" pitchFamily="2" charset="2"/>
              </a:rPr>
              <a:t>dispotica</a:t>
            </a:r>
          </a:p>
          <a:p>
            <a:pPr>
              <a:buFont typeface="Wingdings"/>
              <a:buChar char="à"/>
            </a:pPr>
            <a:r>
              <a:rPr lang="it-IT" sz="1600" baseline="0" dirty="0" smtClean="0">
                <a:sym typeface="Wingdings" pitchFamily="2" charset="2"/>
              </a:rPr>
              <a:t>congiura </a:t>
            </a:r>
            <a:r>
              <a:rPr lang="it-IT" sz="1600" baseline="0" dirty="0" smtClean="0">
                <a:sym typeface="Wingdings" pitchFamily="2" charset="2"/>
              </a:rPr>
              <a:t>di Cesare </a:t>
            </a:r>
            <a:r>
              <a:rPr lang="it-IT" sz="1600" baseline="0" dirty="0" smtClean="0">
                <a:sym typeface="Wingdings" pitchFamily="2" charset="2"/>
              </a:rPr>
              <a:t>è guidata </a:t>
            </a:r>
            <a:r>
              <a:rPr lang="it-IT" sz="1600" baseline="0" dirty="0" smtClean="0">
                <a:sym typeface="Wingdings" pitchFamily="2" charset="2"/>
              </a:rPr>
              <a:t>da M </a:t>
            </a:r>
            <a:r>
              <a:rPr lang="it-IT" sz="1600" baseline="0" dirty="0" err="1" smtClean="0">
                <a:sym typeface="Wingdings" pitchFamily="2" charset="2"/>
              </a:rPr>
              <a:t>Giunio</a:t>
            </a:r>
            <a:r>
              <a:rPr lang="it-IT" sz="1600" baseline="0" dirty="0" smtClean="0">
                <a:sym typeface="Wingdings" pitchFamily="2" charset="2"/>
              </a:rPr>
              <a:t> Bruto si dice che fosse il figliastro si </a:t>
            </a:r>
            <a:r>
              <a:rPr lang="it-IT" sz="1600" baseline="0" dirty="0" smtClean="0">
                <a:sym typeface="Wingdings" pitchFamily="2" charset="2"/>
              </a:rPr>
              <a:t>riteneva e </a:t>
            </a:r>
            <a:r>
              <a:rPr lang="it-IT" sz="1600" baseline="0" dirty="0" smtClean="0">
                <a:sym typeface="Wingdings" pitchFamily="2" charset="2"/>
              </a:rPr>
              <a:t>che fosse figlio di una scappatella della madre di Bruto e Cesare, spot della Tim Marco Antonio complice dei congiurati, una delle tradizione antiche lo voleva complice dei congiurati, una parte dei congiurati avrebbe voluto uccidere anche Marco Antonio ma sarà lo stesso Bruto che dovesse essere eliminato anche il tiranno e non il suo collaboratore, non escluso su questa base che Marco Antonio non sia sfiorato dai congiurati, ironia del caso nel complesso monumentale di </a:t>
            </a:r>
            <a:r>
              <a:rPr lang="it-IT" sz="1600" baseline="0" dirty="0" err="1" smtClean="0">
                <a:sym typeface="Wingdings" pitchFamily="2" charset="2"/>
              </a:rPr>
              <a:t>Pompeo</a:t>
            </a:r>
            <a:r>
              <a:rPr lang="it-IT" sz="1600" baseline="0" dirty="0" smtClean="0">
                <a:sym typeface="Wingdings" pitchFamily="2" charset="2"/>
              </a:rPr>
              <a:t> alla base della </a:t>
            </a:r>
            <a:r>
              <a:rPr lang="it-IT" sz="1600" baseline="0" dirty="0" smtClean="0">
                <a:sym typeface="Wingdings" pitchFamily="2" charset="2"/>
              </a:rPr>
              <a:t>statua </a:t>
            </a:r>
            <a:r>
              <a:rPr lang="it-IT" sz="1600" baseline="0" dirty="0" smtClean="0">
                <a:sym typeface="Wingdings" pitchFamily="2" charset="2"/>
              </a:rPr>
              <a:t>di </a:t>
            </a:r>
            <a:r>
              <a:rPr lang="it-IT" sz="1600" baseline="0" dirty="0" err="1" smtClean="0">
                <a:sym typeface="Wingdings" pitchFamily="2" charset="2"/>
              </a:rPr>
              <a:t>Pompeo</a:t>
            </a:r>
            <a:r>
              <a:rPr lang="it-IT" sz="1600" baseline="0" dirty="0" smtClean="0">
                <a:sym typeface="Wingdings" pitchFamily="2" charset="2"/>
              </a:rPr>
              <a:t> alle </a:t>
            </a:r>
            <a:r>
              <a:rPr lang="it-IT" sz="1600" baseline="0" dirty="0" err="1" smtClean="0">
                <a:sym typeface="Wingdings" pitchFamily="2" charset="2"/>
              </a:rPr>
              <a:t>Idii</a:t>
            </a:r>
            <a:r>
              <a:rPr lang="it-IT" sz="1600" baseline="0" dirty="0" smtClean="0">
                <a:sym typeface="Wingdings" pitchFamily="2" charset="2"/>
              </a:rPr>
              <a:t> </a:t>
            </a:r>
            <a:r>
              <a:rPr lang="it-IT" sz="1600" baseline="0" dirty="0" smtClean="0">
                <a:sym typeface="Wingdings" pitchFamily="2" charset="2"/>
              </a:rPr>
              <a:t>di Marzo </a:t>
            </a:r>
            <a:r>
              <a:rPr lang="it-IT" sz="1600" baseline="0" dirty="0" smtClean="0">
                <a:sym typeface="Wingdings" pitchFamily="2" charset="2"/>
              </a:rPr>
              <a:t>avviene</a:t>
            </a:r>
          </a:p>
          <a:p>
            <a:pPr>
              <a:buFont typeface="Wingdings"/>
              <a:buNone/>
            </a:pPr>
            <a:r>
              <a:rPr lang="it-IT" sz="1600" baseline="0" dirty="0" smtClean="0">
                <a:sym typeface="Wingdings" pitchFamily="2" charset="2"/>
              </a:rPr>
              <a:t> Moneta è il manifesto </a:t>
            </a:r>
            <a:r>
              <a:rPr lang="it-IT" sz="1600" baseline="0" dirty="0" smtClean="0">
                <a:sym typeface="Wingdings" pitchFamily="2" charset="2"/>
              </a:rPr>
              <a:t>dei </a:t>
            </a:r>
            <a:r>
              <a:rPr lang="it-IT" sz="1600" baseline="0" dirty="0" err="1" smtClean="0">
                <a:sym typeface="Wingdings" pitchFamily="2" charset="2"/>
              </a:rPr>
              <a:t>Cesaricidici</a:t>
            </a:r>
            <a:r>
              <a:rPr lang="it-IT" sz="1600" baseline="0" dirty="0" smtClean="0">
                <a:sym typeface="Wingdings" pitchFamily="2" charset="2"/>
              </a:rPr>
              <a:t> </a:t>
            </a:r>
            <a:endParaRPr lang="it-IT" sz="16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19</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Congiura di </a:t>
            </a:r>
            <a:r>
              <a:rPr lang="it-IT" sz="1800" dirty="0" smtClean="0"/>
              <a:t>per</a:t>
            </a:r>
            <a:r>
              <a:rPr lang="it-IT" sz="1800" baseline="0" dirty="0" smtClean="0"/>
              <a:t> sé </a:t>
            </a:r>
            <a:r>
              <a:rPr lang="it-IT" sz="1800" baseline="0" dirty="0" err="1" smtClean="0"/>
              <a:t>fu</a:t>
            </a:r>
            <a:r>
              <a:rPr lang="it-IT" sz="1800" dirty="0" err="1" smtClean="0"/>
              <a:t>inutile</a:t>
            </a:r>
            <a:r>
              <a:rPr lang="it-IT" sz="1800" dirty="0" smtClean="0"/>
              <a:t>, la plebe non </a:t>
            </a:r>
            <a:r>
              <a:rPr lang="it-IT" sz="1800" dirty="0" smtClean="0"/>
              <a:t>seguì</a:t>
            </a:r>
            <a:r>
              <a:rPr lang="it-IT" sz="1800" baseline="0" dirty="0" smtClean="0"/>
              <a:t> </a:t>
            </a:r>
            <a:r>
              <a:rPr lang="it-IT" sz="1800" baseline="0" dirty="0" smtClean="0"/>
              <a:t>tale azione, </a:t>
            </a:r>
            <a:r>
              <a:rPr lang="it-IT" sz="1800" baseline="0" dirty="0" smtClean="0"/>
              <a:t> e l’intervento dei </a:t>
            </a:r>
            <a:r>
              <a:rPr lang="it-IT" sz="1800" baseline="0" dirty="0" err="1" smtClean="0"/>
              <a:t>cesaricidici</a:t>
            </a:r>
            <a:r>
              <a:rPr lang="it-IT" sz="1800" baseline="0" dirty="0" smtClean="0"/>
              <a:t>  fu inutile!</a:t>
            </a:r>
          </a:p>
          <a:p>
            <a:pPr>
              <a:buFont typeface="Wingdings"/>
              <a:buChar char="à"/>
            </a:pPr>
            <a:r>
              <a:rPr lang="it-IT" sz="1800" baseline="0" dirty="0" smtClean="0">
                <a:sym typeface="Wingdings" pitchFamily="2" charset="2"/>
              </a:rPr>
              <a:t>soluzione </a:t>
            </a:r>
            <a:r>
              <a:rPr lang="it-IT" sz="1800" baseline="0" dirty="0" smtClean="0">
                <a:sym typeface="Wingdings" pitchFamily="2" charset="2"/>
              </a:rPr>
              <a:t>di accordo, riguardante gli atti politici di </a:t>
            </a:r>
            <a:r>
              <a:rPr lang="it-IT" sz="1800" baseline="0" dirty="0" smtClean="0">
                <a:sym typeface="Wingdings" pitchFamily="2" charset="2"/>
              </a:rPr>
              <a:t>Cesare, che era già procinto </a:t>
            </a:r>
            <a:r>
              <a:rPr lang="it-IT" sz="1800" baseline="0" dirty="0" smtClean="0">
                <a:sym typeface="Wingdings" pitchFamily="2" charset="2"/>
              </a:rPr>
              <a:t>di partire contro i Parti, in Epiro c’era Ottaviano come </a:t>
            </a:r>
            <a:r>
              <a:rPr lang="it-IT" sz="1800" baseline="0" dirty="0" err="1" smtClean="0">
                <a:sym typeface="Wingdings" pitchFamily="2" charset="2"/>
              </a:rPr>
              <a:t>magister</a:t>
            </a:r>
            <a:r>
              <a:rPr lang="it-IT" sz="1800" baseline="0" dirty="0" smtClean="0">
                <a:sym typeface="Wingdings" pitchFamily="2" charset="2"/>
              </a:rPr>
              <a:t> </a:t>
            </a:r>
            <a:r>
              <a:rPr lang="it-IT" sz="1800" baseline="0" dirty="0" err="1" smtClean="0">
                <a:sym typeface="Wingdings" pitchFamily="2" charset="2"/>
              </a:rPr>
              <a:t>equitum</a:t>
            </a:r>
            <a:r>
              <a:rPr lang="it-IT" sz="1800" baseline="0" dirty="0" smtClean="0">
                <a:sym typeface="Wingdings" pitchFamily="2" charset="2"/>
              </a:rPr>
              <a:t> che lo aspettava alcune truppe già si erano raccolte, cesare aveva stimato 5 anni aveva scritto l’organigramma delle magistrature per i 5 anni successivi, tale congiura nasceva dal gruppo di Cesare erano stati ben stabiliti tutti i ruoli, Decimo Bruto provincia Gallia Cisalpina fondamentale 15 si poteva arrivare a Roma, possibilità di avere il controllo della vita politica di </a:t>
            </a:r>
            <a:r>
              <a:rPr lang="it-IT" sz="1800" baseline="0" dirty="0" smtClean="0">
                <a:sym typeface="Wingdings" pitchFamily="2" charset="2"/>
              </a:rPr>
              <a:t>Roma</a:t>
            </a:r>
          </a:p>
          <a:p>
            <a:pPr>
              <a:buFont typeface="Wingdings"/>
              <a:buChar char="à"/>
            </a:pPr>
            <a:r>
              <a:rPr lang="it-IT" sz="1800" baseline="0" dirty="0" smtClean="0">
                <a:sym typeface="Wingdings" pitchFamily="2" charset="2"/>
              </a:rPr>
              <a:t>conveniva a tutti </a:t>
            </a:r>
            <a:r>
              <a:rPr lang="it-IT" sz="1800" baseline="0" dirty="0" smtClean="0">
                <a:sym typeface="Wingdings" pitchFamily="2" charset="2"/>
              </a:rPr>
              <a:t>che gli atti di Cesare venissero convalidati; al momento della morte di Cesare discussione se convalidare il mantenimento degli atti di Cesare </a:t>
            </a:r>
            <a:r>
              <a:rPr lang="it-IT" sz="1800" baseline="0" dirty="0" smtClean="0">
                <a:sym typeface="Wingdings" pitchFamily="2" charset="2"/>
              </a:rPr>
              <a:t>ma conviene </a:t>
            </a:r>
            <a:r>
              <a:rPr lang="it-IT" sz="1800" baseline="0" dirty="0" smtClean="0">
                <a:sym typeface="Wingdings" pitchFamily="2" charset="2"/>
              </a:rPr>
              <a:t>a </a:t>
            </a:r>
            <a:r>
              <a:rPr lang="it-IT" sz="1800" baseline="0" dirty="0" smtClean="0">
                <a:sym typeface="Wingdings" pitchFamily="2" charset="2"/>
              </a:rPr>
              <a:t>tutti</a:t>
            </a:r>
          </a:p>
          <a:p>
            <a:pPr>
              <a:buFont typeface="Wingdings"/>
              <a:buChar char="à"/>
            </a:pPr>
            <a:r>
              <a:rPr lang="it-IT" sz="1800" baseline="0" dirty="0" smtClean="0">
                <a:sym typeface="Wingdings" pitchFamily="2" charset="2"/>
              </a:rPr>
              <a:t>scontro </a:t>
            </a:r>
            <a:r>
              <a:rPr lang="it-IT" sz="1800" baseline="0" dirty="0" err="1" smtClean="0">
                <a:sym typeface="Wingdings" pitchFamily="2" charset="2"/>
              </a:rPr>
              <a:t>politco</a:t>
            </a:r>
            <a:r>
              <a:rPr lang="it-IT" sz="1800" baseline="0" dirty="0" smtClean="0">
                <a:sym typeface="Wingdings" pitchFamily="2" charset="2"/>
              </a:rPr>
              <a:t> inerente alla Gallia </a:t>
            </a:r>
            <a:r>
              <a:rPr lang="it-IT" sz="1800" baseline="0" dirty="0" smtClean="0">
                <a:sym typeface="Wingdings" pitchFamily="2" charset="2"/>
              </a:rPr>
              <a:t>Cisalpina</a:t>
            </a:r>
          </a:p>
          <a:p>
            <a:pPr>
              <a:buFont typeface="Wingdings"/>
              <a:buChar char="à"/>
            </a:pPr>
            <a:r>
              <a:rPr lang="it-IT" sz="1800" baseline="0" dirty="0" smtClean="0">
                <a:sym typeface="Wingdings" pitchFamily="2" charset="2"/>
              </a:rPr>
              <a:t>amnistia </a:t>
            </a:r>
            <a:r>
              <a:rPr lang="it-IT" sz="1800" baseline="0" dirty="0" smtClean="0">
                <a:sym typeface="Wingdings" pitchFamily="2" charset="2"/>
              </a:rPr>
              <a:t>per i </a:t>
            </a:r>
            <a:r>
              <a:rPr lang="it-IT" sz="1800" baseline="0" dirty="0" err="1" smtClean="0">
                <a:sym typeface="Wingdings" pitchFamily="2" charset="2"/>
              </a:rPr>
              <a:t>cesaricidici</a:t>
            </a:r>
            <a:r>
              <a:rPr lang="it-IT" sz="1800" baseline="0" dirty="0" smtClean="0">
                <a:sym typeface="Wingdings" pitchFamily="2" charset="2"/>
              </a:rPr>
              <a:t>, convalida delle decisioni di </a:t>
            </a:r>
            <a:r>
              <a:rPr lang="it-IT" sz="1800" baseline="0" dirty="0" smtClean="0">
                <a:sym typeface="Wingdings" pitchFamily="2" charset="2"/>
              </a:rPr>
              <a:t>Cesare</a:t>
            </a:r>
          </a:p>
          <a:p>
            <a:pPr>
              <a:buFont typeface="Wingdings"/>
              <a:buNone/>
            </a:pPr>
            <a:r>
              <a:rPr lang="it-IT" sz="1800" baseline="0" dirty="0" smtClean="0">
                <a:sym typeface="Wingdings" pitchFamily="2" charset="2"/>
              </a:rPr>
              <a:t> </a:t>
            </a:r>
            <a:r>
              <a:rPr lang="it-IT" sz="1800" baseline="0" dirty="0" smtClean="0">
                <a:sym typeface="Wingdings" pitchFamily="2" charset="2"/>
              </a:rPr>
              <a:t>morte di Cesare provoca un rimescolamento in seguito, ora situazione di equilibrio, le due parti si confrontano</a:t>
            </a:r>
          </a:p>
          <a:p>
            <a:r>
              <a:rPr lang="it-IT" sz="1800" baseline="0" dirty="0" smtClean="0">
                <a:sym typeface="Wingdings" pitchFamily="2" charset="2"/>
              </a:rPr>
              <a:t>17Marzo si accordano, apertura del testamento di Cesare nel 18 ulteriore danno alla causa dei </a:t>
            </a:r>
            <a:r>
              <a:rPr lang="it-IT" sz="1800" baseline="0" dirty="0" err="1" smtClean="0">
                <a:sym typeface="Wingdings" pitchFamily="2" charset="2"/>
              </a:rPr>
              <a:t>Cesararicidi</a:t>
            </a:r>
            <a:r>
              <a:rPr lang="it-IT" sz="1800" baseline="0" dirty="0" smtClean="0">
                <a:sym typeface="Wingdings" pitchFamily="2" charset="2"/>
              </a:rPr>
              <a:t>: </a:t>
            </a:r>
            <a:r>
              <a:rPr lang="it-IT" sz="1800" baseline="0" dirty="0" smtClean="0">
                <a:sym typeface="Wingdings" pitchFamily="2" charset="2"/>
              </a:rPr>
              <a:t>distribuzione </a:t>
            </a:r>
            <a:r>
              <a:rPr lang="it-IT" sz="1800" baseline="0" dirty="0" smtClean="0">
                <a:sym typeface="Wingdings" pitchFamily="2" charset="2"/>
              </a:rPr>
              <a:t>300 sesterzi a qualsiasi plebeo esaltata la figura di Cesare, indicato i 2 eredi di Cesare, parte principale dell’eredità dovrebbe toccare a Gaio Ottavio adottato dall’imperatore a cui sarebbero andati ¾ del patrimonio di Cesare altra parte concessa all’esecutore </a:t>
            </a:r>
            <a:r>
              <a:rPr lang="it-IT" sz="1800" baseline="0" dirty="0" err="1" smtClean="0">
                <a:sym typeface="Wingdings" pitchFamily="2" charset="2"/>
              </a:rPr>
              <a:t>testamentale</a:t>
            </a:r>
            <a:r>
              <a:rPr lang="it-IT" sz="1800" baseline="0" dirty="0" smtClean="0">
                <a:sym typeface="Wingdings" pitchFamily="2" charset="2"/>
              </a:rPr>
              <a:t> Lucio </a:t>
            </a:r>
            <a:r>
              <a:rPr lang="it-IT" sz="1800" baseline="0" dirty="0" err="1" smtClean="0">
                <a:sym typeface="Wingdings" pitchFamily="2" charset="2"/>
              </a:rPr>
              <a:t>Pedio</a:t>
            </a:r>
            <a:r>
              <a:rPr lang="it-IT" sz="1800" baseline="0" dirty="0" smtClean="0">
                <a:sym typeface="Wingdings" pitchFamily="2" charset="2"/>
              </a:rPr>
              <a:t> altro nipote di Cesare</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20</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Esaltazione religiosa</a:t>
            </a:r>
            <a:r>
              <a:rPr lang="it-IT" sz="1800" baseline="0" dirty="0" smtClean="0"/>
              <a:t> di Cesare da parte della </a:t>
            </a:r>
            <a:r>
              <a:rPr lang="it-IT" sz="1800" baseline="0" dirty="0" smtClean="0"/>
              <a:t>plebe,</a:t>
            </a:r>
            <a:r>
              <a:rPr lang="it-IT" sz="1800" baseline="0" dirty="0" smtClean="0">
                <a:sym typeface="Wingdings" pitchFamily="2" charset="2"/>
              </a:rPr>
              <a:t> </a:t>
            </a:r>
            <a:r>
              <a:rPr lang="it-IT" sz="1800" baseline="0" dirty="0" smtClean="0">
                <a:sym typeface="Wingdings" pitchFamily="2" charset="2"/>
              </a:rPr>
              <a:t>nominato come </a:t>
            </a:r>
            <a:r>
              <a:rPr lang="it-IT" sz="1800" baseline="0" dirty="0" err="1" smtClean="0">
                <a:sym typeface="Wingdings" pitchFamily="2" charset="2"/>
              </a:rPr>
              <a:t>Parens</a:t>
            </a:r>
            <a:r>
              <a:rPr lang="it-IT" sz="1800" baseline="0" dirty="0" smtClean="0">
                <a:sym typeface="Wingdings" pitchFamily="2" charset="2"/>
              </a:rPr>
              <a:t> </a:t>
            </a:r>
            <a:r>
              <a:rPr lang="it-IT" sz="1800" baseline="0" dirty="0" err="1" smtClean="0">
                <a:sym typeface="Wingdings" pitchFamily="2" charset="2"/>
              </a:rPr>
              <a:t>Patriae</a:t>
            </a:r>
            <a:r>
              <a:rPr lang="it-IT" sz="1800" baseline="0" dirty="0" smtClean="0">
                <a:sym typeface="Wingdings" pitchFamily="2" charset="2"/>
              </a:rPr>
              <a:t>, </a:t>
            </a:r>
            <a:r>
              <a:rPr lang="it-IT" sz="1800" baseline="0" dirty="0" err="1" smtClean="0">
                <a:sym typeface="Wingdings" pitchFamily="2" charset="2"/>
              </a:rPr>
              <a:t>esaltazion</a:t>
            </a:r>
            <a:r>
              <a:rPr lang="it-IT" sz="1800" baseline="0" dirty="0" smtClean="0">
                <a:sym typeface="Wingdings" pitchFamily="2" charset="2"/>
              </a:rPr>
              <a:t> che diede luogo a tumulti sedati severamente da </a:t>
            </a:r>
            <a:r>
              <a:rPr lang="it-IT" sz="1800" baseline="0" dirty="0" smtClean="0">
                <a:sym typeface="Wingdings" pitchFamily="2" charset="2"/>
              </a:rPr>
              <a:t>Antonio</a:t>
            </a:r>
          </a:p>
          <a:p>
            <a:pPr>
              <a:buFont typeface="Wingdings"/>
              <a:buChar char="à"/>
            </a:pPr>
            <a:r>
              <a:rPr lang="it-IT" sz="1800" baseline="0" dirty="0" smtClean="0">
                <a:sym typeface="Wingdings" pitchFamily="2" charset="2"/>
              </a:rPr>
              <a:t>monete </a:t>
            </a:r>
            <a:r>
              <a:rPr lang="it-IT" sz="1800" baseline="0" dirty="0" smtClean="0">
                <a:sym typeface="Wingdings" pitchFamily="2" charset="2"/>
              </a:rPr>
              <a:t>coniate con l’indicazione di tale </a:t>
            </a:r>
            <a:r>
              <a:rPr lang="it-IT" sz="1800" baseline="0" dirty="0" smtClean="0">
                <a:sym typeface="Wingdings" pitchFamily="2" charset="2"/>
              </a:rPr>
              <a:t>epiteto</a:t>
            </a:r>
          </a:p>
          <a:p>
            <a:pPr>
              <a:buFont typeface="Wingdings"/>
              <a:buChar char="à"/>
            </a:pPr>
            <a:r>
              <a:rPr lang="it-IT" sz="1800" baseline="0" dirty="0" smtClean="0">
                <a:sym typeface="Wingdings" pitchFamily="2" charset="2"/>
              </a:rPr>
              <a:t>Marco Antonio </a:t>
            </a:r>
            <a:r>
              <a:rPr lang="it-IT" sz="1800" baseline="0" dirty="0" smtClean="0">
                <a:sym typeface="Wingdings" pitchFamily="2" charset="2"/>
              </a:rPr>
              <a:t>fa passare la LEX DE PERMUTATIONE PROVINCIARUM </a:t>
            </a:r>
            <a:r>
              <a:rPr lang="it-IT" sz="1800" baseline="0" dirty="0" smtClean="0">
                <a:sym typeface="Wingdings" pitchFamily="2" charset="2"/>
              </a:rPr>
              <a:t>per il controllo </a:t>
            </a:r>
            <a:r>
              <a:rPr lang="it-IT" sz="1800" baseline="0" dirty="0" smtClean="0">
                <a:sym typeface="Wingdings" pitchFamily="2" charset="2"/>
              </a:rPr>
              <a:t>Gallia Cisalpina e </a:t>
            </a:r>
            <a:r>
              <a:rPr lang="it-IT" sz="1800" baseline="0" dirty="0" err="1" smtClean="0">
                <a:sym typeface="Wingdings" pitchFamily="2" charset="2"/>
              </a:rPr>
              <a:t>Comata</a:t>
            </a:r>
            <a:r>
              <a:rPr lang="it-IT" sz="1800" baseline="0" dirty="0" smtClean="0">
                <a:sym typeface="Wingdings" pitchFamily="2" charset="2"/>
              </a:rPr>
              <a:t>, pochi giorni di marcia da </a:t>
            </a:r>
            <a:r>
              <a:rPr lang="it-IT" sz="1800" baseline="0" dirty="0" smtClean="0">
                <a:sym typeface="Wingdings" pitchFamily="2" charset="2"/>
              </a:rPr>
              <a:t>Roma, </a:t>
            </a:r>
            <a:r>
              <a:rPr lang="it-IT" sz="1800" baseline="0" dirty="0" smtClean="0">
                <a:sym typeface="Wingdings" pitchFamily="2" charset="2"/>
              </a:rPr>
              <a:t>gli veniva tolta la Macedonia in funzione di una retrovia contro i </a:t>
            </a:r>
            <a:r>
              <a:rPr lang="it-IT" sz="1800" baseline="0" dirty="0" smtClean="0">
                <a:sym typeface="Wingdings" pitchFamily="2" charset="2"/>
              </a:rPr>
              <a:t>Parti</a:t>
            </a:r>
          </a:p>
          <a:p>
            <a:pPr>
              <a:buFont typeface="Wingdings"/>
              <a:buNone/>
            </a:pPr>
            <a:r>
              <a:rPr lang="it-IT" sz="1800" baseline="0" dirty="0" smtClean="0">
                <a:sym typeface="Wingdings" pitchFamily="2" charset="2"/>
              </a:rPr>
              <a:t></a:t>
            </a:r>
            <a:r>
              <a:rPr lang="it-IT" sz="1800" baseline="0" dirty="0" smtClean="0">
                <a:sym typeface="Wingdings" pitchFamily="2" charset="2"/>
              </a:rPr>
              <a:t>assegnazione delle provincie di Creta e Cirenaica, che sul piano strategico non contavano nulla a tali personaggi non si ledeva la </a:t>
            </a:r>
            <a:r>
              <a:rPr lang="it-IT" sz="1800" baseline="0" dirty="0" err="1" smtClean="0">
                <a:sym typeface="Wingdings" pitchFamily="2" charset="2"/>
              </a:rPr>
              <a:t>dignitas</a:t>
            </a:r>
            <a:r>
              <a:rPr lang="it-IT" sz="1800" baseline="0" dirty="0" smtClean="0">
                <a:sym typeface="Wingdings" pitchFamily="2" charset="2"/>
              </a:rPr>
              <a:t>, era una mossa </a:t>
            </a:r>
            <a:r>
              <a:rPr lang="it-IT" sz="1800" baseline="0" dirty="0" smtClean="0">
                <a:sym typeface="Wingdings" pitchFamily="2" charset="2"/>
              </a:rPr>
              <a:t>propagandistica</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21</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1" dirty="0" smtClean="0">
                <a:latin typeface="Times New Roman" pitchFamily="18" charset="0"/>
              </a:rPr>
              <a:t>Nel frattempo era tornato a Roma G. Ottavio, ora G. Giulio Cesare Ottaviano. Al momento della morte del padre adottivo, era ad </a:t>
            </a:r>
            <a:r>
              <a:rPr lang="it-IT" sz="1200" b="1" dirty="0" err="1" smtClean="0">
                <a:latin typeface="Times New Roman" pitchFamily="18" charset="0"/>
              </a:rPr>
              <a:t>Apollonia</a:t>
            </a:r>
            <a:r>
              <a:rPr lang="it-IT" sz="1200" b="1" dirty="0" smtClean="0">
                <a:latin typeface="Times New Roman" pitchFamily="18" charset="0"/>
              </a:rPr>
              <a:t>, in Epiro, in attesa dell’arrivo del padre che avrebbe  poi accompagnato, in qualità di </a:t>
            </a:r>
            <a:r>
              <a:rPr lang="it-IT" sz="1200" b="1" i="1" dirty="0" err="1" smtClean="0">
                <a:latin typeface="Times New Roman" pitchFamily="18" charset="0"/>
              </a:rPr>
              <a:t>magister</a:t>
            </a:r>
            <a:r>
              <a:rPr lang="it-IT" sz="1200" b="1" i="1" dirty="0" smtClean="0">
                <a:latin typeface="Times New Roman" pitchFamily="18" charset="0"/>
              </a:rPr>
              <a:t> </a:t>
            </a:r>
            <a:r>
              <a:rPr lang="it-IT" sz="1200" b="1" i="1" dirty="0" err="1" smtClean="0">
                <a:latin typeface="Times New Roman" pitchFamily="18" charset="0"/>
              </a:rPr>
              <a:t>equitum</a:t>
            </a:r>
            <a:r>
              <a:rPr lang="it-IT" sz="1200" b="1" dirty="0" smtClean="0">
                <a:latin typeface="Times New Roman" pitchFamily="18" charset="0"/>
              </a:rPr>
              <a:t> nella campagna </a:t>
            </a:r>
            <a:r>
              <a:rPr lang="it-IT" sz="1200" b="1" dirty="0" err="1" smtClean="0">
                <a:latin typeface="Times New Roman" pitchFamily="18" charset="0"/>
              </a:rPr>
              <a:t>partica</a:t>
            </a:r>
            <a:r>
              <a:rPr lang="it-IT" sz="1200" b="1" dirty="0" smtClean="0">
                <a:latin typeface="Times New Roman" pitchFamily="18" charset="0"/>
              </a:rPr>
              <a:t>.</a:t>
            </a:r>
            <a:r>
              <a:rPr lang="it-IT" b="1" dirty="0" smtClean="0">
                <a:latin typeface="Times New Roman" pitchFamily="18" charset="0"/>
              </a:rPr>
              <a:t> </a:t>
            </a:r>
          </a:p>
          <a:p>
            <a:r>
              <a:rPr lang="it-IT" dirty="0" smtClean="0"/>
              <a:t>Gaio </a:t>
            </a:r>
            <a:r>
              <a:rPr lang="it-IT" dirty="0" smtClean="0"/>
              <a:t>Ottavio: schema</a:t>
            </a:r>
            <a:r>
              <a:rPr lang="it-IT" baseline="0" dirty="0" smtClean="0"/>
              <a:t> o foresta genealogica di Cesare, Ottavio pronipote di Cesare nato nel 63 aveva 18 in tal momento</a:t>
            </a:r>
            <a:r>
              <a:rPr lang="it-IT" baseline="0" dirty="0" smtClean="0">
                <a:sym typeface="Wingdings" pitchFamily="2" charset="2"/>
              </a:rPr>
              <a:t> Gaio Giulio Cesare Ottaviano </a:t>
            </a:r>
            <a:r>
              <a:rPr lang="it-IT" baseline="0" dirty="0" smtClean="0">
                <a:sym typeface="Wingdings" pitchFamily="2" charset="2"/>
              </a:rPr>
              <a:t>adotta il </a:t>
            </a:r>
            <a:r>
              <a:rPr lang="it-IT" baseline="0" dirty="0" smtClean="0">
                <a:sym typeface="Wingdings" pitchFamily="2" charset="2"/>
              </a:rPr>
              <a:t>sistema </a:t>
            </a:r>
            <a:r>
              <a:rPr lang="it-IT" baseline="0" dirty="0" err="1" smtClean="0">
                <a:sym typeface="Wingdings" pitchFamily="2" charset="2"/>
              </a:rPr>
              <a:t>nomasitco</a:t>
            </a:r>
            <a:r>
              <a:rPr lang="it-IT" baseline="0" dirty="0" smtClean="0">
                <a:sym typeface="Wingdings" pitchFamily="2" charset="2"/>
              </a:rPr>
              <a:t> del padre rimanendo in </a:t>
            </a:r>
            <a:r>
              <a:rPr lang="it-IT" baseline="0" dirty="0" smtClean="0">
                <a:sym typeface="Wingdings" pitchFamily="2" charset="2"/>
              </a:rPr>
              <a:t>Ottavio, </a:t>
            </a:r>
            <a:r>
              <a:rPr lang="it-IT" baseline="0" dirty="0" smtClean="0">
                <a:sym typeface="Wingdings" pitchFamily="2" charset="2"/>
              </a:rPr>
              <a:t>il riferimento </a:t>
            </a:r>
            <a:r>
              <a:rPr lang="it-IT" baseline="0" dirty="0" smtClean="0">
                <a:sym typeface="Wingdings" pitchFamily="2" charset="2"/>
              </a:rPr>
              <a:t>è alla </a:t>
            </a:r>
            <a:r>
              <a:rPr lang="it-IT" baseline="0" dirty="0" smtClean="0">
                <a:sym typeface="Wingdings" pitchFamily="2" charset="2"/>
              </a:rPr>
              <a:t>discendenza della sua gens d’appartenenza ossia gli ottavi</a:t>
            </a:r>
            <a:endParaRPr lang="it-IT"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22</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Doti politiche </a:t>
            </a:r>
            <a:r>
              <a:rPr lang="it-IT" sz="1600" dirty="0" smtClean="0"/>
              <a:t>straordinarie</a:t>
            </a:r>
            <a:r>
              <a:rPr lang="it-IT" sz="1600" baseline="0" dirty="0" smtClean="0"/>
              <a:t> quelle di Ottaviano che si presenta </a:t>
            </a:r>
            <a:r>
              <a:rPr lang="it-IT" sz="1600" baseline="0" dirty="0" smtClean="0"/>
              <a:t>innanzitutto un cesariano intransigente</a:t>
            </a:r>
            <a:r>
              <a:rPr lang="it-IT" sz="1600" baseline="0" dirty="0" smtClean="0"/>
              <a:t>, forte del </a:t>
            </a:r>
            <a:r>
              <a:rPr lang="it-IT" sz="1600" baseline="0" dirty="0" smtClean="0"/>
              <a:t>lascito del padre </a:t>
            </a:r>
            <a:r>
              <a:rPr lang="it-IT" sz="1600" baseline="0" dirty="0" smtClean="0"/>
              <a:t>onorato in </a:t>
            </a:r>
            <a:r>
              <a:rPr lang="it-IT" sz="1600" baseline="0" dirty="0" smtClean="0"/>
              <a:t>giochi in favore di </a:t>
            </a:r>
            <a:r>
              <a:rPr lang="it-IT" sz="1600" baseline="0" dirty="0" smtClean="0"/>
              <a:t>Cesare. Costituisce un </a:t>
            </a:r>
            <a:r>
              <a:rPr lang="it-IT" sz="1600" baseline="0" dirty="0" smtClean="0"/>
              <a:t>esercito a proprie spese costituito da veterani </a:t>
            </a:r>
            <a:r>
              <a:rPr lang="it-IT" sz="1600" baseline="0" dirty="0" smtClean="0"/>
              <a:t>cesariani. Ha una </a:t>
            </a:r>
            <a:r>
              <a:rPr lang="it-IT" sz="1600" baseline="0" dirty="0" smtClean="0"/>
              <a:t>fortuna economica enorme, </a:t>
            </a:r>
            <a:r>
              <a:rPr lang="it-IT" sz="1600" baseline="0" dirty="0" smtClean="0"/>
              <a:t>straordinaria, è in grado di </a:t>
            </a:r>
            <a:r>
              <a:rPr lang="it-IT" sz="1600" baseline="0" dirty="0" smtClean="0"/>
              <a:t>arruolare un esercito a proprie </a:t>
            </a:r>
            <a:r>
              <a:rPr lang="it-IT" sz="1600" baseline="0" dirty="0" smtClean="0"/>
              <a:t>spese e </a:t>
            </a:r>
            <a:r>
              <a:rPr lang="it-IT" sz="1600" baseline="0" dirty="0" smtClean="0"/>
              <a:t>si avvicina a senatori influenti come Cicerone</a:t>
            </a:r>
            <a:r>
              <a:rPr lang="it-IT" sz="1600" baseline="0" dirty="0" smtClean="0"/>
              <a:t>, e </a:t>
            </a:r>
            <a:r>
              <a:rPr lang="it-IT" sz="1600" baseline="0" dirty="0" smtClean="0"/>
              <a:t>lascerà capire che si metterà a disposizione lui e il suo </a:t>
            </a:r>
            <a:r>
              <a:rPr lang="it-IT" sz="1600" baseline="0" dirty="0" smtClean="0"/>
              <a:t>esercito </a:t>
            </a:r>
            <a:r>
              <a:rPr lang="it-IT" sz="1600" baseline="0" dirty="0" smtClean="0"/>
              <a:t>a servizio del </a:t>
            </a:r>
            <a:r>
              <a:rPr lang="it-IT" sz="1600" baseline="0" dirty="0" smtClean="0"/>
              <a:t>Senato, ma è tutta una tattica</a:t>
            </a:r>
          </a:p>
          <a:p>
            <a:pPr>
              <a:buFont typeface="Wingdings"/>
              <a:buChar char="à"/>
            </a:pPr>
            <a:r>
              <a:rPr lang="it-IT" sz="1600" baseline="0" dirty="0" smtClean="0">
                <a:sym typeface="Wingdings" pitchFamily="2" charset="2"/>
              </a:rPr>
              <a:t>lettere </a:t>
            </a:r>
            <a:r>
              <a:rPr lang="it-IT" sz="1600" baseline="0" dirty="0" smtClean="0">
                <a:sym typeface="Wingdings" pitchFamily="2" charset="2"/>
              </a:rPr>
              <a:t>di Cicerone in cui si intravede l’inconsapevolezza dell’intellettuale </a:t>
            </a:r>
            <a:r>
              <a:rPr lang="it-IT" sz="1600" baseline="0" dirty="0" smtClean="0">
                <a:sym typeface="Wingdings" pitchFamily="2" charset="2"/>
              </a:rPr>
              <a:t>di Ottaviano. Ma Ottaviano </a:t>
            </a:r>
            <a:r>
              <a:rPr lang="it-IT" sz="1600" baseline="0" dirty="0" smtClean="0">
                <a:sym typeface="Wingdings" pitchFamily="2" charset="2"/>
              </a:rPr>
              <a:t>lo raggira, </a:t>
            </a:r>
            <a:r>
              <a:rPr lang="it-IT" sz="1600" baseline="0" dirty="0" smtClean="0">
                <a:sym typeface="Wingdings" pitchFamily="2" charset="2"/>
              </a:rPr>
              <a:t>invece, </a:t>
            </a:r>
            <a:r>
              <a:rPr lang="it-IT" sz="1600" baseline="0" dirty="0" err="1" smtClean="0">
                <a:sym typeface="Wingdings" pitchFamily="2" charset="2"/>
              </a:rPr>
              <a:t>Cicercone</a:t>
            </a:r>
            <a:r>
              <a:rPr lang="it-IT" sz="1600" baseline="0" dirty="0" smtClean="0">
                <a:sym typeface="Wingdings" pitchFamily="2" charset="2"/>
              </a:rPr>
              <a:t> cercherà di </a:t>
            </a:r>
            <a:r>
              <a:rPr lang="it-IT" sz="1600" baseline="0" dirty="0" err="1" smtClean="0">
                <a:sym typeface="Wingdings" pitchFamily="2" charset="2"/>
              </a:rPr>
              <a:t>abbabbiarlo</a:t>
            </a:r>
            <a:r>
              <a:rPr lang="it-IT" sz="1600" baseline="0" dirty="0" smtClean="0">
                <a:sym typeface="Wingdings" pitchFamily="2" charset="2"/>
              </a:rPr>
              <a:t> e </a:t>
            </a:r>
            <a:r>
              <a:rPr lang="it-IT" sz="1600" baseline="0" dirty="0" smtClean="0">
                <a:sym typeface="Wingdings" pitchFamily="2" charset="2"/>
              </a:rPr>
              <a:t>sfrutterà tale giovane per ottenere il bene dello </a:t>
            </a:r>
            <a:r>
              <a:rPr lang="it-IT" sz="1600" baseline="0" dirty="0" smtClean="0">
                <a:sym typeface="Wingdings" pitchFamily="2" charset="2"/>
              </a:rPr>
              <a:t>stato</a:t>
            </a:r>
          </a:p>
          <a:p>
            <a:pPr>
              <a:buFont typeface="Wingdings"/>
              <a:buChar char="à"/>
            </a:pPr>
            <a:r>
              <a:rPr lang="it-IT" sz="1600" baseline="0" dirty="0" smtClean="0">
                <a:sym typeface="Wingdings" pitchFamily="2" charset="2"/>
              </a:rPr>
              <a:t>Arrivo </a:t>
            </a:r>
            <a:r>
              <a:rPr lang="it-IT" sz="1600" baseline="0" dirty="0" smtClean="0">
                <a:sym typeface="Wingdings" pitchFamily="2" charset="2"/>
              </a:rPr>
              <a:t>di Ottaviano pone dei problemi a Marco Antonio, preferisce se pur in competizione di abbandonare Roma per il possesso della provincia </a:t>
            </a:r>
            <a:r>
              <a:rPr lang="it-IT" sz="1600" baseline="0" dirty="0" smtClean="0">
                <a:sym typeface="Wingdings" pitchFamily="2" charset="2"/>
              </a:rPr>
              <a:t>assegnata</a:t>
            </a:r>
          </a:p>
          <a:p>
            <a:pPr>
              <a:buFont typeface="Wingdings"/>
              <a:buNone/>
            </a:pPr>
            <a:r>
              <a:rPr lang="it-IT" sz="1600" baseline="0" dirty="0" smtClean="0">
                <a:sym typeface="Wingdings" pitchFamily="2" charset="2"/>
              </a:rPr>
              <a:t> </a:t>
            </a:r>
            <a:r>
              <a:rPr lang="it-IT" sz="1600" baseline="0" dirty="0" smtClean="0">
                <a:sym typeface="Wingdings" pitchFamily="2" charset="2"/>
              </a:rPr>
              <a:t>Cicerone su supporto di Ottaviano dichiara nulla </a:t>
            </a:r>
            <a:r>
              <a:rPr lang="it-IT" sz="1600" baseline="0" dirty="0" err="1" smtClean="0">
                <a:sym typeface="Wingdings" pitchFamily="2" charset="2"/>
              </a:rPr>
              <a:t>iin</a:t>
            </a:r>
            <a:r>
              <a:rPr lang="it-IT" sz="1600" baseline="0" dirty="0" smtClean="0">
                <a:sym typeface="Wingdings" pitchFamily="2" charset="2"/>
              </a:rPr>
              <a:t> Senato la </a:t>
            </a:r>
            <a:r>
              <a:rPr lang="it-IT" sz="1600" baseline="0" dirty="0" err="1" smtClean="0">
                <a:sym typeface="Wingdings" pitchFamily="2" charset="2"/>
              </a:rPr>
              <a:t>lex</a:t>
            </a:r>
            <a:r>
              <a:rPr lang="it-IT" sz="1600" baseline="0" dirty="0" smtClean="0">
                <a:sym typeface="Wingdings" pitchFamily="2" charset="2"/>
              </a:rPr>
              <a:t> de </a:t>
            </a:r>
            <a:r>
              <a:rPr lang="it-IT" sz="1600" baseline="0" dirty="0" err="1" smtClean="0">
                <a:sym typeface="Wingdings" pitchFamily="2" charset="2"/>
              </a:rPr>
              <a:t>permutatione</a:t>
            </a:r>
            <a:r>
              <a:rPr lang="it-IT" sz="1600" baseline="0" dirty="0" smtClean="0">
                <a:sym typeface="Wingdings" pitchFamily="2" charset="2"/>
              </a:rPr>
              <a:t> </a:t>
            </a:r>
            <a:r>
              <a:rPr lang="it-IT" sz="1600" baseline="0" dirty="0" err="1" smtClean="0">
                <a:sym typeface="Wingdings" pitchFamily="2" charset="2"/>
              </a:rPr>
              <a:t>provinciarum</a:t>
            </a:r>
            <a:r>
              <a:rPr lang="it-IT" sz="1600" baseline="0" dirty="0" smtClean="0">
                <a:sym typeface="Wingdings" pitchFamily="2" charset="2"/>
              </a:rPr>
              <a:t> riportando il controllo a Bruto, che avrebbe tenuto in </a:t>
            </a:r>
            <a:r>
              <a:rPr lang="it-IT" sz="1600" baseline="0" dirty="0" err="1" smtClean="0">
                <a:sym typeface="Wingdings" pitchFamily="2" charset="2"/>
              </a:rPr>
              <a:t>senatus</a:t>
            </a:r>
            <a:r>
              <a:rPr lang="it-IT" sz="1600" baseline="0" dirty="0" smtClean="0">
                <a:sym typeface="Wingdings" pitchFamily="2" charset="2"/>
              </a:rPr>
              <a:t> </a:t>
            </a:r>
            <a:r>
              <a:rPr lang="it-IT" sz="1600" baseline="0" dirty="0" err="1" smtClean="0">
                <a:sym typeface="Wingdings" pitchFamily="2" charset="2"/>
              </a:rPr>
              <a:t>populique</a:t>
            </a:r>
            <a:r>
              <a:rPr lang="it-IT" sz="1600" baseline="0" dirty="0" smtClean="0">
                <a:sym typeface="Wingdings" pitchFamily="2" charset="2"/>
              </a:rPr>
              <a:t> Romani </a:t>
            </a:r>
            <a:r>
              <a:rPr lang="it-IT" sz="1600" baseline="0" dirty="0" err="1" smtClean="0">
                <a:sym typeface="Wingdings" pitchFamily="2" charset="2"/>
              </a:rPr>
              <a:t>potestate</a:t>
            </a:r>
            <a:r>
              <a:rPr lang="it-IT" sz="1600" baseline="0" dirty="0" smtClean="0">
                <a:sym typeface="Wingdings" pitchFamily="2" charset="2"/>
              </a:rPr>
              <a:t>, </a:t>
            </a:r>
            <a:r>
              <a:rPr lang="it-IT" sz="1600" baseline="0" dirty="0" smtClean="0">
                <a:sym typeface="Wingdings" pitchFamily="2" charset="2"/>
              </a:rPr>
              <a:t>coagulo </a:t>
            </a:r>
            <a:r>
              <a:rPr lang="it-IT" sz="1600" baseline="0" dirty="0" smtClean="0">
                <a:sym typeface="Wingdings" pitchFamily="2" charset="2"/>
              </a:rPr>
              <a:t>di </a:t>
            </a:r>
            <a:r>
              <a:rPr lang="it-IT" sz="1600" baseline="0" dirty="0" smtClean="0">
                <a:sym typeface="Wingdings" pitchFamily="2" charset="2"/>
              </a:rPr>
              <a:t>più </a:t>
            </a:r>
            <a:r>
              <a:rPr lang="it-IT" sz="1600" baseline="0" dirty="0" smtClean="0">
                <a:sym typeface="Wingdings" pitchFamily="2" charset="2"/>
              </a:rPr>
              <a:t>opposizioni contro Marco Antonio nomina anche di Sesto </a:t>
            </a:r>
            <a:r>
              <a:rPr lang="it-IT" sz="1600" baseline="0" dirty="0" err="1" smtClean="0">
                <a:sym typeface="Wingdings" pitchFamily="2" charset="2"/>
              </a:rPr>
              <a:t>Pompeo</a:t>
            </a:r>
            <a:r>
              <a:rPr lang="it-IT" sz="1600" baseline="0" dirty="0" smtClean="0">
                <a:sym typeface="Wingdings" pitchFamily="2" charset="2"/>
              </a:rPr>
              <a:t> posizione di esule, con una sua di base di sostegno recuperata dal senato dandogli il titolo di </a:t>
            </a:r>
            <a:r>
              <a:rPr lang="it-IT" sz="1600" baseline="0" dirty="0" err="1" smtClean="0">
                <a:sym typeface="Wingdings" pitchFamily="2" charset="2"/>
              </a:rPr>
              <a:t>praefectus</a:t>
            </a:r>
            <a:r>
              <a:rPr lang="it-IT" sz="1600" baseline="0" dirty="0" smtClean="0">
                <a:sym typeface="Wingdings" pitchFamily="2" charset="2"/>
              </a:rPr>
              <a:t> classi </a:t>
            </a:r>
            <a:r>
              <a:rPr lang="it-IT" sz="1600" baseline="0" dirty="0" err="1" smtClean="0">
                <a:sym typeface="Wingdings" pitchFamily="2" charset="2"/>
              </a:rPr>
              <a:t>et</a:t>
            </a:r>
            <a:r>
              <a:rPr lang="it-IT" sz="1600" baseline="0" dirty="0" smtClean="0">
                <a:sym typeface="Wingdings" pitchFamily="2" charset="2"/>
              </a:rPr>
              <a:t> </a:t>
            </a:r>
            <a:r>
              <a:rPr lang="it-IT" sz="1600" baseline="0" dirty="0" err="1" smtClean="0">
                <a:sym typeface="Wingdings" pitchFamily="2" charset="2"/>
              </a:rPr>
              <a:t>orae</a:t>
            </a:r>
            <a:r>
              <a:rPr lang="it-IT" sz="1600" baseline="0" dirty="0" smtClean="0">
                <a:sym typeface="Wingdings" pitchFamily="2" charset="2"/>
              </a:rPr>
              <a:t> </a:t>
            </a:r>
            <a:r>
              <a:rPr lang="it-IT" sz="1600" baseline="0" dirty="0" err="1" smtClean="0">
                <a:sym typeface="Wingdings" pitchFamily="2" charset="2"/>
              </a:rPr>
              <a:t>maritimae</a:t>
            </a:r>
            <a:r>
              <a:rPr lang="it-IT" sz="1600" baseline="0" dirty="0" smtClean="0">
                <a:sym typeface="Wingdings" pitchFamily="2" charset="2"/>
              </a:rPr>
              <a:t> legittimazione costituzionale di un potere già acquisito </a:t>
            </a:r>
            <a:endParaRPr lang="it-IT" sz="16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23</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Guerra</a:t>
            </a:r>
            <a:r>
              <a:rPr lang="it-IT" sz="1600" baseline="0" dirty="0" smtClean="0"/>
              <a:t> di Modena, anche se non svolge una carriera regolare </a:t>
            </a:r>
            <a:r>
              <a:rPr lang="it-IT" sz="1600" baseline="0" dirty="0" smtClean="0"/>
              <a:t>concessione </a:t>
            </a:r>
            <a:r>
              <a:rPr lang="it-IT" sz="1600" baseline="0" dirty="0" smtClean="0"/>
              <a:t>dell’</a:t>
            </a:r>
            <a:r>
              <a:rPr lang="it-IT" sz="1600" baseline="0" dirty="0" err="1" smtClean="0"/>
              <a:t>imperium</a:t>
            </a:r>
            <a:r>
              <a:rPr lang="it-IT" sz="1600" baseline="0" dirty="0" smtClean="0"/>
              <a:t> </a:t>
            </a:r>
            <a:r>
              <a:rPr lang="it-IT" sz="1600" baseline="0" dirty="0" err="1" smtClean="0"/>
              <a:t>propretorio</a:t>
            </a:r>
            <a:r>
              <a:rPr lang="it-IT" sz="1600" baseline="0" dirty="0" smtClean="0"/>
              <a:t> a Ottaviano, morte dei due consoli compito di riportare l’esercito a </a:t>
            </a:r>
            <a:r>
              <a:rPr lang="it-IT" sz="1600" baseline="0" dirty="0" smtClean="0"/>
              <a:t>Roma, qui Ottaviano </a:t>
            </a:r>
            <a:r>
              <a:rPr lang="it-IT" sz="1600" baseline="0" dirty="0" smtClean="0"/>
              <a:t>richiede il </a:t>
            </a:r>
            <a:r>
              <a:rPr lang="it-IT" sz="1600" baseline="0" dirty="0" smtClean="0"/>
              <a:t>consolato</a:t>
            </a:r>
          </a:p>
          <a:p>
            <a:pPr>
              <a:buFont typeface="Wingdings"/>
              <a:buChar char="à"/>
            </a:pPr>
            <a:r>
              <a:rPr lang="it-IT" sz="1600" baseline="0" dirty="0" smtClean="0">
                <a:sym typeface="Wingdings" pitchFamily="2" charset="2"/>
              </a:rPr>
              <a:t>convocazione </a:t>
            </a:r>
            <a:r>
              <a:rPr lang="it-IT" sz="1600" baseline="0" dirty="0" smtClean="0">
                <a:sym typeface="Wingdings" pitchFamily="2" charset="2"/>
              </a:rPr>
              <a:t>dei comizi  per elezione per il consolato(piano costituzionale possibilità di convocare i comizi, può qualsiasi cosa con una strabiliante potenza militare</a:t>
            </a:r>
            <a:r>
              <a:rPr lang="it-IT" sz="1600" baseline="0" dirty="0" smtClean="0">
                <a:sym typeface="Wingdings" pitchFamily="2" charset="2"/>
              </a:rPr>
              <a:t>)</a:t>
            </a:r>
          </a:p>
          <a:p>
            <a:pPr>
              <a:buFont typeface="Wingdings"/>
              <a:buNone/>
            </a:pPr>
            <a:r>
              <a:rPr lang="it-IT" sz="1600" baseline="0" dirty="0" smtClean="0">
                <a:sym typeface="Wingdings" pitchFamily="2" charset="2"/>
              </a:rPr>
              <a:t> </a:t>
            </a:r>
            <a:r>
              <a:rPr lang="it-IT" sz="1600" baseline="0" dirty="0" smtClean="0">
                <a:sym typeface="Wingdings" pitchFamily="2" charset="2"/>
              </a:rPr>
              <a:t>Emilio </a:t>
            </a:r>
            <a:r>
              <a:rPr lang="it-IT" sz="1600" baseline="0" dirty="0" smtClean="0">
                <a:sym typeface="Wingdings" pitchFamily="2" charset="2"/>
              </a:rPr>
              <a:t>Lepido aveva la Spagna Citeriore e la Gallia </a:t>
            </a:r>
            <a:r>
              <a:rPr lang="it-IT" sz="1600" baseline="0" dirty="0" err="1" smtClean="0">
                <a:sym typeface="Wingdings" pitchFamily="2" charset="2"/>
              </a:rPr>
              <a:t>Comata</a:t>
            </a:r>
            <a:r>
              <a:rPr lang="it-IT" sz="1600" baseline="0" dirty="0" smtClean="0">
                <a:sym typeface="Wingdings" pitchFamily="2" charset="2"/>
              </a:rPr>
              <a:t> </a:t>
            </a:r>
            <a:r>
              <a:rPr lang="it-IT" sz="1600" baseline="0" dirty="0" smtClean="0">
                <a:sym typeface="Wingdings" pitchFamily="2" charset="2"/>
              </a:rPr>
              <a:t>aveva avuto il compito di uccidere Marco </a:t>
            </a:r>
            <a:r>
              <a:rPr lang="it-IT" sz="1600" baseline="0" dirty="0" smtClean="0">
                <a:sym typeface="Wingdings" pitchFamily="2" charset="2"/>
              </a:rPr>
              <a:t>Antonio </a:t>
            </a:r>
            <a:r>
              <a:rPr lang="it-IT" sz="1600" baseline="0" dirty="0" smtClean="0">
                <a:sym typeface="Wingdings" pitchFamily="2" charset="2"/>
              </a:rPr>
              <a:t>ma i due eserciti rifiutano di combattere  trattandosi di truppe che avevano combattuto insieme, </a:t>
            </a:r>
            <a:r>
              <a:rPr lang="it-IT" sz="1600" baseline="0" dirty="0" smtClean="0">
                <a:sym typeface="Wingdings" pitchFamily="2" charset="2"/>
              </a:rPr>
              <a:t>e pressano Marco </a:t>
            </a:r>
            <a:r>
              <a:rPr lang="it-IT" sz="1600" baseline="0" dirty="0" smtClean="0">
                <a:sym typeface="Wingdings" pitchFamily="2" charset="2"/>
              </a:rPr>
              <a:t>Antonio e Marco Emilio Lepido </a:t>
            </a:r>
            <a:r>
              <a:rPr lang="it-IT" sz="1600" baseline="0" dirty="0" smtClean="0">
                <a:sym typeface="Wingdings" pitchFamily="2" charset="2"/>
              </a:rPr>
              <a:t>affinché si </a:t>
            </a:r>
            <a:r>
              <a:rPr lang="it-IT" sz="1600" baseline="0" dirty="0" smtClean="0">
                <a:sym typeface="Wingdings" pitchFamily="2" charset="2"/>
              </a:rPr>
              <a:t>conciliassero</a:t>
            </a:r>
            <a:endParaRPr lang="it-IT" sz="16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24</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Nasce il secondo Triumvirato, </a:t>
            </a:r>
            <a:r>
              <a:rPr lang="it-IT" sz="1800" dirty="0" smtClean="0"/>
              <a:t>era </a:t>
            </a:r>
            <a:r>
              <a:rPr lang="it-IT" sz="1800" dirty="0" smtClean="0"/>
              <a:t>segreto </a:t>
            </a:r>
            <a:r>
              <a:rPr lang="it-IT" sz="1800" dirty="0" smtClean="0"/>
              <a:t>all’inizio </a:t>
            </a:r>
            <a:r>
              <a:rPr lang="it-IT" sz="1800" dirty="0" smtClean="0"/>
              <a:t>per</a:t>
            </a:r>
            <a:r>
              <a:rPr lang="it-IT" sz="1800" baseline="0" dirty="0" smtClean="0"/>
              <a:t> quello di Cesare fino a un certo </a:t>
            </a:r>
            <a:r>
              <a:rPr lang="it-IT" sz="1800" baseline="0" dirty="0" smtClean="0"/>
              <a:t>punto</a:t>
            </a:r>
          </a:p>
          <a:p>
            <a:r>
              <a:rPr lang="it-IT" sz="1800" baseline="0" dirty="0" smtClean="0">
                <a:sym typeface="Wingdings" pitchFamily="2" charset="2"/>
              </a:rPr>
              <a:t> </a:t>
            </a:r>
            <a:r>
              <a:rPr lang="it-IT" sz="1800" baseline="0" dirty="0" smtClean="0">
                <a:sym typeface="Wingdings" pitchFamily="2" charset="2"/>
              </a:rPr>
              <a:t>ci </a:t>
            </a:r>
            <a:r>
              <a:rPr lang="it-IT" sz="1800" baseline="0" dirty="0" smtClean="0">
                <a:sym typeface="Wingdings" pitchFamily="2" charset="2"/>
              </a:rPr>
              <a:t>sarà </a:t>
            </a:r>
            <a:r>
              <a:rPr lang="it-IT" sz="1800" baseline="0" dirty="0" smtClean="0">
                <a:sym typeface="Wingdings" pitchFamily="2" charset="2"/>
              </a:rPr>
              <a:t>una </a:t>
            </a:r>
            <a:r>
              <a:rPr lang="it-IT" sz="1800" baseline="0" dirty="0" err="1" smtClean="0">
                <a:sym typeface="Wingdings" pitchFamily="2" charset="2"/>
              </a:rPr>
              <a:t>Lex</a:t>
            </a:r>
            <a:r>
              <a:rPr lang="it-IT" sz="1800" baseline="0" dirty="0" smtClean="0">
                <a:sym typeface="Wingdings" pitchFamily="2" charset="2"/>
              </a:rPr>
              <a:t> </a:t>
            </a:r>
            <a:r>
              <a:rPr lang="it-IT" sz="1800" baseline="0" dirty="0" err="1" smtClean="0">
                <a:sym typeface="Wingdings" pitchFamily="2" charset="2"/>
              </a:rPr>
              <a:t>Titia</a:t>
            </a:r>
            <a:r>
              <a:rPr lang="it-IT" sz="1800" baseline="0" dirty="0" smtClean="0">
                <a:sym typeface="Wingdings" pitchFamily="2" charset="2"/>
              </a:rPr>
              <a:t>, una  </a:t>
            </a:r>
            <a:r>
              <a:rPr lang="it-IT" sz="1800" baseline="0" dirty="0" smtClean="0">
                <a:sym typeface="Wingdings" pitchFamily="2" charset="2"/>
              </a:rPr>
              <a:t>legge istitutiva, </a:t>
            </a:r>
            <a:r>
              <a:rPr lang="it-IT" sz="1800" baseline="0" dirty="0" smtClean="0">
                <a:sym typeface="Wingdings" pitchFamily="2" charset="2"/>
              </a:rPr>
              <a:t>per la magistratura riguardo a </a:t>
            </a:r>
            <a:r>
              <a:rPr lang="it-IT" sz="1800" baseline="0" dirty="0" smtClean="0">
                <a:sym typeface="Wingdings" pitchFamily="2" charset="2"/>
              </a:rPr>
              <a:t>una durata quinquennale: i due personaggi eletti triumviri rei </a:t>
            </a:r>
            <a:r>
              <a:rPr lang="it-IT" sz="1800" baseline="0" dirty="0" err="1" smtClean="0">
                <a:sym typeface="Wingdings" pitchFamily="2" charset="2"/>
              </a:rPr>
              <a:t>pubblicae</a:t>
            </a:r>
            <a:r>
              <a:rPr lang="it-IT" sz="1800" baseline="0" dirty="0" smtClean="0">
                <a:sym typeface="Wingdings" pitchFamily="2" charset="2"/>
              </a:rPr>
              <a:t> </a:t>
            </a:r>
            <a:r>
              <a:rPr lang="it-IT" sz="1800" baseline="0" dirty="0" err="1" smtClean="0">
                <a:sym typeface="Wingdings" pitchFamily="2" charset="2"/>
              </a:rPr>
              <a:t>costituendae</a:t>
            </a:r>
            <a:r>
              <a:rPr lang="it-IT" sz="1800" baseline="0" dirty="0" smtClean="0">
                <a:sym typeface="Wingdings" pitchFamily="2" charset="2"/>
              </a:rPr>
              <a:t> per 5 </a:t>
            </a:r>
            <a:r>
              <a:rPr lang="it-IT" sz="1800" baseline="0" dirty="0" smtClean="0">
                <a:sym typeface="Wingdings" pitchFamily="2" charset="2"/>
              </a:rPr>
              <a:t>anni </a:t>
            </a:r>
            <a:r>
              <a:rPr lang="it-IT" sz="1800" baseline="0" dirty="0" err="1" smtClean="0">
                <a:sym typeface="Wingdings" pitchFamily="2" charset="2"/>
              </a:rPr>
              <a:t>setenzia</a:t>
            </a:r>
            <a:r>
              <a:rPr lang="it-IT" sz="1800" baseline="0" dirty="0" smtClean="0">
                <a:sym typeface="Wingdings" pitchFamily="2" charset="2"/>
              </a:rPr>
              <a:t> </a:t>
            </a:r>
            <a:r>
              <a:rPr lang="it-IT" sz="1800" baseline="0" dirty="0" smtClean="0">
                <a:sym typeface="Wingdings" pitchFamily="2" charset="2"/>
              </a:rPr>
              <a:t>una chiara divisione dei compiti </a:t>
            </a:r>
            <a:r>
              <a:rPr lang="it-IT" sz="1800" baseline="0" dirty="0" smtClean="0">
                <a:sym typeface="Wingdings" pitchFamily="2" charset="2"/>
              </a:rPr>
              <a:t>operati e </a:t>
            </a:r>
            <a:r>
              <a:rPr lang="it-IT" sz="1800" baseline="0" dirty="0" smtClean="0">
                <a:sym typeface="Wingdings" pitchFamily="2" charset="2"/>
              </a:rPr>
              <a:t>la lotta a oltranza contro i </a:t>
            </a:r>
            <a:r>
              <a:rPr lang="it-IT" sz="1800" baseline="0" dirty="0" err="1" smtClean="0">
                <a:sym typeface="Wingdings" pitchFamily="2" charset="2"/>
              </a:rPr>
              <a:t>cesaricidi</a:t>
            </a:r>
            <a:r>
              <a:rPr lang="it-IT" sz="1800" baseline="0" dirty="0" smtClean="0">
                <a:sym typeface="Wingdings" pitchFamily="2" charset="2"/>
              </a:rPr>
              <a:t>; Una LEX PEDIA presentata dal collega console di Ottaviano, nemici pubblici i </a:t>
            </a:r>
            <a:r>
              <a:rPr lang="it-IT" sz="1800" baseline="0" dirty="0" err="1" smtClean="0">
                <a:sym typeface="Wingdings" pitchFamily="2" charset="2"/>
              </a:rPr>
              <a:t>Cesaricidici</a:t>
            </a:r>
            <a:r>
              <a:rPr lang="it-IT" sz="1800" baseline="0" dirty="0" smtClean="0">
                <a:sym typeface="Wingdings" pitchFamily="2" charset="2"/>
              </a:rPr>
              <a:t> e liste di proscrizione e fra queste vittime vi è Cicerone monete coniate a Roma alludono a questi 3 magistrati che controllano la vita sociale e politica</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25</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sz="1800" dirty="0" smtClean="0"/>
          </a:p>
          <a:p>
            <a:r>
              <a:rPr lang="it-IT" sz="1800" dirty="0" smtClean="0"/>
              <a:t>Possibilità</a:t>
            </a:r>
            <a:r>
              <a:rPr lang="it-IT" sz="1800" baseline="0" dirty="0" smtClean="0"/>
              <a:t> </a:t>
            </a:r>
            <a:r>
              <a:rPr lang="it-IT" sz="1800" baseline="0" dirty="0" smtClean="0"/>
              <a:t>di operare un reclutamento di </a:t>
            </a:r>
            <a:r>
              <a:rPr lang="it-IT" sz="1800" baseline="0" dirty="0" smtClean="0"/>
              <a:t>truppe:le </a:t>
            </a:r>
            <a:r>
              <a:rPr lang="it-IT" sz="1800" baseline="0" dirty="0" smtClean="0"/>
              <a:t>leve di truppe in </a:t>
            </a:r>
            <a:r>
              <a:rPr lang="it-IT" sz="1800" baseline="0" dirty="0" smtClean="0"/>
              <a:t>Italia</a:t>
            </a:r>
          </a:p>
          <a:p>
            <a:pPr>
              <a:buFont typeface="Wingdings"/>
              <a:buChar char="à"/>
            </a:pPr>
            <a:r>
              <a:rPr lang="it-IT" sz="1800" baseline="0" dirty="0" err="1" smtClean="0">
                <a:sym typeface="Wingdings" pitchFamily="2" charset="2"/>
              </a:rPr>
              <a:t>Cesaricidi</a:t>
            </a:r>
            <a:r>
              <a:rPr lang="it-IT" sz="1800" baseline="0" dirty="0" smtClean="0">
                <a:sym typeface="Wingdings" pitchFamily="2" charset="2"/>
              </a:rPr>
              <a:t> </a:t>
            </a:r>
            <a:r>
              <a:rPr lang="it-IT" sz="1800" baseline="0" dirty="0" smtClean="0">
                <a:sym typeface="Wingdings" pitchFamily="2" charset="2"/>
              </a:rPr>
              <a:t>blocco orientale, si ripropone quei due tipi di blocchi che aveva caratterizzato lo scontro fra Cesare e </a:t>
            </a:r>
            <a:r>
              <a:rPr lang="it-IT" sz="1800" baseline="0" dirty="0" err="1" smtClean="0">
                <a:sym typeface="Wingdings" pitchFamily="2" charset="2"/>
              </a:rPr>
              <a:t>Pompeo</a:t>
            </a:r>
            <a:r>
              <a:rPr lang="it-IT" sz="1800" baseline="0" dirty="0" smtClean="0">
                <a:sym typeface="Wingdings" pitchFamily="2" charset="2"/>
              </a:rPr>
              <a:t>; monete coniate da parte dei </a:t>
            </a:r>
            <a:r>
              <a:rPr lang="it-IT" sz="1800" baseline="0" dirty="0" err="1" smtClean="0">
                <a:sym typeface="Wingdings" pitchFamily="2" charset="2"/>
              </a:rPr>
              <a:t>Cesaricidi</a:t>
            </a:r>
            <a:endParaRPr lang="it-IT" sz="1800" baseline="0" dirty="0" smtClean="0">
              <a:sym typeface="Wingdings" pitchFamily="2" charset="2"/>
            </a:endParaRPr>
          </a:p>
          <a:p>
            <a:pPr>
              <a:buFont typeface="Wingdings"/>
              <a:buChar char="à"/>
            </a:pPr>
            <a:r>
              <a:rPr lang="it-IT" sz="1800" baseline="0" dirty="0" err="1" smtClean="0">
                <a:sym typeface="Wingdings" pitchFamily="2" charset="2"/>
              </a:rPr>
              <a:t>Giunio</a:t>
            </a:r>
            <a:r>
              <a:rPr lang="it-IT" sz="1800" baseline="0" dirty="0" smtClean="0">
                <a:sym typeface="Wingdings" pitchFamily="2" charset="2"/>
              </a:rPr>
              <a:t> </a:t>
            </a:r>
            <a:r>
              <a:rPr lang="it-IT" sz="1800" baseline="0" dirty="0" smtClean="0">
                <a:sym typeface="Wingdings" pitchFamily="2" charset="2"/>
              </a:rPr>
              <a:t>Bruto sfruttando l’omonimia primo console della Repubblica effige </a:t>
            </a:r>
            <a:r>
              <a:rPr lang="it-IT" sz="1800" baseline="0" dirty="0" err="1" smtClean="0">
                <a:sym typeface="Wingdings" pitchFamily="2" charset="2"/>
              </a:rPr>
              <a:t>primus</a:t>
            </a:r>
            <a:r>
              <a:rPr lang="it-IT" sz="1800" baseline="0" dirty="0" smtClean="0">
                <a:sym typeface="Wingdings" pitchFamily="2" charset="2"/>
              </a:rPr>
              <a:t> cos come bruto aveva </a:t>
            </a:r>
            <a:r>
              <a:rPr lang="it-IT" sz="1800" baseline="0" dirty="0" err="1" smtClean="0">
                <a:sym typeface="Wingdings" pitchFamily="2" charset="2"/>
              </a:rPr>
              <a:t>abbatutto</a:t>
            </a:r>
            <a:r>
              <a:rPr lang="it-IT" sz="1800" baseline="0" dirty="0" smtClean="0">
                <a:sym typeface="Wingdings" pitchFamily="2" charset="2"/>
              </a:rPr>
              <a:t> il tiranno e aveva istaurato la repubblica cosi aveva agito il nuovo </a:t>
            </a:r>
            <a:r>
              <a:rPr lang="it-IT" sz="1800" baseline="0" dirty="0" err="1" smtClean="0">
                <a:sym typeface="Wingdings" pitchFamily="2" charset="2"/>
              </a:rPr>
              <a:t>Giunio</a:t>
            </a:r>
            <a:r>
              <a:rPr lang="it-IT" sz="1800" baseline="0" dirty="0" smtClean="0">
                <a:sym typeface="Wingdings" pitchFamily="2" charset="2"/>
              </a:rPr>
              <a:t> </a:t>
            </a:r>
            <a:r>
              <a:rPr lang="it-IT" sz="1800" baseline="0" dirty="0" smtClean="0">
                <a:sym typeface="Wingdings" pitchFamily="2" charset="2"/>
              </a:rPr>
              <a:t>Bruto</a:t>
            </a:r>
          </a:p>
          <a:p>
            <a:pPr>
              <a:buFont typeface="Wingdings"/>
              <a:buChar char="à"/>
            </a:pPr>
            <a:r>
              <a:rPr lang="it-IT" sz="1800" baseline="0" dirty="0" smtClean="0">
                <a:sym typeface="Wingdings" pitchFamily="2" charset="2"/>
              </a:rPr>
              <a:t>tema </a:t>
            </a:r>
            <a:r>
              <a:rPr lang="it-IT" sz="1800" baseline="0" dirty="0" smtClean="0">
                <a:sym typeface="Wingdings" pitchFamily="2" charset="2"/>
              </a:rPr>
              <a:t>libertà Gai cassi imperatori la </a:t>
            </a:r>
            <a:r>
              <a:rPr lang="it-IT" sz="1800" baseline="0" dirty="0" err="1" smtClean="0">
                <a:sym typeface="Wingdings" pitchFamily="2" charset="2"/>
              </a:rPr>
              <a:t>libertas</a:t>
            </a:r>
            <a:r>
              <a:rPr lang="it-IT" sz="1800" baseline="0" dirty="0" smtClean="0">
                <a:sym typeface="Wingdings" pitchFamily="2" charset="2"/>
              </a:rPr>
              <a:t> restituita allo stato alla </a:t>
            </a:r>
            <a:r>
              <a:rPr lang="it-IT" sz="1800" baseline="0" dirty="0" err="1" smtClean="0">
                <a:sym typeface="Wingdings" pitchFamily="2" charset="2"/>
              </a:rPr>
              <a:t>res</a:t>
            </a:r>
            <a:r>
              <a:rPr lang="it-IT" sz="1800" baseline="0" dirty="0" smtClean="0">
                <a:sym typeface="Wingdings" pitchFamily="2" charset="2"/>
              </a:rPr>
              <a:t> </a:t>
            </a:r>
            <a:r>
              <a:rPr lang="it-IT" sz="1800" baseline="0" dirty="0" err="1" smtClean="0">
                <a:sym typeface="Wingdings" pitchFamily="2" charset="2"/>
              </a:rPr>
              <a:t>Publica</a:t>
            </a:r>
            <a:r>
              <a:rPr lang="it-IT" sz="1800" baseline="0" dirty="0" smtClean="0">
                <a:sym typeface="Wingdings" pitchFamily="2" charset="2"/>
              </a:rPr>
              <a:t> altra moneta racchiude tutto il messaggio, a nome di bruto, pugnali alludono all’omicidio di Cesare e  data allude alle </a:t>
            </a:r>
            <a:r>
              <a:rPr lang="it-IT" sz="1800" baseline="0" dirty="0" err="1" smtClean="0">
                <a:sym typeface="Wingdings" pitchFamily="2" charset="2"/>
              </a:rPr>
              <a:t>Idii</a:t>
            </a:r>
            <a:r>
              <a:rPr lang="it-IT" sz="1800" baseline="0" dirty="0" smtClean="0">
                <a:sym typeface="Wingdings" pitchFamily="2" charset="2"/>
              </a:rPr>
              <a:t> di Marzo, il </a:t>
            </a:r>
            <a:r>
              <a:rPr lang="it-IT" sz="1800" baseline="0" dirty="0" err="1" smtClean="0">
                <a:sym typeface="Wingdings" pitchFamily="2" charset="2"/>
              </a:rPr>
              <a:t>pilum</a:t>
            </a:r>
            <a:r>
              <a:rPr lang="it-IT" sz="1800" baseline="0" dirty="0" smtClean="0">
                <a:sym typeface="Wingdings" pitchFamily="2" charset="2"/>
              </a:rPr>
              <a:t> una sorta di copricapo non è un elmo, che si metteva sul capo degli schiavi liberati, cappellino frigio, degli uomini liberi ossia dei </a:t>
            </a:r>
            <a:r>
              <a:rPr lang="it-IT" sz="1800" baseline="0" dirty="0" err="1" smtClean="0">
                <a:sym typeface="Wingdings" pitchFamily="2" charset="2"/>
              </a:rPr>
              <a:t>liberiti</a:t>
            </a:r>
            <a:r>
              <a:rPr lang="it-IT" sz="1800" baseline="0" dirty="0" smtClean="0">
                <a:sym typeface="Wingdings" pitchFamily="2" charset="2"/>
              </a:rPr>
              <a:t>, eliminazione di Cesare si insiste sulla restituzione della libertà allo </a:t>
            </a:r>
            <a:r>
              <a:rPr lang="it-IT" sz="1800" baseline="0" dirty="0" smtClean="0">
                <a:sym typeface="Wingdings" pitchFamily="2" charset="2"/>
              </a:rPr>
              <a:t>Stato</a:t>
            </a:r>
          </a:p>
          <a:p>
            <a:pPr>
              <a:buFont typeface="Wingdings"/>
              <a:buNone/>
            </a:pPr>
            <a:r>
              <a:rPr lang="it-IT" sz="1800" baseline="0" dirty="0" smtClean="0">
                <a:sym typeface="Wingdings" pitchFamily="2" charset="2"/>
              </a:rPr>
              <a:t> </a:t>
            </a:r>
            <a:r>
              <a:rPr lang="it-IT" sz="1800" baseline="0" dirty="0" smtClean="0">
                <a:sym typeface="Wingdings" pitchFamily="2" charset="2"/>
              </a:rPr>
              <a:t>battaglia di Filippi, vittoria ottenuta da Marco Antonio, sul piano strategico e militare Ottaviano non è particolarmente abile</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26</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400" dirty="0" smtClean="0"/>
              <a:t>Riorganizzazione </a:t>
            </a:r>
            <a:r>
              <a:rPr lang="it-IT" sz="1400" dirty="0" smtClean="0"/>
              <a:t>dell’impero</a:t>
            </a:r>
          </a:p>
          <a:p>
            <a:pPr>
              <a:buFont typeface="Wingdings"/>
              <a:buChar char="à"/>
            </a:pPr>
            <a:r>
              <a:rPr lang="it-IT" sz="1400" dirty="0" smtClean="0">
                <a:sym typeface="Wingdings" pitchFamily="2" charset="2"/>
              </a:rPr>
              <a:t>Lepido</a:t>
            </a:r>
            <a:r>
              <a:rPr lang="it-IT" sz="1400" baseline="0" dirty="0" smtClean="0">
                <a:sym typeface="Wingdings" pitchFamily="2" charset="2"/>
              </a:rPr>
              <a:t> </a:t>
            </a:r>
            <a:r>
              <a:rPr lang="it-IT" sz="1400" baseline="0" dirty="0" smtClean="0">
                <a:sym typeface="Wingdings" pitchFamily="2" charset="2"/>
              </a:rPr>
              <a:t>messo un po’ da parte accusato di aver sostenuto Sesto </a:t>
            </a:r>
            <a:r>
              <a:rPr lang="it-IT" sz="1400" baseline="0" dirty="0" err="1" smtClean="0">
                <a:sym typeface="Wingdings" pitchFamily="2" charset="2"/>
              </a:rPr>
              <a:t>Pompeo</a:t>
            </a:r>
            <a:endParaRPr lang="it-IT" sz="1400" baseline="0" dirty="0" smtClean="0">
              <a:sym typeface="Wingdings" pitchFamily="2" charset="2"/>
            </a:endParaRPr>
          </a:p>
          <a:p>
            <a:pPr>
              <a:buFont typeface="Wingdings"/>
              <a:buChar char="à"/>
            </a:pPr>
            <a:r>
              <a:rPr lang="it-IT" sz="1400" baseline="0" dirty="0" smtClean="0">
                <a:sym typeface="Wingdings" pitchFamily="2" charset="2"/>
              </a:rPr>
              <a:t>partito </a:t>
            </a:r>
            <a:r>
              <a:rPr lang="it-IT" sz="1400" baseline="0" dirty="0" smtClean="0">
                <a:sym typeface="Wingdings" pitchFamily="2" charset="2"/>
              </a:rPr>
              <a:t>anticesariano è sorretto da Sesto </a:t>
            </a:r>
            <a:r>
              <a:rPr lang="it-IT" sz="1400" baseline="0" dirty="0" err="1" smtClean="0">
                <a:sym typeface="Wingdings" pitchFamily="2" charset="2"/>
              </a:rPr>
              <a:t>Pompeo</a:t>
            </a:r>
            <a:r>
              <a:rPr lang="it-IT" sz="1400" baseline="0" dirty="0" smtClean="0">
                <a:sym typeface="Wingdings" pitchFamily="2" charset="2"/>
              </a:rPr>
              <a:t> che </a:t>
            </a:r>
            <a:r>
              <a:rPr lang="it-IT" sz="1400" baseline="0" dirty="0" smtClean="0">
                <a:sym typeface="Wingdings" pitchFamily="2" charset="2"/>
              </a:rPr>
              <a:t>conia monete</a:t>
            </a:r>
          </a:p>
          <a:p>
            <a:pPr>
              <a:buFont typeface="Wingdings"/>
              <a:buNone/>
            </a:pPr>
            <a:r>
              <a:rPr lang="it-IT" sz="1400" baseline="0" dirty="0" smtClean="0">
                <a:sym typeface="Wingdings" pitchFamily="2" charset="2"/>
              </a:rPr>
              <a:t> </a:t>
            </a:r>
            <a:r>
              <a:rPr lang="it-IT" sz="1400" baseline="0" dirty="0" smtClean="0">
                <a:sym typeface="Wingdings" pitchFamily="2" charset="2"/>
              </a:rPr>
              <a:t>insiste sul titolo </a:t>
            </a:r>
            <a:r>
              <a:rPr lang="it-IT" sz="1400" baseline="0" dirty="0" err="1" smtClean="0">
                <a:sym typeface="Wingdings" pitchFamily="2" charset="2"/>
              </a:rPr>
              <a:t>magistraturale</a:t>
            </a:r>
            <a:r>
              <a:rPr lang="it-IT" sz="1400" baseline="0" dirty="0" smtClean="0">
                <a:sym typeface="Wingdings" pitchFamily="2" charset="2"/>
              </a:rPr>
              <a:t> </a:t>
            </a:r>
            <a:r>
              <a:rPr lang="it-IT" sz="1400" baseline="0" dirty="0" smtClean="0">
                <a:sym typeface="Wingdings" pitchFamily="2" charset="2"/>
              </a:rPr>
              <a:t>che ha, un potere datogli dal senato, ex </a:t>
            </a:r>
            <a:r>
              <a:rPr lang="it-IT" sz="1400" baseline="0" dirty="0" err="1" smtClean="0">
                <a:sym typeface="Wingdings" pitchFamily="2" charset="2"/>
              </a:rPr>
              <a:t>senatuconsulto</a:t>
            </a:r>
            <a:r>
              <a:rPr lang="it-IT" sz="1400" baseline="0" dirty="0" smtClean="0">
                <a:sym typeface="Wingdings" pitchFamily="2" charset="2"/>
              </a:rPr>
              <a:t>, esaltazione del padre che compare sulla moneta esaltazione tradizionale e discendenza proveniente da </a:t>
            </a:r>
            <a:r>
              <a:rPr lang="it-IT" sz="1400" baseline="0" dirty="0" err="1" smtClean="0">
                <a:sym typeface="Wingdings" pitchFamily="2" charset="2"/>
              </a:rPr>
              <a:t>Pompeo</a:t>
            </a:r>
            <a:r>
              <a:rPr lang="it-IT" sz="1400" baseline="0" dirty="0" smtClean="0">
                <a:sym typeface="Wingdings" pitchFamily="2" charset="2"/>
              </a:rPr>
              <a:t> affrontato da </a:t>
            </a:r>
            <a:r>
              <a:rPr lang="it-IT" sz="1400" baseline="0" dirty="0" err="1" smtClean="0">
                <a:sym typeface="Wingdings" pitchFamily="2" charset="2"/>
              </a:rPr>
              <a:t>Pompeo</a:t>
            </a:r>
            <a:r>
              <a:rPr lang="it-IT" sz="1400" baseline="0" dirty="0" smtClean="0">
                <a:sym typeface="Wingdings" pitchFamily="2" charset="2"/>
              </a:rPr>
              <a:t> Magno</a:t>
            </a:r>
            <a:endParaRPr lang="it-IT" sz="14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27</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Italia ha un problema sul</a:t>
            </a:r>
            <a:r>
              <a:rPr lang="it-IT" sz="1600" baseline="0" dirty="0" smtClean="0"/>
              <a:t> controllo di Sesto sulla Sicilia ora granaio di Roma gestendo crisi annonarie per la popolazione romana in città, altro problema ancora discussione su come dare la sistemazione ai veterani </a:t>
            </a:r>
            <a:r>
              <a:rPr lang="it-IT" sz="1600" baseline="0" dirty="0" smtClean="0"/>
              <a:t>cesariani</a:t>
            </a:r>
          </a:p>
          <a:p>
            <a:pPr>
              <a:buFont typeface="Wingdings"/>
              <a:buChar char="à"/>
            </a:pPr>
            <a:r>
              <a:rPr lang="it-IT" sz="1600" baseline="0" dirty="0" smtClean="0">
                <a:sym typeface="Wingdings" pitchFamily="2" charset="2"/>
              </a:rPr>
              <a:t>si </a:t>
            </a:r>
            <a:r>
              <a:rPr lang="it-IT" sz="1600" baseline="0" dirty="0" smtClean="0">
                <a:sym typeface="Wingdings" pitchFamily="2" charset="2"/>
              </a:rPr>
              <a:t>era proceduto a redigere una lista di città non propriamente triumvirali, 18 città confische di terra e assegnazioni di </a:t>
            </a:r>
            <a:r>
              <a:rPr lang="it-IT" sz="1600" baseline="0" dirty="0" smtClean="0">
                <a:sym typeface="Wingdings" pitchFamily="2" charset="2"/>
              </a:rPr>
              <a:t>terra</a:t>
            </a:r>
          </a:p>
          <a:p>
            <a:pPr>
              <a:buFont typeface="Wingdings"/>
              <a:buChar char="à"/>
            </a:pPr>
            <a:r>
              <a:rPr lang="it-IT" sz="1600" baseline="0" dirty="0" smtClean="0">
                <a:sym typeface="Wingdings" pitchFamily="2" charset="2"/>
              </a:rPr>
              <a:t>Campicello </a:t>
            </a:r>
            <a:r>
              <a:rPr lang="it-IT" sz="1600" baseline="0" dirty="0" smtClean="0">
                <a:sym typeface="Wingdings" pitchFamily="2" charset="2"/>
              </a:rPr>
              <a:t>Avito, Mantova oggetto di tali confische date ai veterani simbolo delle confische, si limiterà a scrivere Virgilio, molti manifestano malumori Lucio fratello di Marco Antonio, aizza le sue genti contro </a:t>
            </a:r>
            <a:r>
              <a:rPr lang="it-IT" sz="1600" baseline="0" dirty="0" smtClean="0">
                <a:sym typeface="Wingdings" pitchFamily="2" charset="2"/>
              </a:rPr>
              <a:t>Ottaviano</a:t>
            </a:r>
          </a:p>
          <a:p>
            <a:pPr>
              <a:buFont typeface="Wingdings"/>
              <a:buChar char="à"/>
            </a:pPr>
            <a:r>
              <a:rPr lang="it-IT" sz="1600" baseline="0" dirty="0" smtClean="0">
                <a:sym typeface="Wingdings" pitchFamily="2" charset="2"/>
              </a:rPr>
              <a:t>guerra </a:t>
            </a:r>
            <a:r>
              <a:rPr lang="it-IT" sz="1600" baseline="0" dirty="0" smtClean="0">
                <a:sym typeface="Wingdings" pitchFamily="2" charset="2"/>
              </a:rPr>
              <a:t>di Perugia non c’è un vero e proprio scontro campale, le città ribellate subiscono maggiori </a:t>
            </a:r>
            <a:r>
              <a:rPr lang="it-IT" sz="1600" baseline="0" dirty="0" smtClean="0">
                <a:sym typeface="Wingdings" pitchFamily="2" charset="2"/>
              </a:rPr>
              <a:t>sconfitte</a:t>
            </a:r>
          </a:p>
          <a:p>
            <a:pPr>
              <a:buFont typeface="Wingdings"/>
              <a:buNone/>
            </a:pPr>
            <a:r>
              <a:rPr lang="it-IT" sz="1600" baseline="0" dirty="0" smtClean="0">
                <a:sym typeface="Wingdings" pitchFamily="2" charset="2"/>
              </a:rPr>
              <a:t> </a:t>
            </a:r>
            <a:r>
              <a:rPr lang="it-IT" sz="1600" baseline="0" dirty="0" smtClean="0">
                <a:sym typeface="Wingdings" pitchFamily="2" charset="2"/>
              </a:rPr>
              <a:t>allenta e indebolisce le relazioni fra Ottaviano e Marco Antonio</a:t>
            </a:r>
            <a:endParaRPr lang="it-IT" sz="16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28</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Oppositori di Cesari si accordano con </a:t>
            </a:r>
            <a:r>
              <a:rPr lang="it-IT" sz="1600" dirty="0" smtClean="0"/>
              <a:t>Ottaviano</a:t>
            </a:r>
          </a:p>
          <a:p>
            <a:pPr>
              <a:buFont typeface="Wingdings"/>
              <a:buChar char="à"/>
            </a:pPr>
            <a:r>
              <a:rPr lang="it-IT" sz="1600" dirty="0" err="1" smtClean="0">
                <a:sym typeface="Wingdings" pitchFamily="2" charset="2"/>
              </a:rPr>
              <a:t>Cocceio</a:t>
            </a:r>
            <a:r>
              <a:rPr lang="it-IT" sz="1600" dirty="0" smtClean="0">
                <a:sym typeface="Wingdings" pitchFamily="2" charset="2"/>
              </a:rPr>
              <a:t> </a:t>
            </a:r>
            <a:r>
              <a:rPr lang="it-IT" sz="1600" dirty="0" smtClean="0">
                <a:sym typeface="Wingdings" pitchFamily="2" charset="2"/>
              </a:rPr>
              <a:t>Nerva personaggio di fede </a:t>
            </a:r>
            <a:r>
              <a:rPr lang="it-IT" sz="1600" dirty="0" smtClean="0">
                <a:sym typeface="Wingdings" pitchFamily="2" charset="2"/>
              </a:rPr>
              <a:t>cesariano</a:t>
            </a:r>
          </a:p>
          <a:p>
            <a:pPr>
              <a:buFont typeface="Wingdings"/>
              <a:buChar char="à"/>
            </a:pPr>
            <a:r>
              <a:rPr lang="it-IT" sz="1600" dirty="0" smtClean="0">
                <a:sym typeface="Wingdings" pitchFamily="2" charset="2"/>
              </a:rPr>
              <a:t>accordo </a:t>
            </a:r>
            <a:r>
              <a:rPr lang="it-IT" sz="1600" dirty="0" smtClean="0">
                <a:sym typeface="Wingdings" pitchFamily="2" charset="2"/>
              </a:rPr>
              <a:t>di Brindisi</a:t>
            </a:r>
            <a:r>
              <a:rPr lang="it-IT" sz="1600" baseline="0" dirty="0" smtClean="0">
                <a:sym typeface="Wingdings" pitchFamily="2" charset="2"/>
              </a:rPr>
              <a:t> da un lato </a:t>
            </a:r>
            <a:r>
              <a:rPr lang="it-IT" sz="1600" baseline="0" dirty="0" err="1" smtClean="0">
                <a:sym typeface="Wingdings" pitchFamily="2" charset="2"/>
              </a:rPr>
              <a:t>Domizio</a:t>
            </a:r>
            <a:r>
              <a:rPr lang="it-IT" sz="1600" baseline="0" dirty="0" smtClean="0">
                <a:sym typeface="Wingdings" pitchFamily="2" charset="2"/>
              </a:rPr>
              <a:t> </a:t>
            </a:r>
            <a:r>
              <a:rPr lang="it-IT" sz="1600" baseline="0" dirty="0" err="1" smtClean="0">
                <a:sym typeface="Wingdings" pitchFamily="2" charset="2"/>
              </a:rPr>
              <a:t>Enorbarbo</a:t>
            </a:r>
            <a:r>
              <a:rPr lang="it-IT" sz="1600" baseline="0" dirty="0" smtClean="0">
                <a:sym typeface="Wingdings" pitchFamily="2" charset="2"/>
              </a:rPr>
              <a:t> e dall’altro quello di Marco </a:t>
            </a:r>
            <a:r>
              <a:rPr lang="it-IT" sz="1600" baseline="0" dirty="0" smtClean="0">
                <a:sym typeface="Wingdings" pitchFamily="2" charset="2"/>
              </a:rPr>
              <a:t>Antonio</a:t>
            </a:r>
          </a:p>
          <a:p>
            <a:pPr>
              <a:buFont typeface="Wingdings"/>
              <a:buChar char="à"/>
            </a:pPr>
            <a:r>
              <a:rPr lang="it-IT" sz="1600" baseline="0" dirty="0" smtClean="0">
                <a:sym typeface="Wingdings" pitchFamily="2" charset="2"/>
              </a:rPr>
              <a:t>controllo </a:t>
            </a:r>
            <a:r>
              <a:rPr lang="it-IT" sz="1600" baseline="0" dirty="0" smtClean="0">
                <a:sym typeface="Wingdings" pitchFamily="2" charset="2"/>
              </a:rPr>
              <a:t>occidente di Ottaviano, Marco Antonio province orientali, Sesto </a:t>
            </a:r>
            <a:r>
              <a:rPr lang="it-IT" sz="1600" baseline="0" dirty="0" err="1" smtClean="0">
                <a:sym typeface="Wingdings" pitchFamily="2" charset="2"/>
              </a:rPr>
              <a:t>Pompeo</a:t>
            </a:r>
            <a:r>
              <a:rPr lang="it-IT" sz="1600" baseline="0" dirty="0" smtClean="0">
                <a:sym typeface="Wingdings" pitchFamily="2" charset="2"/>
              </a:rPr>
              <a:t> controllo della Sicilia e la rifiuta, Marco Lepido </a:t>
            </a:r>
            <a:r>
              <a:rPr lang="it-IT" sz="1600" baseline="0" dirty="0" smtClean="0">
                <a:sym typeface="Wingdings" pitchFamily="2" charset="2"/>
              </a:rPr>
              <a:t>Africa</a:t>
            </a:r>
          </a:p>
          <a:p>
            <a:pPr>
              <a:buFont typeface="Wingdings"/>
              <a:buChar char="à"/>
            </a:pPr>
            <a:r>
              <a:rPr lang="it-IT" sz="1600" baseline="0" dirty="0" smtClean="0">
                <a:sym typeface="Wingdings" pitchFamily="2" charset="2"/>
              </a:rPr>
              <a:t>tentativo </a:t>
            </a:r>
            <a:r>
              <a:rPr lang="it-IT" sz="1600" baseline="0" dirty="0" smtClean="0">
                <a:sym typeface="Wingdings" pitchFamily="2" charset="2"/>
              </a:rPr>
              <a:t>di riconciliazione con </a:t>
            </a:r>
            <a:r>
              <a:rPr lang="it-IT" sz="1600" baseline="0" dirty="0" smtClean="0">
                <a:sym typeface="Wingdings" pitchFamily="2" charset="2"/>
              </a:rPr>
              <a:t>Lepido</a:t>
            </a:r>
          </a:p>
          <a:p>
            <a:pPr>
              <a:buFont typeface="Wingdings"/>
              <a:buNone/>
            </a:pPr>
            <a:r>
              <a:rPr lang="it-IT" sz="1600" baseline="0" dirty="0" smtClean="0">
                <a:sym typeface="Wingdings" pitchFamily="2" charset="2"/>
              </a:rPr>
              <a:t> </a:t>
            </a:r>
            <a:r>
              <a:rPr lang="it-IT" sz="1600" baseline="0" dirty="0" smtClean="0">
                <a:sym typeface="Wingdings" pitchFamily="2" charset="2"/>
              </a:rPr>
              <a:t>nuova concordia tra i 2 triumviri sancita dal </a:t>
            </a:r>
            <a:r>
              <a:rPr lang="it-IT" sz="1600" baseline="0" dirty="0" smtClean="0">
                <a:sym typeface="Wingdings" pitchFamily="2" charset="2"/>
              </a:rPr>
              <a:t>matrimonio </a:t>
            </a:r>
            <a:r>
              <a:rPr lang="it-IT" sz="1600" baseline="0" dirty="0" smtClean="0">
                <a:sym typeface="Wingdings" pitchFamily="2" charset="2"/>
              </a:rPr>
              <a:t>con Ottavia sorella di Ottavia(ritratto di Marco Antonio e Ottavia)</a:t>
            </a:r>
            <a:endParaRPr lang="it-IT" sz="16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29</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Fotografia </a:t>
            </a:r>
            <a:r>
              <a:rPr lang="it-IT" dirty="0" smtClean="0"/>
              <a:t>accordo </a:t>
            </a:r>
            <a:r>
              <a:rPr lang="it-IT" dirty="0" smtClean="0"/>
              <a:t>Di Brindisi</a:t>
            </a:r>
            <a:r>
              <a:rPr lang="it-IT" baseline="0" dirty="0" smtClean="0"/>
              <a:t> 40</a:t>
            </a:r>
            <a:endParaRPr lang="it-IT"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30</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Accordo con Sesto </a:t>
            </a:r>
            <a:r>
              <a:rPr lang="it-IT" sz="1800" dirty="0" err="1" smtClean="0"/>
              <a:t>Pompeo</a:t>
            </a:r>
            <a:r>
              <a:rPr lang="it-IT" sz="1800" dirty="0" smtClean="0">
                <a:sym typeface="Wingdings" pitchFamily="2" charset="2"/>
              </a:rPr>
              <a:t> accordo</a:t>
            </a:r>
            <a:r>
              <a:rPr lang="it-IT" sz="1800" baseline="0" dirty="0" smtClean="0">
                <a:sym typeface="Wingdings" pitchFamily="2" charset="2"/>
              </a:rPr>
              <a:t> destinato a durare poco, scontri contro Sesto </a:t>
            </a:r>
            <a:r>
              <a:rPr lang="it-IT" sz="1800" baseline="0" dirty="0" err="1" smtClean="0">
                <a:sym typeface="Wingdings" pitchFamily="2" charset="2"/>
              </a:rPr>
              <a:t>Pompeo</a:t>
            </a:r>
            <a:r>
              <a:rPr lang="it-IT" sz="1800" baseline="0" dirty="0" smtClean="0">
                <a:sym typeface="Wingdings" pitchFamily="2" charset="2"/>
              </a:rPr>
              <a:t>, alcuni suoi comandanti consegnano i territori insulari di Corsica e Sardegna consegnate a Ottaviano</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31</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Sicilia rimane strategica,</a:t>
            </a:r>
            <a:r>
              <a:rPr lang="it-IT" sz="1800" baseline="0" dirty="0" smtClean="0"/>
              <a:t> problema delle forniture di </a:t>
            </a:r>
            <a:r>
              <a:rPr lang="it-IT" sz="1800" baseline="0" dirty="0" smtClean="0"/>
              <a:t>grano</a:t>
            </a:r>
          </a:p>
          <a:p>
            <a:pPr>
              <a:buFont typeface="Wingdings"/>
              <a:buChar char="à"/>
            </a:pPr>
            <a:r>
              <a:rPr lang="it-IT" sz="1800" baseline="0" dirty="0" smtClean="0">
                <a:sym typeface="Wingdings" pitchFamily="2" charset="2"/>
              </a:rPr>
              <a:t>nel </a:t>
            </a:r>
            <a:r>
              <a:rPr lang="it-IT" sz="1800" baseline="0" dirty="0" smtClean="0">
                <a:sym typeface="Wingdings" pitchFamily="2" charset="2"/>
              </a:rPr>
              <a:t>37 accordo di Taranto, insuccessi navali di Ottaviano, nel 37 si arriva all’accordo di Taranto, Marco </a:t>
            </a:r>
            <a:r>
              <a:rPr lang="it-IT" sz="1800" baseline="0" dirty="0" smtClean="0">
                <a:sym typeface="Wingdings" pitchFamily="2" charset="2"/>
              </a:rPr>
              <a:t>Antonio </a:t>
            </a:r>
            <a:r>
              <a:rPr lang="it-IT" sz="1800" baseline="0" dirty="0" smtClean="0">
                <a:sym typeface="Wingdings" pitchFamily="2" charset="2"/>
              </a:rPr>
              <a:t>dava 120 navi contro </a:t>
            </a:r>
            <a:r>
              <a:rPr lang="it-IT" sz="1800" baseline="0" dirty="0" smtClean="0">
                <a:sym typeface="Wingdings" pitchFamily="2" charset="2"/>
              </a:rPr>
              <a:t>Sesto </a:t>
            </a:r>
            <a:r>
              <a:rPr lang="it-IT" sz="1800" baseline="0" dirty="0" err="1" smtClean="0">
                <a:sym typeface="Wingdings" pitchFamily="2" charset="2"/>
              </a:rPr>
              <a:t>Pompeo</a:t>
            </a:r>
            <a:r>
              <a:rPr lang="it-IT" sz="1800" baseline="0" dirty="0" smtClean="0">
                <a:sym typeface="Wingdings" pitchFamily="2" charset="2"/>
              </a:rPr>
              <a:t>, mentre in cambio Ottaviano dava 2 legioni nella campagna contro i </a:t>
            </a:r>
            <a:r>
              <a:rPr lang="it-IT" sz="1800" baseline="0" dirty="0" smtClean="0">
                <a:sym typeface="Wingdings" pitchFamily="2" charset="2"/>
              </a:rPr>
              <a:t>Parti</a:t>
            </a:r>
          </a:p>
          <a:p>
            <a:pPr>
              <a:buFont typeface="Wingdings"/>
              <a:buChar char="à"/>
            </a:pPr>
            <a:r>
              <a:rPr lang="it-IT" sz="1800" baseline="0" dirty="0" smtClean="0">
                <a:sym typeface="Wingdings" pitchFamily="2" charset="2"/>
              </a:rPr>
              <a:t>attività </a:t>
            </a:r>
            <a:r>
              <a:rPr lang="it-IT" sz="1800" baseline="0" dirty="0" smtClean="0">
                <a:sym typeface="Wingdings" pitchFamily="2" charset="2"/>
              </a:rPr>
              <a:t>di Agrippa che organizza la flotta, arsenali sulla costa flegrea </a:t>
            </a:r>
            <a:r>
              <a:rPr lang="it-IT" sz="1800" baseline="0" dirty="0" smtClean="0">
                <a:sym typeface="Wingdings" pitchFamily="2" charset="2"/>
              </a:rPr>
              <a:t>Porto Giulio</a:t>
            </a:r>
          </a:p>
          <a:p>
            <a:pPr>
              <a:buFont typeface="Wingdings"/>
              <a:buChar char="à"/>
            </a:pPr>
            <a:r>
              <a:rPr lang="it-IT" sz="1800" baseline="0" dirty="0" smtClean="0">
                <a:sym typeface="Wingdings" pitchFamily="2" charset="2"/>
              </a:rPr>
              <a:t>Sicilia </a:t>
            </a:r>
            <a:r>
              <a:rPr lang="it-IT" sz="1800" baseline="0" dirty="0" smtClean="0">
                <a:sym typeface="Wingdings" pitchFamily="2" charset="2"/>
              </a:rPr>
              <a:t>controllata ora dai Triumviri, fine politica di Lepido che cerca di sfruttare la vittoria di Ottaviano occupando la Sicilia, ma tuttavia con lo sbarco di Ottaviano le truppe di Lepido passano con </a:t>
            </a:r>
            <a:r>
              <a:rPr lang="it-IT" sz="1800" baseline="0" dirty="0" smtClean="0">
                <a:sym typeface="Wingdings" pitchFamily="2" charset="2"/>
              </a:rPr>
              <a:t>Ottaviano</a:t>
            </a:r>
          </a:p>
          <a:p>
            <a:pPr>
              <a:buFont typeface="Wingdings"/>
              <a:buNone/>
            </a:pPr>
            <a:r>
              <a:rPr lang="it-IT" sz="1800" baseline="0" dirty="0" smtClean="0">
                <a:sym typeface="Wingdings" pitchFamily="2" charset="2"/>
              </a:rPr>
              <a:t></a:t>
            </a:r>
            <a:r>
              <a:rPr lang="it-IT" sz="1800" baseline="0" dirty="0" smtClean="0">
                <a:sym typeface="Wingdings" pitchFamily="2" charset="2"/>
              </a:rPr>
              <a:t>non lo farà eliminare, in realtà continuerà la sua esistenza come pontefice massimo, esiliato a </a:t>
            </a:r>
            <a:r>
              <a:rPr lang="it-IT" sz="1800" baseline="0" dirty="0" smtClean="0">
                <a:sym typeface="Wingdings" pitchFamily="2" charset="2"/>
              </a:rPr>
              <a:t>Roma</a:t>
            </a:r>
          </a:p>
          <a:p>
            <a:pPr>
              <a:buFont typeface="Wingdings"/>
              <a:buNone/>
            </a:pPr>
            <a:r>
              <a:rPr lang="it-IT" sz="1800" baseline="0" dirty="0" smtClean="0">
                <a:sym typeface="Wingdings" pitchFamily="2" charset="2"/>
              </a:rPr>
              <a:t> </a:t>
            </a:r>
            <a:r>
              <a:rPr lang="it-IT" sz="1800" baseline="0" dirty="0" smtClean="0">
                <a:sym typeface="Wingdings" pitchFamily="2" charset="2"/>
              </a:rPr>
              <a:t>monete veicolo di propaganda politica, stessi simboli e immagini utilizzate da entrambi gli schieramenti moneta fatta coniare da </a:t>
            </a:r>
            <a:r>
              <a:rPr lang="it-IT" sz="1800" baseline="0" dirty="0" smtClean="0">
                <a:sym typeface="Wingdings" pitchFamily="2" charset="2"/>
              </a:rPr>
              <a:t>Sesto </a:t>
            </a:r>
            <a:r>
              <a:rPr lang="it-IT" sz="1800" baseline="0" dirty="0" err="1" smtClean="0">
                <a:sym typeface="Wingdings" pitchFamily="2" charset="2"/>
              </a:rPr>
              <a:t>pompeo</a:t>
            </a:r>
            <a:r>
              <a:rPr lang="it-IT" sz="1800" baseline="0" dirty="0" smtClean="0">
                <a:sym typeface="Wingdings" pitchFamily="2" charset="2"/>
              </a:rPr>
              <a:t> prefetto della flotta,  moneta coniata da Ottaviano tipi identici, si apprezza </a:t>
            </a:r>
            <a:r>
              <a:rPr lang="it-IT" sz="1800" baseline="0" dirty="0" err="1" smtClean="0">
                <a:sym typeface="Wingdings" pitchFamily="2" charset="2"/>
              </a:rPr>
              <a:t>annhe</a:t>
            </a:r>
            <a:r>
              <a:rPr lang="it-IT" sz="1800" baseline="0" dirty="0" smtClean="0">
                <a:sym typeface="Wingdings" pitchFamily="2" charset="2"/>
              </a:rPr>
              <a:t> </a:t>
            </a:r>
            <a:r>
              <a:rPr lang="it-IT" sz="1800" baseline="0" dirty="0" smtClean="0">
                <a:sym typeface="Wingdings" pitchFamily="2" charset="2"/>
              </a:rPr>
              <a:t>una trasformazione dell’uso politico di tali segni, se la figura di nudità eroica è di derivazione orientale, Ottaviano in seguito utilizza una politica etica e di coniazione dell’immagini + tradizionale</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32</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Incontro di Taranto non sarebbero stati + triumviri</a:t>
            </a:r>
            <a:r>
              <a:rPr lang="it-IT" sz="1800" dirty="0" smtClean="0"/>
              <a:t>, Antonio e Ottaviano</a:t>
            </a:r>
            <a:r>
              <a:rPr lang="it-IT" sz="1800" baseline="0" dirty="0" smtClean="0"/>
              <a:t> </a:t>
            </a:r>
            <a:r>
              <a:rPr lang="it-IT" sz="1800" baseline="0" dirty="0" smtClean="0"/>
              <a:t>si accordano per rinnovare per altri 5 anni, si discute se fosse retroattivo, o dal momento di incontro  ha una certa importanza per conoscere le basi politiche e legali in quel momento e scontro decisivo contro fra di loro</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33</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Unico grande impero è l’impero </a:t>
            </a:r>
            <a:r>
              <a:rPr lang="it-IT" sz="1600" dirty="0" err="1" smtClean="0"/>
              <a:t>partico</a:t>
            </a:r>
            <a:r>
              <a:rPr lang="it-IT" sz="1600" dirty="0" smtClean="0"/>
              <a:t>, tentativo di </a:t>
            </a:r>
            <a:r>
              <a:rPr lang="it-IT" sz="1600" dirty="0" err="1" smtClean="0"/>
              <a:t>Licinio</a:t>
            </a:r>
            <a:r>
              <a:rPr lang="it-IT" sz="1600" dirty="0" smtClean="0"/>
              <a:t> Crasso risoltosi con un disastro, rapporti tesi fra</a:t>
            </a:r>
            <a:r>
              <a:rPr lang="it-IT" sz="1600" baseline="0" dirty="0" smtClean="0"/>
              <a:t> i 2 </a:t>
            </a:r>
            <a:r>
              <a:rPr lang="it-IT" sz="1600" baseline="0" dirty="0" smtClean="0"/>
              <a:t>imperi</a:t>
            </a:r>
          </a:p>
          <a:p>
            <a:pPr>
              <a:buFont typeface="Wingdings"/>
              <a:buChar char="à"/>
            </a:pPr>
            <a:r>
              <a:rPr lang="it-IT" sz="1600" baseline="0" dirty="0" smtClean="0">
                <a:sym typeface="Wingdings" pitchFamily="2" charset="2"/>
              </a:rPr>
              <a:t>nel </a:t>
            </a:r>
            <a:r>
              <a:rPr lang="it-IT" sz="1600" baseline="0" dirty="0" smtClean="0">
                <a:sym typeface="Wingdings" pitchFamily="2" charset="2"/>
              </a:rPr>
              <a:t>41 Q </a:t>
            </a:r>
            <a:r>
              <a:rPr lang="it-IT" sz="1600" baseline="0" dirty="0" err="1" smtClean="0">
                <a:sym typeface="Wingdings" pitchFamily="2" charset="2"/>
              </a:rPr>
              <a:t>Labienio</a:t>
            </a:r>
            <a:r>
              <a:rPr lang="it-IT" sz="1600" baseline="0" dirty="0" smtClean="0">
                <a:sym typeface="Wingdings" pitchFamily="2" charset="2"/>
              </a:rPr>
              <a:t> figlio di quello del de bello gallico che era passato ora sotto le fila pompeiano, aveva dovuto abbandonare l’impero messosi a servizio dei Parti,  nel 41 aveva condotto una spedizione contro le provincie orientali </a:t>
            </a:r>
            <a:r>
              <a:rPr lang="it-IT" sz="1600" baseline="0" dirty="0" smtClean="0">
                <a:sym typeface="Wingdings" pitchFamily="2" charset="2"/>
              </a:rPr>
              <a:t>dell’impero</a:t>
            </a:r>
          </a:p>
          <a:p>
            <a:pPr>
              <a:buFont typeface="Wingdings"/>
              <a:buNone/>
            </a:pPr>
            <a:r>
              <a:rPr lang="it-IT" sz="1600" baseline="0" dirty="0" smtClean="0">
                <a:sym typeface="Wingdings" pitchFamily="2" charset="2"/>
              </a:rPr>
              <a:t> </a:t>
            </a:r>
            <a:r>
              <a:rPr lang="it-IT" sz="1600" baseline="0" dirty="0" smtClean="0">
                <a:sym typeface="Wingdings" pitchFamily="2" charset="2"/>
              </a:rPr>
              <a:t>monete coniate a suo nome, ma ripetutamente sconfitto e ordine riportato </a:t>
            </a:r>
            <a:r>
              <a:rPr lang="it-IT" sz="1600" baseline="0" dirty="0" smtClean="0">
                <a:sym typeface="Wingdings" pitchFamily="2" charset="2"/>
              </a:rPr>
              <a:t>nuovamente</a:t>
            </a:r>
            <a:endParaRPr lang="it-IT" sz="16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34</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b="1" dirty="0" smtClean="0">
                <a:latin typeface="Times New Roman" pitchFamily="18" charset="0"/>
              </a:rPr>
              <a:t>Nel 36 Antonio organizza una campagna </a:t>
            </a:r>
            <a:r>
              <a:rPr lang="it-IT" sz="1800" b="1" dirty="0" err="1" smtClean="0">
                <a:latin typeface="Times New Roman" pitchFamily="18" charset="0"/>
              </a:rPr>
              <a:t>partica</a:t>
            </a:r>
            <a:r>
              <a:rPr lang="it-IT" sz="1800" b="1" dirty="0" smtClean="0">
                <a:latin typeface="Times New Roman" pitchFamily="18" charset="0"/>
              </a:rPr>
              <a:t>; Ottaviano rifiuta di inviare le truppe dovute secondo l’accordo di Taranto. La spedizione fu un insuccesso, per il tradimento del re di Armenia, secondo la propaganda </a:t>
            </a:r>
            <a:r>
              <a:rPr lang="it-IT" sz="1800" b="1" dirty="0" err="1" smtClean="0">
                <a:latin typeface="Times New Roman" pitchFamily="18" charset="0"/>
              </a:rPr>
              <a:t>antoniana</a:t>
            </a:r>
            <a:r>
              <a:rPr lang="it-IT" sz="1800" b="1" dirty="0" smtClean="0">
                <a:latin typeface="Times New Roman" pitchFamily="18" charset="0"/>
              </a:rPr>
              <a:t> (Plutarco), per la sua impazienza a tornare da Cleopatra secondo la propaganda </a:t>
            </a:r>
            <a:r>
              <a:rPr lang="it-IT" sz="1800" b="1" dirty="0" err="1" smtClean="0">
                <a:latin typeface="Times New Roman" pitchFamily="18" charset="0"/>
              </a:rPr>
              <a:t>ottavianea</a:t>
            </a:r>
            <a:r>
              <a:rPr lang="it-IT" sz="1800" b="1" dirty="0" smtClean="0">
                <a:latin typeface="Times New Roman" pitchFamily="18" charset="0"/>
              </a:rPr>
              <a:t> (</a:t>
            </a:r>
            <a:r>
              <a:rPr lang="it-IT" sz="1800" b="1" dirty="0" err="1" smtClean="0">
                <a:latin typeface="Times New Roman" pitchFamily="18" charset="0"/>
              </a:rPr>
              <a:t>Velleio</a:t>
            </a:r>
            <a:r>
              <a:rPr lang="it-IT" sz="1800" b="1" dirty="0" smtClean="0">
                <a:latin typeface="Times New Roman" pitchFamily="18" charset="0"/>
              </a:rPr>
              <a:t>). Nel 34 Antonio compie una seconda spedizione, conquistando l’Armenia e l’</a:t>
            </a:r>
            <a:r>
              <a:rPr lang="it-IT" sz="1800" b="1" dirty="0" err="1" smtClean="0">
                <a:latin typeface="Times New Roman" pitchFamily="18" charset="0"/>
              </a:rPr>
              <a:t>Atropatene</a:t>
            </a:r>
            <a:r>
              <a:rPr lang="it-IT" sz="1800" b="1" dirty="0" smtClean="0">
                <a:latin typeface="Times New Roman" pitchFamily="18" charset="0"/>
              </a:rPr>
              <a:t> (dichiarata stato vassallo). </a:t>
            </a:r>
            <a:endParaRPr lang="it-IT" sz="1800" dirty="0" smtClean="0"/>
          </a:p>
          <a:p>
            <a:r>
              <a:rPr lang="it-IT" sz="1800" dirty="0" smtClean="0"/>
              <a:t>Prima </a:t>
            </a:r>
            <a:r>
              <a:rPr lang="it-IT" sz="1800" dirty="0" smtClean="0"/>
              <a:t>campagna nel</a:t>
            </a:r>
            <a:r>
              <a:rPr lang="it-IT" sz="1800" baseline="0" dirty="0" smtClean="0"/>
              <a:t> </a:t>
            </a:r>
            <a:r>
              <a:rPr lang="it-IT" sz="1800" baseline="0" dirty="0" smtClean="0"/>
              <a:t>36</a:t>
            </a:r>
          </a:p>
          <a:p>
            <a:r>
              <a:rPr lang="it-IT" sz="1800" baseline="0" dirty="0" smtClean="0">
                <a:sym typeface="Wingdings" pitchFamily="2" charset="2"/>
              </a:rPr>
              <a:t> </a:t>
            </a:r>
            <a:r>
              <a:rPr lang="it-IT" sz="1800" baseline="0" dirty="0" err="1" smtClean="0">
                <a:sym typeface="Wingdings" pitchFamily="2" charset="2"/>
              </a:rPr>
              <a:t>tradimemento</a:t>
            </a:r>
            <a:r>
              <a:rPr lang="it-IT" sz="1800" baseline="0" dirty="0" smtClean="0">
                <a:sym typeface="Wingdings" pitchFamily="2" charset="2"/>
              </a:rPr>
              <a:t> </a:t>
            </a:r>
            <a:r>
              <a:rPr lang="it-IT" sz="1800" baseline="0" dirty="0" smtClean="0">
                <a:sym typeface="Wingdings" pitchFamily="2" charset="2"/>
              </a:rPr>
              <a:t>del Re di Armenia, propaganda </a:t>
            </a:r>
            <a:r>
              <a:rPr lang="it-IT" sz="1800" baseline="0" dirty="0" err="1" smtClean="0">
                <a:sym typeface="Wingdings" pitchFamily="2" charset="2"/>
              </a:rPr>
              <a:t>antoniana</a:t>
            </a:r>
            <a:r>
              <a:rPr lang="it-IT" sz="1800" baseline="0" dirty="0" smtClean="0">
                <a:sym typeface="Wingdings" pitchFamily="2" charset="2"/>
              </a:rPr>
              <a:t> tradimento del re di Armenia mancata concessioni di 2 legioni mancanti, propaganda </a:t>
            </a:r>
            <a:r>
              <a:rPr lang="it-IT" sz="1800" baseline="0" dirty="0" err="1" smtClean="0">
                <a:sym typeface="Wingdings" pitchFamily="2" charset="2"/>
              </a:rPr>
              <a:t>ottavianea</a:t>
            </a:r>
            <a:r>
              <a:rPr lang="it-IT" sz="1800" baseline="0" dirty="0" smtClean="0">
                <a:sym typeface="Wingdings" pitchFamily="2" charset="2"/>
              </a:rPr>
              <a:t> dirà che l’insuccesso era dovuto alla volontà di ritornare da </a:t>
            </a:r>
            <a:r>
              <a:rPr lang="it-IT" sz="1800" baseline="0" dirty="0" smtClean="0">
                <a:sym typeface="Wingdings" pitchFamily="2" charset="2"/>
              </a:rPr>
              <a:t>Cleopatra</a:t>
            </a:r>
          </a:p>
          <a:p>
            <a:pPr>
              <a:buFont typeface="Wingdings"/>
              <a:buChar char="à"/>
            </a:pPr>
            <a:r>
              <a:rPr lang="it-IT" sz="1800" baseline="0" dirty="0" smtClean="0">
                <a:sym typeface="Wingdings" pitchFamily="2" charset="2"/>
              </a:rPr>
              <a:t>seconda </a:t>
            </a:r>
            <a:r>
              <a:rPr lang="it-IT" sz="1800" baseline="0" dirty="0" smtClean="0">
                <a:sym typeface="Wingdings" pitchFamily="2" charset="2"/>
              </a:rPr>
              <a:t>spedizione nel 24 conquista Armenia a </a:t>
            </a:r>
            <a:r>
              <a:rPr lang="it-IT" sz="1800" baseline="0" dirty="0" err="1" smtClean="0">
                <a:sym typeface="Wingdings" pitchFamily="2" charset="2"/>
              </a:rPr>
              <a:t>Atropatene</a:t>
            </a:r>
            <a:r>
              <a:rPr lang="it-IT" sz="1800" baseline="0" dirty="0" smtClean="0">
                <a:sym typeface="Wingdings" pitchFamily="2" charset="2"/>
              </a:rPr>
              <a:t> dichiarata </a:t>
            </a:r>
            <a:r>
              <a:rPr lang="it-IT" sz="1800" baseline="0" dirty="0" smtClean="0">
                <a:sym typeface="Wingdings" pitchFamily="2" charset="2"/>
              </a:rPr>
              <a:t>vassalla</a:t>
            </a:r>
          </a:p>
          <a:p>
            <a:pPr>
              <a:buFont typeface="Wingdings"/>
              <a:buNone/>
            </a:pPr>
            <a:r>
              <a:rPr lang="it-IT" sz="1800" baseline="0" dirty="0" smtClean="0">
                <a:sym typeface="Wingdings" pitchFamily="2" charset="2"/>
              </a:rPr>
              <a:t> </a:t>
            </a:r>
            <a:r>
              <a:rPr lang="it-IT" sz="1800" baseline="0" dirty="0" smtClean="0">
                <a:sym typeface="Wingdings" pitchFamily="2" charset="2"/>
              </a:rPr>
              <a:t>controllo area caucasica</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35</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Una sua importanza</a:t>
            </a:r>
            <a:r>
              <a:rPr lang="it-IT" sz="1800" baseline="0" dirty="0" smtClean="0"/>
              <a:t> relazione Cleopatra e Marco </a:t>
            </a:r>
            <a:r>
              <a:rPr lang="it-IT" sz="1800" baseline="0" dirty="0" smtClean="0"/>
              <a:t>Antonio</a:t>
            </a:r>
          </a:p>
          <a:p>
            <a:pPr>
              <a:buFont typeface="Wingdings"/>
              <a:buChar char="à"/>
            </a:pPr>
            <a:r>
              <a:rPr lang="it-IT" sz="1800" baseline="0" dirty="0" smtClean="0">
                <a:sym typeface="Wingdings" pitchFamily="2" charset="2"/>
              </a:rPr>
              <a:t>Alessandria </a:t>
            </a:r>
            <a:r>
              <a:rPr lang="it-IT" sz="1800" baseline="0" dirty="0" smtClean="0">
                <a:sym typeface="Wingdings" pitchFamily="2" charset="2"/>
              </a:rPr>
              <a:t>come sede del trionfo per la campagna </a:t>
            </a:r>
            <a:r>
              <a:rPr lang="it-IT" sz="1800" baseline="0" dirty="0" err="1" smtClean="0">
                <a:sym typeface="Wingdings" pitchFamily="2" charset="2"/>
              </a:rPr>
              <a:t>partica</a:t>
            </a:r>
            <a:r>
              <a:rPr lang="it-IT" sz="1800" baseline="0" dirty="0" smtClean="0">
                <a:sym typeface="Wingdings" pitchFamily="2" charset="2"/>
              </a:rPr>
              <a:t> </a:t>
            </a:r>
            <a:r>
              <a:rPr lang="it-IT" sz="1800" baseline="0" dirty="0" smtClean="0">
                <a:sym typeface="Wingdings" pitchFamily="2" charset="2"/>
              </a:rPr>
              <a:t>prova scandalo </a:t>
            </a:r>
            <a:r>
              <a:rPr lang="it-IT" sz="1800" baseline="0" dirty="0" smtClean="0">
                <a:sym typeface="Wingdings" pitchFamily="2" charset="2"/>
              </a:rPr>
              <a:t>perché dovesse svolgersi a </a:t>
            </a:r>
            <a:r>
              <a:rPr lang="it-IT" sz="1800" baseline="0" dirty="0" smtClean="0">
                <a:sym typeface="Wingdings" pitchFamily="2" charset="2"/>
              </a:rPr>
              <a:t>Roma</a:t>
            </a:r>
          </a:p>
          <a:p>
            <a:pPr>
              <a:buFont typeface="Wingdings"/>
              <a:buChar char="à"/>
            </a:pPr>
            <a:r>
              <a:rPr lang="it-IT" sz="1800" baseline="0" dirty="0" smtClean="0">
                <a:sym typeface="Wingdings" pitchFamily="2" charset="2"/>
              </a:rPr>
              <a:t>serie </a:t>
            </a:r>
            <a:r>
              <a:rPr lang="it-IT" sz="1800" baseline="0" dirty="0" smtClean="0">
                <a:sym typeface="Wingdings" pitchFamily="2" charset="2"/>
              </a:rPr>
              <a:t>di concessioni territoriali a Cleopatra e al figlio con Cesare(figlio di Cleopatra e Cesare) e figli con Marco Antonio(</a:t>
            </a:r>
            <a:r>
              <a:rPr lang="it-IT" sz="1800" baseline="0" dirty="0" err="1" smtClean="0">
                <a:sym typeface="Wingdings" pitchFamily="2" charset="2"/>
              </a:rPr>
              <a:t>alessandro</a:t>
            </a:r>
            <a:r>
              <a:rPr lang="it-IT" sz="1800" baseline="0" dirty="0" smtClean="0">
                <a:sym typeface="Wingdings" pitchFamily="2" charset="2"/>
              </a:rPr>
              <a:t> </a:t>
            </a:r>
            <a:r>
              <a:rPr lang="it-IT" sz="1800" baseline="0" dirty="0" err="1" smtClean="0">
                <a:sym typeface="Wingdings" pitchFamily="2" charset="2"/>
              </a:rPr>
              <a:t>Heliosm</a:t>
            </a:r>
            <a:r>
              <a:rPr lang="it-IT" sz="1800" baseline="0" dirty="0" smtClean="0">
                <a:sym typeface="Wingdings" pitchFamily="2" charset="2"/>
              </a:rPr>
              <a:t>, Tolomeo e Cleopatra </a:t>
            </a:r>
            <a:r>
              <a:rPr lang="it-IT" sz="1800" baseline="0" dirty="0" err="1" smtClean="0">
                <a:sym typeface="Wingdings" pitchFamily="2" charset="2"/>
              </a:rPr>
              <a:t>Selene</a:t>
            </a:r>
            <a:r>
              <a:rPr lang="it-IT" sz="1800" baseline="0" dirty="0" smtClean="0">
                <a:sym typeface="Wingdings" pitchFamily="2" charset="2"/>
              </a:rPr>
              <a:t>)</a:t>
            </a:r>
          </a:p>
          <a:p>
            <a:pPr>
              <a:buFont typeface="Wingdings"/>
              <a:buChar char="à"/>
            </a:pPr>
            <a:r>
              <a:rPr lang="it-IT" sz="1800" baseline="0" dirty="0" smtClean="0">
                <a:sym typeface="Wingdings" pitchFamily="2" charset="2"/>
              </a:rPr>
              <a:t>vari </a:t>
            </a:r>
            <a:r>
              <a:rPr lang="it-IT" sz="1800" baseline="0" dirty="0" err="1" smtClean="0">
                <a:sym typeface="Wingdings" pitchFamily="2" charset="2"/>
              </a:rPr>
              <a:t>basileus</a:t>
            </a:r>
            <a:endParaRPr lang="it-IT" sz="1800" baseline="0" dirty="0" smtClean="0">
              <a:sym typeface="Wingdings" pitchFamily="2" charset="2"/>
            </a:endParaRPr>
          </a:p>
          <a:p>
            <a:pPr>
              <a:buFont typeface="Wingdings"/>
              <a:buChar char="à"/>
            </a:pPr>
            <a:r>
              <a:rPr lang="it-IT" sz="1800" baseline="0" dirty="0" smtClean="0">
                <a:sym typeface="Wingdings" pitchFamily="2" charset="2"/>
              </a:rPr>
              <a:t>obiettivo </a:t>
            </a:r>
            <a:r>
              <a:rPr lang="it-IT" sz="1800" baseline="0" dirty="0" smtClean="0">
                <a:sym typeface="Wingdings" pitchFamily="2" charset="2"/>
              </a:rPr>
              <a:t>politico </a:t>
            </a:r>
            <a:r>
              <a:rPr lang="it-IT" sz="1800" baseline="0" dirty="0" smtClean="0">
                <a:sym typeface="Wingdings" pitchFamily="2" charset="2"/>
              </a:rPr>
              <a:t>concessioni in modo da avere un nuovo equilibrio </a:t>
            </a:r>
            <a:r>
              <a:rPr lang="it-IT" sz="1800" baseline="0" dirty="0" smtClean="0">
                <a:sym typeface="Wingdings" pitchFamily="2" charset="2"/>
              </a:rPr>
              <a:t>di potere alleanza romano </a:t>
            </a:r>
            <a:r>
              <a:rPr lang="it-IT" sz="1800" baseline="0" dirty="0" smtClean="0">
                <a:sym typeface="Wingdings" pitchFamily="2" charset="2"/>
              </a:rPr>
              <a:t>egiziana</a:t>
            </a:r>
          </a:p>
          <a:p>
            <a:pPr>
              <a:buFont typeface="Wingdings"/>
              <a:buChar char="à"/>
            </a:pPr>
            <a:r>
              <a:rPr lang="it-IT" sz="1800" baseline="0" dirty="0" smtClean="0">
                <a:sym typeface="Wingdings" pitchFamily="2" charset="2"/>
              </a:rPr>
              <a:t>Cleopatra </a:t>
            </a:r>
            <a:r>
              <a:rPr lang="it-IT" sz="1800" baseline="0" dirty="0" smtClean="0">
                <a:sym typeface="Wingdings" pitchFamily="2" charset="2"/>
              </a:rPr>
              <a:t>e </a:t>
            </a:r>
            <a:r>
              <a:rPr lang="it-IT" sz="1800" baseline="0" dirty="0" err="1" smtClean="0">
                <a:sym typeface="Wingdings" pitchFamily="2" charset="2"/>
              </a:rPr>
              <a:t>Cesarione</a:t>
            </a:r>
            <a:r>
              <a:rPr lang="it-IT" sz="1800" baseline="0" dirty="0" smtClean="0">
                <a:sym typeface="Wingdings" pitchFamily="2" charset="2"/>
              </a:rPr>
              <a:t> parte della Siria e Egitto, Tolomeo </a:t>
            </a:r>
            <a:r>
              <a:rPr lang="it-IT" sz="1800" baseline="0" dirty="0" err="1" smtClean="0">
                <a:sym typeface="Wingdings" pitchFamily="2" charset="2"/>
              </a:rPr>
              <a:t>Cilicia</a:t>
            </a:r>
            <a:r>
              <a:rPr lang="it-IT" sz="1800" baseline="0" dirty="0" smtClean="0">
                <a:sym typeface="Wingdings" pitchFamily="2" charset="2"/>
              </a:rPr>
              <a:t>, Cleopatra </a:t>
            </a:r>
            <a:r>
              <a:rPr lang="it-IT" sz="1800" baseline="0" dirty="0" err="1" smtClean="0">
                <a:sym typeface="Wingdings" pitchFamily="2" charset="2"/>
              </a:rPr>
              <a:t>selene</a:t>
            </a:r>
            <a:r>
              <a:rPr lang="it-IT" sz="1800" baseline="0" dirty="0" smtClean="0">
                <a:sym typeface="Wingdings" pitchFamily="2" charset="2"/>
              </a:rPr>
              <a:t> Cirenaica e Alessandro </a:t>
            </a:r>
            <a:r>
              <a:rPr lang="it-IT" sz="1800" baseline="0" dirty="0" smtClean="0">
                <a:sym typeface="Wingdings" pitchFamily="2" charset="2"/>
              </a:rPr>
              <a:t>Armenia</a:t>
            </a:r>
          </a:p>
          <a:p>
            <a:pPr>
              <a:buFont typeface="Wingdings"/>
              <a:buNone/>
            </a:pPr>
            <a:r>
              <a:rPr lang="it-IT" sz="1800" baseline="0" dirty="0" smtClean="0">
                <a:sym typeface="Wingdings" pitchFamily="2" charset="2"/>
              </a:rPr>
              <a:t> </a:t>
            </a:r>
            <a:r>
              <a:rPr lang="it-IT" sz="1800" baseline="0" dirty="0" smtClean="0">
                <a:sym typeface="Wingdings" pitchFamily="2" charset="2"/>
              </a:rPr>
              <a:t>visione personale del controllo dei territori d’Oriente</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36</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32 rottura rapporti fra Ottaviano e </a:t>
            </a:r>
            <a:r>
              <a:rPr lang="it-IT" sz="1800" dirty="0" smtClean="0"/>
              <a:t>Antonio</a:t>
            </a:r>
          </a:p>
          <a:p>
            <a:pPr>
              <a:buFont typeface="Wingdings"/>
              <a:buChar char="à"/>
            </a:pPr>
            <a:r>
              <a:rPr lang="it-IT" sz="1800" dirty="0" smtClean="0">
                <a:sym typeface="Wingdings" pitchFamily="2" charset="2"/>
              </a:rPr>
              <a:t>livello </a:t>
            </a:r>
            <a:r>
              <a:rPr lang="it-IT" sz="1800" dirty="0" smtClean="0">
                <a:sym typeface="Wingdings" pitchFamily="2" charset="2"/>
              </a:rPr>
              <a:t>di scontro è tale</a:t>
            </a:r>
            <a:r>
              <a:rPr lang="it-IT" sz="1800" baseline="0" dirty="0" smtClean="0">
                <a:sym typeface="Wingdings" pitchFamily="2" charset="2"/>
              </a:rPr>
              <a:t>  che senatori abbandonano </a:t>
            </a:r>
            <a:r>
              <a:rPr lang="it-IT" sz="1800" baseline="0" dirty="0" smtClean="0">
                <a:sym typeface="Wingdings" pitchFamily="2" charset="2"/>
              </a:rPr>
              <a:t>Roma</a:t>
            </a:r>
          </a:p>
          <a:p>
            <a:pPr>
              <a:buFont typeface="Wingdings"/>
              <a:buChar char="à"/>
            </a:pPr>
            <a:r>
              <a:rPr lang="it-IT" sz="1800" baseline="0" dirty="0" smtClean="0">
                <a:sym typeface="Wingdings" pitchFamily="2" charset="2"/>
              </a:rPr>
              <a:t>Ottaviano rende </a:t>
            </a:r>
            <a:r>
              <a:rPr lang="it-IT" sz="1800" baseline="0" dirty="0" smtClean="0">
                <a:sym typeface="Wingdings" pitchFamily="2" charset="2"/>
              </a:rPr>
              <a:t>pubblico testamento di Antonio manifestando le intenzioni orientali di Marco Antonio, considerano a </a:t>
            </a:r>
            <a:r>
              <a:rPr lang="it-IT" sz="1800" baseline="0" dirty="0" smtClean="0">
                <a:sym typeface="Wingdings" pitchFamily="2" charset="2"/>
              </a:rPr>
              <a:t>definirsi </a:t>
            </a:r>
            <a:r>
              <a:rPr lang="it-IT" sz="1800" baseline="0" dirty="0" smtClean="0">
                <a:sym typeface="Wingdings" pitchFamily="2" charset="2"/>
              </a:rPr>
              <a:t>triumviri, coniazione di monete lo </a:t>
            </a:r>
            <a:r>
              <a:rPr lang="it-IT" sz="1800" baseline="0" dirty="0" smtClean="0">
                <a:sym typeface="Wingdings" pitchFamily="2" charset="2"/>
              </a:rPr>
              <a:t>attesta</a:t>
            </a:r>
          </a:p>
          <a:p>
            <a:pPr>
              <a:buFont typeface="Wingdings"/>
              <a:buNone/>
            </a:pPr>
            <a:r>
              <a:rPr lang="it-IT" sz="1800" baseline="0" dirty="0" smtClean="0">
                <a:sym typeface="Wingdings" pitchFamily="2" charset="2"/>
              </a:rPr>
              <a:t>lo </a:t>
            </a:r>
            <a:r>
              <a:rPr lang="it-IT" sz="1800" baseline="0" dirty="0" smtClean="0">
                <a:sym typeface="Wingdings" pitchFamily="2" charset="2"/>
              </a:rPr>
              <a:t>stesso </a:t>
            </a:r>
            <a:r>
              <a:rPr lang="it-IT" sz="1800" baseline="0" dirty="0" smtClean="0">
                <a:sym typeface="Wingdings" pitchFamily="2" charset="2"/>
              </a:rPr>
              <a:t>Ottaviano ha </a:t>
            </a:r>
            <a:r>
              <a:rPr lang="it-IT" sz="1800" baseline="0" dirty="0" smtClean="0">
                <a:sym typeface="Wingdings" pitchFamily="2" charset="2"/>
              </a:rPr>
              <a:t>poteri eccezionali</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37</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err="1" smtClean="0"/>
              <a:t>Consensus</a:t>
            </a:r>
            <a:r>
              <a:rPr lang="it-IT" sz="1800" dirty="0" smtClean="0"/>
              <a:t> </a:t>
            </a:r>
            <a:r>
              <a:rPr lang="it-IT" sz="1800" dirty="0" err="1" smtClean="0"/>
              <a:t>universorum</a:t>
            </a:r>
            <a:endParaRPr lang="it-IT" sz="1800" dirty="0" smtClean="0"/>
          </a:p>
          <a:p>
            <a:pPr>
              <a:buFont typeface="Wingdings"/>
              <a:buChar char="à"/>
            </a:pPr>
            <a:r>
              <a:rPr lang="it-IT" sz="1800" dirty="0" smtClean="0">
                <a:sym typeface="Wingdings" pitchFamily="2" charset="2"/>
              </a:rPr>
              <a:t>consenso </a:t>
            </a:r>
            <a:r>
              <a:rPr lang="it-IT" sz="1800" dirty="0" smtClean="0">
                <a:sym typeface="Wingdings" pitchFamily="2" charset="2"/>
              </a:rPr>
              <a:t>per l aver chiuso con le guerre</a:t>
            </a:r>
            <a:r>
              <a:rPr lang="it-IT" sz="1800" baseline="0" dirty="0" smtClean="0">
                <a:sym typeface="Wingdings" pitchFamily="2" charset="2"/>
              </a:rPr>
              <a:t> civili, nel capitolo 34 delle </a:t>
            </a:r>
            <a:r>
              <a:rPr lang="it-IT" sz="1800" baseline="0" dirty="0" err="1" smtClean="0">
                <a:sym typeface="Wingdings" pitchFamily="2" charset="2"/>
              </a:rPr>
              <a:t>Res</a:t>
            </a:r>
            <a:r>
              <a:rPr lang="it-IT" sz="1800" baseline="0" dirty="0" smtClean="0">
                <a:sym typeface="Wingdings" pitchFamily="2" charset="2"/>
              </a:rPr>
              <a:t> </a:t>
            </a:r>
            <a:r>
              <a:rPr lang="it-IT" sz="1800" baseline="0" dirty="0" err="1" smtClean="0">
                <a:sym typeface="Wingdings" pitchFamily="2" charset="2"/>
              </a:rPr>
              <a:t>Gestae</a:t>
            </a:r>
            <a:r>
              <a:rPr lang="it-IT" sz="1800" baseline="0" dirty="0" smtClean="0">
                <a:sym typeface="Wingdings" pitchFamily="2" charset="2"/>
              </a:rPr>
              <a:t> controllo degli affari dello </a:t>
            </a:r>
            <a:r>
              <a:rPr lang="it-IT" sz="1800" baseline="0" dirty="0" smtClean="0">
                <a:sym typeface="Wingdings" pitchFamily="2" charset="2"/>
              </a:rPr>
              <a:t>stato</a:t>
            </a:r>
          </a:p>
          <a:p>
            <a:pPr>
              <a:buFont typeface="Wingdings"/>
              <a:buNone/>
            </a:pPr>
            <a:r>
              <a:rPr lang="it-IT" sz="1800" baseline="0" dirty="0" smtClean="0">
                <a:sym typeface="Wingdings" pitchFamily="2" charset="2"/>
              </a:rPr>
              <a:t> Guerra ad altre </a:t>
            </a:r>
            <a:r>
              <a:rPr lang="it-IT" sz="1800" baseline="0" dirty="0" smtClean="0">
                <a:sym typeface="Wingdings" pitchFamily="2" charset="2"/>
              </a:rPr>
              <a:t>popolazione barbare</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38</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2000" dirty="0" smtClean="0"/>
              <a:t>Ha delle prerogative</a:t>
            </a:r>
            <a:r>
              <a:rPr lang="it-IT" sz="2000" baseline="0" dirty="0" smtClean="0"/>
              <a:t> del tribuno della plebe, di fatto a partire del 36 stesse prerogative dei tribuni della plebe, che cambiano di in anno in anno però per egli è una carica vitalizia</a:t>
            </a:r>
            <a:endParaRPr lang="it-IT" sz="2000" dirty="0" smtClean="0"/>
          </a:p>
          <a:p>
            <a:endParaRPr lang="it-IT"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39</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Istituto del giuramento,</a:t>
            </a:r>
            <a:r>
              <a:rPr lang="it-IT" sz="1800" baseline="0" dirty="0" smtClean="0"/>
              <a:t> momenti di particolare tensioni però li utilizza in maniera + ampia, compagine imperiale che lui controlla, Italia intera mi giurò fedeltà! Secondo la versione di Ottaviano posizione forte garantita da tale giuramento di quelle provincie della parte occidentale dell’impero</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40</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b="1" dirty="0" smtClean="0">
                <a:latin typeface="Times New Roman" pitchFamily="18" charset="0"/>
              </a:rPr>
              <a:t> La guerra venne dichiarata da Ottaviano contro Cleopatra e l’Egitto. Il 2 settembre del 31 la flotte di Ottaviano sconfisse quella di Antonio; Cleopatra abbandonò il campo di battaglia fuggendo verso l’Egitto, seguita da Antonio. </a:t>
            </a:r>
            <a:endParaRPr lang="it-IT" sz="1800" dirty="0" smtClean="0"/>
          </a:p>
          <a:p>
            <a:r>
              <a:rPr lang="it-IT" sz="1800" dirty="0" smtClean="0"/>
              <a:t>Guerra </a:t>
            </a:r>
            <a:r>
              <a:rPr lang="it-IT" sz="1800" dirty="0" smtClean="0"/>
              <a:t>che dichiara è conto Cleopatra, perche</a:t>
            </a:r>
            <a:r>
              <a:rPr lang="it-IT" sz="1800" baseline="0" dirty="0" smtClean="0"/>
              <a:t> dichiarò che non ci fossero guerre intestine</a:t>
            </a:r>
            <a:r>
              <a:rPr lang="it-IT" sz="1800" baseline="0" dirty="0" smtClean="0">
                <a:sym typeface="Wingdings" pitchFamily="2" charset="2"/>
              </a:rPr>
              <a:t> vittoria  di Ottaviano, Antonio lascia le truppe di guerra senza </a:t>
            </a:r>
            <a:r>
              <a:rPr lang="it-IT" sz="1800" baseline="0" dirty="0" smtClean="0">
                <a:sym typeface="Wingdings" pitchFamily="2" charset="2"/>
              </a:rPr>
              <a:t>un’effettiva </a:t>
            </a:r>
            <a:r>
              <a:rPr lang="it-IT" sz="1800" baseline="0" dirty="0" smtClean="0">
                <a:sym typeface="Wingdings" pitchFamily="2" charset="2"/>
              </a:rPr>
              <a:t>guida</a:t>
            </a:r>
            <a:endParaRPr lang="it-IT" sz="18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41</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Trasformazione </a:t>
            </a:r>
            <a:r>
              <a:rPr lang="it-IT" sz="2000" dirty="0" smtClean="0"/>
              <a:t>dell’Egitto</a:t>
            </a:r>
            <a:r>
              <a:rPr lang="it-IT" sz="2000" dirty="0" smtClean="0"/>
              <a:t>, palma</a:t>
            </a:r>
            <a:r>
              <a:rPr lang="it-IT" sz="2000" baseline="0" dirty="0" smtClean="0"/>
              <a:t> </a:t>
            </a:r>
            <a:r>
              <a:rPr lang="it-IT" sz="2000" baseline="0" smtClean="0"/>
              <a:t>simbolo </a:t>
            </a:r>
            <a:r>
              <a:rPr lang="it-IT" sz="2000" baseline="0" smtClean="0"/>
              <a:t>dell’</a:t>
            </a:r>
            <a:r>
              <a:rPr lang="it-IT" sz="2000" baseline="0" dirty="0" err="1" smtClean="0"/>
              <a:t>E</a:t>
            </a:r>
            <a:r>
              <a:rPr lang="it-IT" sz="2000" baseline="0" smtClean="0"/>
              <a:t>gitto </a:t>
            </a:r>
            <a:r>
              <a:rPr lang="it-IT" sz="2000" baseline="0" dirty="0" smtClean="0"/>
              <a:t>e Coccodrillo catturato dalle catene</a:t>
            </a:r>
            <a:r>
              <a:rPr lang="it-IT" sz="2000" baseline="0" dirty="0" smtClean="0">
                <a:sym typeface="Wingdings" pitchFamily="2" charset="2"/>
              </a:rPr>
              <a:t> regni ellenistici completamente eliminati, granaio d’Italia diviene l’Egitto godendo di uno statuto particolare</a:t>
            </a:r>
            <a:endParaRPr lang="it-IT" sz="2000" dirty="0"/>
          </a:p>
        </p:txBody>
      </p:sp>
      <p:sp>
        <p:nvSpPr>
          <p:cNvPr id="4" name="Segnaposto numero diapositiva 3"/>
          <p:cNvSpPr>
            <a:spLocks noGrp="1"/>
          </p:cNvSpPr>
          <p:nvPr>
            <p:ph type="sldNum" sz="quarter" idx="10"/>
          </p:nvPr>
        </p:nvSpPr>
        <p:spPr/>
        <p:txBody>
          <a:bodyPr/>
          <a:lstStyle/>
          <a:p>
            <a:fld id="{5A2F968F-DF92-45B7-9FD2-A73B392D2956}" type="slidenum">
              <a:rPr lang="it-IT" smtClean="0"/>
              <a:pPr/>
              <a:t>42</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3DB386EC-6E20-405D-8D36-3DBE1E7ECB12}"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AC68F830-56F6-4E80-9205-B331A42888E1}"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5B63FF52-15E4-48D0-ACC4-00F59C5C822D}"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0735BA27-4C4A-49F6-9D19-749A69AF3E6A}"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31865260-975B-40DB-9ADC-365197C5E3C2}"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79A6BC3C-F345-40A1-B2C6-368731EE9202}"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130B6104-02C3-4035-9C16-67829C851E61}"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1DA99EF7-AF64-4DD0-9DF4-18A7BAD1E4C6}"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13C129B1-C090-4732-BAF8-07B296B6E2D7}"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ED222A4D-42DB-4A8D-BCF3-A3CCB8C37218}"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564ADDF0-452B-4ECE-A15C-1580E2731537}"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chemeClr val="accent2">
                <a:gamma/>
                <a:shade val="46275"/>
                <a:invGamma/>
              </a:schemeClr>
            </a:gs>
          </a:gsLst>
          <a:lin ang="5400000" scaled="1"/>
        </a:gra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433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43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43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43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F8C0296-6F34-4793-AE76-FEF5E5FC350C}"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0" y="0"/>
            <a:ext cx="6066971" cy="461665"/>
          </a:xfrm>
          <a:prstGeom prst="rect">
            <a:avLst/>
          </a:prstGeom>
          <a:solidFill>
            <a:srgbClr val="CCFFFF"/>
          </a:solidFill>
          <a:ln w="38100">
            <a:solidFill>
              <a:srgbClr val="808000"/>
            </a:solidFill>
            <a:miter lim="800000"/>
            <a:headEnd/>
            <a:tailEnd/>
          </a:ln>
          <a:effectLst/>
        </p:spPr>
        <p:txBody>
          <a:bodyPr wrap="square">
            <a:spAutoFit/>
          </a:bodyPr>
          <a:lstStyle/>
          <a:p>
            <a:r>
              <a:rPr lang="it-IT" sz="2400" b="1" dirty="0">
                <a:latin typeface="Times New Roman" pitchFamily="18" charset="0"/>
              </a:rPr>
              <a:t>Lo scontro tra Cesare e </a:t>
            </a:r>
            <a:r>
              <a:rPr lang="it-IT" sz="2400" b="1" dirty="0" err="1" smtClean="0">
                <a:latin typeface="Times New Roman" pitchFamily="18" charset="0"/>
              </a:rPr>
              <a:t>Pompeo</a:t>
            </a:r>
            <a:endParaRPr lang="it-IT" sz="2400" b="1" dirty="0">
              <a:latin typeface="Times New Roman" pitchFamily="18" charset="0"/>
            </a:endParaRPr>
          </a:p>
        </p:txBody>
      </p:sp>
      <p:pic>
        <p:nvPicPr>
          <p:cNvPr id="2054" name="Picture 6" descr="iscrizione Rubicone"/>
          <p:cNvPicPr>
            <a:picLocks noChangeAspect="1" noChangeArrowheads="1"/>
          </p:cNvPicPr>
          <p:nvPr/>
        </p:nvPicPr>
        <p:blipFill>
          <a:blip r:embed="rId3" cstate="print"/>
          <a:srcRect/>
          <a:stretch>
            <a:fillRect/>
          </a:stretch>
        </p:blipFill>
        <p:spPr bwMode="auto">
          <a:xfrm>
            <a:off x="6184900" y="0"/>
            <a:ext cx="2959100" cy="6451373"/>
          </a:xfrm>
          <a:prstGeom prst="rect">
            <a:avLst/>
          </a:prstGeom>
          <a:noFill/>
          <a:ln w="38100">
            <a:solidFill>
              <a:srgbClr val="808000"/>
            </a:solidFill>
            <a:miter lim="800000"/>
            <a:headEnd/>
            <a:tailEnd/>
          </a:ln>
        </p:spPr>
      </p:pic>
      <p:pic>
        <p:nvPicPr>
          <p:cNvPr id="2055" name="Picture 7" descr="passaggio rubicone"/>
          <p:cNvPicPr>
            <a:picLocks noChangeAspect="1" noChangeArrowheads="1"/>
          </p:cNvPicPr>
          <p:nvPr/>
        </p:nvPicPr>
        <p:blipFill>
          <a:blip r:embed="rId4" cstate="print"/>
          <a:srcRect/>
          <a:stretch>
            <a:fillRect/>
          </a:stretch>
        </p:blipFill>
        <p:spPr bwMode="auto">
          <a:xfrm>
            <a:off x="0" y="3947886"/>
            <a:ext cx="6081486" cy="2525260"/>
          </a:xfrm>
          <a:prstGeom prst="rect">
            <a:avLst/>
          </a:prstGeom>
          <a:noFill/>
          <a:ln w="38100">
            <a:solidFill>
              <a:srgbClr val="808000"/>
            </a:solidFill>
            <a:miter lim="800000"/>
            <a:headEnd/>
            <a:tailEnd/>
          </a:ln>
        </p:spPr>
      </p:pic>
      <p:sp>
        <p:nvSpPr>
          <p:cNvPr id="2057" name="Text Box 9"/>
          <p:cNvSpPr txBox="1">
            <a:spLocks noChangeArrowheads="1"/>
          </p:cNvSpPr>
          <p:nvPr/>
        </p:nvSpPr>
        <p:spPr bwMode="auto">
          <a:xfrm>
            <a:off x="0" y="508000"/>
            <a:ext cx="6110514" cy="3506903"/>
          </a:xfrm>
          <a:prstGeom prst="rect">
            <a:avLst/>
          </a:prstGeom>
          <a:solidFill>
            <a:srgbClr val="CCFFFF"/>
          </a:solidFill>
          <a:ln w="38100">
            <a:solidFill>
              <a:srgbClr val="808000"/>
            </a:solidFill>
            <a:miter lim="800000"/>
            <a:headEnd/>
            <a:tailEnd/>
          </a:ln>
          <a:effectLst/>
        </p:spPr>
        <p:txBody>
          <a:bodyPr wrap="square">
            <a:spAutoFit/>
          </a:bodyPr>
          <a:lstStyle/>
          <a:p>
            <a:pPr algn="just"/>
            <a:r>
              <a:rPr lang="it-IT" sz="2200" smtClean="0"/>
              <a:t>     </a:t>
            </a:r>
            <a:r>
              <a:rPr lang="it-IT" sz="2200" b="1" smtClean="0">
                <a:solidFill>
                  <a:srgbClr val="339933"/>
                </a:solidFill>
                <a:latin typeface="Times New Roman" pitchFamily="18" charset="0"/>
              </a:rPr>
              <a:t>Passato il Rubicone, Cesare scese verso Roma  con un’unica legione, ottenendo però lungo la strada il passaggio sotto le sue insegne di numerosi reparti  di pompeiani. Pompeo disponeva di due legioni, che avevano però in passato servito con Cesare in Gallia e, di conseguenza, non le considerava sicure; preferì quindi abbandonare la penisola e riparare in Epiro facendo appello alle clientele che si era costruito in Oriente negli anni precedenti.</a:t>
            </a:r>
            <a:endParaRPr lang="it-IT" sz="2200" b="1" dirty="0">
              <a:solidFill>
                <a:srgbClr val="339933"/>
              </a:solidFill>
              <a:latin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2246313" y="0"/>
            <a:ext cx="4394200" cy="495300"/>
          </a:xfrm>
          <a:prstGeom prst="rect">
            <a:avLst/>
          </a:prstGeom>
          <a:solidFill>
            <a:srgbClr val="CCFFFF"/>
          </a:solidFill>
          <a:ln w="38100">
            <a:solidFill>
              <a:srgbClr val="808000"/>
            </a:solidFill>
            <a:miter lim="800000"/>
            <a:headEnd/>
            <a:tailEnd/>
          </a:ln>
          <a:effectLst/>
        </p:spPr>
        <p:txBody>
          <a:bodyPr wrap="none">
            <a:spAutoFit/>
          </a:bodyPr>
          <a:lstStyle/>
          <a:p>
            <a:r>
              <a:rPr lang="it-IT" sz="2400" b="1" dirty="0">
                <a:latin typeface="Times New Roman" pitchFamily="18" charset="0"/>
              </a:rPr>
              <a:t>Lo scontro tra Cesare e </a:t>
            </a:r>
            <a:r>
              <a:rPr lang="it-IT" sz="2400" b="1" dirty="0" err="1">
                <a:latin typeface="Times New Roman" pitchFamily="18" charset="0"/>
              </a:rPr>
              <a:t>Pompeo</a:t>
            </a:r>
            <a:endParaRPr lang="it-IT" sz="2400" b="1" dirty="0">
              <a:latin typeface="Times New Roman" pitchFamily="18" charset="0"/>
            </a:endParaRPr>
          </a:p>
        </p:txBody>
      </p:sp>
      <p:sp>
        <p:nvSpPr>
          <p:cNvPr id="18437" name="Text Box 5"/>
          <p:cNvSpPr txBox="1">
            <a:spLocks noChangeArrowheads="1"/>
          </p:cNvSpPr>
          <p:nvPr/>
        </p:nvSpPr>
        <p:spPr bwMode="auto">
          <a:xfrm>
            <a:off x="0" y="534988"/>
            <a:ext cx="9144000" cy="3170099"/>
          </a:xfrm>
          <a:prstGeom prst="rect">
            <a:avLst/>
          </a:prstGeom>
          <a:solidFill>
            <a:srgbClr val="FFFF00"/>
          </a:solidFill>
          <a:ln w="38100">
            <a:solidFill>
              <a:srgbClr val="808000"/>
            </a:solidFill>
            <a:miter lim="800000"/>
            <a:headEnd/>
            <a:tailEnd/>
          </a:ln>
          <a:effectLst/>
        </p:spPr>
        <p:txBody>
          <a:bodyPr wrap="square">
            <a:spAutoFit/>
          </a:bodyPr>
          <a:lstStyle/>
          <a:p>
            <a:pPr algn="just"/>
            <a:r>
              <a:rPr lang="it-IT" sz="2400" dirty="0"/>
              <a:t>     </a:t>
            </a:r>
            <a:r>
              <a:rPr lang="it-IT" sz="2200" b="1" dirty="0">
                <a:latin typeface="Times New Roman" pitchFamily="18" charset="0"/>
              </a:rPr>
              <a:t>I </a:t>
            </a:r>
            <a:r>
              <a:rPr lang="it-IT" sz="2200" b="1" u="sng" dirty="0">
                <a:latin typeface="Times New Roman" pitchFamily="18" charset="0"/>
              </a:rPr>
              <a:t>CESARIANI</a:t>
            </a:r>
            <a:r>
              <a:rPr lang="it-IT" sz="2200" b="1" dirty="0">
                <a:latin typeface="Times New Roman" pitchFamily="18" charset="0"/>
              </a:rPr>
              <a:t>: la “parte” di Cesare aveva una composizione più omogenea. Il nucleo era costituito da giovani a lui entusiasticamente devoti. Tuttavia, non mancavano  fra essi  personaggi di sentimenti repubblicani (Decimo </a:t>
            </a:r>
            <a:r>
              <a:rPr lang="it-IT" sz="2200" b="1" dirty="0" err="1">
                <a:latin typeface="Times New Roman" pitchFamily="18" charset="0"/>
              </a:rPr>
              <a:t>Giunio</a:t>
            </a:r>
            <a:r>
              <a:rPr lang="it-IT" sz="2200" b="1" dirty="0">
                <a:latin typeface="Times New Roman" pitchFamily="18" charset="0"/>
              </a:rPr>
              <a:t> Bruto, Tiberio Claudio Nerone) la cui presenza si spiega anche con la propaganda con cui Cesare giustificava la sua azione: aveva preso le armi non solo per difendere la propria </a:t>
            </a:r>
            <a:r>
              <a:rPr lang="it-IT" sz="2200" b="1" i="1" dirty="0" err="1">
                <a:latin typeface="Times New Roman" pitchFamily="18" charset="0"/>
              </a:rPr>
              <a:t>dignitas</a:t>
            </a:r>
            <a:r>
              <a:rPr lang="it-IT" sz="2200" b="1" dirty="0">
                <a:latin typeface="Times New Roman" pitchFamily="18" charset="0"/>
              </a:rPr>
              <a:t> offesa, ma anche per difendere la </a:t>
            </a:r>
            <a:r>
              <a:rPr lang="it-IT" sz="2200" b="1" i="1" dirty="0" err="1">
                <a:latin typeface="Times New Roman" pitchFamily="18" charset="0"/>
              </a:rPr>
              <a:t>dignitas</a:t>
            </a:r>
            <a:r>
              <a:rPr lang="it-IT" sz="2200" b="1" dirty="0">
                <a:latin typeface="Times New Roman" pitchFamily="18" charset="0"/>
              </a:rPr>
              <a:t>  dei tribuni e la libertà del popolo romano oppresso da una oligarchia; per il bene della </a:t>
            </a:r>
            <a:r>
              <a:rPr lang="it-IT" sz="2200" b="1" i="1" dirty="0" err="1">
                <a:latin typeface="Times New Roman" pitchFamily="18" charset="0"/>
              </a:rPr>
              <a:t>res</a:t>
            </a:r>
            <a:r>
              <a:rPr lang="it-IT" sz="2200" b="1" i="1" dirty="0">
                <a:latin typeface="Times New Roman" pitchFamily="18" charset="0"/>
              </a:rPr>
              <a:t> </a:t>
            </a:r>
            <a:r>
              <a:rPr lang="it-IT" sz="2200" b="1" i="1" dirty="0" err="1">
                <a:latin typeface="Times New Roman" pitchFamily="18" charset="0"/>
              </a:rPr>
              <a:t>publica</a:t>
            </a:r>
            <a:r>
              <a:rPr lang="it-IT" sz="2200" b="1" dirty="0">
                <a:latin typeface="Times New Roman" pitchFamily="18" charset="0"/>
              </a:rPr>
              <a:t> era inoltre pronto ad affrontare qualsiasi pericolo</a:t>
            </a:r>
            <a:r>
              <a:rPr lang="it-IT" sz="2200" b="1" dirty="0">
                <a:solidFill>
                  <a:srgbClr val="FFFF00"/>
                </a:solidFill>
                <a:latin typeface="Times New Roman" pitchFamily="18" charset="0"/>
              </a:rPr>
              <a:t>.</a:t>
            </a:r>
          </a:p>
        </p:txBody>
      </p:sp>
      <p:sp>
        <p:nvSpPr>
          <p:cNvPr id="18438" name="Text Box 6"/>
          <p:cNvSpPr txBox="1">
            <a:spLocks noChangeArrowheads="1"/>
          </p:cNvSpPr>
          <p:nvPr/>
        </p:nvSpPr>
        <p:spPr bwMode="auto">
          <a:xfrm>
            <a:off x="0" y="3827463"/>
            <a:ext cx="9143999" cy="2800767"/>
          </a:xfrm>
          <a:prstGeom prst="rect">
            <a:avLst/>
          </a:prstGeom>
          <a:solidFill>
            <a:srgbClr val="FFC000"/>
          </a:solidFill>
          <a:ln w="38100">
            <a:solidFill>
              <a:srgbClr val="808000"/>
            </a:solidFill>
            <a:miter lim="800000"/>
            <a:headEnd/>
            <a:tailEnd/>
          </a:ln>
          <a:effectLst/>
        </p:spPr>
        <p:txBody>
          <a:bodyPr wrap="square">
            <a:spAutoFit/>
          </a:bodyPr>
          <a:lstStyle/>
          <a:p>
            <a:pPr algn="just"/>
            <a:r>
              <a:rPr lang="it-IT" sz="2200" dirty="0">
                <a:solidFill>
                  <a:srgbClr val="0070C0"/>
                </a:solidFill>
              </a:rPr>
              <a:t>     </a:t>
            </a:r>
            <a:r>
              <a:rPr lang="it-IT" sz="2200" b="1" dirty="0">
                <a:solidFill>
                  <a:srgbClr val="0070C0"/>
                </a:solidFill>
                <a:latin typeface="Times New Roman" pitchFamily="18" charset="0"/>
              </a:rPr>
              <a:t>I </a:t>
            </a:r>
            <a:r>
              <a:rPr lang="it-IT" sz="2200" b="1" u="sng" dirty="0">
                <a:solidFill>
                  <a:srgbClr val="0070C0"/>
                </a:solidFill>
                <a:latin typeface="Times New Roman" pitchFamily="18" charset="0"/>
              </a:rPr>
              <a:t>POMPEIANI</a:t>
            </a:r>
            <a:r>
              <a:rPr lang="it-IT" sz="2200" b="1" dirty="0">
                <a:solidFill>
                  <a:srgbClr val="0070C0"/>
                </a:solidFill>
                <a:latin typeface="Times New Roman" pitchFamily="18" charset="0"/>
              </a:rPr>
              <a:t>: la “parte” di </a:t>
            </a:r>
            <a:r>
              <a:rPr lang="it-IT" sz="2200" b="1" dirty="0" err="1">
                <a:solidFill>
                  <a:srgbClr val="0070C0"/>
                </a:solidFill>
                <a:latin typeface="Times New Roman" pitchFamily="18" charset="0"/>
              </a:rPr>
              <a:t>Pompeo</a:t>
            </a:r>
            <a:r>
              <a:rPr lang="it-IT" sz="2200" b="1" dirty="0">
                <a:solidFill>
                  <a:srgbClr val="0070C0"/>
                </a:solidFill>
                <a:latin typeface="Times New Roman" pitchFamily="18" charset="0"/>
              </a:rPr>
              <a:t> aveva una composizione molto più eterogenea. I pompeiani in senso stretto erano pochi; prevalevano gli ottimati che lo avevano seguito considerandolo il male minore; alcuni fra essi francamente lo odiavano, come M. </a:t>
            </a:r>
            <a:r>
              <a:rPr lang="it-IT" sz="2200" b="1" dirty="0" err="1">
                <a:solidFill>
                  <a:srgbClr val="0070C0"/>
                </a:solidFill>
                <a:latin typeface="Times New Roman" pitchFamily="18" charset="0"/>
              </a:rPr>
              <a:t>Giunio</a:t>
            </a:r>
            <a:r>
              <a:rPr lang="it-IT" sz="2200" b="1" dirty="0">
                <a:solidFill>
                  <a:srgbClr val="0070C0"/>
                </a:solidFill>
                <a:latin typeface="Times New Roman" pitchFamily="18" charset="0"/>
              </a:rPr>
              <a:t> Bruto il cui padre era stato ucciso a sangue freddo nel 77 proprio da </a:t>
            </a:r>
            <a:r>
              <a:rPr lang="it-IT" sz="2200" b="1" dirty="0" err="1">
                <a:solidFill>
                  <a:srgbClr val="0070C0"/>
                </a:solidFill>
                <a:latin typeface="Times New Roman" pitchFamily="18" charset="0"/>
              </a:rPr>
              <a:t>Pompeo</a:t>
            </a:r>
            <a:r>
              <a:rPr lang="it-IT" sz="2200" b="1" dirty="0">
                <a:solidFill>
                  <a:srgbClr val="0070C0"/>
                </a:solidFill>
                <a:latin typeface="Times New Roman" pitchFamily="18" charset="0"/>
              </a:rPr>
              <a:t>. Cicerone raggiunse </a:t>
            </a:r>
            <a:r>
              <a:rPr lang="it-IT" sz="2200" b="1" dirty="0" err="1">
                <a:solidFill>
                  <a:srgbClr val="0070C0"/>
                </a:solidFill>
                <a:latin typeface="Times New Roman" pitchFamily="18" charset="0"/>
              </a:rPr>
              <a:t>Pompeo</a:t>
            </a:r>
            <a:r>
              <a:rPr lang="it-IT" sz="2200" b="1" dirty="0">
                <a:solidFill>
                  <a:srgbClr val="0070C0"/>
                </a:solidFill>
                <a:latin typeface="Times New Roman" pitchFamily="18" charset="0"/>
              </a:rPr>
              <a:t> solo nell’estate del 49, più per dovere (</a:t>
            </a:r>
            <a:r>
              <a:rPr lang="it-IT" sz="2200" b="1" dirty="0" err="1">
                <a:solidFill>
                  <a:srgbClr val="0070C0"/>
                </a:solidFill>
                <a:latin typeface="Times New Roman" pitchFamily="18" charset="0"/>
              </a:rPr>
              <a:t>Pompeo</a:t>
            </a:r>
            <a:r>
              <a:rPr lang="it-IT" sz="2200" b="1" dirty="0">
                <a:solidFill>
                  <a:srgbClr val="0070C0"/>
                </a:solidFill>
                <a:latin typeface="Times New Roman" pitchFamily="18" charset="0"/>
              </a:rPr>
              <a:t> lo aveva fatto richiamare dall’esilio) che per convinzione (</a:t>
            </a:r>
            <a:r>
              <a:rPr lang="it-IT" sz="2200" b="1" dirty="0" err="1">
                <a:solidFill>
                  <a:srgbClr val="0070C0"/>
                </a:solidFill>
                <a:latin typeface="Times New Roman" pitchFamily="18" charset="0"/>
              </a:rPr>
              <a:t>Pompeo</a:t>
            </a:r>
            <a:r>
              <a:rPr lang="it-IT" sz="2200" b="1" dirty="0">
                <a:solidFill>
                  <a:srgbClr val="0070C0"/>
                </a:solidFill>
                <a:latin typeface="Times New Roman" pitchFamily="18" charset="0"/>
              </a:rPr>
              <a:t>, non diversamente da Cesare, ambiva ad instaurare una tirannide).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0" y="0"/>
            <a:ext cx="5084918" cy="523220"/>
          </a:xfrm>
          <a:prstGeom prst="rect">
            <a:avLst/>
          </a:prstGeom>
          <a:solidFill>
            <a:srgbClr val="CCFFFF"/>
          </a:solidFill>
          <a:ln w="38100">
            <a:solidFill>
              <a:srgbClr val="808000"/>
            </a:solidFill>
            <a:miter lim="800000"/>
            <a:headEnd/>
            <a:tailEnd/>
          </a:ln>
          <a:effectLst/>
        </p:spPr>
        <p:txBody>
          <a:bodyPr wrap="none">
            <a:spAutoFit/>
          </a:bodyPr>
          <a:lstStyle/>
          <a:p>
            <a:r>
              <a:rPr lang="it-IT" sz="2800" b="1" dirty="0">
                <a:latin typeface="Times New Roman" pitchFamily="18" charset="0"/>
              </a:rPr>
              <a:t>Lo scontro tra Cesare e </a:t>
            </a:r>
            <a:r>
              <a:rPr lang="it-IT" sz="2800" b="1" dirty="0" err="1">
                <a:latin typeface="Times New Roman" pitchFamily="18" charset="0"/>
              </a:rPr>
              <a:t>Pompeo</a:t>
            </a:r>
            <a:endParaRPr lang="it-IT" sz="2800" b="1" dirty="0">
              <a:latin typeface="Times New Roman" pitchFamily="18" charset="0"/>
            </a:endParaRPr>
          </a:p>
        </p:txBody>
      </p:sp>
      <p:sp>
        <p:nvSpPr>
          <p:cNvPr id="23555" name="Text Box 3"/>
          <p:cNvSpPr txBox="1">
            <a:spLocks noChangeArrowheads="1"/>
          </p:cNvSpPr>
          <p:nvPr/>
        </p:nvSpPr>
        <p:spPr bwMode="auto">
          <a:xfrm>
            <a:off x="0" y="760413"/>
            <a:ext cx="9144000" cy="1384995"/>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dirty="0">
                <a:solidFill>
                  <a:srgbClr val="339933"/>
                </a:solidFill>
              </a:rPr>
              <a:t>     </a:t>
            </a:r>
            <a:r>
              <a:rPr lang="it-IT" sz="2800" b="1" dirty="0">
                <a:latin typeface="Times New Roman" pitchFamily="18" charset="0"/>
              </a:rPr>
              <a:t>Piuttosto che inseguire subito </a:t>
            </a:r>
            <a:r>
              <a:rPr lang="it-IT" sz="2800" b="1" dirty="0" err="1">
                <a:latin typeface="Times New Roman" pitchFamily="18" charset="0"/>
              </a:rPr>
              <a:t>Pompeo</a:t>
            </a:r>
            <a:r>
              <a:rPr lang="it-IT" sz="2800" b="1" dirty="0">
                <a:latin typeface="Times New Roman" pitchFamily="18" charset="0"/>
              </a:rPr>
              <a:t> in Epiro, Cesare preferì affrontare prima i suoi luogotenenti in Spagna che costrinse ad arrendersi quasi senza combattere a </a:t>
            </a:r>
            <a:r>
              <a:rPr lang="it-IT" sz="2800" b="1" dirty="0" err="1">
                <a:latin typeface="Times New Roman" pitchFamily="18" charset="0"/>
              </a:rPr>
              <a:t>Ilerda</a:t>
            </a:r>
            <a:r>
              <a:rPr lang="it-IT" sz="2800" b="1" dirty="0">
                <a:latin typeface="Times New Roman" pitchFamily="18" charset="0"/>
              </a:rPr>
              <a:t>.</a:t>
            </a:r>
            <a:endParaRPr lang="it-IT" b="1" dirty="0">
              <a:latin typeface="Times New Roman" pitchFamily="18" charset="0"/>
            </a:endParaRPr>
          </a:p>
        </p:txBody>
      </p:sp>
      <p:pic>
        <p:nvPicPr>
          <p:cNvPr id="23557" name="Picture 5" descr="Cesare campagna Spagna"/>
          <p:cNvPicPr>
            <a:picLocks noChangeAspect="1" noChangeArrowheads="1"/>
          </p:cNvPicPr>
          <p:nvPr/>
        </p:nvPicPr>
        <p:blipFill>
          <a:blip r:embed="rId3" cstate="print"/>
          <a:srcRect/>
          <a:stretch>
            <a:fillRect/>
          </a:stretch>
        </p:blipFill>
        <p:spPr bwMode="auto">
          <a:xfrm>
            <a:off x="0" y="2190750"/>
            <a:ext cx="9144000" cy="4667250"/>
          </a:xfrm>
          <a:prstGeom prst="rect">
            <a:avLst/>
          </a:prstGeom>
          <a:noFill/>
          <a:ln w="38100">
            <a:solidFill>
              <a:srgbClr val="808000"/>
            </a:solidFill>
            <a:miter lim="800000"/>
            <a:headEnd/>
            <a:tailEnd/>
          </a:ln>
        </p:spPr>
      </p:pic>
      <p:sp>
        <p:nvSpPr>
          <p:cNvPr id="8" name="Freccia in giù 7"/>
          <p:cNvSpPr/>
          <p:nvPr/>
        </p:nvSpPr>
        <p:spPr>
          <a:xfrm>
            <a:off x="7372350" y="3181350"/>
            <a:ext cx="304800" cy="6477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0" y="0"/>
            <a:ext cx="4394200" cy="495300"/>
          </a:xfrm>
          <a:prstGeom prst="rect">
            <a:avLst/>
          </a:prstGeom>
          <a:solidFill>
            <a:srgbClr val="CCFFFF"/>
          </a:solidFill>
          <a:ln w="38100">
            <a:solidFill>
              <a:srgbClr val="808000"/>
            </a:solidFill>
            <a:miter lim="800000"/>
            <a:headEnd/>
            <a:tailEnd/>
          </a:ln>
          <a:effectLst/>
        </p:spPr>
        <p:txBody>
          <a:bodyPr wrap="none">
            <a:spAutoFit/>
          </a:bodyPr>
          <a:lstStyle/>
          <a:p>
            <a:r>
              <a:rPr lang="it-IT" sz="2400" b="1" dirty="0">
                <a:latin typeface="Times New Roman" pitchFamily="18" charset="0"/>
              </a:rPr>
              <a:t>Lo scontro tra Cesare e </a:t>
            </a:r>
            <a:r>
              <a:rPr lang="it-IT" sz="2400" b="1" dirty="0" err="1">
                <a:latin typeface="Times New Roman" pitchFamily="18" charset="0"/>
              </a:rPr>
              <a:t>Pompeo</a:t>
            </a:r>
            <a:endParaRPr lang="it-IT" sz="2400" b="1" dirty="0">
              <a:latin typeface="Times New Roman" pitchFamily="18" charset="0"/>
            </a:endParaRPr>
          </a:p>
        </p:txBody>
      </p:sp>
      <p:sp>
        <p:nvSpPr>
          <p:cNvPr id="24579" name="Text Box 3"/>
          <p:cNvSpPr txBox="1">
            <a:spLocks noChangeArrowheads="1"/>
          </p:cNvSpPr>
          <p:nvPr/>
        </p:nvSpPr>
        <p:spPr bwMode="auto">
          <a:xfrm>
            <a:off x="0" y="476250"/>
            <a:ext cx="9144000" cy="1785104"/>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dirty="0"/>
              <a:t>     </a:t>
            </a:r>
            <a:r>
              <a:rPr lang="it-IT" sz="2200" b="1" dirty="0">
                <a:latin typeface="Times New Roman" pitchFamily="18" charset="0"/>
              </a:rPr>
              <a:t>Nel gennaio del 48 sbarca in Epiro e assedia </a:t>
            </a:r>
            <a:r>
              <a:rPr lang="it-IT" sz="2200" b="1" dirty="0" err="1">
                <a:latin typeface="Times New Roman" pitchFamily="18" charset="0"/>
              </a:rPr>
              <a:t>Pompeo</a:t>
            </a:r>
            <a:r>
              <a:rPr lang="it-IT" sz="2200" b="1" dirty="0">
                <a:latin typeface="Times New Roman" pitchFamily="18" charset="0"/>
              </a:rPr>
              <a:t> a </a:t>
            </a:r>
            <a:r>
              <a:rPr lang="it-IT" sz="2200" b="1" i="1" dirty="0" err="1">
                <a:latin typeface="Times New Roman" pitchFamily="18" charset="0"/>
              </a:rPr>
              <a:t>Dyrrachium</a:t>
            </a:r>
            <a:r>
              <a:rPr lang="it-IT" sz="2200" b="1" dirty="0">
                <a:latin typeface="Times New Roman" pitchFamily="18" charset="0"/>
              </a:rPr>
              <a:t>. Poiché la flotta pompeiana controllava saldamente il mare, presto venne a trovarsi a corto di viveri e dopo aver subito gravi perdite per le sortite degli assediati, decise di spostarsi in Tessaglia. I due eserciti si scontrarono a </a:t>
            </a:r>
            <a:r>
              <a:rPr lang="it-IT" sz="2200" b="1" dirty="0" err="1">
                <a:latin typeface="Times New Roman" pitchFamily="18" charset="0"/>
              </a:rPr>
              <a:t>Farsalo</a:t>
            </a:r>
            <a:r>
              <a:rPr lang="it-IT" sz="2200" b="1" dirty="0">
                <a:latin typeface="Times New Roman" pitchFamily="18" charset="0"/>
              </a:rPr>
              <a:t> ove Cesare ebbe la meglio. </a:t>
            </a:r>
            <a:r>
              <a:rPr lang="it-IT" sz="2200" b="1" dirty="0" err="1">
                <a:latin typeface="Times New Roman" pitchFamily="18" charset="0"/>
              </a:rPr>
              <a:t>Pompeo</a:t>
            </a:r>
            <a:r>
              <a:rPr lang="it-IT" sz="2200" b="1" dirty="0">
                <a:latin typeface="Times New Roman" pitchFamily="18" charset="0"/>
              </a:rPr>
              <a:t> si rifugiò in Egitto.</a:t>
            </a:r>
          </a:p>
        </p:txBody>
      </p:sp>
      <p:pic>
        <p:nvPicPr>
          <p:cNvPr id="24581" name="Picture 5" descr="Farsalo localizzazione 2"/>
          <p:cNvPicPr>
            <a:picLocks noChangeAspect="1" noChangeArrowheads="1"/>
          </p:cNvPicPr>
          <p:nvPr/>
        </p:nvPicPr>
        <p:blipFill>
          <a:blip r:embed="rId3" cstate="print"/>
          <a:srcRect/>
          <a:stretch>
            <a:fillRect/>
          </a:stretch>
        </p:blipFill>
        <p:spPr bwMode="auto">
          <a:xfrm>
            <a:off x="0" y="2286000"/>
            <a:ext cx="9144000" cy="4571999"/>
          </a:xfrm>
          <a:prstGeom prst="rect">
            <a:avLst/>
          </a:prstGeom>
          <a:noFill/>
          <a:ln w="38100">
            <a:solidFill>
              <a:srgbClr val="808000"/>
            </a:solidFill>
            <a:miter lim="800000"/>
            <a:headEnd/>
            <a:tailEnd/>
          </a:ln>
        </p:spPr>
      </p:pic>
      <p:sp>
        <p:nvSpPr>
          <p:cNvPr id="6" name="Freccia in su 5"/>
          <p:cNvSpPr/>
          <p:nvPr/>
        </p:nvSpPr>
        <p:spPr>
          <a:xfrm>
            <a:off x="495300" y="3048000"/>
            <a:ext cx="457200" cy="108585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in giù 6"/>
          <p:cNvSpPr/>
          <p:nvPr/>
        </p:nvSpPr>
        <p:spPr>
          <a:xfrm>
            <a:off x="5505450" y="3962400"/>
            <a:ext cx="514350" cy="93345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436813" y="0"/>
            <a:ext cx="4394200" cy="495300"/>
          </a:xfrm>
          <a:prstGeom prst="rect">
            <a:avLst/>
          </a:prstGeom>
          <a:solidFill>
            <a:srgbClr val="CCFFFF"/>
          </a:solidFill>
          <a:ln w="38100">
            <a:solidFill>
              <a:srgbClr val="808000"/>
            </a:solidFill>
            <a:miter lim="800000"/>
            <a:headEnd/>
            <a:tailEnd/>
          </a:ln>
          <a:effectLst/>
        </p:spPr>
        <p:txBody>
          <a:bodyPr wrap="none">
            <a:spAutoFit/>
          </a:bodyPr>
          <a:lstStyle/>
          <a:p>
            <a:r>
              <a:rPr lang="it-IT" sz="2400" b="1">
                <a:latin typeface="Times New Roman" pitchFamily="18" charset="0"/>
              </a:rPr>
              <a:t>Lo scontro tra Cesare e Pompeo</a:t>
            </a:r>
          </a:p>
        </p:txBody>
      </p:sp>
      <p:sp>
        <p:nvSpPr>
          <p:cNvPr id="25603" name="Text Box 3"/>
          <p:cNvSpPr txBox="1">
            <a:spLocks noChangeArrowheads="1"/>
          </p:cNvSpPr>
          <p:nvPr/>
        </p:nvSpPr>
        <p:spPr bwMode="auto">
          <a:xfrm>
            <a:off x="0" y="487363"/>
            <a:ext cx="9144000" cy="2985433"/>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300" dirty="0"/>
              <a:t>     </a:t>
            </a:r>
            <a:r>
              <a:rPr lang="it-IT" sz="2350" b="1" dirty="0" err="1">
                <a:latin typeface="Times New Roman" pitchFamily="18" charset="0"/>
              </a:rPr>
              <a:t>Pompeo</a:t>
            </a:r>
            <a:r>
              <a:rPr lang="it-IT" sz="2350" b="1" dirty="0">
                <a:latin typeface="Times New Roman" pitchFamily="18" charset="0"/>
              </a:rPr>
              <a:t> fugge in Egitto sperando di trovare un aiuto nei figli di Tolomeo </a:t>
            </a:r>
            <a:r>
              <a:rPr lang="it-IT" sz="2350" b="1" dirty="0" err="1">
                <a:latin typeface="Times New Roman" pitchFamily="18" charset="0"/>
              </a:rPr>
              <a:t>Aulete</a:t>
            </a:r>
            <a:r>
              <a:rPr lang="it-IT" sz="2350" b="1" dirty="0">
                <a:latin typeface="Times New Roman" pitchFamily="18" charset="0"/>
              </a:rPr>
              <a:t>, Tolomeo XIII (ancora fanciullo) e Cleopatra. I consiglieri di Tolomeo, sperando di fare cosa gradita a Cesare e di ottenerne l’appoggio contro Cleopatra, uccidono </a:t>
            </a:r>
            <a:r>
              <a:rPr lang="it-IT" sz="2350" b="1" dirty="0" err="1">
                <a:latin typeface="Times New Roman" pitchFamily="18" charset="0"/>
              </a:rPr>
              <a:t>Pompeo</a:t>
            </a:r>
            <a:r>
              <a:rPr lang="it-IT" sz="2350" b="1" dirty="0">
                <a:latin typeface="Times New Roman" pitchFamily="18" charset="0"/>
              </a:rPr>
              <a:t>. Cesare, invece, giunto in Egitto si schiera dalla parte di Cleopatra; dopo aver domato con difficoltà una violenta sommossa scoppiata ad Alessandria, Cesare sconfigge l’esercito di Tolomeo che muore (gennaio 47).</a:t>
            </a:r>
          </a:p>
        </p:txBody>
      </p:sp>
      <p:pic>
        <p:nvPicPr>
          <p:cNvPr id="25606" name="Picture 6" descr="Cleopatra 2"/>
          <p:cNvPicPr>
            <a:picLocks noChangeAspect="1" noChangeArrowheads="1"/>
          </p:cNvPicPr>
          <p:nvPr/>
        </p:nvPicPr>
        <p:blipFill>
          <a:blip r:embed="rId2" cstate="print"/>
          <a:srcRect/>
          <a:stretch>
            <a:fillRect/>
          </a:stretch>
        </p:blipFill>
        <p:spPr bwMode="auto">
          <a:xfrm>
            <a:off x="6981825" y="3524250"/>
            <a:ext cx="2162175" cy="3333750"/>
          </a:xfrm>
          <a:prstGeom prst="rect">
            <a:avLst/>
          </a:prstGeom>
          <a:noFill/>
          <a:ln w="38100">
            <a:solidFill>
              <a:srgbClr val="808000"/>
            </a:solidFill>
            <a:miter lim="800000"/>
            <a:headEnd/>
            <a:tailEnd/>
          </a:ln>
        </p:spPr>
      </p:pic>
      <p:pic>
        <p:nvPicPr>
          <p:cNvPr id="74754" name="Picture 2" descr="https://upload.wikimedia.org/wikipedia/commons/thumb/a/ae/La_mort_de_Pomp%C3%A9e.jpg/310px-La_mort_de_Pomp%C3%A9e.jpg"/>
          <p:cNvPicPr>
            <a:picLocks noChangeAspect="1" noChangeArrowheads="1"/>
          </p:cNvPicPr>
          <p:nvPr/>
        </p:nvPicPr>
        <p:blipFill>
          <a:blip r:embed="rId3"/>
          <a:srcRect/>
          <a:stretch>
            <a:fillRect/>
          </a:stretch>
        </p:blipFill>
        <p:spPr bwMode="auto">
          <a:xfrm>
            <a:off x="0" y="3486150"/>
            <a:ext cx="4343400" cy="3371850"/>
          </a:xfrm>
          <a:prstGeom prst="rect">
            <a:avLst/>
          </a:prstGeom>
          <a:noFill/>
        </p:spPr>
      </p:pic>
      <p:pic>
        <p:nvPicPr>
          <p:cNvPr id="74756" name="Picture 4" descr="https://s-media-cache-ak0.pinimg.com/736x/37/e5/63/37e5637c9c54c4aae534fb629e65e93f.jpg"/>
          <p:cNvPicPr>
            <a:picLocks noChangeAspect="1" noChangeArrowheads="1"/>
          </p:cNvPicPr>
          <p:nvPr/>
        </p:nvPicPr>
        <p:blipFill>
          <a:blip r:embed="rId4"/>
          <a:srcRect/>
          <a:stretch>
            <a:fillRect/>
          </a:stretch>
        </p:blipFill>
        <p:spPr bwMode="auto">
          <a:xfrm>
            <a:off x="4309453" y="3505200"/>
            <a:ext cx="2624747" cy="33528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016250" y="0"/>
            <a:ext cx="3224794" cy="707886"/>
          </a:xfrm>
          <a:prstGeom prst="rect">
            <a:avLst/>
          </a:prstGeom>
          <a:solidFill>
            <a:srgbClr val="CCFFFF"/>
          </a:solidFill>
          <a:ln w="38100">
            <a:solidFill>
              <a:srgbClr val="808000"/>
            </a:solidFill>
            <a:miter lim="800000"/>
            <a:headEnd/>
            <a:tailEnd/>
          </a:ln>
          <a:effectLst/>
        </p:spPr>
        <p:txBody>
          <a:bodyPr wrap="none">
            <a:spAutoFit/>
          </a:bodyPr>
          <a:lstStyle/>
          <a:p>
            <a:r>
              <a:rPr lang="it-IT" sz="4000" b="1" i="1" dirty="0">
                <a:latin typeface="Times New Roman" pitchFamily="18" charset="0"/>
              </a:rPr>
              <a:t>Veni, vidi, </a:t>
            </a:r>
            <a:r>
              <a:rPr lang="it-IT" sz="4000" b="1" i="1" dirty="0" err="1">
                <a:latin typeface="Times New Roman" pitchFamily="18" charset="0"/>
              </a:rPr>
              <a:t>vici</a:t>
            </a:r>
            <a:r>
              <a:rPr lang="it-IT" sz="2400" b="1" i="1" dirty="0">
                <a:latin typeface="Times New Roman" pitchFamily="18" charset="0"/>
              </a:rPr>
              <a:t>.</a:t>
            </a:r>
          </a:p>
        </p:txBody>
      </p:sp>
      <p:sp>
        <p:nvSpPr>
          <p:cNvPr id="26627" name="Text Box 3"/>
          <p:cNvSpPr txBox="1">
            <a:spLocks noChangeArrowheads="1"/>
          </p:cNvSpPr>
          <p:nvPr/>
        </p:nvSpPr>
        <p:spPr bwMode="auto">
          <a:xfrm>
            <a:off x="0" y="696913"/>
            <a:ext cx="9144000" cy="2308324"/>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400" dirty="0"/>
              <a:t>     </a:t>
            </a:r>
            <a:r>
              <a:rPr lang="it-IT" sz="2400" b="1" dirty="0">
                <a:latin typeface="Times New Roman" pitchFamily="18" charset="0"/>
              </a:rPr>
              <a:t>Nel maggio del 47 Cesare si sposta dall’Egitto in Asia Minore per contrastare </a:t>
            </a:r>
            <a:r>
              <a:rPr lang="it-IT" sz="2400" b="1" dirty="0" err="1">
                <a:latin typeface="Times New Roman" pitchFamily="18" charset="0"/>
              </a:rPr>
              <a:t>Farnace</a:t>
            </a:r>
            <a:r>
              <a:rPr lang="it-IT" sz="2400" b="1" dirty="0">
                <a:latin typeface="Times New Roman" pitchFamily="18" charset="0"/>
              </a:rPr>
              <a:t>: costui, approfittando della guerra civile, aveva cercato di recuperare il regno del padre. Dopo la battaglia di </a:t>
            </a:r>
            <a:r>
              <a:rPr lang="it-IT" sz="2400" b="1" dirty="0" err="1">
                <a:latin typeface="Times New Roman" pitchFamily="18" charset="0"/>
              </a:rPr>
              <a:t>Farsalo</a:t>
            </a:r>
            <a:r>
              <a:rPr lang="it-IT" sz="2400" b="1" dirty="0">
                <a:latin typeface="Times New Roman" pitchFamily="18" charset="0"/>
              </a:rPr>
              <a:t> aveva invaso prima il </a:t>
            </a:r>
            <a:r>
              <a:rPr lang="it-IT" sz="2400" b="1" dirty="0" err="1">
                <a:latin typeface="Times New Roman" pitchFamily="18" charset="0"/>
              </a:rPr>
              <a:t>Ponto</a:t>
            </a:r>
            <a:r>
              <a:rPr lang="it-IT" sz="2400" b="1" dirty="0">
                <a:latin typeface="Times New Roman" pitchFamily="18" charset="0"/>
              </a:rPr>
              <a:t>, poi la </a:t>
            </a:r>
            <a:r>
              <a:rPr lang="it-IT" sz="2400" b="1" dirty="0" err="1">
                <a:latin typeface="Times New Roman" pitchFamily="18" charset="0"/>
              </a:rPr>
              <a:t>Cappadocia</a:t>
            </a:r>
            <a:r>
              <a:rPr lang="it-IT" sz="2400" b="1" dirty="0">
                <a:latin typeface="Times New Roman" pitchFamily="18" charset="0"/>
              </a:rPr>
              <a:t> e l’Armenia. Cesare lo affrontò a Zela, nel </a:t>
            </a:r>
            <a:r>
              <a:rPr lang="it-IT" sz="2400" b="1" dirty="0" err="1">
                <a:latin typeface="Times New Roman" pitchFamily="18" charset="0"/>
              </a:rPr>
              <a:t>Ponto</a:t>
            </a:r>
            <a:r>
              <a:rPr lang="it-IT" sz="2400" b="1" dirty="0">
                <a:latin typeface="Times New Roman" pitchFamily="18" charset="0"/>
              </a:rPr>
              <a:t>, sconfiggendolo e obbligandolo a rientrare in Crimea; qui venne ucciso da un suo ufficiale.</a:t>
            </a:r>
          </a:p>
        </p:txBody>
      </p:sp>
      <p:pic>
        <p:nvPicPr>
          <p:cNvPr id="26628" name="Picture 4" descr="Mitridate regno"/>
          <p:cNvPicPr>
            <a:picLocks noChangeAspect="1" noChangeArrowheads="1"/>
          </p:cNvPicPr>
          <p:nvPr/>
        </p:nvPicPr>
        <p:blipFill>
          <a:blip r:embed="rId2" cstate="print"/>
          <a:srcRect/>
          <a:stretch>
            <a:fillRect/>
          </a:stretch>
        </p:blipFill>
        <p:spPr bwMode="auto">
          <a:xfrm>
            <a:off x="0" y="3048000"/>
            <a:ext cx="9144000" cy="531495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2417763" y="0"/>
            <a:ext cx="4330700" cy="584775"/>
          </a:xfrm>
          <a:prstGeom prst="rect">
            <a:avLst/>
          </a:prstGeom>
          <a:solidFill>
            <a:srgbClr val="CCFFFF"/>
          </a:solidFill>
          <a:ln w="38100">
            <a:solidFill>
              <a:srgbClr val="808000"/>
            </a:solidFill>
            <a:miter lim="800000"/>
            <a:headEnd/>
            <a:tailEnd/>
          </a:ln>
          <a:effectLst/>
        </p:spPr>
        <p:txBody>
          <a:bodyPr>
            <a:spAutoFit/>
          </a:bodyPr>
          <a:lstStyle/>
          <a:p>
            <a:pPr algn="ctr"/>
            <a:r>
              <a:rPr lang="it-IT" sz="3200" b="1" dirty="0">
                <a:latin typeface="Times New Roman" pitchFamily="18" charset="0"/>
              </a:rPr>
              <a:t>La vittoria di </a:t>
            </a:r>
            <a:r>
              <a:rPr lang="it-IT" sz="3200" b="1" dirty="0" err="1">
                <a:latin typeface="Times New Roman" pitchFamily="18" charset="0"/>
              </a:rPr>
              <a:t>Tapso</a:t>
            </a:r>
            <a:endParaRPr lang="it-IT" sz="3200" b="1" dirty="0">
              <a:latin typeface="Times New Roman" pitchFamily="18" charset="0"/>
            </a:endParaRPr>
          </a:p>
        </p:txBody>
      </p:sp>
      <p:sp>
        <p:nvSpPr>
          <p:cNvPr id="27651" name="Text Box 3"/>
          <p:cNvSpPr txBox="1">
            <a:spLocks noChangeArrowheads="1"/>
          </p:cNvSpPr>
          <p:nvPr/>
        </p:nvSpPr>
        <p:spPr bwMode="auto">
          <a:xfrm>
            <a:off x="0" y="785812"/>
            <a:ext cx="9144000" cy="3108543"/>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a:t>
            </a:r>
            <a:r>
              <a:rPr lang="it-IT" sz="2800" b="1" dirty="0">
                <a:latin typeface="Times New Roman" pitchFamily="18" charset="0"/>
              </a:rPr>
              <a:t>Tornato a Roma, riparte subito per l’Africa dove </a:t>
            </a:r>
            <a:r>
              <a:rPr lang="it-IT" sz="2800" b="1" dirty="0" err="1">
                <a:latin typeface="Times New Roman" pitchFamily="18" charset="0"/>
              </a:rPr>
              <a:t>Cecilio</a:t>
            </a:r>
            <a:r>
              <a:rPr lang="it-IT" sz="2800" b="1" dirty="0">
                <a:latin typeface="Times New Roman" pitchFamily="18" charset="0"/>
              </a:rPr>
              <a:t> </a:t>
            </a:r>
            <a:r>
              <a:rPr lang="it-IT" sz="2800" b="1" dirty="0" err="1">
                <a:latin typeface="Times New Roman" pitchFamily="18" charset="0"/>
              </a:rPr>
              <a:t>Metello</a:t>
            </a:r>
            <a:r>
              <a:rPr lang="it-IT" sz="2800" b="1" dirty="0">
                <a:latin typeface="Times New Roman" pitchFamily="18" charset="0"/>
              </a:rPr>
              <a:t> Scipione e Catone, aiutati dal re numida Giuba avevano riorganizzato l’esercito pompeiano. Agli inizi del 46, a </a:t>
            </a:r>
            <a:r>
              <a:rPr lang="it-IT" sz="2800" b="1" dirty="0" err="1">
                <a:latin typeface="Times New Roman" pitchFamily="18" charset="0"/>
              </a:rPr>
              <a:t>Tapso</a:t>
            </a:r>
            <a:r>
              <a:rPr lang="it-IT" sz="2800" b="1" dirty="0">
                <a:latin typeface="Times New Roman" pitchFamily="18" charset="0"/>
              </a:rPr>
              <a:t>, furono sconfitti: Catone si suicidò a </a:t>
            </a:r>
            <a:r>
              <a:rPr lang="it-IT" sz="2800" b="1" dirty="0" err="1">
                <a:latin typeface="Times New Roman" pitchFamily="18" charset="0"/>
              </a:rPr>
              <a:t>Utica</a:t>
            </a:r>
            <a:r>
              <a:rPr lang="it-IT" sz="2800" b="1" dirty="0">
                <a:latin typeface="Times New Roman" pitchFamily="18" charset="0"/>
              </a:rPr>
              <a:t>, Giuba a </a:t>
            </a:r>
            <a:r>
              <a:rPr lang="it-IT" sz="2800" b="1" dirty="0" err="1">
                <a:latin typeface="Times New Roman" pitchFamily="18" charset="0"/>
              </a:rPr>
              <a:t>Zama</a:t>
            </a:r>
            <a:r>
              <a:rPr lang="it-IT" sz="2800" b="1" dirty="0">
                <a:latin typeface="Times New Roman" pitchFamily="18" charset="0"/>
              </a:rPr>
              <a:t>, </a:t>
            </a:r>
            <a:r>
              <a:rPr lang="it-IT" sz="2800" b="1" dirty="0" err="1">
                <a:latin typeface="Times New Roman" pitchFamily="18" charset="0"/>
              </a:rPr>
              <a:t>Metello</a:t>
            </a:r>
            <a:r>
              <a:rPr lang="it-IT" sz="2800" b="1" dirty="0">
                <a:latin typeface="Times New Roman" pitchFamily="18" charset="0"/>
              </a:rPr>
              <a:t> Scipione cadde in uno scontro navale mentre cercava di riparare in Spagna. Il regno di </a:t>
            </a:r>
            <a:r>
              <a:rPr lang="it-IT" sz="2800" b="1" dirty="0" err="1">
                <a:latin typeface="Times New Roman" pitchFamily="18" charset="0"/>
              </a:rPr>
              <a:t>Numidia</a:t>
            </a:r>
            <a:r>
              <a:rPr lang="it-IT" sz="2800" b="1" dirty="0">
                <a:latin typeface="Times New Roman" pitchFamily="18" charset="0"/>
              </a:rPr>
              <a:t> fu ridotto a provincia (Africa Nova).</a:t>
            </a:r>
            <a:endParaRPr lang="it-IT" sz="2000" b="1" dirty="0">
              <a:latin typeface="Times New Roman" pitchFamily="18" charset="0"/>
            </a:endParaRPr>
          </a:p>
        </p:txBody>
      </p:sp>
      <p:pic>
        <p:nvPicPr>
          <p:cNvPr id="27654" name="Picture 6" descr="Metello Pio zecca Africa 47-46 avanti  2"/>
          <p:cNvPicPr>
            <a:picLocks noChangeAspect="1" noChangeArrowheads="1"/>
          </p:cNvPicPr>
          <p:nvPr/>
        </p:nvPicPr>
        <p:blipFill>
          <a:blip r:embed="rId3" cstate="print"/>
          <a:srcRect/>
          <a:stretch>
            <a:fillRect/>
          </a:stretch>
        </p:blipFill>
        <p:spPr bwMode="auto">
          <a:xfrm>
            <a:off x="0" y="4237038"/>
            <a:ext cx="5220647" cy="2620962"/>
          </a:xfrm>
          <a:prstGeom prst="rect">
            <a:avLst/>
          </a:prstGeom>
          <a:noFill/>
          <a:ln w="38100">
            <a:solidFill>
              <a:srgbClr val="808000"/>
            </a:solidFill>
            <a:miter lim="800000"/>
            <a:headEnd/>
            <a:tailEnd/>
          </a:ln>
        </p:spPr>
      </p:pic>
      <p:sp>
        <p:nvSpPr>
          <p:cNvPr id="27660" name="Text Box 12"/>
          <p:cNvSpPr txBox="1">
            <a:spLocks noChangeArrowheads="1"/>
          </p:cNvSpPr>
          <p:nvPr/>
        </p:nvSpPr>
        <p:spPr bwMode="auto">
          <a:xfrm>
            <a:off x="5219701" y="4210050"/>
            <a:ext cx="3924300" cy="2677656"/>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sz="2800" b="1" dirty="0">
                <a:solidFill>
                  <a:srgbClr val="FFFF00"/>
                </a:solidFill>
                <a:latin typeface="Times New Roman" pitchFamily="18" charset="0"/>
              </a:rPr>
              <a:t>     Nuovamente a Roma, Cesare celebra 4 trionfi consecutivi per le vittorie sui Galli, su Tolomeo III, su </a:t>
            </a:r>
            <a:r>
              <a:rPr lang="it-IT" sz="2800" b="1" dirty="0" err="1">
                <a:solidFill>
                  <a:srgbClr val="FFFF00"/>
                </a:solidFill>
                <a:latin typeface="Times New Roman" pitchFamily="18" charset="0"/>
              </a:rPr>
              <a:t>Farnace</a:t>
            </a:r>
            <a:r>
              <a:rPr lang="it-IT" sz="2800" b="1" dirty="0">
                <a:solidFill>
                  <a:srgbClr val="FFFF00"/>
                </a:solidFill>
                <a:latin typeface="Times New Roman" pitchFamily="18" charset="0"/>
              </a:rPr>
              <a:t>, su Giuba.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2436813" y="0"/>
            <a:ext cx="4330700" cy="584775"/>
          </a:xfrm>
          <a:prstGeom prst="rect">
            <a:avLst/>
          </a:prstGeom>
          <a:solidFill>
            <a:srgbClr val="CCFFFF"/>
          </a:solidFill>
          <a:ln w="38100">
            <a:solidFill>
              <a:srgbClr val="808000"/>
            </a:solidFill>
            <a:miter lim="800000"/>
            <a:headEnd/>
            <a:tailEnd/>
          </a:ln>
          <a:effectLst/>
        </p:spPr>
        <p:txBody>
          <a:bodyPr>
            <a:spAutoFit/>
          </a:bodyPr>
          <a:lstStyle/>
          <a:p>
            <a:pPr algn="ctr"/>
            <a:r>
              <a:rPr lang="it-IT" sz="3200" b="1" dirty="0" err="1">
                <a:latin typeface="Times New Roman" pitchFamily="18" charset="0"/>
              </a:rPr>
              <a:t>Munda</a:t>
            </a:r>
            <a:endParaRPr lang="it-IT" sz="3200" b="1" dirty="0">
              <a:latin typeface="Times New Roman" pitchFamily="18" charset="0"/>
            </a:endParaRPr>
          </a:p>
        </p:txBody>
      </p:sp>
      <p:sp>
        <p:nvSpPr>
          <p:cNvPr id="29699" name="Text Box 3"/>
          <p:cNvSpPr txBox="1">
            <a:spLocks noChangeArrowheads="1"/>
          </p:cNvSpPr>
          <p:nvPr/>
        </p:nvSpPr>
        <p:spPr bwMode="auto">
          <a:xfrm>
            <a:off x="0" y="595313"/>
            <a:ext cx="9143999" cy="1938992"/>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Tra il 46 ed il 45 Cesare è costretto a intervenire nuovamente in Spagna, dove i figli di </a:t>
            </a:r>
            <a:r>
              <a:rPr lang="it-IT" sz="2400" b="1" dirty="0" err="1">
                <a:latin typeface="Times New Roman" pitchFamily="18" charset="0"/>
              </a:rPr>
              <a:t>Pompeo</a:t>
            </a:r>
            <a:r>
              <a:rPr lang="it-IT" sz="2400" b="1" dirty="0">
                <a:latin typeface="Times New Roman" pitchFamily="18" charset="0"/>
              </a:rPr>
              <a:t>, </a:t>
            </a:r>
            <a:r>
              <a:rPr lang="it-IT" sz="2400" b="1" dirty="0" err="1">
                <a:latin typeface="Times New Roman" pitchFamily="18" charset="0"/>
              </a:rPr>
              <a:t>Gneo</a:t>
            </a:r>
            <a:r>
              <a:rPr lang="it-IT" sz="2400" b="1" dirty="0">
                <a:latin typeface="Times New Roman" pitchFamily="18" charset="0"/>
              </a:rPr>
              <a:t> e Sesto, avevano riorganizzato un esercito. Nel 45, a </a:t>
            </a:r>
            <a:r>
              <a:rPr lang="it-IT" sz="2400" b="1" dirty="0" err="1">
                <a:latin typeface="Times New Roman" pitchFamily="18" charset="0"/>
              </a:rPr>
              <a:t>Munda</a:t>
            </a:r>
            <a:r>
              <a:rPr lang="it-IT" sz="2400" b="1" dirty="0">
                <a:latin typeface="Times New Roman" pitchFamily="18" charset="0"/>
              </a:rPr>
              <a:t>, </a:t>
            </a:r>
            <a:r>
              <a:rPr lang="it-IT" sz="2400" b="1" dirty="0" err="1">
                <a:latin typeface="Times New Roman" pitchFamily="18" charset="0"/>
              </a:rPr>
              <a:t>Gneo</a:t>
            </a:r>
            <a:r>
              <a:rPr lang="it-IT" sz="2400" b="1" dirty="0">
                <a:latin typeface="Times New Roman" pitchFamily="18" charset="0"/>
              </a:rPr>
              <a:t> è sconfitto e poco dopo ucciso; Cesare torna a Roma e celebra un nuovo trionfo. In Spagna citeriore, ancora in armi, rimane Sesto</a:t>
            </a:r>
            <a:r>
              <a:rPr lang="it-IT" b="1" dirty="0">
                <a:latin typeface="Times New Roman" pitchFamily="18" charset="0"/>
              </a:rPr>
              <a:t>.</a:t>
            </a:r>
          </a:p>
        </p:txBody>
      </p:sp>
      <p:pic>
        <p:nvPicPr>
          <p:cNvPr id="29702" name="Picture 6" descr="Cesare campagna Spagna"/>
          <p:cNvPicPr>
            <a:picLocks noChangeAspect="1" noChangeArrowheads="1"/>
          </p:cNvPicPr>
          <p:nvPr/>
        </p:nvPicPr>
        <p:blipFill>
          <a:blip r:embed="rId3" cstate="print"/>
          <a:srcRect/>
          <a:stretch>
            <a:fillRect/>
          </a:stretch>
        </p:blipFill>
        <p:spPr bwMode="auto">
          <a:xfrm>
            <a:off x="1" y="2495550"/>
            <a:ext cx="9144000" cy="4362450"/>
          </a:xfrm>
          <a:prstGeom prst="rect">
            <a:avLst/>
          </a:prstGeom>
          <a:noFill/>
          <a:ln w="38100">
            <a:solidFill>
              <a:srgbClr val="808000"/>
            </a:solidFill>
            <a:miter lim="800000"/>
            <a:headEnd/>
            <a:tailEnd/>
          </a:ln>
        </p:spPr>
      </p:pic>
      <p:pic>
        <p:nvPicPr>
          <p:cNvPr id="29703" name="Picture 7" descr="Cesare denario campagna Spagna"/>
          <p:cNvPicPr>
            <a:picLocks noChangeAspect="1" noChangeArrowheads="1"/>
          </p:cNvPicPr>
          <p:nvPr/>
        </p:nvPicPr>
        <p:blipFill>
          <a:blip r:embed="rId4" cstate="print"/>
          <a:srcRect/>
          <a:stretch>
            <a:fillRect/>
          </a:stretch>
        </p:blipFill>
        <p:spPr bwMode="auto">
          <a:xfrm>
            <a:off x="9144000" y="509588"/>
            <a:ext cx="3922713" cy="1846262"/>
          </a:xfrm>
          <a:prstGeom prst="rect">
            <a:avLst/>
          </a:prstGeom>
          <a:noFill/>
          <a:ln w="38100">
            <a:solidFill>
              <a:srgbClr val="808000"/>
            </a:solidFill>
            <a:miter lim="800000"/>
            <a:headEnd/>
            <a:tailEnd/>
          </a:ln>
        </p:spPr>
      </p:pic>
      <p:sp>
        <p:nvSpPr>
          <p:cNvPr id="6" name="Freccia a destra 5"/>
          <p:cNvSpPr/>
          <p:nvPr/>
        </p:nvSpPr>
        <p:spPr>
          <a:xfrm rot="1439456">
            <a:off x="1114554" y="5530621"/>
            <a:ext cx="1722471" cy="51435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6" name="Picture 6" descr="Cesare e Pompeo guerra civile"/>
          <p:cNvPicPr>
            <a:picLocks noChangeAspect="1" noChangeArrowheads="1"/>
          </p:cNvPicPr>
          <p:nvPr/>
        </p:nvPicPr>
        <p:blipFill>
          <a:blip r:embed="rId3" cstate="print"/>
          <a:srcRect/>
          <a:stretch>
            <a:fillRect/>
          </a:stretch>
        </p:blipFill>
        <p:spPr bwMode="auto">
          <a:xfrm>
            <a:off x="-1750639" y="0"/>
            <a:ext cx="14799889" cy="763905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3176588" y="0"/>
            <a:ext cx="2851150" cy="584775"/>
          </a:xfrm>
          <a:prstGeom prst="rect">
            <a:avLst/>
          </a:prstGeom>
          <a:solidFill>
            <a:srgbClr val="CCFFFF"/>
          </a:solidFill>
          <a:ln w="38100">
            <a:solidFill>
              <a:srgbClr val="808000"/>
            </a:solidFill>
            <a:miter lim="800000"/>
            <a:headEnd/>
            <a:tailEnd/>
          </a:ln>
          <a:effectLst/>
        </p:spPr>
        <p:txBody>
          <a:bodyPr>
            <a:spAutoFit/>
          </a:bodyPr>
          <a:lstStyle/>
          <a:p>
            <a:pPr algn="ctr"/>
            <a:r>
              <a:rPr lang="it-IT" sz="3200" b="1" dirty="0">
                <a:latin typeface="Times New Roman" pitchFamily="18" charset="0"/>
              </a:rPr>
              <a:t>Cesare</a:t>
            </a:r>
          </a:p>
        </p:txBody>
      </p:sp>
      <p:sp>
        <p:nvSpPr>
          <p:cNvPr id="31747" name="Text Box 3"/>
          <p:cNvSpPr txBox="1">
            <a:spLocks noChangeArrowheads="1"/>
          </p:cNvSpPr>
          <p:nvPr/>
        </p:nvSpPr>
        <p:spPr bwMode="auto">
          <a:xfrm>
            <a:off x="0" y="842963"/>
            <a:ext cx="9144000" cy="1938992"/>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Tra il 49 ed il 44 Cesare viene eletto per quattro volte console (nel 45 è per otto mesi </a:t>
            </a:r>
            <a:r>
              <a:rPr lang="it-IT" sz="2400" b="1" i="1" dirty="0" err="1">
                <a:latin typeface="Times New Roman" pitchFamily="18" charset="0"/>
              </a:rPr>
              <a:t>consul</a:t>
            </a:r>
            <a:r>
              <a:rPr lang="it-IT" sz="2400" b="1" i="1" dirty="0">
                <a:latin typeface="Times New Roman" pitchFamily="18" charset="0"/>
              </a:rPr>
              <a:t> </a:t>
            </a:r>
            <a:r>
              <a:rPr lang="it-IT" sz="2400" b="1" i="1" dirty="0" err="1">
                <a:latin typeface="Times New Roman" pitchFamily="18" charset="0"/>
              </a:rPr>
              <a:t>sine</a:t>
            </a:r>
            <a:r>
              <a:rPr lang="it-IT" sz="2400" b="1" i="1" dirty="0">
                <a:latin typeface="Times New Roman" pitchFamily="18" charset="0"/>
              </a:rPr>
              <a:t> collega</a:t>
            </a:r>
            <a:r>
              <a:rPr lang="it-IT" sz="2400" b="1" dirty="0">
                <a:latin typeface="Times New Roman" pitchFamily="18" charset="0"/>
              </a:rPr>
              <a:t>) e per cinque volte dittatore. La carica di </a:t>
            </a:r>
            <a:r>
              <a:rPr lang="it-IT" sz="2400" b="1" i="1" dirty="0" err="1">
                <a:latin typeface="Times New Roman" pitchFamily="18" charset="0"/>
              </a:rPr>
              <a:t>magister</a:t>
            </a:r>
            <a:r>
              <a:rPr lang="it-IT" sz="2400" b="1" i="1" dirty="0">
                <a:latin typeface="Times New Roman" pitchFamily="18" charset="0"/>
              </a:rPr>
              <a:t> </a:t>
            </a:r>
            <a:r>
              <a:rPr lang="it-IT" sz="2400" b="1" i="1" dirty="0" err="1">
                <a:latin typeface="Times New Roman" pitchFamily="18" charset="0"/>
              </a:rPr>
              <a:t>equitum</a:t>
            </a:r>
            <a:r>
              <a:rPr lang="it-IT" sz="2400" b="1" dirty="0">
                <a:latin typeface="Times New Roman" pitchFamily="18" charset="0"/>
              </a:rPr>
              <a:t>, più importante ora che in passato poiché Cesare fu per lunghi periodi lontano dall’Italia, toccò ai suoi collaboratori più fidati: prima M. Antonio, poi M. Emilio Lepido</a:t>
            </a:r>
            <a:r>
              <a:rPr lang="it-IT" b="1" dirty="0">
                <a:latin typeface="Times New Roman" pitchFamily="18" charset="0"/>
              </a:rPr>
              <a:t>.</a:t>
            </a:r>
          </a:p>
        </p:txBody>
      </p:sp>
      <p:pic>
        <p:nvPicPr>
          <p:cNvPr id="31749" name="Picture 5" descr="Marco Antonio"/>
          <p:cNvPicPr>
            <a:picLocks noChangeAspect="1" noChangeArrowheads="1"/>
          </p:cNvPicPr>
          <p:nvPr/>
        </p:nvPicPr>
        <p:blipFill>
          <a:blip r:embed="rId3" cstate="print"/>
          <a:srcRect/>
          <a:stretch>
            <a:fillRect/>
          </a:stretch>
        </p:blipFill>
        <p:spPr bwMode="auto">
          <a:xfrm>
            <a:off x="1538288" y="3375759"/>
            <a:ext cx="2843212" cy="3482241"/>
          </a:xfrm>
          <a:prstGeom prst="rect">
            <a:avLst/>
          </a:prstGeom>
          <a:noFill/>
          <a:ln w="38100">
            <a:solidFill>
              <a:srgbClr val="808000"/>
            </a:solidFill>
            <a:miter lim="800000"/>
            <a:headEnd/>
            <a:tailEnd/>
          </a:ln>
        </p:spPr>
      </p:pic>
      <p:pic>
        <p:nvPicPr>
          <p:cNvPr id="31750" name="Picture 6" descr="Lepido busto"/>
          <p:cNvPicPr>
            <a:picLocks noChangeAspect="1" noChangeArrowheads="1"/>
          </p:cNvPicPr>
          <p:nvPr/>
        </p:nvPicPr>
        <p:blipFill>
          <a:blip r:embed="rId4" cstate="print"/>
          <a:srcRect/>
          <a:stretch>
            <a:fillRect/>
          </a:stretch>
        </p:blipFill>
        <p:spPr bwMode="auto">
          <a:xfrm>
            <a:off x="5084762" y="3221038"/>
            <a:ext cx="2763837" cy="3551616"/>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2185988" y="0"/>
            <a:ext cx="4995862" cy="584775"/>
          </a:xfrm>
          <a:prstGeom prst="rect">
            <a:avLst/>
          </a:prstGeom>
          <a:solidFill>
            <a:srgbClr val="CCFFFF"/>
          </a:solidFill>
          <a:ln w="38100">
            <a:solidFill>
              <a:srgbClr val="808000"/>
            </a:solidFill>
            <a:miter lim="800000"/>
            <a:headEnd/>
            <a:tailEnd/>
          </a:ln>
          <a:effectLst/>
        </p:spPr>
        <p:txBody>
          <a:bodyPr wrap="square">
            <a:spAutoFit/>
          </a:bodyPr>
          <a:lstStyle/>
          <a:p>
            <a:pPr algn="ctr"/>
            <a:r>
              <a:rPr lang="it-IT" sz="3200" b="1" dirty="0">
                <a:latin typeface="Times New Roman" pitchFamily="18" charset="0"/>
              </a:rPr>
              <a:t>I provvedimenti di Cesare</a:t>
            </a:r>
          </a:p>
        </p:txBody>
      </p:sp>
      <p:sp>
        <p:nvSpPr>
          <p:cNvPr id="32772" name="Text Box 4"/>
          <p:cNvSpPr txBox="1">
            <a:spLocks noChangeArrowheads="1"/>
          </p:cNvSpPr>
          <p:nvPr/>
        </p:nvSpPr>
        <p:spPr bwMode="auto">
          <a:xfrm>
            <a:off x="1" y="1236663"/>
            <a:ext cx="9144000" cy="4708981"/>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500" b="1" dirty="0">
                <a:latin typeface="Times New Roman" pitchFamily="18" charset="0"/>
              </a:rPr>
              <a:t>     L’assenza di comunicazioni tra Italia e province orientali nel biennio 49-48 aveva determinato una crisi finanziaria con difficoltà sia per lo stato che per i privati; per fare fronte ad essa:</a:t>
            </a:r>
          </a:p>
          <a:p>
            <a:pPr algn="just"/>
            <a:endParaRPr lang="it-IT" sz="2500" b="1" dirty="0">
              <a:latin typeface="Times New Roman" pitchFamily="18" charset="0"/>
            </a:endParaRPr>
          </a:p>
          <a:p>
            <a:pPr algn="just">
              <a:buFont typeface="Wingdings" pitchFamily="2" charset="2"/>
              <a:buChar char="Ø"/>
            </a:pPr>
            <a:r>
              <a:rPr lang="it-IT" sz="2500" b="1" dirty="0">
                <a:latin typeface="Times New Roman" pitchFamily="18" charset="0"/>
              </a:rPr>
              <a:t>     ripristino dei dazi sulle merci importate in Italia (aboliti nel 60 a.C.)</a:t>
            </a:r>
          </a:p>
          <a:p>
            <a:pPr algn="just">
              <a:buFont typeface="Wingdings" pitchFamily="2" charset="2"/>
              <a:buChar char="Ø"/>
            </a:pPr>
            <a:r>
              <a:rPr lang="it-IT" sz="2500" b="1" dirty="0">
                <a:latin typeface="Times New Roman" pitchFamily="18" charset="0"/>
              </a:rPr>
              <a:t>     riduzione dei beneficiari delle distribuzioni gratuite di grano (da 320.000 a 150.000)</a:t>
            </a:r>
          </a:p>
          <a:p>
            <a:pPr algn="just">
              <a:buFont typeface="Wingdings" pitchFamily="2" charset="2"/>
              <a:buChar char="Ø"/>
            </a:pPr>
            <a:endParaRPr lang="it-IT" sz="2500" b="1" dirty="0">
              <a:latin typeface="Times New Roman" pitchFamily="18" charset="0"/>
            </a:endParaRPr>
          </a:p>
          <a:p>
            <a:pPr algn="just">
              <a:buFont typeface="Wingdings" pitchFamily="2" charset="2"/>
              <a:buChar char="Ø"/>
            </a:pPr>
            <a:r>
              <a:rPr lang="it-IT" sz="2500" b="1" dirty="0">
                <a:latin typeface="Times New Roman" pitchFamily="18" charset="0"/>
              </a:rPr>
              <a:t>     impone la restituzione dei debiti; le proprietà dei debitori sono valutate secondo i prezzi vigenti prima della guerra civile e non in base a quelli odierni, crollati per la crisi di liquidità.</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p:cNvSpPr txBox="1">
            <a:spLocks noChangeArrowheads="1"/>
          </p:cNvSpPr>
          <p:nvPr/>
        </p:nvSpPr>
        <p:spPr bwMode="auto">
          <a:xfrm>
            <a:off x="1800224" y="0"/>
            <a:ext cx="5686425" cy="584775"/>
          </a:xfrm>
          <a:prstGeom prst="rect">
            <a:avLst/>
          </a:prstGeom>
          <a:solidFill>
            <a:srgbClr val="CCFFFF"/>
          </a:solidFill>
          <a:ln w="38100">
            <a:solidFill>
              <a:srgbClr val="808000"/>
            </a:solidFill>
            <a:miter lim="800000"/>
            <a:headEnd/>
            <a:tailEnd/>
          </a:ln>
          <a:effectLst/>
        </p:spPr>
        <p:txBody>
          <a:bodyPr wrap="square">
            <a:spAutoFit/>
          </a:bodyPr>
          <a:lstStyle/>
          <a:p>
            <a:pPr algn="ctr"/>
            <a:r>
              <a:rPr lang="it-IT" sz="3200" b="1" dirty="0">
                <a:latin typeface="Times New Roman" pitchFamily="18" charset="0"/>
              </a:rPr>
              <a:t>I provvedimenti di Cesare</a:t>
            </a:r>
          </a:p>
        </p:txBody>
      </p:sp>
      <p:sp>
        <p:nvSpPr>
          <p:cNvPr id="17413" name="Text Box 5"/>
          <p:cNvSpPr txBox="1">
            <a:spLocks noChangeArrowheads="1"/>
          </p:cNvSpPr>
          <p:nvPr/>
        </p:nvSpPr>
        <p:spPr bwMode="auto">
          <a:xfrm>
            <a:off x="1" y="1236663"/>
            <a:ext cx="9144000" cy="5632311"/>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Il problema dei debiti viene ripreso mentre Cesare è in Oriente dal pretore M. Celio </a:t>
            </a:r>
            <a:r>
              <a:rPr lang="it-IT" sz="2400" b="1" dirty="0" err="1">
                <a:latin typeface="Times New Roman" pitchFamily="18" charset="0"/>
              </a:rPr>
              <a:t>Rufo</a:t>
            </a:r>
            <a:r>
              <a:rPr lang="it-IT" sz="2400" b="1" dirty="0">
                <a:latin typeface="Times New Roman" pitchFamily="18" charset="0"/>
              </a:rPr>
              <a:t> che proclama le </a:t>
            </a:r>
            <a:r>
              <a:rPr lang="it-IT" sz="2400" b="1" i="1" dirty="0" err="1">
                <a:latin typeface="Times New Roman" pitchFamily="18" charset="0"/>
              </a:rPr>
              <a:t>tabulae</a:t>
            </a:r>
            <a:r>
              <a:rPr lang="it-IT" sz="2400" b="1" i="1" dirty="0">
                <a:latin typeface="Times New Roman" pitchFamily="18" charset="0"/>
              </a:rPr>
              <a:t> </a:t>
            </a:r>
            <a:r>
              <a:rPr lang="it-IT" sz="2400" b="1" i="1" dirty="0" err="1">
                <a:latin typeface="Times New Roman" pitchFamily="18" charset="0"/>
              </a:rPr>
              <a:t>novae</a:t>
            </a:r>
            <a:r>
              <a:rPr lang="it-IT" sz="2400" b="1" dirty="0">
                <a:latin typeface="Times New Roman" pitchFamily="18" charset="0"/>
              </a:rPr>
              <a:t>, ovvero la cancellazione generale dei debiti. Il provvedimento fu bloccato dal console P. </a:t>
            </a:r>
            <a:r>
              <a:rPr lang="it-IT" sz="2400" b="1" dirty="0" err="1">
                <a:latin typeface="Times New Roman" pitchFamily="18" charset="0"/>
              </a:rPr>
              <a:t>Servilio</a:t>
            </a:r>
            <a:r>
              <a:rPr lang="it-IT" sz="2400" b="1" dirty="0">
                <a:latin typeface="Times New Roman" pitchFamily="18" charset="0"/>
              </a:rPr>
              <a:t> </a:t>
            </a:r>
            <a:r>
              <a:rPr lang="it-IT" sz="2400" b="1" dirty="0" err="1">
                <a:latin typeface="Times New Roman" pitchFamily="18" charset="0"/>
              </a:rPr>
              <a:t>Vatia</a:t>
            </a:r>
            <a:r>
              <a:rPr lang="it-IT" sz="2400" b="1" dirty="0">
                <a:latin typeface="Times New Roman" pitchFamily="18" charset="0"/>
              </a:rPr>
              <a:t>; Celio fuggì da Roma e fu raggiunto da T. </a:t>
            </a:r>
            <a:r>
              <a:rPr lang="it-IT" sz="2400" b="1" dirty="0" err="1">
                <a:latin typeface="Times New Roman" pitchFamily="18" charset="0"/>
              </a:rPr>
              <a:t>Annio</a:t>
            </a:r>
            <a:r>
              <a:rPr lang="it-IT" sz="2400" b="1" dirty="0">
                <a:latin typeface="Times New Roman" pitchFamily="18" charset="0"/>
              </a:rPr>
              <a:t> </a:t>
            </a:r>
            <a:r>
              <a:rPr lang="it-IT" sz="2400" b="1" dirty="0" err="1">
                <a:latin typeface="Times New Roman" pitchFamily="18" charset="0"/>
              </a:rPr>
              <a:t>Milone</a:t>
            </a:r>
            <a:r>
              <a:rPr lang="it-IT" sz="2400" b="1" dirty="0">
                <a:latin typeface="Times New Roman" pitchFamily="18" charset="0"/>
              </a:rPr>
              <a:t>, rientrato dal suo esilio </a:t>
            </a:r>
            <a:r>
              <a:rPr lang="it-IT" sz="2400" b="1" dirty="0" err="1">
                <a:latin typeface="Times New Roman" pitchFamily="18" charset="0"/>
              </a:rPr>
              <a:t>massaliota</a:t>
            </a:r>
            <a:r>
              <a:rPr lang="it-IT" sz="2400" b="1" dirty="0">
                <a:latin typeface="Times New Roman" pitchFamily="18" charset="0"/>
              </a:rPr>
              <a:t>. Il loro tentativo di provocare una rivolta in vari centri del sud Italia, facendo appello ai debitori e agli ambienti filo pompeiani, fallì e si chiuse con la loro morte.</a:t>
            </a:r>
          </a:p>
          <a:p>
            <a:pPr algn="just"/>
            <a:r>
              <a:rPr lang="it-IT" sz="2400" b="1" dirty="0">
                <a:latin typeface="Times New Roman" pitchFamily="18" charset="0"/>
              </a:rPr>
              <a:t>     Nel 47 il tribuno P. Cornelio </a:t>
            </a:r>
            <a:r>
              <a:rPr lang="it-IT" sz="2400" b="1" dirty="0" err="1">
                <a:latin typeface="Times New Roman" pitchFamily="18" charset="0"/>
              </a:rPr>
              <a:t>Dolabella</a:t>
            </a:r>
            <a:r>
              <a:rPr lang="it-IT" sz="2400" b="1" dirty="0">
                <a:latin typeface="Times New Roman" pitchFamily="18" charset="0"/>
              </a:rPr>
              <a:t> riprese la politica di Celio provocando una grave sommossa a Roma, sedata nel sangue da M. Antonio, allora </a:t>
            </a:r>
            <a:r>
              <a:rPr lang="it-IT" sz="2400" b="1" i="1" dirty="0" err="1">
                <a:latin typeface="Times New Roman" pitchFamily="18" charset="0"/>
              </a:rPr>
              <a:t>magister</a:t>
            </a:r>
            <a:r>
              <a:rPr lang="it-IT" sz="2400" b="1" i="1" dirty="0">
                <a:latin typeface="Times New Roman" pitchFamily="18" charset="0"/>
              </a:rPr>
              <a:t> </a:t>
            </a:r>
            <a:r>
              <a:rPr lang="it-IT" sz="2400" b="1" i="1" dirty="0" err="1">
                <a:latin typeface="Times New Roman" pitchFamily="18" charset="0"/>
              </a:rPr>
              <a:t>equitum</a:t>
            </a:r>
            <a:r>
              <a:rPr lang="it-IT" sz="2400" b="1" dirty="0">
                <a:latin typeface="Times New Roman" pitchFamily="18" charset="0"/>
              </a:rPr>
              <a:t>; al suo ritorno Cesare prese nuove misure per andare incontro ai debitori, facendo loro condonare 2 anni di interessi; a chi era in debito per l’affitto, fece condonare l’arretrato di un anno, fino ad un massimo di 2000 sesterzi a Roma e 500 nelle altre città d’Italia.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2338388" y="547688"/>
            <a:ext cx="5300662" cy="584775"/>
          </a:xfrm>
          <a:prstGeom prst="rect">
            <a:avLst/>
          </a:prstGeom>
          <a:solidFill>
            <a:srgbClr val="CCFFFF"/>
          </a:solidFill>
          <a:ln w="38100">
            <a:solidFill>
              <a:srgbClr val="808000"/>
            </a:solidFill>
            <a:miter lim="800000"/>
            <a:headEnd/>
            <a:tailEnd/>
          </a:ln>
          <a:effectLst/>
        </p:spPr>
        <p:txBody>
          <a:bodyPr wrap="square">
            <a:spAutoFit/>
          </a:bodyPr>
          <a:lstStyle/>
          <a:p>
            <a:pPr algn="ctr"/>
            <a:r>
              <a:rPr lang="it-IT" sz="3200" b="1" dirty="0">
                <a:latin typeface="Times New Roman" pitchFamily="18" charset="0"/>
              </a:rPr>
              <a:t>I provvedimenti di Cesare</a:t>
            </a:r>
          </a:p>
        </p:txBody>
      </p:sp>
      <p:sp>
        <p:nvSpPr>
          <p:cNvPr id="33795" name="Text Box 3"/>
          <p:cNvSpPr txBox="1">
            <a:spLocks noChangeArrowheads="1"/>
          </p:cNvSpPr>
          <p:nvPr/>
        </p:nvSpPr>
        <p:spPr bwMode="auto">
          <a:xfrm>
            <a:off x="1" y="1438275"/>
            <a:ext cx="9144000" cy="1384995"/>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a:t>
            </a:r>
            <a:r>
              <a:rPr lang="it-IT" sz="2800" b="1" dirty="0">
                <a:latin typeface="Times New Roman" pitchFamily="18" charset="0"/>
              </a:rPr>
              <a:t>Sempre per salvaguardare l’ordine pubblico, sciolse nuovamente i </a:t>
            </a:r>
            <a:r>
              <a:rPr lang="it-IT" sz="2800" b="1" i="1" dirty="0" err="1">
                <a:latin typeface="Times New Roman" pitchFamily="18" charset="0"/>
              </a:rPr>
              <a:t>collegia</a:t>
            </a:r>
            <a:r>
              <a:rPr lang="it-IT" sz="2800" b="1" dirty="0">
                <a:latin typeface="Times New Roman" pitchFamily="18" charset="0"/>
              </a:rPr>
              <a:t> professionali (sciolti nel 64 una prima volta, reintrodotti da </a:t>
            </a:r>
            <a:r>
              <a:rPr lang="it-IT" sz="2800" b="1" dirty="0" err="1">
                <a:latin typeface="Times New Roman" pitchFamily="18" charset="0"/>
              </a:rPr>
              <a:t>Clodio</a:t>
            </a:r>
            <a:r>
              <a:rPr lang="it-IT" sz="2800" b="1" dirty="0">
                <a:latin typeface="Times New Roman" pitchFamily="18" charset="0"/>
              </a:rPr>
              <a:t> nel 58).</a:t>
            </a:r>
          </a:p>
        </p:txBody>
      </p:sp>
      <p:sp>
        <p:nvSpPr>
          <p:cNvPr id="33796" name="Text Box 4"/>
          <p:cNvSpPr txBox="1">
            <a:spLocks noChangeArrowheads="1"/>
          </p:cNvSpPr>
          <p:nvPr/>
        </p:nvSpPr>
        <p:spPr bwMode="auto">
          <a:xfrm>
            <a:off x="0" y="3200400"/>
            <a:ext cx="9143999" cy="3108543"/>
          </a:xfrm>
          <a:prstGeom prst="rect">
            <a:avLst/>
          </a:prstGeom>
          <a:solidFill>
            <a:srgbClr val="33CCCC"/>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Sviluppa un’ampia politica </a:t>
            </a:r>
            <a:r>
              <a:rPr lang="it-IT" sz="2800" b="1" dirty="0" err="1">
                <a:latin typeface="Times New Roman" pitchFamily="18" charset="0"/>
              </a:rPr>
              <a:t>coloniaria</a:t>
            </a:r>
            <a:r>
              <a:rPr lang="it-IT" sz="2800" b="1" dirty="0">
                <a:latin typeface="Times New Roman" pitchFamily="18" charset="0"/>
              </a:rPr>
              <a:t>, che interessò sia i veterani che la plebe urbana. Complessivamente, furono dedotti 80.000 capifamiglia. Le colonie furono dedotte soprattutto nelle province ed in particolare in quelle, come l’Africa e la Spagna, ove erano forti le clientele pompeiane, o in Gallia. Colonie furono dedotte a </a:t>
            </a:r>
            <a:r>
              <a:rPr lang="it-IT" sz="2800" b="1" dirty="0" err="1">
                <a:latin typeface="Times New Roman" pitchFamily="18" charset="0"/>
              </a:rPr>
              <a:t>Cartagine</a:t>
            </a:r>
            <a:r>
              <a:rPr lang="it-IT" sz="2800" b="1" dirty="0">
                <a:latin typeface="Times New Roman" pitchFamily="18" charset="0"/>
              </a:rPr>
              <a:t> e a Corinto</a:t>
            </a:r>
            <a:r>
              <a:rPr lang="it-IT" sz="2000" b="1" dirty="0">
                <a:latin typeface="Times New Roman" pitchFamily="18"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471738" y="0"/>
            <a:ext cx="5072062" cy="584775"/>
          </a:xfrm>
          <a:prstGeom prst="rect">
            <a:avLst/>
          </a:prstGeom>
          <a:solidFill>
            <a:srgbClr val="CCFFFF"/>
          </a:solidFill>
          <a:ln w="38100">
            <a:solidFill>
              <a:srgbClr val="808000"/>
            </a:solidFill>
            <a:miter lim="800000"/>
            <a:headEnd/>
            <a:tailEnd/>
          </a:ln>
          <a:effectLst/>
        </p:spPr>
        <p:txBody>
          <a:bodyPr wrap="square">
            <a:spAutoFit/>
          </a:bodyPr>
          <a:lstStyle/>
          <a:p>
            <a:pPr algn="ctr"/>
            <a:r>
              <a:rPr lang="it-IT" sz="3200" b="1" dirty="0">
                <a:latin typeface="Times New Roman" pitchFamily="18" charset="0"/>
              </a:rPr>
              <a:t>I provvedimenti di Cesare</a:t>
            </a:r>
          </a:p>
        </p:txBody>
      </p:sp>
      <p:sp>
        <p:nvSpPr>
          <p:cNvPr id="34819" name="Text Box 3"/>
          <p:cNvSpPr txBox="1">
            <a:spLocks noChangeArrowheads="1"/>
          </p:cNvSpPr>
          <p:nvPr/>
        </p:nvSpPr>
        <p:spPr bwMode="auto">
          <a:xfrm>
            <a:off x="0" y="948690"/>
            <a:ext cx="9144000" cy="5909310"/>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700" b="1" dirty="0" smtClean="0">
                <a:latin typeface="Times New Roman" pitchFamily="18" charset="0"/>
              </a:rPr>
              <a:t>Il </a:t>
            </a:r>
            <a:r>
              <a:rPr lang="it-IT" sz="2700" b="1" dirty="0">
                <a:latin typeface="Times New Roman" pitchFamily="18" charset="0"/>
              </a:rPr>
              <a:t>Senato fu ampliato e portato da 600 a 900 membri. Tra i nuovi senatori, un gruppo ristretto era costituito dai figli dei proscritti di Silla. Gli altri furono scelti tra l’ordine equestre  e l’aristocrazia municipale. </a:t>
            </a:r>
          </a:p>
          <a:p>
            <a:pPr algn="just"/>
            <a:r>
              <a:rPr lang="it-IT" sz="2700" b="1" dirty="0">
                <a:latin typeface="Times New Roman" pitchFamily="18" charset="0"/>
              </a:rPr>
              <a:t>    Per garantire il governo anche delle nuove province (Gallia interna, </a:t>
            </a:r>
            <a:r>
              <a:rPr lang="it-IT" sz="2700" b="1" i="1" dirty="0">
                <a:latin typeface="Times New Roman" pitchFamily="18" charset="0"/>
              </a:rPr>
              <a:t>Africa Nova</a:t>
            </a:r>
            <a:r>
              <a:rPr lang="it-IT" sz="2700" b="1" dirty="0">
                <a:latin typeface="Times New Roman" pitchFamily="18" charset="0"/>
              </a:rPr>
              <a:t>) aumentò il numero dei pretori da 8 a 16.</a:t>
            </a:r>
          </a:p>
          <a:p>
            <a:pPr algn="just"/>
            <a:r>
              <a:rPr lang="it-IT" sz="2700" b="1" dirty="0">
                <a:latin typeface="Times New Roman" pitchFamily="18" charset="0"/>
              </a:rPr>
              <a:t>    Il numero degli edili e dei questori fu anch’esso aumentato, da 4 a 6 gli edili, da 20 a 40 i questori.</a:t>
            </a:r>
          </a:p>
          <a:p>
            <a:pPr algn="just"/>
            <a:r>
              <a:rPr lang="it-IT" sz="2700" b="1" dirty="0">
                <a:latin typeface="Times New Roman" pitchFamily="18" charset="0"/>
              </a:rPr>
              <a:t>    </a:t>
            </a:r>
          </a:p>
          <a:p>
            <a:pPr algn="just"/>
            <a:r>
              <a:rPr lang="it-IT" sz="2700" b="1" dirty="0">
                <a:latin typeface="Times New Roman" pitchFamily="18" charset="0"/>
              </a:rPr>
              <a:t>    Nel campo giudiziario, riformò la composizione delle giurie delle </a:t>
            </a:r>
            <a:r>
              <a:rPr lang="it-IT" sz="2700" b="1" i="1" dirty="0" err="1">
                <a:latin typeface="Times New Roman" pitchFamily="18" charset="0"/>
              </a:rPr>
              <a:t>quaestiones</a:t>
            </a:r>
            <a:r>
              <a:rPr lang="it-IT" sz="2700" b="1" dirty="0">
                <a:latin typeface="Times New Roman" pitchFamily="18" charset="0"/>
              </a:rPr>
              <a:t>, eliminando i </a:t>
            </a:r>
            <a:r>
              <a:rPr lang="it-IT" sz="2700" b="1" i="1" dirty="0">
                <a:latin typeface="Times New Roman" pitchFamily="18" charset="0"/>
              </a:rPr>
              <a:t>tribuni </a:t>
            </a:r>
            <a:r>
              <a:rPr lang="it-IT" sz="2700" b="1" i="1" dirty="0" err="1">
                <a:latin typeface="Times New Roman" pitchFamily="18" charset="0"/>
              </a:rPr>
              <a:t>aerarii</a:t>
            </a:r>
            <a:r>
              <a:rPr lang="it-IT" sz="2700" b="1" dirty="0">
                <a:latin typeface="Times New Roman" pitchFamily="18" charset="0"/>
              </a:rPr>
              <a:t>.</a:t>
            </a:r>
          </a:p>
          <a:p>
            <a:pPr algn="just"/>
            <a:endParaRPr lang="it-IT" sz="2700" b="1" dirty="0">
              <a:latin typeface="Times New Roman" pitchFamily="18" charset="0"/>
            </a:endParaRPr>
          </a:p>
          <a:p>
            <a:pPr algn="just"/>
            <a:r>
              <a:rPr lang="it-IT" sz="2700" b="1" dirty="0">
                <a:latin typeface="Times New Roman" pitchFamily="18" charset="0"/>
              </a:rPr>
              <a:t>     Nel 49 concesse il diritto romano alla Gallia Transpadana.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395538" y="547688"/>
            <a:ext cx="4324350" cy="584775"/>
          </a:xfrm>
          <a:prstGeom prst="rect">
            <a:avLst/>
          </a:prstGeom>
          <a:solidFill>
            <a:srgbClr val="CCFFFF"/>
          </a:solidFill>
          <a:ln w="38100">
            <a:solidFill>
              <a:srgbClr val="808000"/>
            </a:solidFill>
            <a:miter lim="800000"/>
            <a:headEnd/>
            <a:tailEnd/>
          </a:ln>
          <a:effectLst/>
        </p:spPr>
        <p:txBody>
          <a:bodyPr>
            <a:spAutoFit/>
          </a:bodyPr>
          <a:lstStyle/>
          <a:p>
            <a:pPr algn="ctr"/>
            <a:r>
              <a:rPr lang="it-IT" sz="3200" b="1" dirty="0">
                <a:latin typeface="Times New Roman" pitchFamily="18" charset="0"/>
              </a:rPr>
              <a:t>Cesare e la </a:t>
            </a:r>
            <a:r>
              <a:rPr lang="it-IT" sz="3200" b="1" i="1" dirty="0" err="1">
                <a:latin typeface="Times New Roman" pitchFamily="18" charset="0"/>
              </a:rPr>
              <a:t>nobilitas</a:t>
            </a:r>
            <a:r>
              <a:rPr lang="it-IT" sz="3200" b="1" dirty="0">
                <a:latin typeface="Times New Roman" pitchFamily="18" charset="0"/>
              </a:rPr>
              <a:t> </a:t>
            </a:r>
          </a:p>
        </p:txBody>
      </p:sp>
      <p:sp>
        <p:nvSpPr>
          <p:cNvPr id="35843" name="Text Box 3"/>
          <p:cNvSpPr txBox="1">
            <a:spLocks noChangeArrowheads="1"/>
          </p:cNvSpPr>
          <p:nvPr/>
        </p:nvSpPr>
        <p:spPr bwMode="auto">
          <a:xfrm>
            <a:off x="1" y="2019300"/>
            <a:ext cx="9144000" cy="4524315"/>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800" b="1" dirty="0">
                <a:latin typeface="Times New Roman" pitchFamily="18" charset="0"/>
              </a:rPr>
              <a:t>     </a:t>
            </a:r>
            <a:r>
              <a:rPr lang="it-IT" sz="3200" b="1" dirty="0">
                <a:latin typeface="Times New Roman" pitchFamily="18" charset="0"/>
              </a:rPr>
              <a:t>Anche nel breve periodo cesariano, l’appartenenza all’ordine senatorio sembra costituire un titolo privilegiato per l’accesso alle cariche più alte. Dei nove consoli degli anni 49-44:</a:t>
            </a:r>
          </a:p>
          <a:p>
            <a:pPr algn="just"/>
            <a:endParaRPr lang="it-IT" sz="3200" b="1" dirty="0">
              <a:latin typeface="Times New Roman" pitchFamily="18" charset="0"/>
            </a:endParaRPr>
          </a:p>
          <a:p>
            <a:pPr algn="just">
              <a:buFont typeface="Wingdings" pitchFamily="2" charset="2"/>
              <a:buChar char="Ø"/>
            </a:pPr>
            <a:r>
              <a:rPr lang="it-IT" sz="3200" b="1" dirty="0">
                <a:latin typeface="Times New Roman" pitchFamily="18" charset="0"/>
              </a:rPr>
              <a:t>     2 sono </a:t>
            </a:r>
            <a:r>
              <a:rPr lang="it-IT" sz="3200" b="1" i="1" dirty="0" err="1">
                <a:latin typeface="Times New Roman" pitchFamily="18" charset="0"/>
              </a:rPr>
              <a:t>homines</a:t>
            </a:r>
            <a:r>
              <a:rPr lang="it-IT" sz="3200" b="1" i="1" dirty="0">
                <a:latin typeface="Times New Roman" pitchFamily="18" charset="0"/>
              </a:rPr>
              <a:t> novi</a:t>
            </a:r>
            <a:r>
              <a:rPr lang="it-IT" sz="3200" b="1" dirty="0">
                <a:latin typeface="Times New Roman" pitchFamily="18" charset="0"/>
              </a:rPr>
              <a:t>;</a:t>
            </a:r>
          </a:p>
          <a:p>
            <a:pPr algn="just">
              <a:buFont typeface="Wingdings" pitchFamily="2" charset="2"/>
              <a:buChar char="Ø"/>
            </a:pPr>
            <a:r>
              <a:rPr lang="it-IT" sz="3200" b="1" dirty="0">
                <a:latin typeface="Times New Roman" pitchFamily="18" charset="0"/>
              </a:rPr>
              <a:t>     7 sono esponenti di famiglie senatorie di cui:</a:t>
            </a:r>
          </a:p>
          <a:p>
            <a:pPr algn="just">
              <a:buFont typeface="Wingdings" pitchFamily="2" charset="2"/>
              <a:buNone/>
            </a:pPr>
            <a:r>
              <a:rPr lang="it-IT" sz="3200" b="1" dirty="0">
                <a:latin typeface="Times New Roman" pitchFamily="18" charset="0"/>
              </a:rPr>
              <a:t>              5 sono </a:t>
            </a:r>
            <a:r>
              <a:rPr lang="it-IT" sz="3200" b="1" i="1" dirty="0" err="1">
                <a:latin typeface="Times New Roman" pitchFamily="18" charset="0"/>
              </a:rPr>
              <a:t>nobiles</a:t>
            </a:r>
            <a:r>
              <a:rPr lang="it-IT" sz="3200" b="1" dirty="0">
                <a:latin typeface="Times New Roman" pitchFamily="18" charset="0"/>
              </a:rPr>
              <a:t>, di cui: </a:t>
            </a:r>
          </a:p>
          <a:p>
            <a:pPr algn="just"/>
            <a:r>
              <a:rPr lang="it-IT" sz="3200" b="1" dirty="0">
                <a:latin typeface="Times New Roman" pitchFamily="18" charset="0"/>
              </a:rPr>
              <a:t>                      3 appartengono a  famiglie patrizie</a:t>
            </a:r>
            <a:r>
              <a:rPr lang="it-IT" sz="2400" b="1" dirty="0">
                <a:latin typeface="Times New Roman" pitchFamily="18" charset="0"/>
              </a:rPr>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2395538" y="547688"/>
            <a:ext cx="4324350" cy="584775"/>
          </a:xfrm>
          <a:prstGeom prst="rect">
            <a:avLst/>
          </a:prstGeom>
          <a:solidFill>
            <a:srgbClr val="CCFFFF"/>
          </a:solidFill>
          <a:ln w="38100">
            <a:solidFill>
              <a:srgbClr val="808000"/>
            </a:solidFill>
            <a:miter lim="800000"/>
            <a:headEnd/>
            <a:tailEnd/>
          </a:ln>
          <a:effectLst/>
        </p:spPr>
        <p:txBody>
          <a:bodyPr>
            <a:spAutoFit/>
          </a:bodyPr>
          <a:lstStyle/>
          <a:p>
            <a:pPr algn="ctr"/>
            <a:r>
              <a:rPr lang="it-IT" sz="3200" b="1" dirty="0">
                <a:latin typeface="Times New Roman" pitchFamily="18" charset="0"/>
              </a:rPr>
              <a:t>Cesare e la </a:t>
            </a:r>
            <a:r>
              <a:rPr lang="it-IT" sz="3200" b="1" i="1" dirty="0" err="1">
                <a:latin typeface="Times New Roman" pitchFamily="18" charset="0"/>
              </a:rPr>
              <a:t>nobilitas</a:t>
            </a:r>
            <a:r>
              <a:rPr lang="it-IT" sz="3200" b="1" dirty="0">
                <a:latin typeface="Times New Roman" pitchFamily="18" charset="0"/>
              </a:rPr>
              <a:t> </a:t>
            </a:r>
          </a:p>
        </p:txBody>
      </p:sp>
      <p:sp>
        <p:nvSpPr>
          <p:cNvPr id="36868" name="Text Box 4"/>
          <p:cNvSpPr txBox="1">
            <a:spLocks noChangeArrowheads="1"/>
          </p:cNvSpPr>
          <p:nvPr/>
        </p:nvSpPr>
        <p:spPr bwMode="auto">
          <a:xfrm>
            <a:off x="225425" y="1878013"/>
            <a:ext cx="8615363" cy="3108543"/>
          </a:xfrm>
          <a:prstGeom prst="rect">
            <a:avLst/>
          </a:prstGeom>
          <a:solidFill>
            <a:srgbClr val="CC99FF"/>
          </a:solidFill>
          <a:ln w="38100">
            <a:solidFill>
              <a:srgbClr val="808000"/>
            </a:solidFill>
            <a:miter lim="800000"/>
            <a:headEnd/>
            <a:tailEnd/>
          </a:ln>
          <a:effectLst/>
        </p:spPr>
        <p:txBody>
          <a:bodyPr>
            <a:spAutoFit/>
          </a:bodyPr>
          <a:lstStyle/>
          <a:p>
            <a:pPr algn="just"/>
            <a:r>
              <a:rPr lang="it-IT" b="1" dirty="0">
                <a:latin typeface="Times New Roman" pitchFamily="18" charset="0"/>
              </a:rPr>
              <a:t>     </a:t>
            </a:r>
            <a:r>
              <a:rPr lang="it-IT" sz="2800" b="1" dirty="0">
                <a:latin typeface="Times New Roman" pitchFamily="18" charset="0"/>
              </a:rPr>
              <a:t>Poiché le famiglie patrizie erano state decimate durante le guerre civili, Cesare reintegrò il patriziato ascrivendovi un certo numero di famiglie plebee. I patrizi avevano particolari prerogative nell’ambito religioso, quali l’appartenenza a determinati collegi sacerdotali – quello dei Salii – o l’esclusività di alcune cariche – il </a:t>
            </a:r>
            <a:r>
              <a:rPr lang="it-IT" sz="2800" b="1" i="1" dirty="0" err="1">
                <a:latin typeface="Times New Roman" pitchFamily="18" charset="0"/>
              </a:rPr>
              <a:t>rex</a:t>
            </a:r>
            <a:r>
              <a:rPr lang="it-IT" sz="2800" b="1" i="1" dirty="0">
                <a:latin typeface="Times New Roman" pitchFamily="18" charset="0"/>
              </a:rPr>
              <a:t> </a:t>
            </a:r>
            <a:r>
              <a:rPr lang="it-IT" sz="2800" b="1" i="1" dirty="0" err="1">
                <a:latin typeface="Times New Roman" pitchFamily="18" charset="0"/>
              </a:rPr>
              <a:t>sacrorum</a:t>
            </a:r>
            <a:r>
              <a:rPr lang="it-IT" sz="2800" b="1" i="1" dirty="0">
                <a:latin typeface="Times New Roman" pitchFamily="18" charset="0"/>
              </a:rPr>
              <a:t>, </a:t>
            </a:r>
            <a:r>
              <a:rPr lang="it-IT" sz="2800" b="1" dirty="0">
                <a:latin typeface="Times New Roman" pitchFamily="18" charset="0"/>
              </a:rPr>
              <a:t>il </a:t>
            </a:r>
            <a:r>
              <a:rPr lang="it-IT" sz="2800" b="1" i="1" dirty="0" err="1">
                <a:latin typeface="Times New Roman" pitchFamily="18" charset="0"/>
              </a:rPr>
              <a:t>Flamen</a:t>
            </a:r>
            <a:r>
              <a:rPr lang="it-IT" sz="2000" b="1" dirty="0">
                <a:latin typeface="Times New Roman" pitchFamily="18" charset="0"/>
              </a:rPr>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2816225" y="0"/>
            <a:ext cx="3813175" cy="584775"/>
          </a:xfrm>
          <a:prstGeom prst="rect">
            <a:avLst/>
          </a:prstGeom>
          <a:solidFill>
            <a:srgbClr val="CCFFFF"/>
          </a:solidFill>
          <a:ln w="38100">
            <a:solidFill>
              <a:srgbClr val="808000"/>
            </a:solidFill>
            <a:miter lim="800000"/>
            <a:headEnd/>
            <a:tailEnd/>
          </a:ln>
          <a:effectLst/>
        </p:spPr>
        <p:txBody>
          <a:bodyPr wrap="square">
            <a:spAutoFit/>
          </a:bodyPr>
          <a:lstStyle/>
          <a:p>
            <a:pPr algn="ctr"/>
            <a:r>
              <a:rPr lang="it-IT" sz="3200" b="1" dirty="0">
                <a:latin typeface="Times New Roman" pitchFamily="18" charset="0"/>
              </a:rPr>
              <a:t>I poteri di Cesare</a:t>
            </a:r>
          </a:p>
        </p:txBody>
      </p:sp>
      <p:sp>
        <p:nvSpPr>
          <p:cNvPr id="37893" name="Text Box 5"/>
          <p:cNvSpPr txBox="1">
            <a:spLocks noChangeArrowheads="1"/>
          </p:cNvSpPr>
          <p:nvPr/>
        </p:nvSpPr>
        <p:spPr bwMode="auto">
          <a:xfrm>
            <a:off x="0" y="615950"/>
            <a:ext cx="9144000" cy="2246769"/>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Almeno inizialmente Cesare si atteggia a difensore della </a:t>
            </a:r>
            <a:r>
              <a:rPr lang="it-IT" sz="2800" b="1" i="1" dirty="0" err="1">
                <a:latin typeface="Times New Roman" pitchFamily="18" charset="0"/>
              </a:rPr>
              <a:t>libertas</a:t>
            </a:r>
            <a:r>
              <a:rPr lang="it-IT" sz="2800" b="1" dirty="0">
                <a:latin typeface="Times New Roman" pitchFamily="18" charset="0"/>
              </a:rPr>
              <a:t> e consente l’esistenza di un’opposizione: permette ad esempio la pubblicazione di elogi in memoria di Catone l’</a:t>
            </a:r>
            <a:r>
              <a:rPr lang="it-IT" sz="2800" b="1" dirty="0" err="1">
                <a:latin typeface="Times New Roman" pitchFamily="18" charset="0"/>
              </a:rPr>
              <a:t>Uticense</a:t>
            </a:r>
            <a:r>
              <a:rPr lang="it-IT" sz="2800" b="1" dirty="0">
                <a:latin typeface="Times New Roman" pitchFamily="18" charset="0"/>
              </a:rPr>
              <a:t> da parte di Cicerone e di M. </a:t>
            </a:r>
            <a:r>
              <a:rPr lang="it-IT" sz="2800" b="1" dirty="0" err="1">
                <a:latin typeface="Times New Roman" pitchFamily="18" charset="0"/>
              </a:rPr>
              <a:t>Giunio</a:t>
            </a:r>
            <a:r>
              <a:rPr lang="it-IT" sz="2800" b="1" dirty="0">
                <a:latin typeface="Times New Roman" pitchFamily="18" charset="0"/>
              </a:rPr>
              <a:t> Bruto limitandosi a rispondere con uno scritto polemico</a:t>
            </a:r>
            <a:r>
              <a:rPr lang="it-IT" sz="2000" b="1" dirty="0">
                <a:latin typeface="Times New Roman" pitchFamily="18" charset="0"/>
              </a:rPr>
              <a:t>.</a:t>
            </a:r>
          </a:p>
        </p:txBody>
      </p:sp>
      <p:pic>
        <p:nvPicPr>
          <p:cNvPr id="37895" name="Picture 7" descr="Catone Uticense quadrio Guercino"/>
          <p:cNvPicPr>
            <a:picLocks noChangeAspect="1" noChangeArrowheads="1"/>
          </p:cNvPicPr>
          <p:nvPr/>
        </p:nvPicPr>
        <p:blipFill>
          <a:blip r:embed="rId3" cstate="print"/>
          <a:srcRect/>
          <a:stretch>
            <a:fillRect/>
          </a:stretch>
        </p:blipFill>
        <p:spPr bwMode="auto">
          <a:xfrm>
            <a:off x="5534025" y="3033713"/>
            <a:ext cx="3351213" cy="3590925"/>
          </a:xfrm>
          <a:prstGeom prst="rect">
            <a:avLst/>
          </a:prstGeom>
          <a:noFill/>
        </p:spPr>
      </p:pic>
      <p:pic>
        <p:nvPicPr>
          <p:cNvPr id="37896" name="Picture 8" descr="Catone Uticense 2"/>
          <p:cNvPicPr>
            <a:picLocks noChangeAspect="1" noChangeArrowheads="1"/>
          </p:cNvPicPr>
          <p:nvPr/>
        </p:nvPicPr>
        <p:blipFill>
          <a:blip r:embed="rId4" cstate="print"/>
          <a:srcRect/>
          <a:stretch>
            <a:fillRect/>
          </a:stretch>
        </p:blipFill>
        <p:spPr bwMode="auto">
          <a:xfrm>
            <a:off x="1443038" y="3033713"/>
            <a:ext cx="2460625" cy="359092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0" y="0"/>
            <a:ext cx="2873375" cy="523220"/>
          </a:xfrm>
          <a:prstGeom prst="rect">
            <a:avLst/>
          </a:prstGeom>
          <a:solidFill>
            <a:srgbClr val="CCFFFF"/>
          </a:solidFill>
          <a:ln w="38100">
            <a:solidFill>
              <a:srgbClr val="808000"/>
            </a:solidFill>
            <a:miter lim="800000"/>
            <a:headEnd/>
            <a:tailEnd/>
          </a:ln>
          <a:effectLst/>
        </p:spPr>
        <p:txBody>
          <a:bodyPr>
            <a:spAutoFit/>
          </a:bodyPr>
          <a:lstStyle/>
          <a:p>
            <a:pPr algn="ctr"/>
            <a:r>
              <a:rPr lang="it-IT" sz="2800" b="1" dirty="0">
                <a:latin typeface="Times New Roman" pitchFamily="18" charset="0"/>
              </a:rPr>
              <a:t>I poteri di Cesare</a:t>
            </a:r>
          </a:p>
        </p:txBody>
      </p:sp>
      <p:sp>
        <p:nvSpPr>
          <p:cNvPr id="38915" name="Text Box 3"/>
          <p:cNvSpPr txBox="1">
            <a:spLocks noChangeArrowheads="1"/>
          </p:cNvSpPr>
          <p:nvPr/>
        </p:nvSpPr>
        <p:spPr bwMode="auto">
          <a:xfrm>
            <a:off x="0" y="523875"/>
            <a:ext cx="9144000" cy="4524315"/>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Nel 46 viene nominato dittatore per 10 anni; nel gennaio del 44 ottiene una nuova serie di poteri:</a:t>
            </a:r>
          </a:p>
          <a:p>
            <a:pPr algn="just">
              <a:buFont typeface="Wingdings" pitchFamily="2" charset="2"/>
              <a:buChar char="q"/>
            </a:pPr>
            <a:r>
              <a:rPr lang="it-IT" sz="2400" b="1" dirty="0">
                <a:latin typeface="Times New Roman" pitchFamily="18" charset="0"/>
              </a:rPr>
              <a:t>   dittatura perpetua;</a:t>
            </a:r>
          </a:p>
          <a:p>
            <a:pPr algn="just">
              <a:buFont typeface="Wingdings" pitchFamily="2" charset="2"/>
              <a:buChar char="q"/>
            </a:pPr>
            <a:r>
              <a:rPr lang="it-IT" sz="2400" b="1" dirty="0">
                <a:latin typeface="Times New Roman" pitchFamily="18" charset="0"/>
              </a:rPr>
              <a:t>   alcune delle prerogative del tribunato della plebe: </a:t>
            </a:r>
            <a:r>
              <a:rPr lang="it-IT" sz="2400" b="1" i="1" dirty="0" err="1">
                <a:latin typeface="Times New Roman" pitchFamily="18" charset="0"/>
              </a:rPr>
              <a:t>sacrosanctitas</a:t>
            </a:r>
            <a:r>
              <a:rPr lang="it-IT" sz="2400" b="1" dirty="0">
                <a:latin typeface="Times New Roman" pitchFamily="18" charset="0"/>
              </a:rPr>
              <a:t> e diritto di </a:t>
            </a:r>
            <a:r>
              <a:rPr lang="it-IT" sz="2400" b="1" i="1" dirty="0" err="1">
                <a:latin typeface="Times New Roman" pitchFamily="18" charset="0"/>
              </a:rPr>
              <a:t>intercessio</a:t>
            </a:r>
            <a:r>
              <a:rPr lang="it-IT" sz="2400" b="1" dirty="0">
                <a:latin typeface="Times New Roman" pitchFamily="18" charset="0"/>
              </a:rPr>
              <a:t>;</a:t>
            </a:r>
          </a:p>
          <a:p>
            <a:pPr algn="just">
              <a:buFont typeface="Wingdings" pitchFamily="2" charset="2"/>
              <a:buChar char="q"/>
            </a:pPr>
            <a:r>
              <a:rPr lang="it-IT" sz="2400" b="1" dirty="0">
                <a:latin typeface="Times New Roman" pitchFamily="18" charset="0"/>
              </a:rPr>
              <a:t>   il titolo a vita di </a:t>
            </a:r>
            <a:r>
              <a:rPr lang="it-IT" sz="2400" b="1" i="1" dirty="0">
                <a:latin typeface="Times New Roman" pitchFamily="18" charset="0"/>
              </a:rPr>
              <a:t>imperator</a:t>
            </a:r>
            <a:r>
              <a:rPr lang="it-IT" sz="2400" b="1" dirty="0">
                <a:latin typeface="Times New Roman" pitchFamily="18" charset="0"/>
              </a:rPr>
              <a:t>, trasmissibile ai suoi discendenti;</a:t>
            </a:r>
          </a:p>
          <a:p>
            <a:pPr algn="just">
              <a:buFont typeface="Wingdings" pitchFamily="2" charset="2"/>
              <a:buChar char="q"/>
            </a:pPr>
            <a:r>
              <a:rPr lang="it-IT" sz="2400" b="1" dirty="0">
                <a:latin typeface="Times New Roman" pitchFamily="18" charset="0"/>
              </a:rPr>
              <a:t>   il mese di </a:t>
            </a:r>
            <a:r>
              <a:rPr lang="it-IT" sz="2400" b="1" i="1" dirty="0" err="1">
                <a:latin typeface="Times New Roman" pitchFamily="18" charset="0"/>
              </a:rPr>
              <a:t>Quintilis</a:t>
            </a:r>
            <a:r>
              <a:rPr lang="it-IT" sz="2400" b="1" dirty="0">
                <a:latin typeface="Times New Roman" pitchFamily="18" charset="0"/>
              </a:rPr>
              <a:t> viene intitolato a suo nome; </a:t>
            </a:r>
          </a:p>
          <a:p>
            <a:pPr algn="just">
              <a:buFont typeface="Wingdings" pitchFamily="2" charset="2"/>
              <a:buChar char="q"/>
            </a:pPr>
            <a:r>
              <a:rPr lang="it-IT" sz="2400" b="1" dirty="0">
                <a:latin typeface="Times New Roman" pitchFamily="18" charset="0"/>
              </a:rPr>
              <a:t>   il diritto di entrare a cavallo in città;</a:t>
            </a:r>
          </a:p>
          <a:p>
            <a:pPr algn="just">
              <a:buFont typeface="Wingdings" pitchFamily="2" charset="2"/>
              <a:buChar char="q"/>
            </a:pPr>
            <a:r>
              <a:rPr lang="it-IT" sz="2400" b="1" dirty="0">
                <a:latin typeface="Times New Roman" pitchFamily="18" charset="0"/>
              </a:rPr>
              <a:t>   il diritto di raccomandare agli elettori i suoi candidati per il consolato e per la metà dei posti disponibili nel caso delle altre magistrature</a:t>
            </a:r>
            <a:r>
              <a:rPr lang="it-IT" sz="2400" b="1" dirty="0" smtClean="0">
                <a:latin typeface="Times New Roman" pitchFamily="18" charset="0"/>
              </a:rPr>
              <a:t>;</a:t>
            </a:r>
            <a:endParaRPr lang="it-IT" sz="2400" b="1" dirty="0">
              <a:latin typeface="Times New Roman" pitchFamily="18" charset="0"/>
            </a:endParaRPr>
          </a:p>
          <a:p>
            <a:pPr algn="just">
              <a:buFont typeface="Wingdings" pitchFamily="2" charset="2"/>
              <a:buChar char="q"/>
            </a:pPr>
            <a:r>
              <a:rPr lang="it-IT" sz="2400" b="1" dirty="0">
                <a:latin typeface="Times New Roman" pitchFamily="18" charset="0"/>
              </a:rPr>
              <a:t>   conia monete con la sua effigie.</a:t>
            </a:r>
          </a:p>
        </p:txBody>
      </p:sp>
      <p:pic>
        <p:nvPicPr>
          <p:cNvPr id="38917" name="Picture 5" descr="Cesare denario 44 avanti"/>
          <p:cNvPicPr>
            <a:picLocks noChangeAspect="1" noChangeArrowheads="1"/>
          </p:cNvPicPr>
          <p:nvPr/>
        </p:nvPicPr>
        <p:blipFill>
          <a:blip r:embed="rId3" cstate="print"/>
          <a:srcRect/>
          <a:stretch>
            <a:fillRect/>
          </a:stretch>
        </p:blipFill>
        <p:spPr bwMode="auto">
          <a:xfrm>
            <a:off x="0" y="5086350"/>
            <a:ext cx="4248150" cy="1771650"/>
          </a:xfrm>
          <a:prstGeom prst="rect">
            <a:avLst/>
          </a:prstGeom>
          <a:noFill/>
          <a:ln w="38100">
            <a:solidFill>
              <a:srgbClr val="808000"/>
            </a:solidFill>
            <a:miter lim="800000"/>
            <a:headEnd/>
            <a:tailEnd/>
          </a:ln>
        </p:spPr>
      </p:pic>
      <p:pic>
        <p:nvPicPr>
          <p:cNvPr id="38918" name="Picture 6" descr="Cesare dictator"/>
          <p:cNvPicPr>
            <a:picLocks noChangeAspect="1" noChangeArrowheads="1"/>
          </p:cNvPicPr>
          <p:nvPr/>
        </p:nvPicPr>
        <p:blipFill>
          <a:blip r:embed="rId4" cstate="print"/>
          <a:srcRect/>
          <a:stretch>
            <a:fillRect/>
          </a:stretch>
        </p:blipFill>
        <p:spPr bwMode="auto">
          <a:xfrm>
            <a:off x="7102475" y="4875212"/>
            <a:ext cx="2041525" cy="1982788"/>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3178175" y="0"/>
            <a:ext cx="2873375" cy="523220"/>
          </a:xfrm>
          <a:prstGeom prst="rect">
            <a:avLst/>
          </a:prstGeom>
          <a:solidFill>
            <a:srgbClr val="CCFFFF"/>
          </a:solidFill>
          <a:ln w="38100">
            <a:solidFill>
              <a:srgbClr val="808000"/>
            </a:solidFill>
            <a:miter lim="800000"/>
            <a:headEnd/>
            <a:tailEnd/>
          </a:ln>
          <a:effectLst/>
        </p:spPr>
        <p:txBody>
          <a:bodyPr>
            <a:spAutoFit/>
          </a:bodyPr>
          <a:lstStyle/>
          <a:p>
            <a:pPr algn="ctr"/>
            <a:r>
              <a:rPr lang="it-IT" sz="2800" b="1" dirty="0">
                <a:latin typeface="Times New Roman" pitchFamily="18" charset="0"/>
              </a:rPr>
              <a:t>La fine di Cesare</a:t>
            </a:r>
          </a:p>
        </p:txBody>
      </p:sp>
      <p:sp>
        <p:nvSpPr>
          <p:cNvPr id="39939" name="Text Box 3"/>
          <p:cNvSpPr txBox="1">
            <a:spLocks noChangeArrowheads="1"/>
          </p:cNvSpPr>
          <p:nvPr/>
        </p:nvSpPr>
        <p:spPr bwMode="auto">
          <a:xfrm>
            <a:off x="1" y="476250"/>
            <a:ext cx="8885238" cy="4524315"/>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Il 15 febbraio del 44, durante i </a:t>
            </a:r>
            <a:r>
              <a:rPr lang="it-IT" sz="2400" b="1" i="1" dirty="0" err="1">
                <a:latin typeface="Times New Roman" pitchFamily="18" charset="0"/>
              </a:rPr>
              <a:t>Lupercalia</a:t>
            </a:r>
            <a:r>
              <a:rPr lang="it-IT" sz="2400" b="1" dirty="0">
                <a:latin typeface="Times New Roman" pitchFamily="18" charset="0"/>
              </a:rPr>
              <a:t>, M. Antonio tenta di incoronare per due volte Cesare con un diadema (simbolo della regalità ellenistica) ed in entrambi i casi Cesare rifiuta.</a:t>
            </a:r>
          </a:p>
          <a:p>
            <a:pPr algn="just"/>
            <a:r>
              <a:rPr lang="it-IT" sz="2400" b="1" dirty="0">
                <a:latin typeface="Times New Roman" pitchFamily="18" charset="0"/>
              </a:rPr>
              <a:t>     Poco dopo, due tribuni intervengono per strappare dei diademi che ignoti avevano posto sul capo di alcune statue di Cesare e fanno poi arrestare alcuni cittadini che avevano acclamato Cesare </a:t>
            </a:r>
            <a:r>
              <a:rPr lang="it-IT" sz="2400" b="1" i="1" dirty="0" err="1">
                <a:latin typeface="Times New Roman" pitchFamily="18" charset="0"/>
              </a:rPr>
              <a:t>rex</a:t>
            </a:r>
            <a:r>
              <a:rPr lang="it-IT" sz="2400" b="1" dirty="0">
                <a:latin typeface="Times New Roman" pitchFamily="18" charset="0"/>
              </a:rPr>
              <a:t> durante le Ferie Latine. Cesare destituisce i due tribuni  e li esilia.</a:t>
            </a:r>
          </a:p>
          <a:p>
            <a:pPr algn="just"/>
            <a:r>
              <a:rPr lang="it-IT" sz="2400" b="1" dirty="0">
                <a:latin typeface="Times New Roman" pitchFamily="18" charset="0"/>
              </a:rPr>
              <a:t>     A questo punto un gruppo di repubblicani guidati da M. </a:t>
            </a:r>
            <a:r>
              <a:rPr lang="it-IT" sz="2400" b="1" dirty="0" err="1">
                <a:latin typeface="Times New Roman" pitchFamily="18" charset="0"/>
              </a:rPr>
              <a:t>Giunio</a:t>
            </a:r>
            <a:r>
              <a:rPr lang="it-IT" sz="2400" b="1" dirty="0">
                <a:latin typeface="Times New Roman" pitchFamily="18" charset="0"/>
              </a:rPr>
              <a:t> Bruto insieme ad alcuni degli stretti collaboratori di Cesare, tra cui Decimo </a:t>
            </a:r>
            <a:r>
              <a:rPr lang="it-IT" sz="2400" b="1" dirty="0" err="1">
                <a:latin typeface="Times New Roman" pitchFamily="18" charset="0"/>
              </a:rPr>
              <a:t>Giunio</a:t>
            </a:r>
            <a:r>
              <a:rPr lang="it-IT" sz="2400" b="1" dirty="0">
                <a:latin typeface="Times New Roman" pitchFamily="18" charset="0"/>
              </a:rPr>
              <a:t> Bruto, organizzano una congiura per eliminarlo. Il 15 marzo Cesare è ucciso.</a:t>
            </a:r>
          </a:p>
        </p:txBody>
      </p:sp>
      <p:pic>
        <p:nvPicPr>
          <p:cNvPr id="39942" name="Picture 6" descr="Cesare Teatro di Pompeo"/>
          <p:cNvPicPr>
            <a:picLocks noChangeAspect="1" noChangeArrowheads="1"/>
          </p:cNvPicPr>
          <p:nvPr/>
        </p:nvPicPr>
        <p:blipFill>
          <a:blip r:embed="rId3" cstate="print"/>
          <a:srcRect/>
          <a:stretch>
            <a:fillRect/>
          </a:stretch>
        </p:blipFill>
        <p:spPr bwMode="auto">
          <a:xfrm>
            <a:off x="3741738" y="5095875"/>
            <a:ext cx="5402262" cy="1762125"/>
          </a:xfrm>
          <a:prstGeom prst="rect">
            <a:avLst/>
          </a:prstGeom>
          <a:noFill/>
          <a:ln w="38100">
            <a:solidFill>
              <a:srgbClr val="808000"/>
            </a:solidFill>
            <a:miter lim="800000"/>
            <a:headEnd/>
            <a:tailEnd/>
          </a:ln>
        </p:spPr>
      </p:pic>
      <p:pic>
        <p:nvPicPr>
          <p:cNvPr id="39943" name="Picture 7" descr="Cesare aureo di Bruto"/>
          <p:cNvPicPr>
            <a:picLocks noChangeAspect="1" noChangeArrowheads="1"/>
          </p:cNvPicPr>
          <p:nvPr/>
        </p:nvPicPr>
        <p:blipFill>
          <a:blip r:embed="rId4" cstate="print"/>
          <a:srcRect/>
          <a:stretch>
            <a:fillRect/>
          </a:stretch>
        </p:blipFill>
        <p:spPr bwMode="auto">
          <a:xfrm>
            <a:off x="0" y="5072062"/>
            <a:ext cx="3644900" cy="1785938"/>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457450" y="0"/>
            <a:ext cx="4324350" cy="523220"/>
          </a:xfrm>
          <a:prstGeom prst="rect">
            <a:avLst/>
          </a:prstGeom>
          <a:solidFill>
            <a:srgbClr val="CCFFFF"/>
          </a:solidFill>
          <a:ln w="38100">
            <a:solidFill>
              <a:srgbClr val="808000"/>
            </a:solidFill>
            <a:miter lim="800000"/>
            <a:headEnd/>
            <a:tailEnd/>
          </a:ln>
          <a:effectLst/>
        </p:spPr>
        <p:txBody>
          <a:bodyPr>
            <a:spAutoFit/>
          </a:bodyPr>
          <a:lstStyle/>
          <a:p>
            <a:pPr algn="ctr"/>
            <a:r>
              <a:rPr lang="it-IT" sz="2800" b="1" dirty="0">
                <a:latin typeface="Times New Roman" pitchFamily="18" charset="0"/>
              </a:rPr>
              <a:t>Dopo la morte di Cesare</a:t>
            </a:r>
          </a:p>
        </p:txBody>
      </p:sp>
      <p:sp>
        <p:nvSpPr>
          <p:cNvPr id="41987" name="Text Box 3"/>
          <p:cNvSpPr txBox="1">
            <a:spLocks noChangeArrowheads="1"/>
          </p:cNvSpPr>
          <p:nvPr/>
        </p:nvSpPr>
        <p:spPr bwMode="auto">
          <a:xfrm>
            <a:off x="1" y="571501"/>
            <a:ext cx="9144000" cy="2923877"/>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300" b="1" dirty="0">
                <a:latin typeface="Times New Roman" pitchFamily="18" charset="0"/>
              </a:rPr>
              <a:t>     La congiura può dirsi  politicamente fallita fin dalla sera stessa. M. Antonio, collega di  Cesare nel consolato, era forte dell’appoggio della plebe urbana e dei soldati, come riferisce a Cicerone lo stesso Decimo Bruto. Si poneva adesso il problema dell’abolizione degli atti di Cesare, sostenuta da qualche senatore ma che, nel complesso, poteva non convenire ad entrambe le parti. Nella seduta del Senato del 17 marzo si giunse ad una soluzione di compromesso: amnistia per i </a:t>
            </a:r>
            <a:r>
              <a:rPr lang="it-IT" sz="2300" b="1" dirty="0" err="1">
                <a:latin typeface="Times New Roman" pitchFamily="18" charset="0"/>
              </a:rPr>
              <a:t>Cesaricidi</a:t>
            </a:r>
            <a:r>
              <a:rPr lang="it-IT" sz="2300" b="1" dirty="0">
                <a:latin typeface="Times New Roman" pitchFamily="18" charset="0"/>
              </a:rPr>
              <a:t>, validità degli atti di Cesare e anche di quelli reperibili fra le sue carte. </a:t>
            </a:r>
          </a:p>
        </p:txBody>
      </p:sp>
      <p:sp>
        <p:nvSpPr>
          <p:cNvPr id="41991" name="Text Box 7"/>
          <p:cNvSpPr txBox="1">
            <a:spLocks noChangeArrowheads="1"/>
          </p:cNvSpPr>
          <p:nvPr/>
        </p:nvSpPr>
        <p:spPr bwMode="auto">
          <a:xfrm>
            <a:off x="0" y="3733800"/>
            <a:ext cx="6800849" cy="2569934"/>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300" b="1" dirty="0">
                <a:latin typeface="Times New Roman" pitchFamily="18" charset="0"/>
              </a:rPr>
              <a:t>     L’apertura del testamento, il 18 marzo, indebolì ulteriormente la posizione dei </a:t>
            </a:r>
            <a:r>
              <a:rPr lang="it-IT" sz="2300" b="1" dirty="0" err="1">
                <a:latin typeface="Times New Roman" pitchFamily="18" charset="0"/>
              </a:rPr>
              <a:t>cesaricidi</a:t>
            </a:r>
            <a:r>
              <a:rPr lang="it-IT" sz="2300" b="1" dirty="0">
                <a:latin typeface="Times New Roman" pitchFamily="18" charset="0"/>
              </a:rPr>
              <a:t>: la plebe era gratificata di un lascito di 300 sesterzi a testa, legandola ancor più alla memoria di Cesare; era poi   indicato il nome dell’erede di Cesare, Gaio Ottavio, adottato dal dittatore e a cui sarebbero andati i ¾ del patrimonio del defunto.</a:t>
            </a:r>
          </a:p>
        </p:txBody>
      </p:sp>
      <p:pic>
        <p:nvPicPr>
          <p:cNvPr id="41992" name="Picture 8" descr="Ottaviano ritratto giovanile"/>
          <p:cNvPicPr>
            <a:picLocks noChangeAspect="1" noChangeArrowheads="1"/>
          </p:cNvPicPr>
          <p:nvPr/>
        </p:nvPicPr>
        <p:blipFill>
          <a:blip r:embed="rId3" cstate="print"/>
          <a:srcRect/>
          <a:stretch>
            <a:fillRect/>
          </a:stretch>
        </p:blipFill>
        <p:spPr bwMode="auto">
          <a:xfrm>
            <a:off x="6901709" y="3525838"/>
            <a:ext cx="2242292" cy="3332162"/>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2381250" y="300038"/>
            <a:ext cx="4324350" cy="523220"/>
          </a:xfrm>
          <a:prstGeom prst="rect">
            <a:avLst/>
          </a:prstGeom>
          <a:solidFill>
            <a:srgbClr val="CCFFFF"/>
          </a:solidFill>
          <a:ln w="38100">
            <a:solidFill>
              <a:srgbClr val="808000"/>
            </a:solidFill>
            <a:miter lim="800000"/>
            <a:headEnd/>
            <a:tailEnd/>
          </a:ln>
          <a:effectLst/>
        </p:spPr>
        <p:txBody>
          <a:bodyPr>
            <a:spAutoFit/>
          </a:bodyPr>
          <a:lstStyle/>
          <a:p>
            <a:pPr algn="ctr"/>
            <a:r>
              <a:rPr lang="it-IT" sz="2800" b="1" dirty="0">
                <a:latin typeface="Times New Roman" pitchFamily="18" charset="0"/>
              </a:rPr>
              <a:t>Dopo la morte di Cesare</a:t>
            </a:r>
          </a:p>
        </p:txBody>
      </p:sp>
      <p:sp>
        <p:nvSpPr>
          <p:cNvPr id="51203" name="Text Box 3"/>
          <p:cNvSpPr txBox="1">
            <a:spLocks noChangeArrowheads="1"/>
          </p:cNvSpPr>
          <p:nvPr/>
        </p:nvSpPr>
        <p:spPr bwMode="auto">
          <a:xfrm>
            <a:off x="0" y="809625"/>
            <a:ext cx="9144000" cy="1569660"/>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Gli ultimi giorni del marzo 44 videro da parte della plebe l’esaltazione religiosa di Cesare, </a:t>
            </a:r>
            <a:r>
              <a:rPr lang="it-IT" sz="2400" b="1" i="1" dirty="0" err="1">
                <a:latin typeface="Times New Roman" pitchFamily="18" charset="0"/>
              </a:rPr>
              <a:t>parens</a:t>
            </a:r>
            <a:r>
              <a:rPr lang="it-IT" sz="2400" b="1" i="1" dirty="0">
                <a:latin typeface="Times New Roman" pitchFamily="18" charset="0"/>
              </a:rPr>
              <a:t> </a:t>
            </a:r>
            <a:r>
              <a:rPr lang="it-IT" sz="2400" b="1" i="1" dirty="0" err="1">
                <a:latin typeface="Times New Roman" pitchFamily="18" charset="0"/>
              </a:rPr>
              <a:t>patriae</a:t>
            </a:r>
            <a:r>
              <a:rPr lang="it-IT" sz="2400" b="1" dirty="0">
                <a:latin typeface="Times New Roman" pitchFamily="18" charset="0"/>
              </a:rPr>
              <a:t>, esaltazione che diede luogo a tumulti sedati severamente da Antonio. In questo clima, Bruto e </a:t>
            </a:r>
            <a:r>
              <a:rPr lang="it-IT" sz="2400" b="1" dirty="0" err="1">
                <a:latin typeface="Times New Roman" pitchFamily="18" charset="0"/>
              </a:rPr>
              <a:t>Cassio</a:t>
            </a:r>
            <a:r>
              <a:rPr lang="it-IT" sz="2400" b="1" dirty="0">
                <a:latin typeface="Times New Roman" pitchFamily="18" charset="0"/>
              </a:rPr>
              <a:t> lasciarono Roma e lo stesso fece Cicerone.</a:t>
            </a:r>
          </a:p>
        </p:txBody>
      </p:sp>
      <p:pic>
        <p:nvPicPr>
          <p:cNvPr id="51204" name="Picture 4" descr="Cesare denario postumo"/>
          <p:cNvPicPr>
            <a:picLocks noChangeAspect="1" noChangeArrowheads="1"/>
          </p:cNvPicPr>
          <p:nvPr/>
        </p:nvPicPr>
        <p:blipFill>
          <a:blip r:embed="rId3" cstate="print"/>
          <a:srcRect/>
          <a:stretch>
            <a:fillRect/>
          </a:stretch>
        </p:blipFill>
        <p:spPr bwMode="auto">
          <a:xfrm>
            <a:off x="4724820" y="4221163"/>
            <a:ext cx="4419180" cy="2236787"/>
          </a:xfrm>
          <a:prstGeom prst="rect">
            <a:avLst/>
          </a:prstGeom>
          <a:noFill/>
          <a:ln w="38100">
            <a:solidFill>
              <a:srgbClr val="808000"/>
            </a:solidFill>
            <a:miter lim="800000"/>
            <a:headEnd/>
            <a:tailEnd/>
          </a:ln>
        </p:spPr>
      </p:pic>
      <p:sp>
        <p:nvSpPr>
          <p:cNvPr id="51206" name="Text Box 6"/>
          <p:cNvSpPr txBox="1">
            <a:spLocks noChangeArrowheads="1"/>
          </p:cNvSpPr>
          <p:nvPr/>
        </p:nvSpPr>
        <p:spPr bwMode="auto">
          <a:xfrm>
            <a:off x="0" y="2681288"/>
            <a:ext cx="4571999" cy="3785652"/>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Nel giugno del 44 Antonio fa approvare dai comizi una </a:t>
            </a:r>
            <a:r>
              <a:rPr lang="it-IT" sz="2400" b="1" i="1" dirty="0" err="1">
                <a:latin typeface="Times New Roman" pitchFamily="18" charset="0"/>
              </a:rPr>
              <a:t>lex</a:t>
            </a:r>
            <a:r>
              <a:rPr lang="it-IT" sz="2400" b="1" i="1" dirty="0">
                <a:latin typeface="Times New Roman" pitchFamily="18" charset="0"/>
              </a:rPr>
              <a:t> de </a:t>
            </a:r>
            <a:r>
              <a:rPr lang="it-IT" sz="2400" b="1" i="1" dirty="0" err="1">
                <a:latin typeface="Times New Roman" pitchFamily="18" charset="0"/>
              </a:rPr>
              <a:t>permutatione</a:t>
            </a:r>
            <a:r>
              <a:rPr lang="it-IT" sz="2400" b="1" i="1" dirty="0">
                <a:latin typeface="Times New Roman" pitchFamily="18" charset="0"/>
              </a:rPr>
              <a:t> </a:t>
            </a:r>
            <a:r>
              <a:rPr lang="it-IT" sz="2400" b="1" i="1" dirty="0" err="1">
                <a:latin typeface="Times New Roman" pitchFamily="18" charset="0"/>
              </a:rPr>
              <a:t>provinciarum</a:t>
            </a:r>
            <a:r>
              <a:rPr lang="it-IT" sz="2400" b="1" dirty="0">
                <a:latin typeface="Times New Roman" pitchFamily="18" charset="0"/>
              </a:rPr>
              <a:t>, con cui otteneva le </a:t>
            </a:r>
            <a:r>
              <a:rPr lang="it-IT" sz="2400" b="1" dirty="0" err="1">
                <a:latin typeface="Times New Roman" pitchFamily="18" charset="0"/>
              </a:rPr>
              <a:t>Gallie</a:t>
            </a:r>
            <a:r>
              <a:rPr lang="it-IT" sz="2400" b="1" dirty="0">
                <a:latin typeface="Times New Roman" pitchFamily="18" charset="0"/>
              </a:rPr>
              <a:t> Cisalpina e </a:t>
            </a:r>
            <a:r>
              <a:rPr lang="it-IT" sz="2400" b="1" dirty="0" err="1">
                <a:latin typeface="Times New Roman" pitchFamily="18" charset="0"/>
              </a:rPr>
              <a:t>Comata</a:t>
            </a:r>
            <a:r>
              <a:rPr lang="it-IT" sz="2400" b="1" dirty="0">
                <a:latin typeface="Times New Roman" pitchFamily="18" charset="0"/>
              </a:rPr>
              <a:t> per un quinquennio (43-39) al posto della Macedonia che gli sarebbe spettata. Qualche settimana dopo faceva assegnare Creta e Cirenaica a Bruto e </a:t>
            </a:r>
            <a:r>
              <a:rPr lang="it-IT" sz="2400" b="1" dirty="0" err="1">
                <a:latin typeface="Times New Roman" pitchFamily="18" charset="0"/>
              </a:rPr>
              <a:t>Cassio</a:t>
            </a:r>
            <a:r>
              <a:rPr lang="it-IT" sz="2400" b="1" dirty="0">
                <a:latin typeface="Times New Roman" pitchFamily="18" charset="0"/>
              </a:rPr>
              <a:t> per il 43.</a:t>
            </a:r>
            <a:endParaRPr lang="it-IT" b="1" dirty="0">
              <a:latin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6" name="Picture 8" descr="dinastia giulio-claudia"/>
          <p:cNvPicPr>
            <a:picLocks noChangeAspect="1" noChangeArrowheads="1"/>
          </p:cNvPicPr>
          <p:nvPr/>
        </p:nvPicPr>
        <p:blipFill>
          <a:blip r:embed="rId3" cstate="print"/>
          <a:srcRect/>
          <a:stretch>
            <a:fillRect/>
          </a:stretch>
        </p:blipFill>
        <p:spPr bwMode="auto">
          <a:xfrm>
            <a:off x="-3058510" y="-3853015"/>
            <a:ext cx="16837572" cy="11751539"/>
          </a:xfrm>
          <a:prstGeom prst="rect">
            <a:avLst/>
          </a:prstGeom>
          <a:noFill/>
          <a:ln w="38100">
            <a:solidFill>
              <a:srgbClr val="808000"/>
            </a:solidFill>
            <a:miter lim="800000"/>
            <a:headEnd/>
            <a:tailEnd/>
          </a:ln>
        </p:spPr>
      </p:pic>
      <p:sp>
        <p:nvSpPr>
          <p:cNvPr id="43017" name="Oval 9"/>
          <p:cNvSpPr>
            <a:spLocks noChangeArrowheads="1"/>
          </p:cNvSpPr>
          <p:nvPr/>
        </p:nvSpPr>
        <p:spPr bwMode="auto">
          <a:xfrm>
            <a:off x="5302250" y="1423988"/>
            <a:ext cx="539750" cy="527050"/>
          </a:xfrm>
          <a:prstGeom prst="ellipse">
            <a:avLst/>
          </a:prstGeom>
          <a:noFill/>
          <a:ln w="38100">
            <a:solidFill>
              <a:srgbClr val="FF0000"/>
            </a:solidFill>
            <a:round/>
            <a:headEnd/>
            <a:tailEnd/>
          </a:ln>
          <a:effectLst/>
        </p:spPr>
        <p:txBody>
          <a:bodyPr wrap="none" anchor="ctr"/>
          <a:lstStyle/>
          <a:p>
            <a:endParaRPr lang="it-IT"/>
          </a:p>
        </p:txBody>
      </p:sp>
      <p:sp>
        <p:nvSpPr>
          <p:cNvPr id="43018" name="Oval 10"/>
          <p:cNvSpPr>
            <a:spLocks noChangeArrowheads="1"/>
          </p:cNvSpPr>
          <p:nvPr/>
        </p:nvSpPr>
        <p:spPr bwMode="auto">
          <a:xfrm>
            <a:off x="6376988" y="2073275"/>
            <a:ext cx="539750" cy="527050"/>
          </a:xfrm>
          <a:prstGeom prst="ellipse">
            <a:avLst/>
          </a:prstGeom>
          <a:noFill/>
          <a:ln w="38100">
            <a:solidFill>
              <a:srgbClr val="FF0000"/>
            </a:solidFill>
            <a:round/>
            <a:headEnd/>
            <a:tailEnd/>
          </a:ln>
          <a:effectLst/>
        </p:spPr>
        <p:txBody>
          <a:bodyPr wrap="none" anchor="ctr"/>
          <a:lstStyle/>
          <a:p>
            <a:endParaRPr lang="it-I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3482975" y="300038"/>
            <a:ext cx="2132013"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Ottaviano</a:t>
            </a:r>
          </a:p>
        </p:txBody>
      </p:sp>
      <p:sp>
        <p:nvSpPr>
          <p:cNvPr id="40965" name="Text Box 5"/>
          <p:cNvSpPr txBox="1">
            <a:spLocks noChangeArrowheads="1"/>
          </p:cNvSpPr>
          <p:nvPr/>
        </p:nvSpPr>
        <p:spPr bwMode="auto">
          <a:xfrm>
            <a:off x="0" y="874658"/>
            <a:ext cx="9144000" cy="2516073"/>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250" b="1" dirty="0">
                <a:latin typeface="Times New Roman" pitchFamily="18" charset="0"/>
              </a:rPr>
              <a:t>Politico abilissimo nonostante la giovanissima età (era nato nel 63), Ottaviano si presenta a Roma assumendo un comportamento da cesariano intransigente, onorando il donativo promesso alla plebe urbana nel testamento del padre e organizzando giochi in suo onore; a proprie spese prepara un esercito composto da veterani cesariani e si avvicina ai senatori più influenti, come Cicerone, lasciando intendere di essere pronto a mettere il proprio esercito a servizio del Senato.</a:t>
            </a:r>
          </a:p>
        </p:txBody>
      </p:sp>
      <p:sp>
        <p:nvSpPr>
          <p:cNvPr id="40966" name="Text Box 6"/>
          <p:cNvSpPr txBox="1">
            <a:spLocks noChangeArrowheads="1"/>
          </p:cNvSpPr>
          <p:nvPr/>
        </p:nvSpPr>
        <p:spPr bwMode="auto">
          <a:xfrm>
            <a:off x="0" y="3675063"/>
            <a:ext cx="6700345" cy="2923877"/>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300" b="1" dirty="0">
                <a:latin typeface="Times New Roman" pitchFamily="18" charset="0"/>
              </a:rPr>
              <a:t>Sul finire del 44 Antonio parte per la Gallia Cisalpina per prendersi la provincia. Cicerone fa dichiarare nulla dal Senato la </a:t>
            </a:r>
            <a:r>
              <a:rPr lang="it-IT" sz="2300" b="1" i="1" dirty="0" err="1">
                <a:latin typeface="Times New Roman" pitchFamily="18" charset="0"/>
              </a:rPr>
              <a:t>lex</a:t>
            </a:r>
            <a:r>
              <a:rPr lang="it-IT" sz="2300" b="1" i="1" dirty="0">
                <a:latin typeface="Times New Roman" pitchFamily="18" charset="0"/>
              </a:rPr>
              <a:t> de </a:t>
            </a:r>
            <a:r>
              <a:rPr lang="it-IT" sz="2300" b="1" i="1" dirty="0" err="1">
                <a:latin typeface="Times New Roman" pitchFamily="18" charset="0"/>
              </a:rPr>
              <a:t>permutatione</a:t>
            </a:r>
            <a:r>
              <a:rPr lang="it-IT" sz="2300" b="1" i="1" dirty="0">
                <a:latin typeface="Times New Roman" pitchFamily="18" charset="0"/>
              </a:rPr>
              <a:t> </a:t>
            </a:r>
            <a:r>
              <a:rPr lang="it-IT" sz="2300" b="1" i="1" dirty="0" err="1">
                <a:latin typeface="Times New Roman" pitchFamily="18" charset="0"/>
              </a:rPr>
              <a:t>provinciarum</a:t>
            </a:r>
            <a:r>
              <a:rPr lang="it-IT" sz="2300" b="1" dirty="0">
                <a:latin typeface="Times New Roman" pitchFamily="18" charset="0"/>
              </a:rPr>
              <a:t> e Decimo Bruto dichiara che avrebbe tenuto la Cisalpina in </a:t>
            </a:r>
            <a:r>
              <a:rPr lang="it-IT" sz="2300" b="1" i="1" dirty="0" err="1">
                <a:latin typeface="Times New Roman" pitchFamily="18" charset="0"/>
              </a:rPr>
              <a:t>senatus</a:t>
            </a:r>
            <a:r>
              <a:rPr lang="it-IT" sz="2300" b="1" i="1" dirty="0">
                <a:latin typeface="Times New Roman" pitchFamily="18" charset="0"/>
              </a:rPr>
              <a:t> </a:t>
            </a:r>
            <a:r>
              <a:rPr lang="it-IT" sz="2300" b="1" i="1" dirty="0" err="1">
                <a:latin typeface="Times New Roman" pitchFamily="18" charset="0"/>
              </a:rPr>
              <a:t>populique</a:t>
            </a:r>
            <a:r>
              <a:rPr lang="it-IT" sz="2300" b="1" i="1" dirty="0">
                <a:latin typeface="Times New Roman" pitchFamily="18" charset="0"/>
              </a:rPr>
              <a:t> Romani </a:t>
            </a:r>
            <a:r>
              <a:rPr lang="it-IT" sz="2300" b="1" i="1" dirty="0" err="1">
                <a:latin typeface="Times New Roman" pitchFamily="18" charset="0"/>
              </a:rPr>
              <a:t>potestate</a:t>
            </a:r>
            <a:r>
              <a:rPr lang="it-IT" sz="2300" b="1" dirty="0">
                <a:latin typeface="Times New Roman" pitchFamily="18" charset="0"/>
              </a:rPr>
              <a:t>. Il Senato cerca di tirare dalla propria parte anche Sesto </a:t>
            </a:r>
            <a:r>
              <a:rPr lang="it-IT" sz="2300" b="1" dirty="0" err="1">
                <a:latin typeface="Times New Roman" pitchFamily="18" charset="0"/>
              </a:rPr>
              <a:t>Pompeo</a:t>
            </a:r>
            <a:r>
              <a:rPr lang="it-IT" sz="2300" b="1" dirty="0">
                <a:latin typeface="Times New Roman" pitchFamily="18" charset="0"/>
              </a:rPr>
              <a:t>, nominandolo </a:t>
            </a:r>
            <a:r>
              <a:rPr lang="it-IT" sz="2300" b="1" i="1" dirty="0" err="1">
                <a:latin typeface="Times New Roman" pitchFamily="18" charset="0"/>
              </a:rPr>
              <a:t>praefectus</a:t>
            </a:r>
            <a:r>
              <a:rPr lang="it-IT" sz="2300" b="1" i="1" dirty="0">
                <a:latin typeface="Times New Roman" pitchFamily="18" charset="0"/>
              </a:rPr>
              <a:t> </a:t>
            </a:r>
            <a:r>
              <a:rPr lang="it-IT" sz="2300" b="1" i="1" dirty="0" err="1">
                <a:latin typeface="Times New Roman" pitchFamily="18" charset="0"/>
              </a:rPr>
              <a:t>classis</a:t>
            </a:r>
            <a:r>
              <a:rPr lang="it-IT" sz="2300" b="1" i="1" dirty="0">
                <a:latin typeface="Times New Roman" pitchFamily="18" charset="0"/>
              </a:rPr>
              <a:t> </a:t>
            </a:r>
            <a:r>
              <a:rPr lang="it-IT" sz="2300" b="1" i="1" dirty="0" err="1">
                <a:latin typeface="Times New Roman" pitchFamily="18" charset="0"/>
              </a:rPr>
              <a:t>et</a:t>
            </a:r>
            <a:r>
              <a:rPr lang="it-IT" sz="2300" b="1" i="1" dirty="0">
                <a:latin typeface="Times New Roman" pitchFamily="18" charset="0"/>
              </a:rPr>
              <a:t> </a:t>
            </a:r>
            <a:r>
              <a:rPr lang="it-IT" sz="2300" b="1" i="1" dirty="0" err="1">
                <a:latin typeface="Times New Roman" pitchFamily="18" charset="0"/>
              </a:rPr>
              <a:t>orae</a:t>
            </a:r>
            <a:r>
              <a:rPr lang="it-IT" sz="2300" b="1" i="1" dirty="0">
                <a:latin typeface="Times New Roman" pitchFamily="18" charset="0"/>
              </a:rPr>
              <a:t> </a:t>
            </a:r>
            <a:r>
              <a:rPr lang="it-IT" sz="2300" b="1" i="1" dirty="0" err="1">
                <a:latin typeface="Times New Roman" pitchFamily="18" charset="0"/>
              </a:rPr>
              <a:t>maritimae</a:t>
            </a:r>
            <a:r>
              <a:rPr lang="it-IT" sz="2300" b="1" dirty="0">
                <a:latin typeface="Times New Roman" pitchFamily="18" charset="0"/>
              </a:rPr>
              <a:t>.</a:t>
            </a:r>
          </a:p>
        </p:txBody>
      </p:sp>
      <p:pic>
        <p:nvPicPr>
          <p:cNvPr id="40967" name="Picture 7" descr="Ottaviano ritratto giovanile"/>
          <p:cNvPicPr>
            <a:picLocks noChangeAspect="1" noChangeArrowheads="1"/>
          </p:cNvPicPr>
          <p:nvPr/>
        </p:nvPicPr>
        <p:blipFill>
          <a:blip r:embed="rId3" cstate="print"/>
          <a:srcRect/>
          <a:stretch>
            <a:fillRect/>
          </a:stretch>
        </p:blipFill>
        <p:spPr bwMode="auto">
          <a:xfrm>
            <a:off x="6797675" y="3370263"/>
            <a:ext cx="2346325" cy="348773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2381250" y="300038"/>
            <a:ext cx="4337050"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La guerra di Modena (43)</a:t>
            </a:r>
          </a:p>
        </p:txBody>
      </p:sp>
      <p:sp>
        <p:nvSpPr>
          <p:cNvPr id="52227" name="Text Box 3"/>
          <p:cNvSpPr txBox="1">
            <a:spLocks noChangeArrowheads="1"/>
          </p:cNvSpPr>
          <p:nvPr/>
        </p:nvSpPr>
        <p:spPr bwMode="auto">
          <a:xfrm>
            <a:off x="0" y="1232652"/>
            <a:ext cx="9144000" cy="5262979"/>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a:t>
            </a:r>
            <a:r>
              <a:rPr lang="it-IT" sz="2800" b="1" dirty="0">
                <a:latin typeface="Times New Roman" pitchFamily="18" charset="0"/>
              </a:rPr>
              <a:t>Raggiunta la Gallia Cisalpina, Antonio assedia a Modena Decimo Bruto, mentre il Senato invia contro Antonio un esercito comandato dai due consoli, </a:t>
            </a:r>
            <a:r>
              <a:rPr lang="it-IT" sz="2800" b="1" dirty="0" err="1">
                <a:latin typeface="Times New Roman" pitchFamily="18" charset="0"/>
              </a:rPr>
              <a:t>Irzio</a:t>
            </a:r>
            <a:r>
              <a:rPr lang="it-IT" sz="2800" b="1" dirty="0">
                <a:latin typeface="Times New Roman" pitchFamily="18" charset="0"/>
              </a:rPr>
              <a:t> e </a:t>
            </a:r>
            <a:r>
              <a:rPr lang="it-IT" sz="2800" b="1" dirty="0" err="1">
                <a:latin typeface="Times New Roman" pitchFamily="18" charset="0"/>
              </a:rPr>
              <a:t>Pansa</a:t>
            </a:r>
            <a:r>
              <a:rPr lang="it-IT" sz="2800" b="1" dirty="0">
                <a:latin typeface="Times New Roman" pitchFamily="18" charset="0"/>
              </a:rPr>
              <a:t>, e da Ottaviano, a cui era stato concesso un imperio </a:t>
            </a:r>
            <a:r>
              <a:rPr lang="it-IT" sz="2800" b="1" dirty="0" err="1">
                <a:latin typeface="Times New Roman" pitchFamily="18" charset="0"/>
              </a:rPr>
              <a:t>propretorio</a:t>
            </a:r>
            <a:r>
              <a:rPr lang="it-IT" sz="2800" b="1" dirty="0">
                <a:latin typeface="Times New Roman" pitchFamily="18" charset="0"/>
              </a:rPr>
              <a:t>. Sconfitto, Antonio si rifugia in Gallia, inutilmente inseguito da Decimo Bruto. Poiché i due consoli erano entrambi defunti, Ottaviano rientra a Roma chiedendo il consolato; poiché il Senato si oppone, convoca i comizi e si fa eleggere console insieme a Quinto </a:t>
            </a:r>
            <a:r>
              <a:rPr lang="it-IT" sz="2800" b="1" dirty="0" err="1">
                <a:latin typeface="Times New Roman" pitchFamily="18" charset="0"/>
              </a:rPr>
              <a:t>Pedio</a:t>
            </a:r>
            <a:r>
              <a:rPr lang="it-IT" sz="2800" b="1" dirty="0">
                <a:latin typeface="Times New Roman" pitchFamily="18" charset="0"/>
              </a:rPr>
              <a:t>. Nel frattempo, M. Antonio si era riconciliato con Emilio Lepido, vecchio cesariano che aveva il governo della Spagna Citeriore e della Gallia Transalpina..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0" y="0"/>
            <a:ext cx="4322762" cy="584775"/>
          </a:xfrm>
          <a:prstGeom prst="rect">
            <a:avLst/>
          </a:prstGeom>
          <a:solidFill>
            <a:srgbClr val="CCFFFF"/>
          </a:solidFill>
          <a:ln w="38100">
            <a:solidFill>
              <a:srgbClr val="808000"/>
            </a:solidFill>
            <a:miter lim="800000"/>
            <a:headEnd/>
            <a:tailEnd/>
          </a:ln>
          <a:effectLst/>
        </p:spPr>
        <p:txBody>
          <a:bodyPr>
            <a:spAutoFit/>
          </a:bodyPr>
          <a:lstStyle/>
          <a:p>
            <a:pPr algn="ctr"/>
            <a:r>
              <a:rPr lang="it-IT" sz="3200" b="1" dirty="0">
                <a:latin typeface="Times New Roman" pitchFamily="18" charset="0"/>
              </a:rPr>
              <a:t>Il secondo triumvirato</a:t>
            </a:r>
          </a:p>
        </p:txBody>
      </p:sp>
      <p:sp>
        <p:nvSpPr>
          <p:cNvPr id="44035" name="Text Box 3"/>
          <p:cNvSpPr txBox="1">
            <a:spLocks noChangeArrowheads="1"/>
          </p:cNvSpPr>
          <p:nvPr/>
        </p:nvSpPr>
        <p:spPr bwMode="auto">
          <a:xfrm>
            <a:off x="0" y="662238"/>
            <a:ext cx="9144000" cy="3416320"/>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La pressione delle truppe, cesariane su entrambi fronti, spinge all’accordo Ottaviano, M. </a:t>
            </a:r>
            <a:r>
              <a:rPr lang="it-IT" sz="2400" b="1" dirty="0">
                <a:latin typeface="Times New Roman" pitchFamily="18" charset="0"/>
              </a:rPr>
              <a:t>A</a:t>
            </a:r>
            <a:r>
              <a:rPr lang="it-IT" sz="2400" b="1" dirty="0" smtClean="0">
                <a:latin typeface="Times New Roman" pitchFamily="18" charset="0"/>
              </a:rPr>
              <a:t>ntonio </a:t>
            </a:r>
            <a:r>
              <a:rPr lang="it-IT" sz="2400" b="1" dirty="0">
                <a:latin typeface="Times New Roman" pitchFamily="18" charset="0"/>
              </a:rPr>
              <a:t>e Lepido. Nasce il secondo triumvirato, ma questa volta l’accordo non è privato, bensì una vera e propria magistratura, istituita con una legge apposita (</a:t>
            </a:r>
            <a:r>
              <a:rPr lang="it-IT" sz="2400" b="1" i="1" dirty="0" err="1">
                <a:latin typeface="Times New Roman" pitchFamily="18" charset="0"/>
              </a:rPr>
              <a:t>lex</a:t>
            </a:r>
            <a:r>
              <a:rPr lang="it-IT" sz="2400" b="1" i="1" dirty="0">
                <a:latin typeface="Times New Roman" pitchFamily="18" charset="0"/>
              </a:rPr>
              <a:t> </a:t>
            </a:r>
            <a:r>
              <a:rPr lang="it-IT" sz="2400" b="1" i="1" dirty="0" err="1">
                <a:latin typeface="Times New Roman" pitchFamily="18" charset="0"/>
              </a:rPr>
              <a:t>Titia</a:t>
            </a:r>
            <a:r>
              <a:rPr lang="it-IT" sz="2400" b="1" dirty="0">
                <a:latin typeface="Times New Roman" pitchFamily="18" charset="0"/>
              </a:rPr>
              <a:t>): i tre personaggi sono eletti </a:t>
            </a:r>
            <a:r>
              <a:rPr lang="it-IT" sz="2400" b="1" i="1" dirty="0">
                <a:latin typeface="Times New Roman" pitchFamily="18" charset="0"/>
              </a:rPr>
              <a:t>triumviri rei </a:t>
            </a:r>
            <a:r>
              <a:rPr lang="it-IT" sz="2400" b="1" i="1" dirty="0" err="1">
                <a:latin typeface="Times New Roman" pitchFamily="18" charset="0"/>
              </a:rPr>
              <a:t>publicae</a:t>
            </a:r>
            <a:r>
              <a:rPr lang="it-IT" sz="2400" b="1" i="1" dirty="0">
                <a:latin typeface="Times New Roman" pitchFamily="18" charset="0"/>
              </a:rPr>
              <a:t> </a:t>
            </a:r>
            <a:r>
              <a:rPr lang="it-IT" sz="2400" b="1" i="1" dirty="0" err="1">
                <a:latin typeface="Times New Roman" pitchFamily="18" charset="0"/>
              </a:rPr>
              <a:t>costituendae</a:t>
            </a:r>
            <a:r>
              <a:rPr lang="it-IT" sz="2400" b="1" dirty="0">
                <a:latin typeface="Times New Roman" pitchFamily="18" charset="0"/>
              </a:rPr>
              <a:t> per 5 anni, con una chiara divisione dei compiti operativi e la lotta a oltranza contro i </a:t>
            </a:r>
            <a:r>
              <a:rPr lang="it-IT" sz="2400" b="1" dirty="0" err="1">
                <a:latin typeface="Times New Roman" pitchFamily="18" charset="0"/>
              </a:rPr>
              <a:t>cesaricidi</a:t>
            </a:r>
            <a:r>
              <a:rPr lang="it-IT" sz="2400" b="1" dirty="0">
                <a:latin typeface="Times New Roman" pitchFamily="18" charset="0"/>
              </a:rPr>
              <a:t>. Una  </a:t>
            </a:r>
            <a:r>
              <a:rPr lang="it-IT" sz="2400" b="1" i="1" dirty="0" err="1">
                <a:latin typeface="Times New Roman" pitchFamily="18" charset="0"/>
              </a:rPr>
              <a:t>lex</a:t>
            </a:r>
            <a:r>
              <a:rPr lang="it-IT" sz="2400" b="1" i="1" dirty="0">
                <a:latin typeface="Times New Roman" pitchFamily="18" charset="0"/>
              </a:rPr>
              <a:t> </a:t>
            </a:r>
            <a:r>
              <a:rPr lang="it-IT" sz="2400" b="1" i="1" dirty="0" err="1">
                <a:latin typeface="Times New Roman" pitchFamily="18" charset="0"/>
              </a:rPr>
              <a:t>Pedia</a:t>
            </a:r>
            <a:r>
              <a:rPr lang="it-IT" sz="2400" b="1" dirty="0">
                <a:latin typeface="Times New Roman" pitchFamily="18" charset="0"/>
              </a:rPr>
              <a:t> dichiara questi ultimi nemici pubblici e sono varate delle liste di proscrizione. Tra le vittime vi è Cicerone.</a:t>
            </a:r>
          </a:p>
        </p:txBody>
      </p:sp>
      <p:pic>
        <p:nvPicPr>
          <p:cNvPr id="44038" name="Picture 6" descr="Marco Antonio aureo"/>
          <p:cNvPicPr>
            <a:picLocks noChangeAspect="1" noChangeArrowheads="1"/>
          </p:cNvPicPr>
          <p:nvPr/>
        </p:nvPicPr>
        <p:blipFill>
          <a:blip r:embed="rId3" cstate="print"/>
          <a:srcRect/>
          <a:stretch>
            <a:fillRect/>
          </a:stretch>
        </p:blipFill>
        <p:spPr bwMode="auto">
          <a:xfrm>
            <a:off x="0" y="5293895"/>
            <a:ext cx="4066674" cy="1564105"/>
          </a:xfrm>
          <a:prstGeom prst="rect">
            <a:avLst/>
          </a:prstGeom>
          <a:noFill/>
          <a:ln w="38100">
            <a:solidFill>
              <a:srgbClr val="808000"/>
            </a:solidFill>
            <a:miter lim="800000"/>
            <a:headEnd/>
            <a:tailEnd/>
          </a:ln>
        </p:spPr>
      </p:pic>
      <p:pic>
        <p:nvPicPr>
          <p:cNvPr id="44039" name="Picture 7" descr="Lepido aureo"/>
          <p:cNvPicPr>
            <a:picLocks noChangeAspect="1" noChangeArrowheads="1"/>
          </p:cNvPicPr>
          <p:nvPr/>
        </p:nvPicPr>
        <p:blipFill>
          <a:blip r:embed="rId4" cstate="print"/>
          <a:srcRect/>
          <a:stretch>
            <a:fillRect/>
          </a:stretch>
        </p:blipFill>
        <p:spPr bwMode="auto">
          <a:xfrm>
            <a:off x="3975350" y="3850105"/>
            <a:ext cx="5168649" cy="1395665"/>
          </a:xfrm>
          <a:prstGeom prst="rect">
            <a:avLst/>
          </a:prstGeom>
          <a:noFill/>
          <a:ln w="38100">
            <a:solidFill>
              <a:srgbClr val="808000"/>
            </a:solidFill>
            <a:miter lim="800000"/>
            <a:headEnd/>
            <a:tailEnd/>
          </a:ln>
        </p:spPr>
      </p:pic>
      <p:pic>
        <p:nvPicPr>
          <p:cNvPr id="44040" name="Picture 8" descr="Ottaviano aureo"/>
          <p:cNvPicPr>
            <a:picLocks noChangeAspect="1" noChangeArrowheads="1"/>
          </p:cNvPicPr>
          <p:nvPr/>
        </p:nvPicPr>
        <p:blipFill>
          <a:blip r:embed="rId5" cstate="print"/>
          <a:srcRect/>
          <a:stretch>
            <a:fillRect/>
          </a:stretch>
        </p:blipFill>
        <p:spPr bwMode="auto">
          <a:xfrm>
            <a:off x="4072606" y="5293895"/>
            <a:ext cx="5071394" cy="156410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0" y="0"/>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dirty="0">
                <a:latin typeface="Times New Roman" pitchFamily="18" charset="0"/>
              </a:rPr>
              <a:t>Il secondo triumvirato</a:t>
            </a:r>
          </a:p>
        </p:txBody>
      </p:sp>
      <p:sp>
        <p:nvSpPr>
          <p:cNvPr id="53251" name="Text Box 3"/>
          <p:cNvSpPr txBox="1">
            <a:spLocks noChangeArrowheads="1"/>
          </p:cNvSpPr>
          <p:nvPr/>
        </p:nvSpPr>
        <p:spPr bwMode="auto">
          <a:xfrm>
            <a:off x="1" y="575113"/>
            <a:ext cx="9143999" cy="4154984"/>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Sul piano operativo, l’accordo prevedeva che Antonio avrebbe avuto la Gallia Cisalpina e la Gallia </a:t>
            </a:r>
            <a:r>
              <a:rPr lang="it-IT" sz="2400" b="1" dirty="0" err="1">
                <a:latin typeface="Times New Roman" pitchFamily="18" charset="0"/>
              </a:rPr>
              <a:t>Comata</a:t>
            </a:r>
            <a:r>
              <a:rPr lang="it-IT" sz="2400" b="1" dirty="0">
                <a:latin typeface="Times New Roman" pitchFamily="18" charset="0"/>
              </a:rPr>
              <a:t>, Lepido la Gallia Transalpina e le due province iberiche, Ottaviano l’Africa, la </a:t>
            </a:r>
            <a:r>
              <a:rPr lang="it-IT" sz="2400" b="1" dirty="0" err="1">
                <a:latin typeface="Times New Roman" pitchFamily="18" charset="0"/>
              </a:rPr>
              <a:t>Numidia</a:t>
            </a:r>
            <a:r>
              <a:rPr lang="it-IT" sz="2400" b="1" dirty="0">
                <a:latin typeface="Times New Roman" pitchFamily="18" charset="0"/>
              </a:rPr>
              <a:t> e le isole; indivisa rimaneva l’Italia.</a:t>
            </a:r>
          </a:p>
          <a:p>
            <a:pPr algn="just"/>
            <a:endParaRPr lang="it-IT" sz="2400" b="1" dirty="0">
              <a:latin typeface="Times New Roman" pitchFamily="18" charset="0"/>
            </a:endParaRPr>
          </a:p>
          <a:p>
            <a:pPr algn="just"/>
            <a:r>
              <a:rPr lang="it-IT" sz="2400" b="1" dirty="0">
                <a:latin typeface="Times New Roman" pitchFamily="18" charset="0"/>
              </a:rPr>
              <a:t>     In Oriente, la situazione vedeva invece il rapido rafforzarsi dei </a:t>
            </a:r>
            <a:r>
              <a:rPr lang="it-IT" sz="2400" b="1" dirty="0" err="1">
                <a:latin typeface="Times New Roman" pitchFamily="18" charset="0"/>
              </a:rPr>
              <a:t>cesaricidi</a:t>
            </a:r>
            <a:r>
              <a:rPr lang="it-IT" sz="2400" b="1" dirty="0">
                <a:latin typeface="Times New Roman" pitchFamily="18" charset="0"/>
              </a:rPr>
              <a:t>: nel febbraio del 43 il Senato aveva dato incarico a Bruto di difendere Illirico, Macedonia e Grecia; nell’aprile dello stesso anno </a:t>
            </a:r>
            <a:r>
              <a:rPr lang="it-IT" sz="2400" b="1" dirty="0" err="1">
                <a:latin typeface="Times New Roman" pitchFamily="18" charset="0"/>
              </a:rPr>
              <a:t>Cassio</a:t>
            </a:r>
            <a:r>
              <a:rPr lang="it-IT" sz="2400" b="1" dirty="0">
                <a:latin typeface="Times New Roman" pitchFamily="18" charset="0"/>
              </a:rPr>
              <a:t> era stato nominato governatore di Siria con un imperio straordinario dal quale dovevano dipendere gli altri governatori delle province asiatiche.</a:t>
            </a:r>
          </a:p>
        </p:txBody>
      </p:sp>
      <p:pic>
        <p:nvPicPr>
          <p:cNvPr id="53256" name="Picture 8" descr="Cesare aureo di Bruto con immagine Brutus primus consul"/>
          <p:cNvPicPr>
            <a:picLocks noChangeAspect="1" noChangeArrowheads="1"/>
          </p:cNvPicPr>
          <p:nvPr/>
        </p:nvPicPr>
        <p:blipFill>
          <a:blip r:embed="rId3" cstate="print"/>
          <a:srcRect/>
          <a:stretch>
            <a:fillRect/>
          </a:stretch>
        </p:blipFill>
        <p:spPr bwMode="auto">
          <a:xfrm>
            <a:off x="204952" y="4792717"/>
            <a:ext cx="3365208" cy="1702676"/>
          </a:xfrm>
          <a:prstGeom prst="rect">
            <a:avLst/>
          </a:prstGeom>
          <a:noFill/>
          <a:ln w="38100">
            <a:solidFill>
              <a:srgbClr val="808000"/>
            </a:solidFill>
            <a:miter lim="800000"/>
            <a:headEnd/>
            <a:tailEnd/>
          </a:ln>
        </p:spPr>
      </p:pic>
      <p:pic>
        <p:nvPicPr>
          <p:cNvPr id="53257" name="Picture 9" descr="Cesare denario di Caio Cassio"/>
          <p:cNvPicPr>
            <a:picLocks noChangeAspect="1" noChangeArrowheads="1"/>
          </p:cNvPicPr>
          <p:nvPr/>
        </p:nvPicPr>
        <p:blipFill>
          <a:blip r:embed="rId4" cstate="print"/>
          <a:srcRect/>
          <a:stretch>
            <a:fillRect/>
          </a:stretch>
        </p:blipFill>
        <p:spPr bwMode="auto">
          <a:xfrm>
            <a:off x="-3538709" y="5284404"/>
            <a:ext cx="3538709" cy="1573596"/>
          </a:xfrm>
          <a:prstGeom prst="rect">
            <a:avLst/>
          </a:prstGeom>
          <a:noFill/>
          <a:ln w="38100">
            <a:solidFill>
              <a:srgbClr val="808000"/>
            </a:solidFill>
            <a:miter lim="800000"/>
            <a:headEnd/>
            <a:tailEnd/>
          </a:ln>
        </p:spPr>
      </p:pic>
      <p:sp>
        <p:nvSpPr>
          <p:cNvPr id="53258" name="Text Box 10"/>
          <p:cNvSpPr txBox="1">
            <a:spLocks noChangeArrowheads="1"/>
          </p:cNvSpPr>
          <p:nvPr/>
        </p:nvSpPr>
        <p:spPr bwMode="auto">
          <a:xfrm>
            <a:off x="3490912" y="4738469"/>
            <a:ext cx="5653088" cy="1569660"/>
          </a:xfrm>
          <a:prstGeom prst="rect">
            <a:avLst/>
          </a:prstGeom>
          <a:solidFill>
            <a:srgbClr val="C0C0C0"/>
          </a:solidFill>
          <a:ln w="38100">
            <a:solidFill>
              <a:srgbClr val="808000"/>
            </a:solidFill>
            <a:miter lim="800000"/>
            <a:headEnd/>
            <a:tailEnd/>
          </a:ln>
          <a:effectLst/>
        </p:spPr>
        <p:txBody>
          <a:bodyPr>
            <a:spAutoFit/>
          </a:bodyPr>
          <a:lstStyle/>
          <a:p>
            <a:pPr algn="just"/>
            <a:r>
              <a:rPr lang="it-IT" b="1" dirty="0">
                <a:latin typeface="Times New Roman" pitchFamily="18" charset="0"/>
              </a:rPr>
              <a:t>     </a:t>
            </a:r>
            <a:r>
              <a:rPr lang="it-IT" sz="2400" b="1" dirty="0">
                <a:latin typeface="Times New Roman" pitchFamily="18" charset="0"/>
              </a:rPr>
              <a:t>Nel 42, a Filippi, in Tessaglia, si scontrano Antonio e Ottaviano contro </a:t>
            </a:r>
            <a:r>
              <a:rPr lang="it-IT" sz="2400" b="1" dirty="0" err="1">
                <a:latin typeface="Times New Roman" pitchFamily="18" charset="0"/>
              </a:rPr>
              <a:t>Cassio</a:t>
            </a:r>
            <a:r>
              <a:rPr lang="it-IT" sz="2400" b="1" dirty="0">
                <a:latin typeface="Times New Roman" pitchFamily="18" charset="0"/>
              </a:rPr>
              <a:t> e Bruto; i due </a:t>
            </a:r>
            <a:r>
              <a:rPr lang="it-IT" sz="2400" b="1" dirty="0" err="1">
                <a:latin typeface="Times New Roman" pitchFamily="18" charset="0"/>
              </a:rPr>
              <a:t>cesaricidi</a:t>
            </a:r>
            <a:r>
              <a:rPr lang="it-IT" sz="2400" b="1" dirty="0">
                <a:latin typeface="Times New Roman" pitchFamily="18" charset="0"/>
              </a:rPr>
              <a:t> sono sconfitti e uccisi</a:t>
            </a:r>
            <a:r>
              <a:rPr lang="it-IT" b="1" dirty="0">
                <a:latin typeface="Times New Roman" pitchFamily="18" charset="0"/>
              </a:rPr>
              <a:t>.</a:t>
            </a:r>
          </a:p>
        </p:txBody>
      </p:sp>
      <p:pic>
        <p:nvPicPr>
          <p:cNvPr id="9" name="Picture 7" descr="Cesare aureo di Bruto"/>
          <p:cNvPicPr>
            <a:picLocks noChangeAspect="1" noChangeArrowheads="1"/>
          </p:cNvPicPr>
          <p:nvPr/>
        </p:nvPicPr>
        <p:blipFill>
          <a:blip r:embed="rId5" cstate="print"/>
          <a:srcRect/>
          <a:stretch>
            <a:fillRect/>
          </a:stretch>
        </p:blipFill>
        <p:spPr bwMode="auto">
          <a:xfrm>
            <a:off x="-3823033" y="3421119"/>
            <a:ext cx="3823033" cy="1876096"/>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Il secondo triumvirato</a:t>
            </a:r>
          </a:p>
        </p:txBody>
      </p:sp>
      <p:sp>
        <p:nvSpPr>
          <p:cNvPr id="54275" name="Text Box 3"/>
          <p:cNvSpPr txBox="1">
            <a:spLocks noChangeArrowheads="1"/>
          </p:cNvSpPr>
          <p:nvPr/>
        </p:nvSpPr>
        <p:spPr bwMode="auto">
          <a:xfrm>
            <a:off x="0" y="858892"/>
            <a:ext cx="9143999" cy="2308324"/>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Dopo Filippi viene ridiviso l’impero tra i triumviri: Antonio ha il  controllo delle province orientali ed ancora le </a:t>
            </a:r>
            <a:r>
              <a:rPr lang="it-IT" sz="2400" b="1" dirty="0" err="1">
                <a:latin typeface="Times New Roman" pitchFamily="18" charset="0"/>
              </a:rPr>
              <a:t>Gallie</a:t>
            </a:r>
            <a:r>
              <a:rPr lang="it-IT" sz="2400" b="1" dirty="0">
                <a:latin typeface="Times New Roman" pitchFamily="18" charset="0"/>
              </a:rPr>
              <a:t> e la parte orientale dell’Africa; Ottaviano ottiene le due Spagne, la parte occidentale dell’Africa, la Sicilia (occupata da Sesto </a:t>
            </a:r>
            <a:r>
              <a:rPr lang="it-IT" sz="2400" b="1" dirty="0" err="1">
                <a:latin typeface="Times New Roman" pitchFamily="18" charset="0"/>
              </a:rPr>
              <a:t>Pompeo</a:t>
            </a:r>
            <a:r>
              <a:rPr lang="it-IT" sz="2400" b="1" dirty="0">
                <a:latin typeface="Times New Roman" pitchFamily="18" charset="0"/>
              </a:rPr>
              <a:t>), la Sardegna e la Corsica. Lepido è messo da parte, con l’accusa di aver sostenuto Sesto </a:t>
            </a:r>
            <a:r>
              <a:rPr lang="it-IT" sz="2400" b="1" dirty="0" err="1">
                <a:latin typeface="Times New Roman" pitchFamily="18" charset="0"/>
              </a:rPr>
              <a:t>Pompeo</a:t>
            </a:r>
            <a:r>
              <a:rPr lang="it-IT" b="1" dirty="0">
                <a:latin typeface="Times New Roman" pitchFamily="18" charset="0"/>
              </a:rPr>
              <a:t>.     </a:t>
            </a:r>
          </a:p>
        </p:txBody>
      </p:sp>
      <p:sp>
        <p:nvSpPr>
          <p:cNvPr id="54280" name="Text Box 8"/>
          <p:cNvSpPr txBox="1">
            <a:spLocks noChangeArrowheads="1"/>
          </p:cNvSpPr>
          <p:nvPr/>
        </p:nvSpPr>
        <p:spPr bwMode="auto">
          <a:xfrm>
            <a:off x="0" y="3684314"/>
            <a:ext cx="3657600" cy="1938992"/>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smtClean="0">
                <a:latin typeface="Times New Roman" pitchFamily="18" charset="0"/>
              </a:rPr>
              <a:t>Degli anticesariani </a:t>
            </a:r>
            <a:r>
              <a:rPr lang="it-IT" sz="2400" b="1" dirty="0">
                <a:latin typeface="Times New Roman" pitchFamily="18" charset="0"/>
              </a:rPr>
              <a:t>sopravvive ora il solo Sesto </a:t>
            </a:r>
            <a:r>
              <a:rPr lang="it-IT" sz="2400" b="1" dirty="0" err="1">
                <a:latin typeface="Times New Roman" pitchFamily="18" charset="0"/>
              </a:rPr>
              <a:t>Pompeo</a:t>
            </a:r>
            <a:r>
              <a:rPr lang="it-IT" sz="2400" b="1" dirty="0">
                <a:latin typeface="Times New Roman" pitchFamily="18" charset="0"/>
              </a:rPr>
              <a:t> che dal 43 controlla saldamente la Sicilia.</a:t>
            </a:r>
            <a:endParaRPr lang="it-IT" b="1" dirty="0">
              <a:latin typeface="Times New Roman" pitchFamily="18" charset="0"/>
            </a:endParaRPr>
          </a:p>
        </p:txBody>
      </p:sp>
      <p:pic>
        <p:nvPicPr>
          <p:cNvPr id="54281" name="Picture 9" descr="Sesto Pompeo aureo con il padre ed il fratello 36 avanti"/>
          <p:cNvPicPr>
            <a:picLocks noChangeAspect="1" noChangeArrowheads="1"/>
          </p:cNvPicPr>
          <p:nvPr/>
        </p:nvPicPr>
        <p:blipFill>
          <a:blip r:embed="rId3" cstate="print"/>
          <a:srcRect/>
          <a:stretch>
            <a:fillRect/>
          </a:stretch>
        </p:blipFill>
        <p:spPr bwMode="auto">
          <a:xfrm>
            <a:off x="3827463" y="3429000"/>
            <a:ext cx="5016738" cy="2577662"/>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La guerra di Perugia</a:t>
            </a:r>
          </a:p>
        </p:txBody>
      </p:sp>
      <p:sp>
        <p:nvSpPr>
          <p:cNvPr id="46088" name="Text Box 8"/>
          <p:cNvSpPr txBox="1">
            <a:spLocks noChangeArrowheads="1"/>
          </p:cNvSpPr>
          <p:nvPr/>
        </p:nvSpPr>
        <p:spPr bwMode="auto">
          <a:xfrm>
            <a:off x="1" y="1095375"/>
            <a:ext cx="9143999" cy="2677656"/>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Mentre Antonio nel 41 è in Oriente (a Tarso incontra Cleopatra) e poi ad Alessandria (inverno 41/40), in Italia il fratello Lucio e la moglie di Marco, Fulvia, ostacolano Ottaviano che procedeva alle distribuzioni agrarie promesse ai veterani prima di Filippi. La rivolta suscitata contro Ottaviano venne rapidamente repressa: Lucio e Fulvia furono assediati a Perugia, ma si evitò uno scontro diretto. Le città che si erano rivoltate furono pesantemente punite. </a:t>
            </a:r>
            <a:endParaRPr lang="it-IT" b="1" dirty="0">
              <a:latin typeface="Times New Roman" pitchFamily="18" charset="0"/>
            </a:endParaRPr>
          </a:p>
        </p:txBody>
      </p:sp>
      <p:pic>
        <p:nvPicPr>
          <p:cNvPr id="46089" name="Picture 9" descr="Marco Antonio ed il fratello Lucio moneta del 41"/>
          <p:cNvPicPr>
            <a:picLocks noChangeAspect="1" noChangeArrowheads="1"/>
          </p:cNvPicPr>
          <p:nvPr/>
        </p:nvPicPr>
        <p:blipFill>
          <a:blip r:embed="rId3" cstate="print"/>
          <a:srcRect/>
          <a:stretch>
            <a:fillRect/>
          </a:stretch>
        </p:blipFill>
        <p:spPr bwMode="auto">
          <a:xfrm>
            <a:off x="2917825" y="3979206"/>
            <a:ext cx="4327525" cy="214788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L’accordo di Brindisi (40)</a:t>
            </a:r>
          </a:p>
        </p:txBody>
      </p:sp>
      <p:sp>
        <p:nvSpPr>
          <p:cNvPr id="49155" name="Text Box 3"/>
          <p:cNvSpPr txBox="1">
            <a:spLocks noChangeArrowheads="1"/>
          </p:cNvSpPr>
          <p:nvPr/>
        </p:nvSpPr>
        <p:spPr bwMode="auto">
          <a:xfrm>
            <a:off x="0" y="1095375"/>
            <a:ext cx="9143999" cy="3416320"/>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La situazione creatasi in Italia induce M. Antonio a rientrare, dopo essersi alleato con Sesto </a:t>
            </a:r>
            <a:r>
              <a:rPr lang="it-IT" sz="2400" b="1" dirty="0" err="1">
                <a:latin typeface="Times New Roman" pitchFamily="18" charset="0"/>
              </a:rPr>
              <a:t>Pompeo</a:t>
            </a:r>
            <a:r>
              <a:rPr lang="it-IT" sz="2400" b="1" dirty="0">
                <a:latin typeface="Times New Roman" pitchFamily="18" charset="0"/>
              </a:rPr>
              <a:t> e </a:t>
            </a:r>
            <a:r>
              <a:rPr lang="it-IT" sz="2400" b="1" dirty="0" err="1">
                <a:latin typeface="Times New Roman" pitchFamily="18" charset="0"/>
              </a:rPr>
              <a:t>Domizio</a:t>
            </a:r>
            <a:r>
              <a:rPr lang="it-IT" sz="2400" b="1" dirty="0">
                <a:latin typeface="Times New Roman" pitchFamily="18" charset="0"/>
              </a:rPr>
              <a:t> </a:t>
            </a:r>
            <a:r>
              <a:rPr lang="it-IT" sz="2400" b="1" dirty="0" err="1">
                <a:latin typeface="Times New Roman" pitchFamily="18" charset="0"/>
              </a:rPr>
              <a:t>Enobarbo</a:t>
            </a:r>
            <a:r>
              <a:rPr lang="it-IT" sz="2400" b="1" dirty="0">
                <a:latin typeface="Times New Roman" pitchFamily="18" charset="0"/>
              </a:rPr>
              <a:t>. Antonio blocca il porto di Brindisi ma, mediato da L. </a:t>
            </a:r>
            <a:r>
              <a:rPr lang="it-IT" sz="2400" b="1" dirty="0" err="1">
                <a:latin typeface="Times New Roman" pitchFamily="18" charset="0"/>
              </a:rPr>
              <a:t>Cocceio</a:t>
            </a:r>
            <a:r>
              <a:rPr lang="it-IT" sz="2400" b="1" dirty="0">
                <a:latin typeface="Times New Roman" pitchFamily="18" charset="0"/>
              </a:rPr>
              <a:t> Nerva, Antonio e Ottaviano si accordano nuovamente, emarginando Lepido: i nuovi accordi prevedono il controllo di Antonio sulle province orientali, quello di Ottaviano sull’Italia e le province occidentali; Lepido mantiene il controllo solo dell’Africa. La nuova concordia tra i due triumviri è sancita dal matrimonio di Antonio con Ottavia, sorella di Ottaviano</a:t>
            </a:r>
            <a:r>
              <a:rPr lang="it-IT" b="1" dirty="0">
                <a:latin typeface="Times New Roman" pitchFamily="18" charset="0"/>
              </a:rPr>
              <a:t>.</a:t>
            </a:r>
          </a:p>
        </p:txBody>
      </p:sp>
      <p:pic>
        <p:nvPicPr>
          <p:cNvPr id="49157" name="Picture 5" descr="Marco Antonio e Ottavia"/>
          <p:cNvPicPr>
            <a:picLocks noChangeAspect="1" noChangeArrowheads="1"/>
          </p:cNvPicPr>
          <p:nvPr/>
        </p:nvPicPr>
        <p:blipFill>
          <a:blip r:embed="rId3" cstate="print"/>
          <a:srcRect/>
          <a:stretch>
            <a:fillRect/>
          </a:stretch>
        </p:blipFill>
        <p:spPr bwMode="auto">
          <a:xfrm>
            <a:off x="5337175" y="4542002"/>
            <a:ext cx="3806825" cy="1885950"/>
          </a:xfrm>
          <a:prstGeom prst="rect">
            <a:avLst/>
          </a:prstGeom>
          <a:noFill/>
          <a:ln w="38100">
            <a:solidFill>
              <a:srgbClr val="808000"/>
            </a:solidFill>
            <a:miter lim="800000"/>
            <a:headEnd/>
            <a:tailEnd/>
          </a:ln>
        </p:spPr>
      </p:pic>
      <p:pic>
        <p:nvPicPr>
          <p:cNvPr id="49159" name="Picture 7" descr="Marco Antonio e domizio Enobarbo moneta del 40"/>
          <p:cNvPicPr>
            <a:picLocks noChangeAspect="1" noChangeArrowheads="1"/>
          </p:cNvPicPr>
          <p:nvPr/>
        </p:nvPicPr>
        <p:blipFill>
          <a:blip r:embed="rId4" cstate="print"/>
          <a:srcRect/>
          <a:stretch>
            <a:fillRect/>
          </a:stretch>
        </p:blipFill>
        <p:spPr bwMode="auto">
          <a:xfrm>
            <a:off x="785867" y="4496293"/>
            <a:ext cx="3759200" cy="19177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L’accordo di Brindisi (40)</a:t>
            </a:r>
          </a:p>
        </p:txBody>
      </p:sp>
      <p:pic>
        <p:nvPicPr>
          <p:cNvPr id="48131" name="Picture 3" descr="La divisione dell'impero"/>
          <p:cNvPicPr>
            <a:picLocks noChangeAspect="1" noChangeArrowheads="1"/>
          </p:cNvPicPr>
          <p:nvPr/>
        </p:nvPicPr>
        <p:blipFill>
          <a:blip r:embed="rId3" cstate="print"/>
          <a:srcRect/>
          <a:stretch>
            <a:fillRect/>
          </a:stretch>
        </p:blipFill>
        <p:spPr bwMode="auto">
          <a:xfrm>
            <a:off x="-416057" y="331076"/>
            <a:ext cx="10015396" cy="6094248"/>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L’accordo di Miseno (39)</a:t>
            </a:r>
          </a:p>
        </p:txBody>
      </p:sp>
      <p:sp>
        <p:nvSpPr>
          <p:cNvPr id="50180" name="Text Box 4"/>
          <p:cNvSpPr txBox="1">
            <a:spLocks noChangeArrowheads="1"/>
          </p:cNvSpPr>
          <p:nvPr/>
        </p:nvSpPr>
        <p:spPr bwMode="auto">
          <a:xfrm>
            <a:off x="0" y="930165"/>
            <a:ext cx="9143999" cy="2677656"/>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Nel 39 si procede a stipulare un accordo con Sesto </a:t>
            </a:r>
            <a:r>
              <a:rPr lang="it-IT" sz="2400" b="1" dirty="0" err="1">
                <a:latin typeface="Times New Roman" pitchFamily="18" charset="0"/>
              </a:rPr>
              <a:t>Pompeo</a:t>
            </a:r>
            <a:r>
              <a:rPr lang="it-IT" sz="2400" b="1" dirty="0">
                <a:latin typeface="Times New Roman" pitchFamily="18" charset="0"/>
              </a:rPr>
              <a:t>, al quale viene riconosciuto il controllo di Sicilia, Sardegna e Corsica. Già l’anno successivo, tuttavia, riprendono le ostilità tra Sesto </a:t>
            </a:r>
            <a:r>
              <a:rPr lang="it-IT" sz="2400" b="1" dirty="0" err="1">
                <a:latin typeface="Times New Roman" pitchFamily="18" charset="0"/>
              </a:rPr>
              <a:t>Pompeo</a:t>
            </a:r>
            <a:r>
              <a:rPr lang="it-IT" sz="2400" b="1" dirty="0">
                <a:latin typeface="Times New Roman" pitchFamily="18" charset="0"/>
              </a:rPr>
              <a:t> e Ottaviano: </a:t>
            </a:r>
            <a:r>
              <a:rPr lang="it-IT" sz="2400" b="1" dirty="0" err="1">
                <a:latin typeface="Times New Roman" pitchFamily="18" charset="0"/>
              </a:rPr>
              <a:t>Ottaviano</a:t>
            </a:r>
            <a:r>
              <a:rPr lang="it-IT" sz="2400" b="1" dirty="0">
                <a:latin typeface="Times New Roman" pitchFamily="18" charset="0"/>
              </a:rPr>
              <a:t> viene sconfitto al largo della Sicilia prima nel 38 e poi nel 37, tuttavia riesce a riguadagnare Sardegna e Corsica (e tre legioni) nel 38 grazie al tradimento di un ammiraglio di Sesto.</a:t>
            </a:r>
          </a:p>
        </p:txBody>
      </p:sp>
      <p:pic>
        <p:nvPicPr>
          <p:cNvPr id="50181" name="Picture 5" descr="Sesto Pompeo 38 avanti Scilla ed il controllo dello stretto"/>
          <p:cNvPicPr>
            <a:picLocks noChangeAspect="1" noChangeArrowheads="1"/>
          </p:cNvPicPr>
          <p:nvPr/>
        </p:nvPicPr>
        <p:blipFill>
          <a:blip r:embed="rId3" cstate="print"/>
          <a:srcRect/>
          <a:stretch>
            <a:fillRect/>
          </a:stretch>
        </p:blipFill>
        <p:spPr bwMode="auto">
          <a:xfrm>
            <a:off x="894092" y="4228170"/>
            <a:ext cx="2243137" cy="232092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L’accordo di Taranto (37)</a:t>
            </a:r>
          </a:p>
        </p:txBody>
      </p:sp>
      <p:sp>
        <p:nvSpPr>
          <p:cNvPr id="55299" name="Text Box 3"/>
          <p:cNvSpPr txBox="1">
            <a:spLocks noChangeArrowheads="1"/>
          </p:cNvSpPr>
          <p:nvPr/>
        </p:nvSpPr>
        <p:spPr bwMode="auto">
          <a:xfrm>
            <a:off x="0" y="906188"/>
            <a:ext cx="9143999" cy="3046988"/>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Nell’avanzato 37 Ottaviano e Antonio si incontrano nuovamente a Taranto; grazie alla mediazione di Ottavia, Ottaviano riesce ad ottenere da Antonio 120 navi al comando di </a:t>
            </a:r>
            <a:r>
              <a:rPr lang="it-IT" sz="2400" b="1" dirty="0" err="1">
                <a:latin typeface="Times New Roman" pitchFamily="18" charset="0"/>
              </a:rPr>
              <a:t>Statilio</a:t>
            </a:r>
            <a:r>
              <a:rPr lang="it-IT" sz="2400" b="1" dirty="0">
                <a:latin typeface="Times New Roman" pitchFamily="18" charset="0"/>
              </a:rPr>
              <a:t> </a:t>
            </a:r>
            <a:r>
              <a:rPr lang="it-IT" sz="2400" b="1" dirty="0" err="1">
                <a:latin typeface="Times New Roman" pitchFamily="18" charset="0"/>
              </a:rPr>
              <a:t>Tauro</a:t>
            </a:r>
            <a:r>
              <a:rPr lang="it-IT" sz="2400" b="1" dirty="0">
                <a:latin typeface="Times New Roman" pitchFamily="18" charset="0"/>
              </a:rPr>
              <a:t>. Grazie a questi rinforzi, alla riorganizzazione della sua flotta (ad opera di  Agrippa) ed alla collaborazione di Lepido nel 36 sconfigge a </a:t>
            </a:r>
            <a:r>
              <a:rPr lang="it-IT" sz="2400" b="1" dirty="0" err="1">
                <a:latin typeface="Times New Roman" pitchFamily="18" charset="0"/>
              </a:rPr>
              <a:t>Nauloco</a:t>
            </a:r>
            <a:r>
              <a:rPr lang="it-IT" sz="2400" b="1" dirty="0">
                <a:latin typeface="Times New Roman" pitchFamily="18" charset="0"/>
              </a:rPr>
              <a:t> la flotta di Sesto </a:t>
            </a:r>
            <a:r>
              <a:rPr lang="it-IT" sz="2400" b="1" dirty="0" err="1">
                <a:latin typeface="Times New Roman" pitchFamily="18" charset="0"/>
              </a:rPr>
              <a:t>Pompeo</a:t>
            </a:r>
            <a:r>
              <a:rPr lang="it-IT" sz="2400" b="1" dirty="0">
                <a:latin typeface="Times New Roman" pitchFamily="18" charset="0"/>
              </a:rPr>
              <a:t>, costretto ad abbandonare la Sicilia (morrà qualche mese più tardi in Oriente, nel 35). Le truppe di Lepido si ammutinano e passano sotto le insegne di Ottaviano.</a:t>
            </a:r>
          </a:p>
        </p:txBody>
      </p:sp>
      <p:pic>
        <p:nvPicPr>
          <p:cNvPr id="55302" name="Picture 6" descr="Ottaviano denario del 29 commemora Nauloco"/>
          <p:cNvPicPr>
            <a:picLocks noChangeAspect="1" noChangeArrowheads="1"/>
          </p:cNvPicPr>
          <p:nvPr/>
        </p:nvPicPr>
        <p:blipFill>
          <a:blip r:embed="rId3" cstate="print"/>
          <a:srcRect/>
          <a:stretch>
            <a:fillRect/>
          </a:stretch>
        </p:blipFill>
        <p:spPr bwMode="auto">
          <a:xfrm>
            <a:off x="584652" y="4048124"/>
            <a:ext cx="3790498" cy="2021599"/>
          </a:xfrm>
          <a:prstGeom prst="rect">
            <a:avLst/>
          </a:prstGeom>
          <a:noFill/>
          <a:ln w="38100">
            <a:solidFill>
              <a:srgbClr val="808000"/>
            </a:solidFill>
            <a:miter lim="800000"/>
            <a:headEnd/>
            <a:tailEnd/>
          </a:ln>
        </p:spPr>
      </p:pic>
      <p:pic>
        <p:nvPicPr>
          <p:cNvPr id="55303" name="Picture 7" descr="Ottaviano e Sesto Pompeo utilizzo analoghe immagini"/>
          <p:cNvPicPr>
            <a:picLocks noChangeAspect="1" noChangeArrowheads="1"/>
          </p:cNvPicPr>
          <p:nvPr/>
        </p:nvPicPr>
        <p:blipFill>
          <a:blip r:embed="rId4" cstate="print"/>
          <a:srcRect/>
          <a:stretch>
            <a:fillRect/>
          </a:stretch>
        </p:blipFill>
        <p:spPr bwMode="auto">
          <a:xfrm>
            <a:off x="4490162" y="4016593"/>
            <a:ext cx="4268756" cy="2100427"/>
          </a:xfrm>
          <a:prstGeom prst="rect">
            <a:avLst/>
          </a:prstGeom>
          <a:noFill/>
          <a:ln w="38100">
            <a:solidFill>
              <a:srgbClr val="808000"/>
            </a:solidFill>
            <a:miter lim="800000"/>
            <a:headEnd/>
            <a:tailEnd/>
          </a:ln>
        </p:spPr>
      </p:pic>
      <p:sp>
        <p:nvSpPr>
          <p:cNvPr id="6" name="Freccia a destra 5"/>
          <p:cNvSpPr/>
          <p:nvPr/>
        </p:nvSpPr>
        <p:spPr>
          <a:xfrm rot="19705695">
            <a:off x="5407659" y="5835896"/>
            <a:ext cx="1986456" cy="7835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L’accordo di Taranto (37)</a:t>
            </a:r>
          </a:p>
        </p:txBody>
      </p:sp>
      <p:sp>
        <p:nvSpPr>
          <p:cNvPr id="56323" name="Text Box 3"/>
          <p:cNvSpPr txBox="1">
            <a:spLocks noChangeArrowheads="1"/>
          </p:cNvSpPr>
          <p:nvPr/>
        </p:nvSpPr>
        <p:spPr bwMode="auto">
          <a:xfrm>
            <a:off x="258762" y="1184440"/>
            <a:ext cx="8885238" cy="3108543"/>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a:t>
            </a:r>
            <a:r>
              <a:rPr lang="it-IT" sz="2800" b="1" dirty="0">
                <a:latin typeface="Times New Roman" pitchFamily="18" charset="0"/>
              </a:rPr>
              <a:t>L’accordo di Taranto, su di un piano più generale, vede il rinnovo del triumvirato per altri 5 anni: fino al 33 (se l’accordo ebbe valore retroattivo) o fino al 32. Ottaviano, in cambio delle 120 navi da impiegare nella campagna contro Sesto </a:t>
            </a:r>
            <a:r>
              <a:rPr lang="it-IT" sz="2800" b="1" dirty="0" err="1">
                <a:latin typeface="Times New Roman" pitchFamily="18" charset="0"/>
              </a:rPr>
              <a:t>Pompeo</a:t>
            </a:r>
            <a:r>
              <a:rPr lang="it-IT" sz="2800" b="1" dirty="0">
                <a:latin typeface="Times New Roman" pitchFamily="18" charset="0"/>
              </a:rPr>
              <a:t>, assicura a M. Antonio la consegna di 2 legioni da impiegare nella campagna </a:t>
            </a:r>
            <a:r>
              <a:rPr lang="it-IT" sz="2800" b="1" dirty="0" err="1">
                <a:latin typeface="Times New Roman" pitchFamily="18" charset="0"/>
              </a:rPr>
              <a:t>partica</a:t>
            </a:r>
            <a:r>
              <a:rPr lang="it-IT" sz="2000" b="1" dirty="0">
                <a:latin typeface="Times New Roman" pitchFamily="18" charset="0"/>
              </a:rPr>
              <a:t>.</a:t>
            </a:r>
            <a:r>
              <a:rPr lang="it-IT" b="1" dirty="0">
                <a:latin typeface="Times New Roman" pitchFamily="18" charset="0"/>
              </a:rPr>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Antonio e i Parti</a:t>
            </a:r>
          </a:p>
        </p:txBody>
      </p:sp>
      <p:sp>
        <p:nvSpPr>
          <p:cNvPr id="58371" name="Text Box 3"/>
          <p:cNvSpPr txBox="1">
            <a:spLocks noChangeArrowheads="1"/>
          </p:cNvSpPr>
          <p:nvPr/>
        </p:nvSpPr>
        <p:spPr bwMode="auto">
          <a:xfrm>
            <a:off x="0" y="1095375"/>
            <a:ext cx="9143999" cy="1815882"/>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a:t>
            </a:r>
            <a:r>
              <a:rPr lang="it-IT" sz="2800" b="1" dirty="0">
                <a:latin typeface="Times New Roman" pitchFamily="18" charset="0"/>
              </a:rPr>
              <a:t>Nel 41, Q. </a:t>
            </a:r>
            <a:r>
              <a:rPr lang="it-IT" sz="2800" b="1" dirty="0" err="1">
                <a:latin typeface="Times New Roman" pitchFamily="18" charset="0"/>
              </a:rPr>
              <a:t>Labieno</a:t>
            </a:r>
            <a:r>
              <a:rPr lang="it-IT" sz="2800" b="1" dirty="0">
                <a:latin typeface="Times New Roman" pitchFamily="18" charset="0"/>
              </a:rPr>
              <a:t>, figlio di un legato cesariano ed ora accanito anticesariano, si era posto al servizio del sovrano dei Parti ed aveva condotto una spedizione contro le province orientali dell’impero</a:t>
            </a:r>
            <a:r>
              <a:rPr lang="it-IT" sz="2000" b="1" dirty="0">
                <a:latin typeface="Times New Roman" pitchFamily="18" charset="0"/>
              </a:rPr>
              <a:t>.</a:t>
            </a:r>
            <a:r>
              <a:rPr lang="it-IT" b="1" dirty="0">
                <a:latin typeface="Times New Roman" pitchFamily="18" charset="0"/>
              </a:rPr>
              <a:t>   </a:t>
            </a:r>
          </a:p>
        </p:txBody>
      </p:sp>
      <p:pic>
        <p:nvPicPr>
          <p:cNvPr id="58372" name="Picture 4" descr="Labieno partico"/>
          <p:cNvPicPr>
            <a:picLocks noChangeAspect="1" noChangeArrowheads="1"/>
          </p:cNvPicPr>
          <p:nvPr/>
        </p:nvPicPr>
        <p:blipFill>
          <a:blip r:embed="rId3" cstate="print"/>
          <a:srcRect/>
          <a:stretch>
            <a:fillRect/>
          </a:stretch>
        </p:blipFill>
        <p:spPr bwMode="auto">
          <a:xfrm>
            <a:off x="0" y="4035535"/>
            <a:ext cx="4308475" cy="2068513"/>
          </a:xfrm>
          <a:prstGeom prst="rect">
            <a:avLst/>
          </a:prstGeom>
          <a:noFill/>
          <a:ln w="38100">
            <a:solidFill>
              <a:srgbClr val="808000"/>
            </a:solidFill>
            <a:miter lim="800000"/>
            <a:headEnd/>
            <a:tailEnd/>
          </a:ln>
        </p:spPr>
      </p:pic>
      <p:sp>
        <p:nvSpPr>
          <p:cNvPr id="58373" name="Text Box 5"/>
          <p:cNvSpPr txBox="1">
            <a:spLocks noChangeArrowheads="1"/>
          </p:cNvSpPr>
          <p:nvPr/>
        </p:nvSpPr>
        <p:spPr bwMode="auto">
          <a:xfrm>
            <a:off x="4493172" y="3266199"/>
            <a:ext cx="4650828" cy="2246769"/>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800" b="1" dirty="0">
                <a:latin typeface="Times New Roman" pitchFamily="18" charset="0"/>
              </a:rPr>
              <a:t>Tra il 39 ed il 38 P. </a:t>
            </a:r>
            <a:r>
              <a:rPr lang="it-IT" sz="2800" b="1" dirty="0" err="1">
                <a:latin typeface="Times New Roman" pitchFamily="18" charset="0"/>
              </a:rPr>
              <a:t>Ventidio</a:t>
            </a:r>
            <a:r>
              <a:rPr lang="it-IT" sz="2800" b="1" dirty="0">
                <a:latin typeface="Times New Roman" pitchFamily="18" charset="0"/>
              </a:rPr>
              <a:t> Basso sconfigge prima </a:t>
            </a:r>
            <a:r>
              <a:rPr lang="it-IT" sz="2800" b="1" dirty="0" err="1">
                <a:latin typeface="Times New Roman" pitchFamily="18" charset="0"/>
              </a:rPr>
              <a:t>Labieno</a:t>
            </a:r>
            <a:r>
              <a:rPr lang="it-IT" sz="2800" b="1" dirty="0">
                <a:latin typeface="Times New Roman" pitchFamily="18" charset="0"/>
              </a:rPr>
              <a:t> poi </a:t>
            </a:r>
            <a:r>
              <a:rPr lang="it-IT" sz="2800" b="1" dirty="0" err="1">
                <a:latin typeface="Times New Roman" pitchFamily="18" charset="0"/>
              </a:rPr>
              <a:t>Pacoro</a:t>
            </a:r>
            <a:r>
              <a:rPr lang="it-IT" sz="2800" b="1" dirty="0">
                <a:latin typeface="Times New Roman" pitchFamily="18" charset="0"/>
              </a:rPr>
              <a:t> ristabilendo l’ordine nelle province orientali</a:t>
            </a:r>
            <a:r>
              <a:rPr lang="it-IT" sz="2000" b="1" dirty="0">
                <a:latin typeface="Times New Roman" pitchFamily="18" charset="0"/>
              </a:rPr>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8" name="Picture 6" descr="impero partico"/>
          <p:cNvPicPr>
            <a:picLocks noChangeAspect="1" noChangeArrowheads="1"/>
          </p:cNvPicPr>
          <p:nvPr/>
        </p:nvPicPr>
        <p:blipFill>
          <a:blip r:embed="rId3" cstate="print"/>
          <a:srcRect/>
          <a:stretch>
            <a:fillRect/>
          </a:stretch>
        </p:blipFill>
        <p:spPr bwMode="auto">
          <a:xfrm>
            <a:off x="0" y="1"/>
            <a:ext cx="9144000" cy="68580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Antonio e l’Oriente</a:t>
            </a:r>
          </a:p>
        </p:txBody>
      </p:sp>
      <p:sp>
        <p:nvSpPr>
          <p:cNvPr id="60419" name="Text Box 3"/>
          <p:cNvSpPr txBox="1">
            <a:spLocks noChangeArrowheads="1"/>
          </p:cNvSpPr>
          <p:nvPr/>
        </p:nvSpPr>
        <p:spPr bwMode="auto">
          <a:xfrm>
            <a:off x="0" y="1008063"/>
            <a:ext cx="9143999" cy="3785652"/>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Antonio celebra il trionfo ad Alessandria assegnando regni a Cleopatra e ai figli: </a:t>
            </a:r>
          </a:p>
          <a:p>
            <a:pPr algn="just"/>
            <a:r>
              <a:rPr lang="it-IT" sz="2000" b="1" dirty="0">
                <a:latin typeface="Times New Roman" pitchFamily="18" charset="0"/>
              </a:rPr>
              <a:t>   Cleopatra e </a:t>
            </a:r>
            <a:r>
              <a:rPr lang="it-IT" sz="2000" b="1" dirty="0" err="1">
                <a:latin typeface="Times New Roman" pitchFamily="18" charset="0"/>
              </a:rPr>
              <a:t>Cesarione</a:t>
            </a:r>
            <a:r>
              <a:rPr lang="it-IT" sz="2000" b="1" dirty="0">
                <a:latin typeface="Times New Roman" pitchFamily="18" charset="0"/>
              </a:rPr>
              <a:t> (figlio di Cleopatra e Cesare) diventano </a:t>
            </a:r>
            <a:r>
              <a:rPr lang="it-IT" sz="2000" b="1" i="1" dirty="0" err="1">
                <a:latin typeface="Times New Roman" pitchFamily="18" charset="0"/>
              </a:rPr>
              <a:t>basileis</a:t>
            </a:r>
            <a:r>
              <a:rPr lang="it-IT" sz="2000" b="1" dirty="0">
                <a:latin typeface="Times New Roman" pitchFamily="18" charset="0"/>
              </a:rPr>
              <a:t> di </a:t>
            </a:r>
            <a:r>
              <a:rPr lang="it-IT" sz="2000" b="1" dirty="0" err="1">
                <a:latin typeface="Times New Roman" pitchFamily="18" charset="0"/>
              </a:rPr>
              <a:t>Egitto-Cipro</a:t>
            </a:r>
            <a:r>
              <a:rPr lang="it-IT" sz="2000" b="1" dirty="0">
                <a:latin typeface="Times New Roman" pitchFamily="18" charset="0"/>
              </a:rPr>
              <a:t> ed alcune regioni siriache;</a:t>
            </a:r>
          </a:p>
          <a:p>
            <a:pPr algn="just">
              <a:buFont typeface="Wingdings" pitchFamily="2" charset="2"/>
              <a:buChar char="v"/>
            </a:pPr>
            <a:r>
              <a:rPr lang="it-IT" sz="2000" b="1" dirty="0">
                <a:latin typeface="Times New Roman" pitchFamily="18" charset="0"/>
              </a:rPr>
              <a:t>   Alessandro </a:t>
            </a:r>
            <a:r>
              <a:rPr lang="it-IT" sz="2000" b="1" dirty="0" err="1">
                <a:latin typeface="Times New Roman" pitchFamily="18" charset="0"/>
              </a:rPr>
              <a:t>Helios</a:t>
            </a:r>
            <a:r>
              <a:rPr lang="it-IT" sz="2000" b="1" dirty="0">
                <a:latin typeface="Times New Roman" pitchFamily="18" charset="0"/>
              </a:rPr>
              <a:t> diventa </a:t>
            </a:r>
            <a:r>
              <a:rPr lang="it-IT" sz="2000" b="1" i="1" dirty="0" err="1">
                <a:latin typeface="Times New Roman" pitchFamily="18" charset="0"/>
              </a:rPr>
              <a:t>basileus</a:t>
            </a:r>
            <a:r>
              <a:rPr lang="it-IT" sz="2000" b="1" dirty="0">
                <a:latin typeface="Times New Roman" pitchFamily="18" charset="0"/>
              </a:rPr>
              <a:t> di Armenia (e </a:t>
            </a:r>
            <a:r>
              <a:rPr lang="it-IT" sz="2000" b="1" dirty="0" err="1">
                <a:latin typeface="Times New Roman" pitchFamily="18" charset="0"/>
              </a:rPr>
              <a:t>Atropatene</a:t>
            </a:r>
            <a:r>
              <a:rPr lang="it-IT" sz="2000" b="1" dirty="0">
                <a:latin typeface="Times New Roman" pitchFamily="18" charset="0"/>
              </a:rPr>
              <a:t> in quanto genero del re);</a:t>
            </a:r>
          </a:p>
          <a:p>
            <a:pPr algn="just">
              <a:buFont typeface="Wingdings" pitchFamily="2" charset="2"/>
              <a:buChar char="v"/>
            </a:pPr>
            <a:r>
              <a:rPr lang="it-IT" sz="2000" b="1" dirty="0">
                <a:latin typeface="Times New Roman" pitchFamily="18" charset="0"/>
              </a:rPr>
              <a:t>   Tolomeo diventa re di </a:t>
            </a:r>
            <a:r>
              <a:rPr lang="it-IT" sz="2000" b="1" dirty="0" err="1">
                <a:latin typeface="Times New Roman" pitchFamily="18" charset="0"/>
              </a:rPr>
              <a:t>Fenicia-Cilicia</a:t>
            </a:r>
            <a:r>
              <a:rPr lang="it-IT" sz="2000" b="1" dirty="0">
                <a:latin typeface="Times New Roman" pitchFamily="18" charset="0"/>
              </a:rPr>
              <a:t>;</a:t>
            </a:r>
          </a:p>
          <a:p>
            <a:pPr algn="just">
              <a:buFont typeface="Wingdings" pitchFamily="2" charset="2"/>
              <a:buChar char="v"/>
            </a:pPr>
            <a:r>
              <a:rPr lang="it-IT" sz="2000" b="1" dirty="0">
                <a:latin typeface="Times New Roman" pitchFamily="18" charset="0"/>
              </a:rPr>
              <a:t>   Cleopatra </a:t>
            </a:r>
            <a:r>
              <a:rPr lang="it-IT" sz="2000" b="1" dirty="0" err="1">
                <a:latin typeface="Times New Roman" pitchFamily="18" charset="0"/>
              </a:rPr>
              <a:t>Selene</a:t>
            </a:r>
            <a:r>
              <a:rPr lang="it-IT" sz="2000" b="1" dirty="0">
                <a:latin typeface="Times New Roman" pitchFamily="18" charset="0"/>
              </a:rPr>
              <a:t> diventa regina di Cirenaica. </a:t>
            </a:r>
          </a:p>
          <a:p>
            <a:pPr algn="just">
              <a:buFont typeface="Wingdings" pitchFamily="2" charset="2"/>
              <a:buChar char="v"/>
            </a:pPr>
            <a:endParaRPr lang="it-IT" sz="2000" b="1" dirty="0">
              <a:latin typeface="Times New Roman" pitchFamily="18" charset="0"/>
            </a:endParaRPr>
          </a:p>
          <a:p>
            <a:pPr algn="just">
              <a:buFont typeface="Wingdings" pitchFamily="2" charset="2"/>
              <a:buNone/>
            </a:pPr>
            <a:r>
              <a:rPr lang="it-IT" sz="2000" b="1" dirty="0">
                <a:latin typeface="Times New Roman" pitchFamily="18" charset="0"/>
              </a:rPr>
              <a:t>     Con queste assegnazioni Antonio tende a stabilire un nuovo equilibrio di potenze basato sull’alleanza romano-egiziana. Naturalmente ciò provoca reazioni negative in Italia ed in Occidente</a:t>
            </a:r>
            <a:r>
              <a:rPr lang="it-IT" b="1" dirty="0">
                <a:latin typeface="Times New Roman" pitchFamily="18" charset="0"/>
              </a:rPr>
              <a:t>.</a:t>
            </a:r>
          </a:p>
        </p:txBody>
      </p:sp>
      <p:pic>
        <p:nvPicPr>
          <p:cNvPr id="60421" name="Picture 5" descr="Marco Antonio e Cleopatra moneta del 34-32"/>
          <p:cNvPicPr>
            <a:picLocks noChangeAspect="1" noChangeArrowheads="1"/>
          </p:cNvPicPr>
          <p:nvPr/>
        </p:nvPicPr>
        <p:blipFill>
          <a:blip r:embed="rId3" cstate="print"/>
          <a:srcRect/>
          <a:stretch>
            <a:fillRect/>
          </a:stretch>
        </p:blipFill>
        <p:spPr bwMode="auto">
          <a:xfrm>
            <a:off x="675399" y="4805363"/>
            <a:ext cx="4008438" cy="205263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3135313" y="300038"/>
            <a:ext cx="284321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Verso Azio</a:t>
            </a:r>
          </a:p>
        </p:txBody>
      </p:sp>
      <p:sp>
        <p:nvSpPr>
          <p:cNvPr id="61443" name="Text Box 3"/>
          <p:cNvSpPr txBox="1">
            <a:spLocks noChangeArrowheads="1"/>
          </p:cNvSpPr>
          <p:nvPr/>
        </p:nvSpPr>
        <p:spPr bwMode="auto">
          <a:xfrm>
            <a:off x="0" y="1312863"/>
            <a:ext cx="9143999" cy="1938992"/>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Nel 32 i rapporti tra Ottaviano e Antonio si rompono irrimediabilmente. Pur scaduto il secondo quinquennio di triumvirato (31 dicembre 33), Ottaviano mantiene poteri eccezionali; verso marzo/aprile i due consoli e trecento senatori lasciano Roma e raggiungono Antonio. </a:t>
            </a:r>
          </a:p>
          <a:p>
            <a:pPr algn="just"/>
            <a:r>
              <a:rPr lang="it-IT" sz="2000" b="1" dirty="0">
                <a:latin typeface="Times New Roman" pitchFamily="18" charset="0"/>
              </a:rPr>
              <a:t>     Antonio ripudia Ottavia; Ottaviano rende pubblico il testamento di Antonio, nel quale erano confermate le donazioni del 34 a.C. a favore di Cleopatra e dei figli</a:t>
            </a:r>
            <a:r>
              <a:rPr lang="it-IT" b="1" dirty="0">
                <a:latin typeface="Times New Roman" pitchFamily="18" charset="0"/>
              </a:rPr>
              <a:t>.</a:t>
            </a:r>
          </a:p>
        </p:txBody>
      </p:sp>
      <p:pic>
        <p:nvPicPr>
          <p:cNvPr id="61446" name="Picture 6" descr="Marco Antonio moneta chortis speculatorum"/>
          <p:cNvPicPr>
            <a:picLocks noChangeAspect="1" noChangeArrowheads="1"/>
          </p:cNvPicPr>
          <p:nvPr/>
        </p:nvPicPr>
        <p:blipFill>
          <a:blip r:embed="rId3" cstate="print"/>
          <a:srcRect/>
          <a:stretch>
            <a:fillRect/>
          </a:stretch>
        </p:blipFill>
        <p:spPr bwMode="auto">
          <a:xfrm>
            <a:off x="300846" y="3878263"/>
            <a:ext cx="3837767" cy="1970744"/>
          </a:xfrm>
          <a:prstGeom prst="rect">
            <a:avLst/>
          </a:prstGeom>
          <a:noFill/>
          <a:ln w="38100">
            <a:solidFill>
              <a:srgbClr val="808000"/>
            </a:solidFill>
            <a:miter lim="800000"/>
            <a:headEnd/>
            <a:tailEnd/>
          </a:ln>
        </p:spPr>
      </p:pic>
      <p:pic>
        <p:nvPicPr>
          <p:cNvPr id="61447" name="Picture 7" descr="Marco Antonio moneta legio XXI"/>
          <p:cNvPicPr>
            <a:picLocks noChangeAspect="1" noChangeArrowheads="1"/>
          </p:cNvPicPr>
          <p:nvPr/>
        </p:nvPicPr>
        <p:blipFill>
          <a:blip r:embed="rId4" cstate="print"/>
          <a:srcRect/>
          <a:stretch>
            <a:fillRect/>
          </a:stretch>
        </p:blipFill>
        <p:spPr bwMode="auto">
          <a:xfrm>
            <a:off x="4249937" y="3871912"/>
            <a:ext cx="3884413" cy="207168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Il potere di Ottaviano</a:t>
            </a:r>
          </a:p>
        </p:txBody>
      </p:sp>
      <p:sp>
        <p:nvSpPr>
          <p:cNvPr id="62467" name="Text Box 3"/>
          <p:cNvSpPr txBox="1">
            <a:spLocks noChangeArrowheads="1"/>
          </p:cNvSpPr>
          <p:nvPr/>
        </p:nvSpPr>
        <p:spPr bwMode="auto">
          <a:xfrm>
            <a:off x="0" y="1095375"/>
            <a:ext cx="9143999" cy="1200329"/>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La base su cui Ottaviano fonda il suo potere è il </a:t>
            </a:r>
            <a:r>
              <a:rPr lang="it-IT" sz="2400" b="1" i="1" dirty="0" err="1">
                <a:latin typeface="Times New Roman" pitchFamily="18" charset="0"/>
              </a:rPr>
              <a:t>consensus</a:t>
            </a:r>
            <a:r>
              <a:rPr lang="it-IT" sz="2400" b="1" i="1" dirty="0">
                <a:latin typeface="Times New Roman" pitchFamily="18" charset="0"/>
              </a:rPr>
              <a:t> </a:t>
            </a:r>
            <a:r>
              <a:rPr lang="it-IT" sz="2400" b="1" i="1" dirty="0" err="1">
                <a:latin typeface="Times New Roman" pitchFamily="18" charset="0"/>
              </a:rPr>
              <a:t>universorum</a:t>
            </a:r>
            <a:r>
              <a:rPr lang="it-IT" sz="2400" b="1" dirty="0">
                <a:latin typeface="Times New Roman" pitchFamily="18" charset="0"/>
              </a:rPr>
              <a:t> di cui godeva dal 36, e cioè da quando, sconfitto Sesto </a:t>
            </a:r>
            <a:r>
              <a:rPr lang="it-IT" sz="2400" b="1" dirty="0" err="1">
                <a:latin typeface="Times New Roman" pitchFamily="18" charset="0"/>
              </a:rPr>
              <a:t>Pompeo</a:t>
            </a:r>
            <a:r>
              <a:rPr lang="it-IT" sz="2400" b="1" dirty="0">
                <a:latin typeface="Times New Roman" pitchFamily="18" charset="0"/>
              </a:rPr>
              <a:t>, aveva messo fine alle guerre civili:</a:t>
            </a:r>
          </a:p>
        </p:txBody>
      </p:sp>
      <p:sp>
        <p:nvSpPr>
          <p:cNvPr id="62468" name="Rectangle 4"/>
          <p:cNvSpPr>
            <a:spLocks noChangeArrowheads="1"/>
          </p:cNvSpPr>
          <p:nvPr/>
        </p:nvSpPr>
        <p:spPr bwMode="auto">
          <a:xfrm>
            <a:off x="1" y="2349336"/>
            <a:ext cx="9143999" cy="2462213"/>
          </a:xfrm>
          <a:prstGeom prst="rect">
            <a:avLst/>
          </a:prstGeom>
          <a:solidFill>
            <a:srgbClr val="C0C0C0"/>
          </a:solidFill>
          <a:ln w="38100">
            <a:solidFill>
              <a:srgbClr val="808000"/>
            </a:solidFill>
            <a:miter lim="800000"/>
            <a:headEnd/>
            <a:tailEnd/>
          </a:ln>
          <a:effectLst/>
        </p:spPr>
        <p:txBody>
          <a:bodyPr wrap="square" anchor="ctr">
            <a:spAutoFit/>
          </a:bodyPr>
          <a:lstStyle/>
          <a:p>
            <a:pPr algn="just"/>
            <a:r>
              <a:rPr lang="it-IT" sz="2200" b="1" i="1" dirty="0" err="1">
                <a:latin typeface="Times New Roman" pitchFamily="18" charset="0"/>
              </a:rPr>
              <a:t>Res</a:t>
            </a:r>
            <a:r>
              <a:rPr lang="it-IT" sz="2200" b="1" i="1" dirty="0">
                <a:latin typeface="Times New Roman" pitchFamily="18" charset="0"/>
              </a:rPr>
              <a:t> </a:t>
            </a:r>
            <a:r>
              <a:rPr lang="it-IT" sz="2200" b="1" i="1" dirty="0" err="1">
                <a:latin typeface="Times New Roman" pitchFamily="18" charset="0"/>
              </a:rPr>
              <a:t>Gestae</a:t>
            </a:r>
            <a:r>
              <a:rPr lang="it-IT" sz="2200" b="1" dirty="0">
                <a:latin typeface="Times New Roman" pitchFamily="18" charset="0"/>
              </a:rPr>
              <a:t> 34,1: </a:t>
            </a:r>
            <a:r>
              <a:rPr lang="it-IT" sz="2200" b="1" i="1" dirty="0">
                <a:latin typeface="Times New Roman" pitchFamily="18" charset="0"/>
              </a:rPr>
              <a:t>In </a:t>
            </a:r>
            <a:r>
              <a:rPr lang="it-IT" sz="2200" b="1" i="1" dirty="0" err="1">
                <a:latin typeface="Times New Roman" pitchFamily="18" charset="0"/>
              </a:rPr>
              <a:t>consulatu</a:t>
            </a:r>
            <a:r>
              <a:rPr lang="it-IT" sz="2200" b="1" i="1" dirty="0">
                <a:latin typeface="Times New Roman" pitchFamily="18" charset="0"/>
              </a:rPr>
              <a:t> </a:t>
            </a:r>
            <a:r>
              <a:rPr lang="it-IT" sz="2200" b="1" i="1" dirty="0" err="1">
                <a:latin typeface="Times New Roman" pitchFamily="18" charset="0"/>
              </a:rPr>
              <a:t>sexto</a:t>
            </a:r>
            <a:r>
              <a:rPr lang="it-IT" sz="2200" b="1" i="1" dirty="0">
                <a:latin typeface="Times New Roman" pitchFamily="18" charset="0"/>
              </a:rPr>
              <a:t> </a:t>
            </a:r>
            <a:r>
              <a:rPr lang="it-IT" sz="2200" b="1" i="1" dirty="0" err="1">
                <a:latin typeface="Times New Roman" pitchFamily="18" charset="0"/>
              </a:rPr>
              <a:t>et</a:t>
            </a:r>
            <a:r>
              <a:rPr lang="it-IT" sz="2200" b="1" i="1" dirty="0">
                <a:latin typeface="Times New Roman" pitchFamily="18" charset="0"/>
              </a:rPr>
              <a:t> </a:t>
            </a:r>
            <a:r>
              <a:rPr lang="it-IT" sz="2200" b="1" i="1" dirty="0" err="1">
                <a:latin typeface="Times New Roman" pitchFamily="18" charset="0"/>
              </a:rPr>
              <a:t>septimo</a:t>
            </a:r>
            <a:r>
              <a:rPr lang="it-IT" sz="2200" b="1" i="1" dirty="0">
                <a:latin typeface="Times New Roman" pitchFamily="18" charset="0"/>
              </a:rPr>
              <a:t>, </a:t>
            </a:r>
            <a:r>
              <a:rPr lang="it-IT" sz="2200" b="1" i="1" dirty="0" err="1">
                <a:latin typeface="Times New Roman" pitchFamily="18" charset="0"/>
              </a:rPr>
              <a:t>postquam</a:t>
            </a:r>
            <a:r>
              <a:rPr lang="it-IT" sz="2200" b="1" i="1" dirty="0">
                <a:latin typeface="Times New Roman" pitchFamily="18" charset="0"/>
              </a:rPr>
              <a:t> bella </a:t>
            </a:r>
            <a:r>
              <a:rPr lang="it-IT" sz="2200" b="1" i="1" dirty="0" err="1">
                <a:latin typeface="Times New Roman" pitchFamily="18" charset="0"/>
              </a:rPr>
              <a:t>civilia</a:t>
            </a:r>
            <a:r>
              <a:rPr lang="it-IT" sz="2200" b="1" i="1" dirty="0">
                <a:latin typeface="Times New Roman" pitchFamily="18" charset="0"/>
              </a:rPr>
              <a:t> </a:t>
            </a:r>
            <a:r>
              <a:rPr lang="it-IT" sz="2200" b="1" i="1" dirty="0" err="1">
                <a:latin typeface="Times New Roman" pitchFamily="18" charset="0"/>
              </a:rPr>
              <a:t>exstinseram</a:t>
            </a:r>
            <a:r>
              <a:rPr lang="it-IT" sz="2200" b="1" i="1" dirty="0">
                <a:latin typeface="Times New Roman" pitchFamily="18" charset="0"/>
              </a:rPr>
              <a:t>, per </a:t>
            </a:r>
            <a:r>
              <a:rPr lang="it-IT" sz="2200" b="1" i="1" dirty="0" err="1">
                <a:latin typeface="Times New Roman" pitchFamily="18" charset="0"/>
              </a:rPr>
              <a:t>consensum</a:t>
            </a:r>
            <a:r>
              <a:rPr lang="it-IT" sz="2200" b="1" i="1" dirty="0">
                <a:latin typeface="Times New Roman" pitchFamily="18" charset="0"/>
              </a:rPr>
              <a:t> </a:t>
            </a:r>
            <a:r>
              <a:rPr lang="it-IT" sz="2200" b="1" i="1" dirty="0" err="1">
                <a:latin typeface="Times New Roman" pitchFamily="18" charset="0"/>
              </a:rPr>
              <a:t>universorum</a:t>
            </a:r>
            <a:r>
              <a:rPr lang="it-IT" sz="2200" b="1" i="1" dirty="0">
                <a:latin typeface="Times New Roman" pitchFamily="18" charset="0"/>
              </a:rPr>
              <a:t> </a:t>
            </a:r>
            <a:r>
              <a:rPr lang="it-IT" sz="2200" b="1" i="1" dirty="0" err="1">
                <a:latin typeface="Times New Roman" pitchFamily="18" charset="0"/>
              </a:rPr>
              <a:t>potitus</a:t>
            </a:r>
            <a:r>
              <a:rPr lang="it-IT" sz="2200" b="1" i="1" dirty="0">
                <a:latin typeface="Times New Roman" pitchFamily="18" charset="0"/>
              </a:rPr>
              <a:t> rerum omnium, rem </a:t>
            </a:r>
            <a:r>
              <a:rPr lang="it-IT" sz="2200" b="1" i="1" dirty="0" err="1">
                <a:latin typeface="Times New Roman" pitchFamily="18" charset="0"/>
              </a:rPr>
              <a:t>publicam</a:t>
            </a:r>
            <a:r>
              <a:rPr lang="it-IT" sz="2200" b="1" i="1" dirty="0">
                <a:latin typeface="Times New Roman" pitchFamily="18" charset="0"/>
              </a:rPr>
              <a:t> ex </a:t>
            </a:r>
            <a:r>
              <a:rPr lang="it-IT" sz="2200" b="1" i="1" dirty="0" err="1">
                <a:latin typeface="Times New Roman" pitchFamily="18" charset="0"/>
              </a:rPr>
              <a:t>mea</a:t>
            </a:r>
            <a:r>
              <a:rPr lang="it-IT" sz="2200" b="1" i="1" dirty="0">
                <a:latin typeface="Times New Roman" pitchFamily="18" charset="0"/>
              </a:rPr>
              <a:t> </a:t>
            </a:r>
            <a:r>
              <a:rPr lang="it-IT" sz="2200" b="1" i="1" dirty="0" err="1">
                <a:latin typeface="Times New Roman" pitchFamily="18" charset="0"/>
              </a:rPr>
              <a:t>potestate</a:t>
            </a:r>
            <a:r>
              <a:rPr lang="it-IT" sz="2200" b="1" i="1" dirty="0">
                <a:latin typeface="Times New Roman" pitchFamily="18" charset="0"/>
              </a:rPr>
              <a:t> in </a:t>
            </a:r>
            <a:r>
              <a:rPr lang="it-IT" sz="2200" b="1" i="1" dirty="0" err="1">
                <a:latin typeface="Times New Roman" pitchFamily="18" charset="0"/>
              </a:rPr>
              <a:t>senatus</a:t>
            </a:r>
            <a:r>
              <a:rPr lang="it-IT" sz="2200" b="1" i="1" dirty="0">
                <a:latin typeface="Times New Roman" pitchFamily="18" charset="0"/>
              </a:rPr>
              <a:t> </a:t>
            </a:r>
            <a:r>
              <a:rPr lang="it-IT" sz="2200" b="1" i="1" dirty="0" err="1">
                <a:latin typeface="Times New Roman" pitchFamily="18" charset="0"/>
              </a:rPr>
              <a:t>populique</a:t>
            </a:r>
            <a:r>
              <a:rPr lang="it-IT" sz="2200" b="1" i="1" dirty="0">
                <a:latin typeface="Times New Roman" pitchFamily="18" charset="0"/>
              </a:rPr>
              <a:t> Romani </a:t>
            </a:r>
            <a:r>
              <a:rPr lang="it-IT" sz="2200" b="1" i="1" dirty="0" err="1">
                <a:latin typeface="Times New Roman" pitchFamily="18" charset="0"/>
              </a:rPr>
              <a:t>arbitrium</a:t>
            </a:r>
            <a:r>
              <a:rPr lang="it-IT" sz="2200" b="1" i="1" dirty="0">
                <a:latin typeface="Times New Roman" pitchFamily="18" charset="0"/>
              </a:rPr>
              <a:t> </a:t>
            </a:r>
            <a:r>
              <a:rPr lang="it-IT" sz="2200" b="1" i="1" dirty="0" err="1">
                <a:latin typeface="Times New Roman" pitchFamily="18" charset="0"/>
              </a:rPr>
              <a:t>transtuli</a:t>
            </a:r>
            <a:r>
              <a:rPr lang="it-IT" sz="2200" b="1" i="1" dirty="0">
                <a:latin typeface="Times New Roman" pitchFamily="18" charset="0"/>
              </a:rPr>
              <a:t>. </a:t>
            </a:r>
          </a:p>
          <a:p>
            <a:pPr algn="just"/>
            <a:r>
              <a:rPr lang="it-IT" sz="2200" b="1" dirty="0">
                <a:latin typeface="Times New Roman" pitchFamily="18" charset="0"/>
              </a:rPr>
              <a:t>     “Nel mio sesto e settimo consolato, dopo che ebbi estinto le guerre civili, assunto per  universale consenso il controllo degli affari delle  stato, trasmisi il governo della repubblica dal mio potere alla volontà del senato e del popolo romano”. </a:t>
            </a:r>
            <a:endParaRPr lang="it-IT" sz="2200" dirty="0"/>
          </a:p>
        </p:txBody>
      </p:sp>
      <p:sp>
        <p:nvSpPr>
          <p:cNvPr id="62469" name="Rectangle 5"/>
          <p:cNvSpPr>
            <a:spLocks noChangeArrowheads="1"/>
          </p:cNvSpPr>
          <p:nvPr/>
        </p:nvSpPr>
        <p:spPr bwMode="auto">
          <a:xfrm>
            <a:off x="0" y="4894263"/>
            <a:ext cx="9143999" cy="707886"/>
          </a:xfrm>
          <a:prstGeom prst="rect">
            <a:avLst/>
          </a:prstGeom>
          <a:solidFill>
            <a:srgbClr val="C0C0C0"/>
          </a:solidFill>
          <a:ln w="38100">
            <a:solidFill>
              <a:srgbClr val="808000"/>
            </a:solidFill>
            <a:miter lim="800000"/>
            <a:headEnd/>
            <a:tailEnd/>
          </a:ln>
          <a:effectLst/>
        </p:spPr>
        <p:txBody>
          <a:bodyPr wrap="square" anchor="ctr">
            <a:spAutoFit/>
          </a:bodyPr>
          <a:lstStyle/>
          <a:p>
            <a:pPr algn="just"/>
            <a:r>
              <a:rPr lang="it-IT" sz="2000" b="1" dirty="0">
                <a:latin typeface="Times New Roman" pitchFamily="18" charset="0"/>
              </a:rPr>
              <a:t>Appiano</a:t>
            </a:r>
            <a:r>
              <a:rPr lang="it-IT" sz="2000" b="1" i="1" dirty="0">
                <a:latin typeface="Times New Roman" pitchFamily="18" charset="0"/>
              </a:rPr>
              <a:t>, BC </a:t>
            </a:r>
            <a:r>
              <a:rPr lang="it-IT" sz="2000" b="1" dirty="0">
                <a:latin typeface="Times New Roman" pitchFamily="18" charset="0"/>
              </a:rPr>
              <a:t>V, 128.530:     “… </a:t>
            </a:r>
            <a:r>
              <a:rPr lang="it-IT" sz="2000" b="1" i="1" dirty="0">
                <a:latin typeface="Times New Roman" pitchFamily="18" charset="0"/>
              </a:rPr>
              <a:t>e dichiarò che non li avrebbe più condotti in guerre civili, cessate per buona sorte, ma contro gli </a:t>
            </a:r>
            <a:r>
              <a:rPr lang="it-IT" sz="2000" b="1" i="1" dirty="0" err="1">
                <a:latin typeface="Times New Roman" pitchFamily="18" charset="0"/>
              </a:rPr>
              <a:t>Illiri</a:t>
            </a:r>
            <a:r>
              <a:rPr lang="it-IT" sz="2000" b="1" i="1" dirty="0">
                <a:latin typeface="Times New Roman" pitchFamily="18" charset="0"/>
              </a:rPr>
              <a:t> e altre popolazioni </a:t>
            </a:r>
            <a:r>
              <a:rPr lang="it-IT" sz="2000" b="1" i="1" dirty="0" err="1">
                <a:latin typeface="Times New Roman" pitchFamily="18" charset="0"/>
              </a:rPr>
              <a:t>barbare</a:t>
            </a:r>
            <a:r>
              <a:rPr lang="it-IT" sz="2000" b="1" dirty="0" err="1">
                <a:latin typeface="Times New Roman" pitchFamily="18" charset="0"/>
              </a:rPr>
              <a:t>…</a:t>
            </a:r>
            <a:r>
              <a:rPr lang="it-IT" sz="2000" b="1" dirty="0">
                <a:latin typeface="Times New Roman" pitchFamily="18" charset="0"/>
              </a:rPr>
              <a:t> ”. </a:t>
            </a:r>
            <a:endParaRPr lang="it-IT" sz="20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Il potere di Ottaviano</a:t>
            </a:r>
          </a:p>
        </p:txBody>
      </p:sp>
      <p:sp>
        <p:nvSpPr>
          <p:cNvPr id="63491" name="Text Box 3"/>
          <p:cNvSpPr txBox="1">
            <a:spLocks noChangeArrowheads="1"/>
          </p:cNvSpPr>
          <p:nvPr/>
        </p:nvSpPr>
        <p:spPr bwMode="auto">
          <a:xfrm>
            <a:off x="0" y="1341438"/>
            <a:ext cx="9144000" cy="830997"/>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Dal 36 Ottaviano godeva anche delle prerogative del tribuno della plebe:</a:t>
            </a:r>
          </a:p>
        </p:txBody>
      </p:sp>
      <p:sp>
        <p:nvSpPr>
          <p:cNvPr id="63493" name="Rectangle 5"/>
          <p:cNvSpPr>
            <a:spLocks noChangeArrowheads="1"/>
          </p:cNvSpPr>
          <p:nvPr/>
        </p:nvSpPr>
        <p:spPr bwMode="auto">
          <a:xfrm>
            <a:off x="0" y="2217738"/>
            <a:ext cx="9144000" cy="3416320"/>
          </a:xfrm>
          <a:prstGeom prst="rect">
            <a:avLst/>
          </a:prstGeom>
          <a:solidFill>
            <a:srgbClr val="C0C0C0"/>
          </a:solidFill>
          <a:ln w="38100">
            <a:solidFill>
              <a:srgbClr val="808000"/>
            </a:solidFill>
            <a:miter lim="800000"/>
            <a:headEnd/>
            <a:tailEnd/>
          </a:ln>
          <a:effectLst/>
        </p:spPr>
        <p:txBody>
          <a:bodyPr wrap="square" anchor="ctr">
            <a:spAutoFit/>
          </a:bodyPr>
          <a:lstStyle/>
          <a:p>
            <a:pPr algn="just"/>
            <a:r>
              <a:rPr lang="it-IT" b="1" dirty="0"/>
              <a:t>     </a:t>
            </a:r>
            <a:r>
              <a:rPr lang="it-IT" sz="2400" b="1" dirty="0" err="1">
                <a:latin typeface="Times New Roman" pitchFamily="18" charset="0"/>
              </a:rPr>
              <a:t>Dione</a:t>
            </a:r>
            <a:r>
              <a:rPr lang="it-IT" sz="2400" b="1" dirty="0">
                <a:latin typeface="Times New Roman" pitchFamily="18" charset="0"/>
              </a:rPr>
              <a:t> </a:t>
            </a:r>
            <a:r>
              <a:rPr lang="it-IT" sz="2400" b="1" dirty="0" err="1">
                <a:latin typeface="Times New Roman" pitchFamily="18" charset="0"/>
              </a:rPr>
              <a:t>Cassio</a:t>
            </a:r>
            <a:r>
              <a:rPr lang="it-IT" sz="2400" b="1" dirty="0">
                <a:latin typeface="Times New Roman" pitchFamily="18" charset="0"/>
              </a:rPr>
              <a:t> 49, 15, 5-6: “</a:t>
            </a:r>
            <a:r>
              <a:rPr lang="it-IT" sz="2400" b="1" i="1" dirty="0">
                <a:latin typeface="Times New Roman" pitchFamily="18" charset="0"/>
              </a:rPr>
              <a:t>fu decretata la costruzione per lui di una casa a pubbliche spese: egli infatti aveva donato alla Stato e consacrato ad Apollo, dopo che su di esso era caduto un fulmine, il terreno sul Palatino che aveva acquistato per erigervi un’abitazione. Fu dunque decretata la costruzione di questa casa; si decretò inoltre che egli non potesse  essere offeso né con atti né con parole e che il colpevole, se ciò si fosse verificato, avrebbe subito la stessa punizione che viene inflitta a chi offende un tribuno (infatti egli aveva ottenuto il diritto di sedere insieme ai tribuni, sui loro stessi seggi)</a:t>
            </a:r>
            <a:r>
              <a:rPr lang="it-IT" sz="2400" b="1" dirty="0">
                <a:latin typeface="Times New Roman" pitchFamily="18" charset="0"/>
              </a:rPr>
              <a:t>”. </a:t>
            </a:r>
            <a:endParaRPr lang="it-IT" b="1" dirty="0">
              <a:latin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2395538" y="284272"/>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Il potere di Ottaviano</a:t>
            </a:r>
          </a:p>
        </p:txBody>
      </p:sp>
      <p:sp>
        <p:nvSpPr>
          <p:cNvPr id="64515" name="Text Box 3"/>
          <p:cNvSpPr txBox="1">
            <a:spLocks noChangeArrowheads="1"/>
          </p:cNvSpPr>
          <p:nvPr/>
        </p:nvSpPr>
        <p:spPr bwMode="auto">
          <a:xfrm>
            <a:off x="1" y="782747"/>
            <a:ext cx="9144000" cy="2308324"/>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Per rendere la sua posizione più forte, nel 32 ricorse anche all’istituto del giuramento, utilizzato nella prassi politica romana in alcuni momenti di particolare tensione fra le classi o i gruppi politici; Ottaviano lo utilizza in senso più ampio, rispetto all’uso tradizionale, creando un legame diretto tra lui e la compagine imperiale che rientrava nella sua sfera di competenza:</a:t>
            </a:r>
          </a:p>
        </p:txBody>
      </p:sp>
      <p:sp>
        <p:nvSpPr>
          <p:cNvPr id="64516" name="Rectangle 4"/>
          <p:cNvSpPr>
            <a:spLocks noChangeArrowheads="1"/>
          </p:cNvSpPr>
          <p:nvPr/>
        </p:nvSpPr>
        <p:spPr bwMode="auto">
          <a:xfrm>
            <a:off x="0" y="3225800"/>
            <a:ext cx="9143999" cy="2677656"/>
          </a:xfrm>
          <a:prstGeom prst="rect">
            <a:avLst/>
          </a:prstGeom>
          <a:solidFill>
            <a:srgbClr val="C0C0C0"/>
          </a:solidFill>
          <a:ln w="38100">
            <a:solidFill>
              <a:srgbClr val="808000"/>
            </a:solidFill>
            <a:miter lim="800000"/>
            <a:headEnd/>
            <a:tailEnd/>
          </a:ln>
          <a:effectLst/>
        </p:spPr>
        <p:txBody>
          <a:bodyPr wrap="square" anchor="ctr">
            <a:spAutoFit/>
          </a:bodyPr>
          <a:lstStyle/>
          <a:p>
            <a:pPr algn="just"/>
            <a:r>
              <a:rPr lang="it-IT" b="1" dirty="0"/>
              <a:t>     </a:t>
            </a:r>
            <a:r>
              <a:rPr lang="it-IT" sz="2400" b="1" dirty="0" err="1">
                <a:latin typeface="Times New Roman" pitchFamily="18" charset="0"/>
              </a:rPr>
              <a:t>Res</a:t>
            </a:r>
            <a:r>
              <a:rPr lang="it-IT" sz="2400" b="1" dirty="0">
                <a:latin typeface="Times New Roman" pitchFamily="18" charset="0"/>
              </a:rPr>
              <a:t> </a:t>
            </a:r>
            <a:r>
              <a:rPr lang="it-IT" sz="2400" b="1" dirty="0" err="1">
                <a:latin typeface="Times New Roman" pitchFamily="18" charset="0"/>
              </a:rPr>
              <a:t>Gestae</a:t>
            </a:r>
            <a:r>
              <a:rPr lang="it-IT" sz="2400" b="1" dirty="0">
                <a:latin typeface="Times New Roman" pitchFamily="18" charset="0"/>
              </a:rPr>
              <a:t>, 25.3-5: </a:t>
            </a:r>
            <a:r>
              <a:rPr lang="it-IT" sz="2400" b="1" i="1" dirty="0" err="1">
                <a:latin typeface="Times New Roman" pitchFamily="18" charset="0"/>
              </a:rPr>
              <a:t>Iuravit</a:t>
            </a:r>
            <a:r>
              <a:rPr lang="it-IT" sz="2400" b="1" i="1" dirty="0">
                <a:latin typeface="Times New Roman" pitchFamily="18" charset="0"/>
              </a:rPr>
              <a:t> in </a:t>
            </a:r>
            <a:r>
              <a:rPr lang="it-IT" sz="2400" b="1" i="1" dirty="0" err="1">
                <a:latin typeface="Times New Roman" pitchFamily="18" charset="0"/>
              </a:rPr>
              <a:t>mea</a:t>
            </a:r>
            <a:r>
              <a:rPr lang="it-IT" sz="2400" b="1" i="1" dirty="0">
                <a:latin typeface="Times New Roman" pitchFamily="18" charset="0"/>
              </a:rPr>
              <a:t> </a:t>
            </a:r>
            <a:r>
              <a:rPr lang="it-IT" sz="2400" b="1" i="1" dirty="0" err="1">
                <a:latin typeface="Times New Roman" pitchFamily="18" charset="0"/>
              </a:rPr>
              <a:t>verba</a:t>
            </a:r>
            <a:r>
              <a:rPr lang="it-IT" sz="2400" b="1" i="1" dirty="0">
                <a:latin typeface="Times New Roman" pitchFamily="18" charset="0"/>
              </a:rPr>
              <a:t> </a:t>
            </a:r>
            <a:r>
              <a:rPr lang="it-IT" sz="2400" b="1" i="1" dirty="0" err="1">
                <a:latin typeface="Times New Roman" pitchFamily="18" charset="0"/>
              </a:rPr>
              <a:t>tota</a:t>
            </a:r>
            <a:r>
              <a:rPr lang="it-IT" sz="2400" b="1" i="1" dirty="0">
                <a:latin typeface="Times New Roman" pitchFamily="18" charset="0"/>
              </a:rPr>
              <a:t> Italia sponte sua, </a:t>
            </a:r>
            <a:r>
              <a:rPr lang="it-IT" sz="2400" b="1" i="1" dirty="0" err="1">
                <a:latin typeface="Times New Roman" pitchFamily="18" charset="0"/>
              </a:rPr>
              <a:t>et</a:t>
            </a:r>
            <a:r>
              <a:rPr lang="it-IT" sz="2400" b="1" i="1" dirty="0">
                <a:latin typeface="Times New Roman" pitchFamily="18" charset="0"/>
              </a:rPr>
              <a:t> me belli quo </a:t>
            </a:r>
            <a:r>
              <a:rPr lang="it-IT" sz="2400" b="1" i="1" dirty="0" err="1">
                <a:latin typeface="Times New Roman" pitchFamily="18" charset="0"/>
              </a:rPr>
              <a:t>vici</a:t>
            </a:r>
            <a:r>
              <a:rPr lang="it-IT" sz="2400" b="1" i="1" dirty="0">
                <a:latin typeface="Times New Roman" pitchFamily="18" charset="0"/>
              </a:rPr>
              <a:t> ad </a:t>
            </a:r>
            <a:r>
              <a:rPr lang="it-IT" sz="2400" b="1" i="1" dirty="0" err="1">
                <a:latin typeface="Times New Roman" pitchFamily="18" charset="0"/>
              </a:rPr>
              <a:t>Actium</a:t>
            </a:r>
            <a:r>
              <a:rPr lang="it-IT" sz="2400" b="1" i="1" dirty="0">
                <a:latin typeface="Times New Roman" pitchFamily="18" charset="0"/>
              </a:rPr>
              <a:t> </a:t>
            </a:r>
            <a:r>
              <a:rPr lang="it-IT" sz="2400" b="1" i="1" dirty="0" err="1">
                <a:latin typeface="Times New Roman" pitchFamily="18" charset="0"/>
              </a:rPr>
              <a:t>ducem</a:t>
            </a:r>
            <a:r>
              <a:rPr lang="it-IT" sz="2400" b="1" i="1" dirty="0">
                <a:latin typeface="Times New Roman" pitchFamily="18" charset="0"/>
              </a:rPr>
              <a:t> </a:t>
            </a:r>
            <a:r>
              <a:rPr lang="it-IT" sz="2400" b="1" i="1" dirty="0" err="1">
                <a:latin typeface="Times New Roman" pitchFamily="18" charset="0"/>
              </a:rPr>
              <a:t>depoposcit</a:t>
            </a:r>
            <a:r>
              <a:rPr lang="it-IT" sz="2400" b="1" i="1" dirty="0">
                <a:latin typeface="Times New Roman" pitchFamily="18" charset="0"/>
              </a:rPr>
              <a:t>; </a:t>
            </a:r>
            <a:r>
              <a:rPr lang="it-IT" sz="2400" b="1" i="1" dirty="0" err="1">
                <a:latin typeface="Times New Roman" pitchFamily="18" charset="0"/>
              </a:rPr>
              <a:t>iuraverunt</a:t>
            </a:r>
            <a:r>
              <a:rPr lang="it-IT" sz="2400" b="1" i="1" dirty="0">
                <a:latin typeface="Times New Roman" pitchFamily="18" charset="0"/>
              </a:rPr>
              <a:t> in </a:t>
            </a:r>
            <a:r>
              <a:rPr lang="it-IT" sz="2400" b="1" i="1" dirty="0" err="1">
                <a:latin typeface="Times New Roman" pitchFamily="18" charset="0"/>
              </a:rPr>
              <a:t>eadem</a:t>
            </a:r>
            <a:r>
              <a:rPr lang="it-IT" sz="2400" b="1" i="1" dirty="0">
                <a:latin typeface="Times New Roman" pitchFamily="18" charset="0"/>
              </a:rPr>
              <a:t> </a:t>
            </a:r>
            <a:r>
              <a:rPr lang="it-IT" sz="2400" b="1" i="1" dirty="0" err="1">
                <a:latin typeface="Times New Roman" pitchFamily="18" charset="0"/>
              </a:rPr>
              <a:t>verba</a:t>
            </a:r>
            <a:r>
              <a:rPr lang="it-IT" sz="2400" b="1" i="1" dirty="0">
                <a:latin typeface="Times New Roman" pitchFamily="18" charset="0"/>
              </a:rPr>
              <a:t> </a:t>
            </a:r>
            <a:r>
              <a:rPr lang="it-IT" sz="2400" b="1" i="1" dirty="0" err="1">
                <a:latin typeface="Times New Roman" pitchFamily="18" charset="0"/>
              </a:rPr>
              <a:t>provinciae</a:t>
            </a:r>
            <a:r>
              <a:rPr lang="it-IT" sz="2400" b="1" i="1" dirty="0">
                <a:latin typeface="Times New Roman" pitchFamily="18" charset="0"/>
              </a:rPr>
              <a:t> </a:t>
            </a:r>
            <a:r>
              <a:rPr lang="it-IT" sz="2400" b="1" i="1" dirty="0" err="1">
                <a:latin typeface="Times New Roman" pitchFamily="18" charset="0"/>
              </a:rPr>
              <a:t>Galliae</a:t>
            </a:r>
            <a:r>
              <a:rPr lang="it-IT" sz="2400" b="1" i="1" dirty="0">
                <a:latin typeface="Times New Roman" pitchFamily="18" charset="0"/>
              </a:rPr>
              <a:t>, </a:t>
            </a:r>
            <a:r>
              <a:rPr lang="it-IT" sz="2400" b="1" i="1" dirty="0" err="1">
                <a:latin typeface="Times New Roman" pitchFamily="18" charset="0"/>
              </a:rPr>
              <a:t>Hispaniae</a:t>
            </a:r>
            <a:r>
              <a:rPr lang="it-IT" sz="2400" b="1" i="1" dirty="0">
                <a:latin typeface="Times New Roman" pitchFamily="18" charset="0"/>
              </a:rPr>
              <a:t>, Africa, </a:t>
            </a:r>
            <a:r>
              <a:rPr lang="it-IT" sz="2400" b="1" i="1" dirty="0" err="1">
                <a:latin typeface="Times New Roman" pitchFamily="18" charset="0"/>
              </a:rPr>
              <a:t>sicilia</a:t>
            </a:r>
            <a:r>
              <a:rPr lang="it-IT" sz="2400" b="1" i="1" dirty="0">
                <a:latin typeface="Times New Roman" pitchFamily="18" charset="0"/>
              </a:rPr>
              <a:t>, </a:t>
            </a:r>
            <a:r>
              <a:rPr lang="it-IT" sz="2400" b="1" i="1" dirty="0" err="1">
                <a:latin typeface="Times New Roman" pitchFamily="18" charset="0"/>
              </a:rPr>
              <a:t>Sardinia</a:t>
            </a:r>
            <a:r>
              <a:rPr lang="it-IT" sz="2400" b="1" i="1" dirty="0">
                <a:latin typeface="Times New Roman" pitchFamily="18" charset="0"/>
              </a:rPr>
              <a:t>.</a:t>
            </a:r>
            <a:endParaRPr lang="it-IT" sz="2400" b="1" dirty="0">
              <a:latin typeface="Times New Roman" pitchFamily="18" charset="0"/>
            </a:endParaRPr>
          </a:p>
          <a:p>
            <a:pPr algn="just"/>
            <a:r>
              <a:rPr lang="it-IT" sz="2400" b="1" dirty="0">
                <a:latin typeface="Times New Roman" pitchFamily="18" charset="0"/>
              </a:rPr>
              <a:t>     “L’Italia intera,  di sua propria volontà, mi giurò fedeltà e volle me come capo nella guerra che vinsi ad </a:t>
            </a:r>
            <a:r>
              <a:rPr lang="it-IT" sz="2400" b="1" dirty="0" err="1">
                <a:latin typeface="Times New Roman" pitchFamily="18" charset="0"/>
              </a:rPr>
              <a:t>Azio</a:t>
            </a:r>
            <a:r>
              <a:rPr lang="it-IT" sz="2400" b="1" dirty="0">
                <a:latin typeface="Times New Roman" pitchFamily="18" charset="0"/>
              </a:rPr>
              <a:t>; allo stesso modo giurarono fedeltà le province di Gallia, Spagna, Africa, Sicilia e Sardegna”.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1" name="Picture 5" descr="La divisione dell'impero"/>
          <p:cNvPicPr>
            <a:picLocks noChangeAspect="1" noChangeArrowheads="1"/>
          </p:cNvPicPr>
          <p:nvPr/>
        </p:nvPicPr>
        <p:blipFill>
          <a:blip r:embed="rId3" cstate="print"/>
          <a:srcRect/>
          <a:stretch>
            <a:fillRect/>
          </a:stretch>
        </p:blipFill>
        <p:spPr bwMode="auto">
          <a:xfrm>
            <a:off x="0" y="-1"/>
            <a:ext cx="9144000" cy="6858001"/>
          </a:xfrm>
          <a:prstGeom prst="rect">
            <a:avLst/>
          </a:prstGeom>
          <a:noFill/>
          <a:ln w="38100">
            <a:solidFill>
              <a:srgbClr val="808000"/>
            </a:solidFill>
            <a:miter lim="800000"/>
            <a:headEnd/>
            <a:tailEnd/>
          </a:ln>
        </p:spPr>
      </p:pic>
      <p:sp>
        <p:nvSpPr>
          <p:cNvPr id="5" name="Text Box 2"/>
          <p:cNvSpPr txBox="1">
            <a:spLocks noChangeArrowheads="1"/>
          </p:cNvSpPr>
          <p:nvPr/>
        </p:nvSpPr>
        <p:spPr bwMode="auto">
          <a:xfrm>
            <a:off x="0" y="0"/>
            <a:ext cx="4322762" cy="495300"/>
          </a:xfrm>
          <a:prstGeom prst="rect">
            <a:avLst/>
          </a:prstGeom>
          <a:solidFill>
            <a:srgbClr val="FFFF00"/>
          </a:solidFill>
          <a:ln w="38100">
            <a:solidFill>
              <a:srgbClr val="808000"/>
            </a:solidFill>
            <a:miter lim="800000"/>
            <a:headEnd/>
            <a:tailEnd/>
          </a:ln>
          <a:effectLst/>
        </p:spPr>
        <p:txBody>
          <a:bodyPr>
            <a:spAutoFit/>
          </a:bodyPr>
          <a:lstStyle/>
          <a:p>
            <a:pPr algn="ctr"/>
            <a:r>
              <a:rPr lang="it-IT" sz="2400" b="1" dirty="0">
                <a:latin typeface="Times New Roman" pitchFamily="18" charset="0"/>
              </a:rPr>
              <a:t>La battaglia di </a:t>
            </a:r>
            <a:r>
              <a:rPr lang="it-IT" sz="2400" b="1" dirty="0" err="1">
                <a:latin typeface="Times New Roman" pitchFamily="18" charset="0"/>
              </a:rPr>
              <a:t>Azio</a:t>
            </a:r>
            <a:endParaRPr lang="it-IT" sz="2400" b="1" dirty="0">
              <a:latin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2395538" y="300038"/>
            <a:ext cx="4322762" cy="495300"/>
          </a:xfrm>
          <a:prstGeom prst="rect">
            <a:avLst/>
          </a:prstGeom>
          <a:solidFill>
            <a:srgbClr val="CCFFFF"/>
          </a:solidFill>
          <a:ln w="38100">
            <a:solidFill>
              <a:srgbClr val="808000"/>
            </a:solidFill>
            <a:miter lim="800000"/>
            <a:headEnd/>
            <a:tailEnd/>
          </a:ln>
          <a:effectLst/>
        </p:spPr>
        <p:txBody>
          <a:bodyPr>
            <a:spAutoFit/>
          </a:bodyPr>
          <a:lstStyle/>
          <a:p>
            <a:pPr algn="ctr"/>
            <a:r>
              <a:rPr lang="it-IT" sz="2400" b="1">
                <a:latin typeface="Times New Roman" pitchFamily="18" charset="0"/>
              </a:rPr>
              <a:t>La battaglia di Azio</a:t>
            </a:r>
          </a:p>
        </p:txBody>
      </p:sp>
      <p:sp>
        <p:nvSpPr>
          <p:cNvPr id="66563" name="Text Box 3"/>
          <p:cNvSpPr txBox="1">
            <a:spLocks noChangeArrowheads="1"/>
          </p:cNvSpPr>
          <p:nvPr/>
        </p:nvSpPr>
        <p:spPr bwMode="auto">
          <a:xfrm>
            <a:off x="0" y="1357313"/>
            <a:ext cx="9144000" cy="1815882"/>
          </a:xfrm>
          <a:prstGeom prst="rect">
            <a:avLst/>
          </a:prstGeom>
          <a:solidFill>
            <a:srgbClr val="00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Alla falsa notizia della morte di Cleopatra, Antonio si uccise. Quando Ottaviano conquistò Alessandria, Cleopatra, dopo inutili trattative, si suicidò. L’Egitto diventa provincia romana</a:t>
            </a:r>
            <a:r>
              <a:rPr lang="it-IT" b="1" dirty="0">
                <a:latin typeface="Times New Roman" pitchFamily="18" charset="0"/>
              </a:rPr>
              <a:t>.</a:t>
            </a:r>
          </a:p>
        </p:txBody>
      </p:sp>
      <p:pic>
        <p:nvPicPr>
          <p:cNvPr id="66565" name="Picture 5" descr="Ottaviano denario AEGYPTO CAPTA"/>
          <p:cNvPicPr>
            <a:picLocks noChangeAspect="1" noChangeArrowheads="1"/>
          </p:cNvPicPr>
          <p:nvPr/>
        </p:nvPicPr>
        <p:blipFill>
          <a:blip r:embed="rId3" cstate="print"/>
          <a:srcRect/>
          <a:stretch>
            <a:fillRect/>
          </a:stretch>
        </p:blipFill>
        <p:spPr bwMode="auto">
          <a:xfrm>
            <a:off x="5967413" y="3387725"/>
            <a:ext cx="2654300" cy="2419350"/>
          </a:xfrm>
          <a:prstGeom prst="rect">
            <a:avLst/>
          </a:prstGeom>
          <a:noFill/>
          <a:ln w="38100">
            <a:solidFill>
              <a:srgbClr val="808000"/>
            </a:solidFill>
            <a:miter lim="800000"/>
            <a:headEnd/>
            <a:tailEnd/>
          </a:ln>
        </p:spPr>
      </p:pic>
      <p:pic>
        <p:nvPicPr>
          <p:cNvPr id="66566" name="Picture 6" descr="Ottaviano e Agrippa asse di Nemausus dopo Azio"/>
          <p:cNvPicPr>
            <a:picLocks noChangeAspect="1" noChangeArrowheads="1"/>
          </p:cNvPicPr>
          <p:nvPr/>
        </p:nvPicPr>
        <p:blipFill>
          <a:blip r:embed="rId4" cstate="print"/>
          <a:srcRect/>
          <a:stretch>
            <a:fillRect/>
          </a:stretch>
        </p:blipFill>
        <p:spPr bwMode="auto">
          <a:xfrm>
            <a:off x="552450" y="3402013"/>
            <a:ext cx="4857750" cy="238283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12697</TotalTime>
  <Words>7182</Words>
  <Application>Microsoft Office PowerPoint</Application>
  <PresentationFormat>Presentazione su schermo (4:3)</PresentationFormat>
  <Paragraphs>292</Paragraphs>
  <Slides>42</Slides>
  <Notes>38</Notes>
  <HiddenSlides>0</HiddenSlides>
  <MMClips>0</MMClips>
  <ScaleCrop>false</ScaleCrop>
  <HeadingPairs>
    <vt:vector size="4" baseType="variant">
      <vt:variant>
        <vt:lpstr>Tema</vt:lpstr>
      </vt:variant>
      <vt:variant>
        <vt:i4>1</vt:i4>
      </vt:variant>
      <vt:variant>
        <vt:lpstr>Titoli diapositive</vt:lpstr>
      </vt:variant>
      <vt:variant>
        <vt:i4>42</vt:i4>
      </vt:variant>
    </vt:vector>
  </HeadingPairs>
  <TitlesOfParts>
    <vt:vector size="43"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89</cp:revision>
  <dcterms:created xsi:type="dcterms:W3CDTF">2005-04-18T15:07:34Z</dcterms:created>
  <dcterms:modified xsi:type="dcterms:W3CDTF">2017-02-15T00:33:57Z</dcterms:modified>
</cp:coreProperties>
</file>