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45.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notesSlides/notesSlide46.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ppt/notesSlides/notesSlide4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4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Default Extension="gif" ContentType="image/gif"/>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1"/>
  </p:notesMasterIdLst>
  <p:sldIdLst>
    <p:sldId id="256" r:id="rId2"/>
    <p:sldId id="257" r:id="rId3"/>
    <p:sldId id="258" r:id="rId4"/>
    <p:sldId id="259" r:id="rId5"/>
    <p:sldId id="260" r:id="rId6"/>
    <p:sldId id="279" r:id="rId7"/>
    <p:sldId id="265" r:id="rId8"/>
    <p:sldId id="261" r:id="rId9"/>
    <p:sldId id="264" r:id="rId10"/>
    <p:sldId id="262" r:id="rId11"/>
    <p:sldId id="263" r:id="rId12"/>
    <p:sldId id="266" r:id="rId13"/>
    <p:sldId id="267" r:id="rId14"/>
    <p:sldId id="280" r:id="rId15"/>
    <p:sldId id="268" r:id="rId16"/>
    <p:sldId id="269" r:id="rId17"/>
    <p:sldId id="270" r:id="rId18"/>
    <p:sldId id="271" r:id="rId19"/>
    <p:sldId id="272" r:id="rId20"/>
    <p:sldId id="273" r:id="rId21"/>
    <p:sldId id="304" r:id="rId22"/>
    <p:sldId id="274" r:id="rId23"/>
    <p:sldId id="275" r:id="rId24"/>
    <p:sldId id="276" r:id="rId25"/>
    <p:sldId id="277" r:id="rId26"/>
    <p:sldId id="278" r:id="rId27"/>
    <p:sldId id="281" r:id="rId28"/>
    <p:sldId id="282" r:id="rId29"/>
    <p:sldId id="283" r:id="rId30"/>
    <p:sldId id="284" r:id="rId31"/>
    <p:sldId id="286" r:id="rId32"/>
    <p:sldId id="285" r:id="rId33"/>
    <p:sldId id="287" r:id="rId34"/>
    <p:sldId id="288" r:id="rId35"/>
    <p:sldId id="289" r:id="rId36"/>
    <p:sldId id="290" r:id="rId37"/>
    <p:sldId id="291" r:id="rId38"/>
    <p:sldId id="292" r:id="rId39"/>
    <p:sldId id="293" r:id="rId40"/>
    <p:sldId id="294" r:id="rId41"/>
    <p:sldId id="295" r:id="rId42"/>
    <p:sldId id="297" r:id="rId43"/>
    <p:sldId id="298" r:id="rId44"/>
    <p:sldId id="296" r:id="rId45"/>
    <p:sldId id="299" r:id="rId46"/>
    <p:sldId id="300" r:id="rId47"/>
    <p:sldId id="301" r:id="rId48"/>
    <p:sldId id="302" r:id="rId49"/>
    <p:sldId id="303" r:id="rId50"/>
  </p:sldIdLst>
  <p:sldSz cx="9144000" cy="6858000" type="screen4x3"/>
  <p:notesSz cx="6858000" cy="9144000"/>
  <p:defaultTextStyle>
    <a:defPPr>
      <a:defRPr lang="it-IT"/>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67384" autoAdjust="0"/>
  </p:normalViewPr>
  <p:slideViewPr>
    <p:cSldViewPr snapToGrid="0">
      <p:cViewPr>
        <p:scale>
          <a:sx n="50" d="100"/>
          <a:sy n="50" d="100"/>
        </p:scale>
        <p:origin x="-1956" y="-78"/>
      </p:cViewPr>
      <p:guideLst>
        <p:guide orient="horz" pos="2160"/>
        <p:guide pos="2880"/>
      </p:guideLst>
    </p:cSldViewPr>
  </p:slideViewPr>
  <p:notesTextViewPr>
    <p:cViewPr>
      <p:scale>
        <a:sx n="125" d="100"/>
        <a:sy n="125" d="100"/>
      </p:scale>
      <p:origin x="0" y="0"/>
    </p:cViewPr>
  </p:notesTextViewPr>
  <p:gridSpacing cx="73737788" cy="7373778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6FACBBD-FE9A-485E-951F-1747D65DB5E5}" type="datetimeFigureOut">
              <a:rPr lang="it-IT" smtClean="0"/>
              <a:pPr/>
              <a:t>14/02/2017</a:t>
            </a:fld>
            <a:endParaRPr lang="it-IT"/>
          </a:p>
        </p:txBody>
      </p:sp>
      <p:sp>
        <p:nvSpPr>
          <p:cNvPr id="4" name="Segnaposto immagin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6" name="Segnaposto piè di pa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CF6504F-4E52-4E5C-9CBC-3D28638A12B8}" type="slidenum">
              <a:rPr lang="it-IT" smtClean="0"/>
              <a:pPr/>
              <a:t>‹N›</a:t>
            </a:fld>
            <a:endParaRPr lang="it-IT"/>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3" Type="http://schemas.openxmlformats.org/officeDocument/2006/relationships/hyperlink" Target="https://it.wikipedia.org/wiki/Marco_Antonio_Oratore" TargetMode="External"/><Relationship Id="rId2" Type="http://schemas.openxmlformats.org/officeDocument/2006/relationships/slide" Target="../slides/slide23.xml"/><Relationship Id="rId1" Type="http://schemas.openxmlformats.org/officeDocument/2006/relationships/notesMaster" Target="../notesMasters/notesMaster1.xml"/><Relationship Id="rId6" Type="http://schemas.openxmlformats.org/officeDocument/2006/relationships/hyperlink" Target="https://it.wikipedia.org/wiki/Curia_Hostilia" TargetMode="External"/><Relationship Id="rId5" Type="http://schemas.openxmlformats.org/officeDocument/2006/relationships/hyperlink" Target="https://it.wikipedia.org/wiki/Campidoglio" TargetMode="External"/><Relationship Id="rId4" Type="http://schemas.openxmlformats.org/officeDocument/2006/relationships/hyperlink" Target="https://it.wikipedia.org/w/index.php?title=Gaio_Memmio_(tribuno_della_plebe_111_a.C.)&amp;action=edit&amp;redlink=1" TargetMode="Externa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lnSpcReduction="10000"/>
          </a:bodyPr>
          <a:lstStyle/>
          <a:p>
            <a:r>
              <a:rPr lang="it-IT" sz="1600" dirty="0" smtClean="0"/>
              <a:t>133 morte di </a:t>
            </a:r>
            <a:r>
              <a:rPr lang="it-IT" sz="1600" dirty="0" smtClean="0"/>
              <a:t>Tiberio</a:t>
            </a:r>
          </a:p>
          <a:p>
            <a:pPr>
              <a:buFont typeface="Wingdings"/>
              <a:buChar char="à"/>
            </a:pPr>
            <a:r>
              <a:rPr lang="it-IT" sz="1600" dirty="0" smtClean="0">
                <a:sym typeface="Wingdings" pitchFamily="2" charset="2"/>
              </a:rPr>
              <a:t>iter </a:t>
            </a:r>
            <a:r>
              <a:rPr lang="it-IT" sz="1600" dirty="0" smtClean="0">
                <a:sym typeface="Wingdings" pitchFamily="2" charset="2"/>
              </a:rPr>
              <a:t>della sua legge 10 dicembre,</a:t>
            </a:r>
            <a:r>
              <a:rPr lang="it-IT" sz="1600" baseline="0" dirty="0" smtClean="0">
                <a:sym typeface="Wingdings" pitchFamily="2" charset="2"/>
              </a:rPr>
              <a:t> preparazione dei 500 </a:t>
            </a:r>
            <a:r>
              <a:rPr lang="it-IT" sz="1600" baseline="0" dirty="0" err="1" smtClean="0">
                <a:sym typeface="Wingdings" pitchFamily="2" charset="2"/>
              </a:rPr>
              <a:t>iugera</a:t>
            </a:r>
            <a:r>
              <a:rPr lang="it-IT" sz="1600" baseline="0" dirty="0" smtClean="0">
                <a:sym typeface="Wingdings" pitchFamily="2" charset="2"/>
              </a:rPr>
              <a:t>, o mille </a:t>
            </a:r>
            <a:r>
              <a:rPr lang="it-IT" sz="1600" baseline="0" dirty="0" err="1" smtClean="0">
                <a:sym typeface="Wingdings" pitchFamily="2" charset="2"/>
              </a:rPr>
              <a:t>iugera</a:t>
            </a:r>
            <a:endParaRPr lang="it-IT" sz="1600" baseline="0" dirty="0" smtClean="0">
              <a:sym typeface="Wingdings" pitchFamily="2" charset="2"/>
            </a:endParaRPr>
          </a:p>
          <a:p>
            <a:pPr>
              <a:buFont typeface="Wingdings"/>
              <a:buChar char="à"/>
            </a:pPr>
            <a:r>
              <a:rPr lang="it-IT" sz="1600" baseline="0" dirty="0" smtClean="0">
                <a:sym typeface="Wingdings" pitchFamily="2" charset="2"/>
              </a:rPr>
              <a:t>Se vi fosse stato un riconoscimento </a:t>
            </a:r>
            <a:r>
              <a:rPr lang="it-IT" sz="1600" baseline="0" dirty="0" smtClean="0">
                <a:sym typeface="Wingdings" pitchFamily="2" charset="2"/>
              </a:rPr>
              <a:t>eventuali migliorie, rimanessero in possesso illimitato trasmissibile agli eredi, come già Gaio </a:t>
            </a:r>
            <a:r>
              <a:rPr lang="it-IT" sz="1600" baseline="0" dirty="0" err="1" smtClean="0">
                <a:sym typeface="Wingdings" pitchFamily="2" charset="2"/>
              </a:rPr>
              <a:t>Levio</a:t>
            </a:r>
            <a:endParaRPr lang="it-IT" sz="1600" baseline="0" dirty="0" smtClean="0">
              <a:sym typeface="Wingdings" pitchFamily="2" charset="2"/>
            </a:endParaRPr>
          </a:p>
          <a:p>
            <a:pPr>
              <a:buFont typeface="Wingdings"/>
              <a:buChar char="à"/>
            </a:pPr>
            <a:r>
              <a:rPr lang="it-IT" sz="1600" baseline="0" dirty="0" smtClean="0">
                <a:sym typeface="Wingdings" pitchFamily="2" charset="2"/>
              </a:rPr>
              <a:t>Opposizione non tarda ad insorgere, </a:t>
            </a:r>
            <a:r>
              <a:rPr lang="it-IT" sz="1600" baseline="0" dirty="0" smtClean="0">
                <a:sym typeface="Wingdings" pitchFamily="2" charset="2"/>
              </a:rPr>
              <a:t>mezzo: uno dei suoi colleghi Marco Ottavio spinto ad apporre il veto alla proposta di Tiberio, cosi si apre un violento scontro fra Tiberio e Marco </a:t>
            </a:r>
            <a:r>
              <a:rPr lang="it-IT" sz="1600" baseline="0" dirty="0" smtClean="0">
                <a:sym typeface="Wingdings" pitchFamily="2" charset="2"/>
              </a:rPr>
              <a:t>Ottavio (palesemente in combutta con il Senato)</a:t>
            </a:r>
          </a:p>
          <a:p>
            <a:pPr>
              <a:buFont typeface="Wingdings"/>
              <a:buChar char="à"/>
            </a:pPr>
            <a:r>
              <a:rPr lang="it-IT" sz="1600" baseline="0" dirty="0" smtClean="0">
                <a:sym typeface="Wingdings" pitchFamily="2" charset="2"/>
              </a:rPr>
              <a:t>conflitto </a:t>
            </a:r>
            <a:r>
              <a:rPr lang="it-IT" sz="1600" baseline="0" dirty="0" smtClean="0">
                <a:sym typeface="Wingdings" pitchFamily="2" charset="2"/>
              </a:rPr>
              <a:t>di interesse per Marco </a:t>
            </a:r>
            <a:r>
              <a:rPr lang="it-IT" sz="1600" baseline="0" dirty="0" smtClean="0">
                <a:sym typeface="Wingdings" pitchFamily="2" charset="2"/>
              </a:rPr>
              <a:t>Ottavio: </a:t>
            </a:r>
            <a:r>
              <a:rPr lang="it-IT" sz="1600" baseline="0" dirty="0" smtClean="0">
                <a:sym typeface="Wingdings" pitchFamily="2" charset="2"/>
              </a:rPr>
              <a:t>come </a:t>
            </a:r>
            <a:r>
              <a:rPr lang="it-IT" sz="1600" baseline="0" dirty="0" smtClean="0">
                <a:sym typeface="Wingdings" pitchFamily="2" charset="2"/>
              </a:rPr>
              <a:t>Tiberio </a:t>
            </a:r>
            <a:r>
              <a:rPr lang="it-IT" sz="1600" baseline="0" dirty="0" smtClean="0">
                <a:sym typeface="Wingdings" pitchFamily="2" charset="2"/>
              </a:rPr>
              <a:t>cerca di </a:t>
            </a:r>
            <a:r>
              <a:rPr lang="it-IT" sz="1600" baseline="0" dirty="0" smtClean="0">
                <a:sym typeface="Wingdings" pitchFamily="2" charset="2"/>
              </a:rPr>
              <a:t>superare? Tiberio </a:t>
            </a:r>
            <a:r>
              <a:rPr lang="it-IT" sz="1600" baseline="0" dirty="0" smtClean="0">
                <a:sym typeface="Wingdings" pitchFamily="2" charset="2"/>
              </a:rPr>
              <a:t>convoca i comizi: il tribuno della plebe eletto </a:t>
            </a:r>
            <a:r>
              <a:rPr lang="it-IT" sz="1600" baseline="0" dirty="0" smtClean="0">
                <a:sym typeface="Wingdings" pitchFamily="2" charset="2"/>
              </a:rPr>
              <a:t>è un tribuno per </a:t>
            </a:r>
            <a:r>
              <a:rPr lang="it-IT" sz="1600" baseline="0" dirty="0" smtClean="0">
                <a:sym typeface="Wingdings" pitchFamily="2" charset="2"/>
              </a:rPr>
              <a:t>difendere gli interessi della plebe, legge favorevole alla plebe, </a:t>
            </a:r>
            <a:r>
              <a:rPr lang="it-IT" sz="1600" baseline="0" dirty="0" smtClean="0">
                <a:sym typeface="Wingdings" pitchFamily="2" charset="2"/>
              </a:rPr>
              <a:t>ma il veto di Marco </a:t>
            </a:r>
            <a:r>
              <a:rPr lang="it-IT" sz="1600" baseline="0" dirty="0" smtClean="0">
                <a:sym typeface="Wingdings" pitchFamily="2" charset="2"/>
              </a:rPr>
              <a:t>non è d’accordo con gli interessi della plebe pertanto deve decadere la sua </a:t>
            </a:r>
            <a:r>
              <a:rPr lang="it-IT" sz="1600" baseline="0" dirty="0" smtClean="0">
                <a:sym typeface="Wingdings" pitchFamily="2" charset="2"/>
              </a:rPr>
              <a:t>carica</a:t>
            </a:r>
          </a:p>
          <a:p>
            <a:pPr>
              <a:buFont typeface="Wingdings"/>
              <a:buChar char="à"/>
            </a:pPr>
            <a:r>
              <a:rPr lang="it-IT" sz="1600" baseline="0" dirty="0" smtClean="0">
                <a:sym typeface="Wingdings" pitchFamily="2" charset="2"/>
              </a:rPr>
              <a:t>proposta di Tiberio è accettata </a:t>
            </a:r>
            <a:r>
              <a:rPr lang="it-IT" sz="1600" baseline="0" dirty="0" smtClean="0">
                <a:sym typeface="Wingdings" pitchFamily="2" charset="2"/>
              </a:rPr>
              <a:t>con grande </a:t>
            </a:r>
            <a:r>
              <a:rPr lang="it-IT" sz="1600" baseline="0" dirty="0" smtClean="0">
                <a:sym typeface="Wingdings" pitchFamily="2" charset="2"/>
              </a:rPr>
              <a:t>scandalo, Marco Ottavio è </a:t>
            </a:r>
            <a:r>
              <a:rPr lang="it-IT" sz="1600" baseline="0" dirty="0" smtClean="0">
                <a:sym typeface="Wingdings" pitchFamily="2" charset="2"/>
              </a:rPr>
              <a:t>sfiduciato sia dalla plebe e </a:t>
            </a:r>
            <a:r>
              <a:rPr lang="it-IT" sz="1600" baseline="0" dirty="0" smtClean="0">
                <a:sym typeface="Wingdings" pitchFamily="2" charset="2"/>
              </a:rPr>
              <a:t>da un </a:t>
            </a:r>
            <a:r>
              <a:rPr lang="it-IT" sz="1600" baseline="0" dirty="0" err="1" smtClean="0">
                <a:sym typeface="Wingdings" pitchFamily="2" charset="2"/>
              </a:rPr>
              <a:t>suocollega</a:t>
            </a:r>
            <a:r>
              <a:rPr lang="it-IT" sz="1600" baseline="0" dirty="0" smtClean="0">
                <a:sym typeface="Wingdings" pitchFamily="2" charset="2"/>
              </a:rPr>
              <a:t>, un nuovo tributo eletto </a:t>
            </a:r>
            <a:r>
              <a:rPr lang="it-IT" sz="1600" baseline="0" dirty="0" smtClean="0">
                <a:sym typeface="Wingdings" pitchFamily="2" charset="2"/>
              </a:rPr>
              <a:t> e tutti gli altri tribuni si ravvedevano </a:t>
            </a:r>
            <a:r>
              <a:rPr lang="it-IT" sz="1600" baseline="0" dirty="0" smtClean="0">
                <a:sym typeface="Wingdings" pitchFamily="2" charset="2"/>
              </a:rPr>
              <a:t>da imporre </a:t>
            </a:r>
            <a:r>
              <a:rPr lang="it-IT" sz="1600" baseline="0" dirty="0" smtClean="0">
                <a:sym typeface="Wingdings" pitchFamily="2" charset="2"/>
              </a:rPr>
              <a:t>un ulteriore veto</a:t>
            </a:r>
          </a:p>
          <a:p>
            <a:pPr>
              <a:buFont typeface="Wingdings"/>
              <a:buChar char="à"/>
            </a:pPr>
            <a:r>
              <a:rPr lang="it-IT" sz="1600" baseline="0" dirty="0" smtClean="0">
                <a:sym typeface="Wingdings" pitchFamily="2" charset="2"/>
              </a:rPr>
              <a:t>la </a:t>
            </a:r>
            <a:r>
              <a:rPr lang="it-IT" sz="1600" baseline="0" dirty="0" smtClean="0">
                <a:sym typeface="Wingdings" pitchFamily="2" charset="2"/>
              </a:rPr>
              <a:t>legge passa, la sua è stata una forzatura, </a:t>
            </a:r>
            <a:r>
              <a:rPr lang="it-IT" sz="1600" baseline="0" dirty="0" smtClean="0">
                <a:sym typeface="Wingdings" pitchFamily="2" charset="2"/>
              </a:rPr>
              <a:t>alcuni senatori </a:t>
            </a:r>
            <a:r>
              <a:rPr lang="it-IT" sz="1600" baseline="0" dirty="0" smtClean="0">
                <a:sym typeface="Wingdings" pitchFamily="2" charset="2"/>
              </a:rPr>
              <a:t>che lo appoggiano non </a:t>
            </a:r>
            <a:r>
              <a:rPr lang="it-IT" sz="1600" baseline="0" dirty="0" smtClean="0">
                <a:sym typeface="Wingdings" pitchFamily="2" charset="2"/>
              </a:rPr>
              <a:t>l’ appoggiano +</a:t>
            </a:r>
          </a:p>
          <a:p>
            <a:pPr>
              <a:buFont typeface="Wingdings"/>
              <a:buChar char="à"/>
            </a:pPr>
            <a:r>
              <a:rPr lang="it-IT" sz="1600" baseline="0" dirty="0" smtClean="0">
                <a:sym typeface="Wingdings" pitchFamily="2" charset="2"/>
              </a:rPr>
              <a:t>Tiberio </a:t>
            </a:r>
            <a:r>
              <a:rPr lang="it-IT" sz="1600" baseline="0" dirty="0" smtClean="0">
                <a:sym typeface="Wingdings" pitchFamily="2" charset="2"/>
              </a:rPr>
              <a:t>va </a:t>
            </a:r>
            <a:r>
              <a:rPr lang="it-IT" sz="1600" baseline="0" dirty="0" smtClean="0">
                <a:sym typeface="Wingdings" pitchFamily="2" charset="2"/>
              </a:rPr>
              <a:t>avanti: si propone il </a:t>
            </a:r>
            <a:r>
              <a:rPr lang="it-IT" sz="1600" baseline="0" dirty="0" smtClean="0">
                <a:sym typeface="Wingdings" pitchFamily="2" charset="2"/>
              </a:rPr>
              <a:t>problema del patrimonio di Pergamo, Tiberio disse </a:t>
            </a:r>
            <a:r>
              <a:rPr lang="it-IT" sz="1600" baseline="0" dirty="0" smtClean="0">
                <a:sym typeface="Wingdings" pitchFamily="2" charset="2"/>
              </a:rPr>
              <a:t>“dare </a:t>
            </a:r>
            <a:r>
              <a:rPr lang="it-IT" sz="1600" baseline="0" dirty="0" smtClean="0">
                <a:sym typeface="Wingdings" pitchFamily="2" charset="2"/>
              </a:rPr>
              <a:t>il tarallo a chi non ha i denti è </a:t>
            </a:r>
            <a:r>
              <a:rPr lang="it-IT" sz="1600" baseline="0" dirty="0" smtClean="0">
                <a:sym typeface="Wingdings" pitchFamily="2" charset="2"/>
              </a:rPr>
              <a:t>inutile” </a:t>
            </a:r>
            <a:r>
              <a:rPr lang="it-IT" sz="1600" baseline="0" dirty="0" smtClean="0">
                <a:sym typeface="Wingdings" pitchFamily="2" charset="2"/>
              </a:rPr>
              <a:t>perché se </a:t>
            </a:r>
            <a:r>
              <a:rPr lang="it-IT" sz="1600" baseline="0" dirty="0" smtClean="0">
                <a:sym typeface="Wingdings" pitchFamily="2" charset="2"/>
              </a:rPr>
              <a:t>prende </a:t>
            </a:r>
            <a:r>
              <a:rPr lang="it-IT" sz="1600" baseline="0" dirty="0" smtClean="0">
                <a:sym typeface="Wingdings" pitchFamily="2" charset="2"/>
              </a:rPr>
              <a:t>un </a:t>
            </a:r>
            <a:r>
              <a:rPr lang="it-IT" sz="1600" baseline="0" dirty="0" err="1" smtClean="0">
                <a:sym typeface="Wingdings" pitchFamily="2" charset="2"/>
              </a:rPr>
              <a:t>fundus</a:t>
            </a:r>
            <a:r>
              <a:rPr lang="it-IT" sz="1600" baseline="0" dirty="0" smtClean="0">
                <a:sym typeface="Wingdings" pitchFamily="2" charset="2"/>
              </a:rPr>
              <a:t> e lo </a:t>
            </a:r>
            <a:r>
              <a:rPr lang="it-IT" sz="1600" baseline="0" dirty="0" smtClean="0">
                <a:sym typeface="Wingdings" pitchFamily="2" charset="2"/>
              </a:rPr>
              <a:t>si assegna </a:t>
            </a:r>
            <a:r>
              <a:rPr lang="it-IT" sz="1600" baseline="0" dirty="0" smtClean="0">
                <a:sym typeface="Wingdings" pitchFamily="2" charset="2"/>
              </a:rPr>
              <a:t>a un proletario, non sarà in grado di </a:t>
            </a:r>
            <a:r>
              <a:rPr lang="it-IT" sz="1600" baseline="0" dirty="0" smtClean="0">
                <a:sym typeface="Wingdings" pitchFamily="2" charset="2"/>
              </a:rPr>
              <a:t>sfruttarlo pienamente: </a:t>
            </a:r>
            <a:r>
              <a:rPr lang="it-IT" sz="1600" baseline="0" dirty="0" smtClean="0">
                <a:sym typeface="Wingdings" pitchFamily="2" charset="2"/>
              </a:rPr>
              <a:t>Tiberio si rende conto che devono essere finanziate le spese di tali </a:t>
            </a:r>
            <a:r>
              <a:rPr lang="it-IT" sz="1600" baseline="0" dirty="0" smtClean="0">
                <a:sym typeface="Wingdings" pitchFamily="2" charset="2"/>
              </a:rPr>
              <a:t>provvedimenti</a:t>
            </a:r>
            <a:r>
              <a:rPr lang="it-IT" sz="1600" baseline="0" dirty="0" smtClean="0">
                <a:sym typeface="Wingdings" pitchFamily="2" charset="2"/>
              </a:rPr>
              <a:t>, </a:t>
            </a:r>
            <a:r>
              <a:rPr lang="it-IT" sz="1600" baseline="0" dirty="0" smtClean="0">
                <a:sym typeface="Wingdings" pitchFamily="2" charset="2"/>
              </a:rPr>
              <a:t>ed ecco che si presenta l’opportunità </a:t>
            </a:r>
            <a:r>
              <a:rPr lang="it-IT" sz="1600" baseline="0" dirty="0" smtClean="0">
                <a:sym typeface="Wingdings" pitchFamily="2" charset="2"/>
              </a:rPr>
              <a:t>offerta dal tesoro di </a:t>
            </a:r>
            <a:r>
              <a:rPr lang="it-IT" sz="1600" baseline="0" dirty="0" smtClean="0">
                <a:sym typeface="Wingdings" pitchFamily="2" charset="2"/>
              </a:rPr>
              <a:t>Pergamo e del Re </a:t>
            </a:r>
            <a:r>
              <a:rPr lang="it-IT" sz="1600" baseline="0" dirty="0" err="1" smtClean="0">
                <a:sym typeface="Wingdings" pitchFamily="2" charset="2"/>
              </a:rPr>
              <a:t>Attalo</a:t>
            </a:r>
            <a:r>
              <a:rPr lang="it-IT" sz="1600" baseline="0" dirty="0" smtClean="0">
                <a:sym typeface="Wingdings" pitchFamily="2" charset="2"/>
              </a:rPr>
              <a:t> III;</a:t>
            </a:r>
          </a:p>
          <a:p>
            <a:pPr>
              <a:buFont typeface="Wingdings"/>
              <a:buChar char="à"/>
            </a:pPr>
            <a:r>
              <a:rPr lang="it-IT" sz="1600" baseline="0" dirty="0" smtClean="0">
                <a:sym typeface="Wingdings" pitchFamily="2" charset="2"/>
              </a:rPr>
              <a:t>I propositi di </a:t>
            </a:r>
            <a:r>
              <a:rPr lang="it-IT" sz="1600" baseline="0" dirty="0" err="1" smtClean="0">
                <a:sym typeface="Wingdings" pitchFamily="2" charset="2"/>
              </a:rPr>
              <a:t>Gracco</a:t>
            </a:r>
            <a:r>
              <a:rPr lang="it-IT" sz="1600" baseline="0" dirty="0" smtClean="0">
                <a:sym typeface="Wingdings" pitchFamily="2" charset="2"/>
              </a:rPr>
              <a:t> sono chiari: consentire </a:t>
            </a:r>
            <a:r>
              <a:rPr lang="it-IT" sz="1600" baseline="0" dirty="0" smtClean="0">
                <a:sym typeface="Wingdings" pitchFamily="2" charset="2"/>
              </a:rPr>
              <a:t>una legge dell’utilizzo del tesoro di Pergamo per finanziare le spese di assegnazione dei neo-assegnati, intervento che suscita problemi a </a:t>
            </a:r>
            <a:r>
              <a:rPr lang="it-IT" sz="1600" baseline="0" dirty="0" smtClean="0">
                <a:sym typeface="Wingdings" pitchFamily="2" charset="2"/>
              </a:rPr>
              <a:t>Roma, poiché questa questione di politica estera </a:t>
            </a:r>
            <a:r>
              <a:rPr lang="it-IT" sz="1600" baseline="0" dirty="0" smtClean="0">
                <a:sym typeface="Wingdings" pitchFamily="2" charset="2"/>
              </a:rPr>
              <a:t>entra in un ambito proprio del senato la </a:t>
            </a:r>
            <a:r>
              <a:rPr lang="it-IT" sz="1600" baseline="0" dirty="0" smtClean="0">
                <a:sym typeface="Wingdings" pitchFamily="2" charset="2"/>
              </a:rPr>
              <a:t>gestione di donativi di altri regni </a:t>
            </a:r>
            <a:r>
              <a:rPr lang="it-IT" sz="1600" baseline="0" dirty="0" smtClean="0">
                <a:sym typeface="Wingdings" pitchFamily="2" charset="2"/>
              </a:rPr>
              <a:t>erano ambiti propri del </a:t>
            </a:r>
            <a:r>
              <a:rPr lang="it-IT" sz="1600" baseline="0" dirty="0" smtClean="0">
                <a:sym typeface="Wingdings" pitchFamily="2" charset="2"/>
              </a:rPr>
              <a:t>senato</a:t>
            </a:r>
          </a:p>
          <a:p>
            <a:pPr>
              <a:buFont typeface="Wingdings"/>
              <a:buChar char="à"/>
            </a:pPr>
            <a:r>
              <a:rPr lang="it-IT" sz="1600" baseline="0" dirty="0" smtClean="0">
                <a:sym typeface="Wingdings" pitchFamily="2" charset="2"/>
              </a:rPr>
              <a:t> </a:t>
            </a:r>
            <a:r>
              <a:rPr lang="it-IT" sz="1600" baseline="0" dirty="0" smtClean="0">
                <a:sym typeface="Wingdings" pitchFamily="2" charset="2"/>
              </a:rPr>
              <a:t>Tiberio è entrato in faccende che non lo dovrebbe riguardare ossia eventi di politica </a:t>
            </a:r>
            <a:r>
              <a:rPr lang="it-IT" sz="1600" baseline="0" dirty="0" smtClean="0">
                <a:sym typeface="Wingdings" pitchFamily="2" charset="2"/>
              </a:rPr>
              <a:t>estera, l’atto </a:t>
            </a:r>
            <a:r>
              <a:rPr lang="it-IT" sz="1600" baseline="0" dirty="0" smtClean="0">
                <a:sym typeface="Wingdings" pitchFamily="2" charset="2"/>
              </a:rPr>
              <a:t>di rottura con la tradizione </a:t>
            </a:r>
            <a:r>
              <a:rPr lang="it-IT" sz="1600" baseline="0" dirty="0" smtClean="0">
                <a:sym typeface="Wingdings" pitchFamily="2" charset="2"/>
              </a:rPr>
              <a:t>gli </a:t>
            </a:r>
            <a:r>
              <a:rPr lang="it-IT" sz="1600" baseline="0" dirty="0" smtClean="0">
                <a:sym typeface="Wingdings" pitchFamily="2" charset="2"/>
              </a:rPr>
              <a:t>aliena un’altra ricca fetta dei suoi sostenitori, ha fatto un errore </a:t>
            </a:r>
            <a:r>
              <a:rPr lang="it-IT" sz="1600" baseline="0" dirty="0" smtClean="0">
                <a:sym typeface="Wingdings" pitchFamily="2" charset="2"/>
              </a:rPr>
              <a:t>politico</a:t>
            </a:r>
          </a:p>
          <a:p>
            <a:pPr>
              <a:buFont typeface="Wingdings"/>
              <a:buChar char="à"/>
            </a:pPr>
            <a:r>
              <a:rPr lang="it-IT" sz="1600" baseline="0" dirty="0" smtClean="0">
                <a:sym typeface="Wingdings" pitchFamily="2" charset="2"/>
              </a:rPr>
              <a:t>La sua </a:t>
            </a:r>
            <a:r>
              <a:rPr lang="it-IT" sz="1600" baseline="0" dirty="0" smtClean="0">
                <a:sym typeface="Wingdings" pitchFamily="2" charset="2"/>
              </a:rPr>
              <a:t>base di </a:t>
            </a:r>
            <a:r>
              <a:rPr lang="it-IT" sz="1600" baseline="0" dirty="0" smtClean="0">
                <a:sym typeface="Wingdings" pitchFamily="2" charset="2"/>
              </a:rPr>
              <a:t>sostegno era </a:t>
            </a:r>
            <a:r>
              <a:rPr lang="it-IT" sz="1600" baseline="0" dirty="0" smtClean="0">
                <a:sym typeface="Wingdings" pitchFamily="2" charset="2"/>
              </a:rPr>
              <a:t>plebe </a:t>
            </a:r>
            <a:r>
              <a:rPr lang="it-IT" sz="1600" baseline="0" dirty="0" smtClean="0">
                <a:sym typeface="Wingdings" pitchFamily="2" charset="2"/>
              </a:rPr>
              <a:t>rurale e plebe urbana, </a:t>
            </a:r>
            <a:r>
              <a:rPr lang="it-IT" sz="1600" baseline="0" dirty="0" smtClean="0">
                <a:sym typeface="Wingdings" pitchFamily="2" charset="2"/>
              </a:rPr>
              <a:t>l’elezioni tribunato della plebe hanno luogo in luglio quando ci sono lavori agricoli</a:t>
            </a:r>
            <a:r>
              <a:rPr lang="it-IT" sz="1600" baseline="0" dirty="0" smtClean="0">
                <a:sym typeface="Wingdings" pitchFamily="2" charset="2"/>
              </a:rPr>
              <a:t>, quindi </a:t>
            </a:r>
            <a:r>
              <a:rPr lang="it-IT" sz="1600" baseline="0" dirty="0" smtClean="0">
                <a:sym typeface="Wingdings" pitchFamily="2" charset="2"/>
              </a:rPr>
              <a:t>la sua base </a:t>
            </a:r>
            <a:r>
              <a:rPr lang="it-IT" sz="1600" baseline="0" dirty="0" smtClean="0">
                <a:sym typeface="Wingdings" pitchFamily="2" charset="2"/>
              </a:rPr>
              <a:t>elettorale è fuori dalla città, </a:t>
            </a:r>
            <a:r>
              <a:rPr lang="it-IT" sz="1600" baseline="0" dirty="0" smtClean="0">
                <a:sym typeface="Wingdings" pitchFamily="2" charset="2"/>
              </a:rPr>
              <a:t>quando ci saranno l’elezioni è impegnata altrove, quindi dispera per un </a:t>
            </a:r>
            <a:r>
              <a:rPr lang="it-IT" sz="1600" baseline="0" dirty="0" smtClean="0">
                <a:sym typeface="Wingdings" pitchFamily="2" charset="2"/>
              </a:rPr>
              <a:t>2° </a:t>
            </a:r>
            <a:r>
              <a:rPr lang="it-IT" sz="1600" baseline="0" dirty="0" smtClean="0">
                <a:sym typeface="Wingdings" pitchFamily="2" charset="2"/>
              </a:rPr>
              <a:t>mandato cerca di ripresentarsi; </a:t>
            </a:r>
            <a:r>
              <a:rPr lang="it-IT" sz="1600" baseline="0" dirty="0" smtClean="0">
                <a:sym typeface="Wingdings" pitchFamily="2" charset="2"/>
              </a:rPr>
              <a:t>il gesto è contrario </a:t>
            </a:r>
            <a:r>
              <a:rPr lang="it-IT" sz="1600" baseline="0" dirty="0" smtClean="0">
                <a:sym typeface="Wingdings" pitchFamily="2" charset="2"/>
              </a:rPr>
              <a:t>alla </a:t>
            </a:r>
            <a:r>
              <a:rPr lang="it-IT" sz="1600" baseline="0" dirty="0" smtClean="0">
                <a:sym typeface="Wingdings" pitchFamily="2" charset="2"/>
              </a:rPr>
              <a:t>tradizione</a:t>
            </a:r>
          </a:p>
          <a:p>
            <a:pPr>
              <a:buFont typeface="Wingdings"/>
              <a:buNone/>
            </a:pPr>
            <a:r>
              <a:rPr lang="it-IT" sz="1600" baseline="0" dirty="0" smtClean="0">
                <a:sym typeface="Wingdings" pitchFamily="2" charset="2"/>
              </a:rPr>
              <a:t> </a:t>
            </a:r>
            <a:r>
              <a:rPr lang="it-IT" sz="1600" baseline="0" dirty="0" err="1" smtClean="0">
                <a:sym typeface="Wingdings" pitchFamily="2" charset="2"/>
              </a:rPr>
              <a:t>Licinio</a:t>
            </a:r>
            <a:r>
              <a:rPr lang="it-IT" sz="1600" baseline="0" dirty="0" smtClean="0">
                <a:sym typeface="Wingdings" pitchFamily="2" charset="2"/>
              </a:rPr>
              <a:t> </a:t>
            </a:r>
            <a:r>
              <a:rPr lang="it-IT" sz="1600" baseline="0" dirty="0" smtClean="0">
                <a:sym typeface="Wingdings" pitchFamily="2" charset="2"/>
              </a:rPr>
              <a:t>Stolone e </a:t>
            </a:r>
            <a:r>
              <a:rPr lang="it-IT" sz="1600" baseline="0" dirty="0" err="1" smtClean="0">
                <a:sym typeface="Wingdings" pitchFamily="2" charset="2"/>
              </a:rPr>
              <a:t>Sestio</a:t>
            </a:r>
            <a:r>
              <a:rPr lang="it-IT" sz="1600" baseline="0" dirty="0" smtClean="0">
                <a:sym typeface="Wingdings" pitchFamily="2" charset="2"/>
              </a:rPr>
              <a:t> Laterano presentati dal 376 al </a:t>
            </a:r>
            <a:r>
              <a:rPr lang="it-IT" sz="1600" baseline="0" dirty="0" smtClean="0">
                <a:sym typeface="Wingdings" pitchFamily="2" charset="2"/>
              </a:rPr>
              <a:t>367 come tribuni ma erano casi di eccezionalità nel garantirsi diritti nella lotta fra gli ordini, quindi la possibilità </a:t>
            </a:r>
            <a:r>
              <a:rPr lang="it-IT" sz="1600" baseline="0" dirty="0" smtClean="0">
                <a:sym typeface="Wingdings" pitchFamily="2" charset="2"/>
              </a:rPr>
              <a:t>di </a:t>
            </a:r>
            <a:r>
              <a:rPr lang="it-IT" sz="1600" baseline="0" dirty="0" smtClean="0">
                <a:sym typeface="Wingdings" pitchFamily="2" charset="2"/>
              </a:rPr>
              <a:t>iterazione era </a:t>
            </a:r>
            <a:r>
              <a:rPr lang="it-IT" sz="1600" baseline="0" dirty="0" smtClean="0">
                <a:sym typeface="Wingdings" pitchFamily="2" charset="2"/>
              </a:rPr>
              <a:t>possibile, ma la </a:t>
            </a:r>
            <a:r>
              <a:rPr lang="it-IT" sz="1600" baseline="0" dirty="0" smtClean="0">
                <a:sym typeface="Wingdings" pitchFamily="2" charset="2"/>
              </a:rPr>
              <a:t>prassi o consuetudine </a:t>
            </a:r>
            <a:r>
              <a:rPr lang="it-IT" sz="1600" baseline="0" dirty="0" smtClean="0">
                <a:sym typeface="Wingdings" pitchFamily="2" charset="2"/>
              </a:rPr>
              <a:t>prevede un solo </a:t>
            </a:r>
            <a:r>
              <a:rPr lang="it-IT" sz="1600" baseline="0" dirty="0" smtClean="0">
                <a:sym typeface="Wingdings" pitchFamily="2" charset="2"/>
              </a:rPr>
              <a:t>anno per </a:t>
            </a:r>
            <a:r>
              <a:rPr lang="it-IT" sz="1600" baseline="0" dirty="0" smtClean="0">
                <a:sym typeface="Wingdings" pitchFamily="2" charset="2"/>
              </a:rPr>
              <a:t>la </a:t>
            </a:r>
            <a:r>
              <a:rPr lang="it-IT" sz="1600" baseline="0" dirty="0" err="1" smtClean="0">
                <a:sym typeface="Wingdings" pitchFamily="2" charset="2"/>
              </a:rPr>
              <a:t>ricanditatura</a:t>
            </a:r>
            <a:r>
              <a:rPr lang="it-IT" sz="1600" baseline="0" dirty="0" smtClean="0">
                <a:sym typeface="Wingdings" pitchFamily="2" charset="2"/>
              </a:rPr>
              <a:t> del tribunato</a:t>
            </a:r>
          </a:p>
          <a:p>
            <a:pPr>
              <a:buFont typeface="Wingdings"/>
              <a:buNone/>
            </a:pPr>
            <a:r>
              <a:rPr lang="it-IT" sz="1600" baseline="0" dirty="0" smtClean="0">
                <a:sym typeface="Wingdings" pitchFamily="2" charset="2"/>
              </a:rPr>
              <a:t>La ricandidatura </a:t>
            </a:r>
            <a:r>
              <a:rPr lang="it-IT" sz="1600" baseline="0" dirty="0" smtClean="0">
                <a:sym typeface="Wingdings" pitchFamily="2" charset="2"/>
              </a:rPr>
              <a:t>provoca dei disordini, Tiberio </a:t>
            </a:r>
            <a:r>
              <a:rPr lang="it-IT" sz="1600" baseline="0" dirty="0" smtClean="0">
                <a:sym typeface="Wingdings" pitchFamily="2" charset="2"/>
              </a:rPr>
              <a:t>viene ucciso, e la </a:t>
            </a:r>
            <a:r>
              <a:rPr lang="it-IT" sz="1600" baseline="0" dirty="0" smtClean="0">
                <a:sym typeface="Wingdings" pitchFamily="2" charset="2"/>
              </a:rPr>
              <a:t>tensione </a:t>
            </a:r>
            <a:r>
              <a:rPr lang="it-IT" sz="1600" baseline="0" dirty="0" smtClean="0">
                <a:sym typeface="Wingdings" pitchFamily="2" charset="2"/>
              </a:rPr>
              <a:t>politica </a:t>
            </a:r>
            <a:r>
              <a:rPr lang="it-IT" sz="1600" baseline="0" dirty="0" smtClean="0">
                <a:sym typeface="Wingdings" pitchFamily="2" charset="2"/>
              </a:rPr>
              <a:t>si mantiene anche nei mesi </a:t>
            </a:r>
            <a:r>
              <a:rPr lang="it-IT" sz="1600" baseline="0" dirty="0" smtClean="0">
                <a:sym typeface="Wingdings" pitchFamily="2" charset="2"/>
              </a:rPr>
              <a:t>successivi</a:t>
            </a:r>
          </a:p>
          <a:p>
            <a:pPr>
              <a:buFont typeface="Wingdings"/>
              <a:buChar char="à"/>
            </a:pPr>
            <a:r>
              <a:rPr lang="it-IT" sz="1600" baseline="0" dirty="0" smtClean="0">
                <a:sym typeface="Wingdings" pitchFamily="2" charset="2"/>
              </a:rPr>
              <a:t>Scipione </a:t>
            </a:r>
            <a:r>
              <a:rPr lang="it-IT" sz="1600" baseline="0" dirty="0" smtClean="0">
                <a:sym typeface="Wingdings" pitchFamily="2" charset="2"/>
              </a:rPr>
              <a:t>Nasica si era armato di bastone e si era posto una toga sul capo </a:t>
            </a:r>
            <a:r>
              <a:rPr lang="it-IT" sz="1600" baseline="0" dirty="0" smtClean="0">
                <a:sym typeface="Wingdings" pitchFamily="2" charset="2"/>
              </a:rPr>
              <a:t>e aveva attaccato </a:t>
            </a:r>
            <a:r>
              <a:rPr lang="it-IT" sz="1600" baseline="0" dirty="0" smtClean="0">
                <a:sym typeface="Wingdings" pitchFamily="2" charset="2"/>
              </a:rPr>
              <a:t>Tiberio e i suoi sostenitori deve </a:t>
            </a:r>
            <a:r>
              <a:rPr lang="it-IT" sz="1600" baseline="0" dirty="0" smtClean="0">
                <a:sym typeface="Wingdings" pitchFamily="2" charset="2"/>
              </a:rPr>
              <a:t>ora allontanarsi </a:t>
            </a:r>
            <a:r>
              <a:rPr lang="it-IT" sz="1600" baseline="0" dirty="0" smtClean="0">
                <a:sym typeface="Wingdings" pitchFamily="2" charset="2"/>
              </a:rPr>
              <a:t>per </a:t>
            </a:r>
            <a:r>
              <a:rPr lang="it-IT" sz="1600" baseline="0" dirty="0" smtClean="0">
                <a:sym typeface="Wingdings" pitchFamily="2" charset="2"/>
              </a:rPr>
              <a:t>evitare la pena di un omicidio </a:t>
            </a:r>
            <a:r>
              <a:rPr lang="it-IT" sz="1600" baseline="0" dirty="0" smtClean="0">
                <a:sym typeface="Wingdings" pitchFamily="2" charset="2"/>
              </a:rPr>
              <a:t>di </a:t>
            </a:r>
            <a:r>
              <a:rPr lang="it-IT" sz="1600" baseline="0" dirty="0" smtClean="0">
                <a:sym typeface="Wingdings" pitchFamily="2" charset="2"/>
              </a:rPr>
              <a:t>un </a:t>
            </a:r>
            <a:r>
              <a:rPr lang="it-IT" sz="1600" baseline="0" dirty="0" smtClean="0">
                <a:sym typeface="Wingdings" pitchFamily="2" charset="2"/>
              </a:rPr>
              <a:t>tribuno perché gode della </a:t>
            </a:r>
            <a:r>
              <a:rPr lang="it-IT" sz="1600" baseline="0" dirty="0" err="1" smtClean="0">
                <a:sym typeface="Wingdings" pitchFamily="2" charset="2"/>
              </a:rPr>
              <a:t>sanctitas</a:t>
            </a:r>
            <a:endParaRPr lang="it-IT" sz="1600" baseline="0" dirty="0" smtClean="0">
              <a:sym typeface="Wingdings" pitchFamily="2" charset="2"/>
            </a:endParaRPr>
          </a:p>
          <a:p>
            <a:pPr>
              <a:buFont typeface="Wingdings"/>
              <a:buChar char="à"/>
            </a:pPr>
            <a:r>
              <a:rPr lang="it-IT" sz="1600" baseline="0" dirty="0" smtClean="0">
                <a:sym typeface="Wingdings" pitchFamily="2" charset="2"/>
              </a:rPr>
              <a:t> </a:t>
            </a:r>
            <a:r>
              <a:rPr lang="it-IT" sz="1600" baseline="0" dirty="0" smtClean="0">
                <a:sym typeface="Wingdings" pitchFamily="2" charset="2"/>
              </a:rPr>
              <a:t>i seguaci vengono accusati di </a:t>
            </a:r>
            <a:r>
              <a:rPr lang="it-IT" sz="1600" baseline="0" dirty="0" smtClean="0">
                <a:sym typeface="Wingdings" pitchFamily="2" charset="2"/>
              </a:rPr>
              <a:t>aver perseguito la tirannide</a:t>
            </a:r>
            <a:endParaRPr lang="it-IT" sz="1600" dirty="0"/>
          </a:p>
        </p:txBody>
      </p:sp>
      <p:sp>
        <p:nvSpPr>
          <p:cNvPr id="4" name="Segnaposto numero diapositiva 3"/>
          <p:cNvSpPr>
            <a:spLocks noGrp="1"/>
          </p:cNvSpPr>
          <p:nvPr>
            <p:ph type="sldNum" sz="quarter" idx="10"/>
          </p:nvPr>
        </p:nvSpPr>
        <p:spPr/>
        <p:txBody>
          <a:bodyPr/>
          <a:lstStyle/>
          <a:p>
            <a:fld id="{DCF6504F-4E52-4E5C-9CBC-3D28638A12B8}" type="slidenum">
              <a:rPr lang="it-IT" smtClean="0"/>
              <a:pPr/>
              <a:t>1</a:t>
            </a:fld>
            <a:endParaRPr lang="it-IT"/>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sz="1600" dirty="0" smtClean="0"/>
              <a:t>La</a:t>
            </a:r>
            <a:r>
              <a:rPr lang="it-IT" sz="1600" baseline="0" dirty="0" smtClean="0"/>
              <a:t> legge rimane in </a:t>
            </a:r>
            <a:r>
              <a:rPr lang="it-IT" sz="1600" baseline="0" dirty="0" smtClean="0"/>
              <a:t>vigore e il posto </a:t>
            </a:r>
            <a:r>
              <a:rPr lang="it-IT" sz="1600" baseline="0" dirty="0" smtClean="0"/>
              <a:t>di </a:t>
            </a:r>
            <a:r>
              <a:rPr lang="it-IT" sz="1600" baseline="0" dirty="0" smtClean="0"/>
              <a:t>Tiberio è preso </a:t>
            </a:r>
            <a:r>
              <a:rPr lang="it-IT" sz="1600" baseline="0" dirty="0" smtClean="0"/>
              <a:t>da </a:t>
            </a:r>
            <a:r>
              <a:rPr lang="it-IT" sz="1600" baseline="0" dirty="0" err="1" smtClean="0"/>
              <a:t>Licinio</a:t>
            </a:r>
            <a:r>
              <a:rPr lang="it-IT" sz="1600" baseline="0" dirty="0" smtClean="0"/>
              <a:t>;</a:t>
            </a:r>
          </a:p>
          <a:p>
            <a:r>
              <a:rPr lang="it-IT" sz="1600" baseline="0" dirty="0" smtClean="0"/>
              <a:t>La legge era particolarmente ostacolata </a:t>
            </a:r>
            <a:r>
              <a:rPr lang="it-IT" sz="1600" baseline="0" dirty="0" smtClean="0"/>
              <a:t>dall’</a:t>
            </a:r>
            <a:r>
              <a:rPr lang="it-IT" sz="1600" baseline="0" dirty="0" err="1" smtClean="0"/>
              <a:t>elites</a:t>
            </a:r>
            <a:r>
              <a:rPr lang="it-IT" sz="1600" baseline="0" dirty="0" smtClean="0"/>
              <a:t> romana e da una parte dell’</a:t>
            </a:r>
            <a:r>
              <a:rPr lang="it-IT" sz="1600" baseline="0" dirty="0" err="1" smtClean="0"/>
              <a:t>elites</a:t>
            </a:r>
            <a:r>
              <a:rPr lang="it-IT" sz="1600" baseline="0" dirty="0" smtClean="0"/>
              <a:t> </a:t>
            </a:r>
            <a:r>
              <a:rPr lang="it-IT" sz="1600" baseline="0" dirty="0" smtClean="0"/>
              <a:t>italica</a:t>
            </a:r>
          </a:p>
          <a:p>
            <a:r>
              <a:rPr lang="it-IT" sz="1600" baseline="0" dirty="0" smtClean="0">
                <a:sym typeface="Wingdings" pitchFamily="2" charset="2"/>
              </a:rPr>
              <a:t>Le accuse erano che fosse fatta con </a:t>
            </a:r>
            <a:r>
              <a:rPr lang="it-IT" sz="1600" baseline="0" dirty="0" smtClean="0">
                <a:sym typeface="Wingdings" pitchFamily="2" charset="2"/>
              </a:rPr>
              <a:t>una certa fretta senza possibilità di definizione agro </a:t>
            </a:r>
            <a:r>
              <a:rPr lang="it-IT" sz="1600" baseline="0" dirty="0" err="1" smtClean="0">
                <a:sym typeface="Wingdings" pitchFamily="2" charset="2"/>
              </a:rPr>
              <a:t>publico</a:t>
            </a:r>
            <a:endParaRPr lang="it-IT" sz="1600" baseline="0" dirty="0" smtClean="0">
              <a:sym typeface="Wingdings" pitchFamily="2" charset="2"/>
            </a:endParaRPr>
          </a:p>
          <a:p>
            <a:pPr>
              <a:buFont typeface="Wingdings"/>
              <a:buChar char="à"/>
            </a:pPr>
            <a:r>
              <a:rPr lang="it-IT" sz="1600" baseline="0" dirty="0" smtClean="0">
                <a:sym typeface="Wingdings" pitchFamily="2" charset="2"/>
              </a:rPr>
              <a:t>terreni </a:t>
            </a:r>
            <a:r>
              <a:rPr lang="it-IT" sz="1600" baseline="0" dirty="0" smtClean="0">
                <a:sym typeface="Wingdings" pitchFamily="2" charset="2"/>
              </a:rPr>
              <a:t>sfruttati </a:t>
            </a:r>
            <a:r>
              <a:rPr lang="it-IT" sz="1600" baseline="0" dirty="0" smtClean="0">
                <a:sym typeface="Wingdings" pitchFamily="2" charset="2"/>
              </a:rPr>
              <a:t>dalle </a:t>
            </a:r>
            <a:r>
              <a:rPr lang="it-IT" sz="1600" baseline="0" dirty="0" err="1" smtClean="0">
                <a:sym typeface="Wingdings" pitchFamily="2" charset="2"/>
              </a:rPr>
              <a:t>elites</a:t>
            </a:r>
            <a:r>
              <a:rPr lang="it-IT" sz="1600" baseline="0" dirty="0" smtClean="0">
                <a:sym typeface="Wingdings" pitchFamily="2" charset="2"/>
              </a:rPr>
              <a:t> aristocratiche sia romane sia italiche ora vengono messi </a:t>
            </a:r>
            <a:r>
              <a:rPr lang="it-IT" sz="1600" baseline="0" dirty="0" smtClean="0">
                <a:sym typeface="Wingdings" pitchFamily="2" charset="2"/>
              </a:rPr>
              <a:t>in </a:t>
            </a:r>
            <a:r>
              <a:rPr lang="it-IT" sz="1600" baseline="0" dirty="0" smtClean="0">
                <a:sym typeface="Wingdings" pitchFamily="2" charset="2"/>
              </a:rPr>
              <a:t>discussione gli stessi </a:t>
            </a:r>
            <a:r>
              <a:rPr lang="it-IT" sz="1600" baseline="0" dirty="0" smtClean="0">
                <a:sym typeface="Wingdings" pitchFamily="2" charset="2"/>
              </a:rPr>
              <a:t>titoli di proprietà che accampavano su questi </a:t>
            </a:r>
            <a:r>
              <a:rPr lang="it-IT" sz="1600" baseline="0" dirty="0" smtClean="0">
                <a:sym typeface="Wingdings" pitchFamily="2" charset="2"/>
              </a:rPr>
              <a:t>terreni</a:t>
            </a:r>
          </a:p>
          <a:p>
            <a:pPr>
              <a:buFont typeface="Wingdings"/>
              <a:buNone/>
            </a:pPr>
            <a:r>
              <a:rPr lang="it-IT" sz="1600" baseline="0" dirty="0" smtClean="0">
                <a:sym typeface="Wingdings" pitchFamily="2" charset="2"/>
              </a:rPr>
              <a:t>Queste </a:t>
            </a:r>
            <a:r>
              <a:rPr lang="it-IT" sz="1600" baseline="0" dirty="0" err="1" smtClean="0">
                <a:sym typeface="Wingdings" pitchFamily="2" charset="2"/>
              </a:rPr>
              <a:t>Elites</a:t>
            </a:r>
            <a:r>
              <a:rPr lang="it-IT" sz="1600" baseline="0" dirty="0" smtClean="0">
                <a:sym typeface="Wingdings" pitchFamily="2" charset="2"/>
              </a:rPr>
              <a:t> </a:t>
            </a:r>
            <a:r>
              <a:rPr lang="it-IT" sz="1600" baseline="0" dirty="0" smtClean="0">
                <a:sym typeface="Wingdings" pitchFamily="2" charset="2"/>
              </a:rPr>
              <a:t>cercano un sostegno a Roma nel cognato di Tiberio e Caio, in Scipione l’Emiliano, cognato dei Gracchi che avanza posizione estreme </a:t>
            </a:r>
            <a:r>
              <a:rPr lang="it-IT" sz="1600" baseline="0" dirty="0" err="1" smtClean="0">
                <a:sym typeface="Wingdings" pitchFamily="2" charset="2"/>
              </a:rPr>
              <a:t>anti-graccane</a:t>
            </a:r>
            <a:endParaRPr lang="it-IT" sz="1600" dirty="0"/>
          </a:p>
        </p:txBody>
      </p:sp>
      <p:sp>
        <p:nvSpPr>
          <p:cNvPr id="4" name="Segnaposto numero diapositiva 3"/>
          <p:cNvSpPr>
            <a:spLocks noGrp="1"/>
          </p:cNvSpPr>
          <p:nvPr>
            <p:ph type="sldNum" sz="quarter" idx="10"/>
          </p:nvPr>
        </p:nvSpPr>
        <p:spPr/>
        <p:txBody>
          <a:bodyPr/>
          <a:lstStyle/>
          <a:p>
            <a:fld id="{DCF6504F-4E52-4E5C-9CBC-3D28638A12B8}" type="slidenum">
              <a:rPr lang="it-IT" smtClean="0"/>
              <a:pPr/>
              <a:t>2</a:t>
            </a:fld>
            <a:endParaRPr lang="it-IT"/>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sz="1800" dirty="0" smtClean="0"/>
              <a:t>Scipione</a:t>
            </a:r>
            <a:r>
              <a:rPr lang="it-IT" sz="1800" baseline="0" dirty="0" smtClean="0"/>
              <a:t> Emiliano f</a:t>
            </a:r>
            <a:r>
              <a:rPr lang="it-IT" sz="1800" dirty="0" smtClean="0"/>
              <a:t>a </a:t>
            </a:r>
            <a:r>
              <a:rPr lang="it-IT" sz="1800" dirty="0" smtClean="0"/>
              <a:t>passare un </a:t>
            </a:r>
            <a:r>
              <a:rPr lang="it-IT" sz="1800" dirty="0" err="1" smtClean="0"/>
              <a:t>senatus</a:t>
            </a:r>
            <a:r>
              <a:rPr lang="it-IT" sz="1800" dirty="0" smtClean="0"/>
              <a:t> </a:t>
            </a:r>
            <a:r>
              <a:rPr lang="it-IT" sz="1800" dirty="0" smtClean="0"/>
              <a:t>consulto</a:t>
            </a:r>
          </a:p>
          <a:p>
            <a:pPr>
              <a:buFont typeface="Wingdings"/>
              <a:buChar char="à"/>
            </a:pPr>
            <a:r>
              <a:rPr lang="it-IT" sz="1800" dirty="0" smtClean="0">
                <a:sym typeface="Wingdings" pitchFamily="2" charset="2"/>
              </a:rPr>
              <a:t>Dotava il potere di dirimere</a:t>
            </a:r>
            <a:r>
              <a:rPr lang="it-IT" sz="1800" baseline="0" dirty="0" smtClean="0">
                <a:sym typeface="Wingdings" pitchFamily="2" charset="2"/>
              </a:rPr>
              <a:t> i casi controversi delle assegnazioni agrarie</a:t>
            </a:r>
            <a:r>
              <a:rPr lang="it-IT" sz="1800" dirty="0" smtClean="0">
                <a:sym typeface="Wingdings" pitchFamily="2" charset="2"/>
              </a:rPr>
              <a:t> </a:t>
            </a:r>
            <a:r>
              <a:rPr lang="it-IT" sz="1800" dirty="0" smtClean="0">
                <a:sym typeface="Wingdings" pitchFamily="2" charset="2"/>
              </a:rPr>
              <a:t>ai consoli, console </a:t>
            </a:r>
            <a:r>
              <a:rPr lang="it-IT" sz="1800" dirty="0" smtClean="0">
                <a:sym typeface="Wingdings" pitchFamily="2" charset="2"/>
              </a:rPr>
              <a:t>creato era </a:t>
            </a:r>
            <a:r>
              <a:rPr lang="it-IT" sz="1800" dirty="0" smtClean="0">
                <a:sym typeface="Wingdings" pitchFamily="2" charset="2"/>
              </a:rPr>
              <a:t>Sempronio </a:t>
            </a:r>
            <a:r>
              <a:rPr lang="it-IT" sz="1800" dirty="0" err="1" smtClean="0">
                <a:sym typeface="Wingdings" pitchFamily="2" charset="2"/>
              </a:rPr>
              <a:t>Tuditano</a:t>
            </a:r>
            <a:r>
              <a:rPr lang="it-IT" sz="1800" baseline="0" dirty="0" smtClean="0">
                <a:sym typeface="Wingdings" pitchFamily="2" charset="2"/>
              </a:rPr>
              <a:t>, occupato </a:t>
            </a:r>
            <a:r>
              <a:rPr lang="it-IT" sz="1800" baseline="0" dirty="0" smtClean="0">
                <a:sym typeface="Wingdings" pitchFamily="2" charset="2"/>
              </a:rPr>
              <a:t>in una campagna contro gi </a:t>
            </a:r>
            <a:r>
              <a:rPr lang="it-IT" sz="1800" baseline="0" dirty="0" err="1" smtClean="0">
                <a:sym typeface="Wingdings" pitchFamily="2" charset="2"/>
              </a:rPr>
              <a:t>illiri</a:t>
            </a:r>
            <a:r>
              <a:rPr lang="it-IT" sz="1800" baseline="0" dirty="0" smtClean="0">
                <a:sym typeface="Wingdings" pitchFamily="2" charset="2"/>
              </a:rPr>
              <a:t>, blocca completamente l’attività </a:t>
            </a:r>
            <a:r>
              <a:rPr lang="it-IT" sz="1800" baseline="0" dirty="0" smtClean="0">
                <a:sym typeface="Wingdings" pitchFamily="2" charset="2"/>
              </a:rPr>
              <a:t>di definizione dei terreni</a:t>
            </a:r>
          </a:p>
          <a:p>
            <a:pPr>
              <a:buFont typeface="Wingdings"/>
              <a:buChar char="à"/>
            </a:pPr>
            <a:r>
              <a:rPr lang="it-IT" sz="1800" baseline="0" dirty="0" smtClean="0">
                <a:sym typeface="Wingdings" pitchFamily="2" charset="2"/>
              </a:rPr>
              <a:t>Evidenti sono i contrasti di Emiliano con il partito </a:t>
            </a:r>
            <a:r>
              <a:rPr lang="it-IT" sz="1800" baseline="0" dirty="0" err="1" smtClean="0">
                <a:sym typeface="Wingdings" pitchFamily="2" charset="2"/>
              </a:rPr>
              <a:t>graccane</a:t>
            </a:r>
            <a:r>
              <a:rPr lang="it-IT" sz="1800" baseline="0" dirty="0" smtClean="0">
                <a:sym typeface="Wingdings" pitchFamily="2" charset="2"/>
              </a:rPr>
              <a:t>;</a:t>
            </a:r>
          </a:p>
          <a:p>
            <a:pPr>
              <a:buFont typeface="Wingdings"/>
              <a:buChar char="à"/>
            </a:pPr>
            <a:r>
              <a:rPr lang="it-IT" sz="1800" baseline="0" dirty="0" smtClean="0">
                <a:sym typeface="Wingdings" pitchFamily="2" charset="2"/>
              </a:rPr>
              <a:t> </a:t>
            </a:r>
            <a:r>
              <a:rPr lang="it-IT" sz="1800" baseline="0" dirty="0" smtClean="0">
                <a:sym typeface="Wingdings" pitchFamily="2" charset="2"/>
              </a:rPr>
              <a:t>il primo muore improvvisamente di notte prima di tenere un discorso in </a:t>
            </a:r>
            <a:r>
              <a:rPr lang="it-IT" sz="1800" baseline="0" dirty="0" smtClean="0">
                <a:sym typeface="Wingdings" pitchFamily="2" charset="2"/>
              </a:rPr>
              <a:t>senato, pertanto si </a:t>
            </a:r>
            <a:r>
              <a:rPr lang="it-IT" sz="1800" baseline="0" dirty="0" smtClean="0">
                <a:sym typeface="Wingdings" pitchFamily="2" charset="2"/>
              </a:rPr>
              <a:t>diffuse il sospetto di un omicidio della moglie </a:t>
            </a:r>
            <a:r>
              <a:rPr lang="it-IT" sz="1800" baseline="0" dirty="0" err="1" smtClean="0">
                <a:sym typeface="Wingdings" pitchFamily="2" charset="2"/>
              </a:rPr>
              <a:t>graccana</a:t>
            </a:r>
            <a:r>
              <a:rPr lang="it-IT" sz="1800" baseline="0" dirty="0" smtClean="0">
                <a:sym typeface="Wingdings" pitchFamily="2" charset="2"/>
              </a:rPr>
              <a:t> o del partito </a:t>
            </a:r>
            <a:r>
              <a:rPr lang="it-IT" sz="1800" baseline="0" dirty="0" err="1" smtClean="0">
                <a:sym typeface="Wingdings" pitchFamily="2" charset="2"/>
              </a:rPr>
              <a:t>graccano</a:t>
            </a:r>
            <a:endParaRPr lang="it-IT" sz="1800" dirty="0"/>
          </a:p>
        </p:txBody>
      </p:sp>
      <p:sp>
        <p:nvSpPr>
          <p:cNvPr id="4" name="Segnaposto numero diapositiva 3"/>
          <p:cNvSpPr>
            <a:spLocks noGrp="1"/>
          </p:cNvSpPr>
          <p:nvPr>
            <p:ph type="sldNum" sz="quarter" idx="10"/>
          </p:nvPr>
        </p:nvSpPr>
        <p:spPr/>
        <p:txBody>
          <a:bodyPr/>
          <a:lstStyle/>
          <a:p>
            <a:fld id="{DCF6504F-4E52-4E5C-9CBC-3D28638A12B8}" type="slidenum">
              <a:rPr lang="it-IT" smtClean="0"/>
              <a:pPr/>
              <a:t>3</a:t>
            </a:fld>
            <a:endParaRPr lang="it-IT"/>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sz="1800" dirty="0" smtClean="0"/>
              <a:t>125 </a:t>
            </a:r>
            <a:r>
              <a:rPr lang="it-IT" sz="1800" dirty="0" smtClean="0"/>
              <a:t>la tensione è alta:</a:t>
            </a:r>
            <a:r>
              <a:rPr lang="it-IT" sz="1800" baseline="0" dirty="0" smtClean="0"/>
              <a:t> </a:t>
            </a:r>
            <a:r>
              <a:rPr lang="it-IT" sz="1800" dirty="0" smtClean="0"/>
              <a:t>M </a:t>
            </a:r>
            <a:r>
              <a:rPr lang="it-IT" sz="1800" dirty="0" err="1" smtClean="0"/>
              <a:t>fulvio</a:t>
            </a:r>
            <a:r>
              <a:rPr lang="it-IT" sz="1800" dirty="0" smtClean="0"/>
              <a:t> </a:t>
            </a:r>
            <a:r>
              <a:rPr lang="it-IT" sz="1800" dirty="0" err="1" smtClean="0"/>
              <a:t>Flacco</a:t>
            </a:r>
            <a:r>
              <a:rPr lang="it-IT" sz="1800" dirty="0" smtClean="0"/>
              <a:t> esponente del partito </a:t>
            </a:r>
            <a:r>
              <a:rPr lang="it-IT" sz="1800" dirty="0" err="1" smtClean="0"/>
              <a:t>graccano</a:t>
            </a:r>
            <a:r>
              <a:rPr lang="it-IT" sz="1800" dirty="0" smtClean="0"/>
              <a:t>, </a:t>
            </a:r>
            <a:r>
              <a:rPr lang="it-IT" sz="1800" dirty="0" smtClean="0"/>
              <a:t>facente </a:t>
            </a:r>
            <a:r>
              <a:rPr lang="it-IT" sz="1800" dirty="0" smtClean="0"/>
              <a:t>parte anche del triumvirato </a:t>
            </a:r>
            <a:r>
              <a:rPr lang="it-IT" sz="1800" dirty="0" err="1" smtClean="0"/>
              <a:t>graccano</a:t>
            </a:r>
            <a:r>
              <a:rPr lang="it-IT" sz="1800" dirty="0" smtClean="0"/>
              <a:t>,</a:t>
            </a:r>
            <a:r>
              <a:rPr lang="it-IT" sz="1800" baseline="0" dirty="0" smtClean="0"/>
              <a:t> per superare l’ostilità degli italici </a:t>
            </a:r>
            <a:r>
              <a:rPr lang="it-IT" sz="1800" baseline="0" dirty="0" smtClean="0"/>
              <a:t>aveva intenzione di </a:t>
            </a:r>
            <a:r>
              <a:rPr lang="it-IT" sz="1800" baseline="0" dirty="0" err="1" smtClean="0"/>
              <a:t>offire</a:t>
            </a:r>
            <a:r>
              <a:rPr lang="it-IT" sz="1800" baseline="0" dirty="0" smtClean="0"/>
              <a:t> la </a:t>
            </a:r>
            <a:r>
              <a:rPr lang="it-IT" sz="1800" baseline="0" dirty="0" smtClean="0"/>
              <a:t>concessione della cittadinanza </a:t>
            </a:r>
            <a:r>
              <a:rPr lang="it-IT" sz="1800" baseline="0" dirty="0" smtClean="0"/>
              <a:t>romana</a:t>
            </a:r>
          </a:p>
          <a:p>
            <a:pPr>
              <a:buFont typeface="Wingdings"/>
              <a:buChar char="à"/>
            </a:pPr>
            <a:r>
              <a:rPr lang="it-IT" sz="1800" baseline="0" dirty="0" smtClean="0">
                <a:sym typeface="Wingdings" pitchFamily="2" charset="2"/>
              </a:rPr>
              <a:t>nemmeno presentata, pronta è la violentissima </a:t>
            </a:r>
            <a:r>
              <a:rPr lang="it-IT" sz="1800" baseline="0" dirty="0" smtClean="0">
                <a:sym typeface="Wingdings" pitchFamily="2" charset="2"/>
              </a:rPr>
              <a:t>opposizione del Senato </a:t>
            </a:r>
            <a:r>
              <a:rPr lang="it-IT" sz="1800" baseline="0" dirty="0" smtClean="0">
                <a:sym typeface="Wingdings" pitchFamily="2" charset="2"/>
              </a:rPr>
              <a:t>con cui ebbe un braccio </a:t>
            </a:r>
            <a:r>
              <a:rPr lang="it-IT" sz="1800" baseline="0" dirty="0" smtClean="0">
                <a:sym typeface="Wingdings" pitchFamily="2" charset="2"/>
              </a:rPr>
              <a:t>di ferro di 3-4 mesi </a:t>
            </a:r>
            <a:r>
              <a:rPr lang="it-IT" sz="1800" baseline="0" dirty="0" err="1" smtClean="0">
                <a:sym typeface="Wingdings" pitchFamily="2" charset="2"/>
              </a:rPr>
              <a:t>finchè</a:t>
            </a:r>
            <a:r>
              <a:rPr lang="it-IT" sz="1800" baseline="0" dirty="0" smtClean="0">
                <a:sym typeface="Wingdings" pitchFamily="2" charset="2"/>
              </a:rPr>
              <a:t> </a:t>
            </a:r>
            <a:r>
              <a:rPr lang="it-IT" sz="1800" baseline="0" dirty="0" smtClean="0">
                <a:sym typeface="Wingdings" pitchFamily="2" charset="2"/>
              </a:rPr>
              <a:t>da Marsiglia </a:t>
            </a:r>
            <a:r>
              <a:rPr lang="it-IT" sz="1800" baseline="0" dirty="0" smtClean="0">
                <a:sym typeface="Wingdings" pitchFamily="2" charset="2"/>
              </a:rPr>
              <a:t>proviene una </a:t>
            </a:r>
            <a:r>
              <a:rPr lang="it-IT" sz="1800" baseline="0" dirty="0" smtClean="0">
                <a:sym typeface="Wingdings" pitchFamily="2" charset="2"/>
              </a:rPr>
              <a:t>richiesta di aiuto, </a:t>
            </a:r>
            <a:r>
              <a:rPr lang="it-IT" sz="1800" baseline="0" dirty="0" err="1" smtClean="0">
                <a:sym typeface="Wingdings" pitchFamily="2" charset="2"/>
              </a:rPr>
              <a:t>Flacco</a:t>
            </a:r>
            <a:r>
              <a:rPr lang="it-IT" sz="1800" baseline="0" dirty="0" smtClean="0">
                <a:sym typeface="Wingdings" pitchFamily="2" charset="2"/>
              </a:rPr>
              <a:t> </a:t>
            </a:r>
            <a:r>
              <a:rPr lang="it-IT" sz="1800" baseline="0" dirty="0" smtClean="0">
                <a:sym typeface="Wingdings" pitchFamily="2" charset="2"/>
              </a:rPr>
              <a:t>fu spedito </a:t>
            </a:r>
            <a:r>
              <a:rPr lang="it-IT" sz="1800" baseline="0" dirty="0" smtClean="0">
                <a:sym typeface="Wingdings" pitchFamily="2" charset="2"/>
              </a:rPr>
              <a:t>contro i </a:t>
            </a:r>
            <a:r>
              <a:rPr lang="it-IT" sz="1800" baseline="0" dirty="0" smtClean="0">
                <a:sym typeface="Wingdings" pitchFamily="2" charset="2"/>
              </a:rPr>
              <a:t>Galli</a:t>
            </a:r>
          </a:p>
          <a:p>
            <a:pPr>
              <a:buFont typeface="Wingdings"/>
              <a:buNone/>
            </a:pPr>
            <a:r>
              <a:rPr lang="it-IT" sz="1800" baseline="0" dirty="0" smtClean="0">
                <a:sym typeface="Wingdings" pitchFamily="2" charset="2"/>
              </a:rPr>
              <a:t> </a:t>
            </a:r>
            <a:r>
              <a:rPr lang="it-IT" sz="1800" baseline="0" dirty="0" smtClean="0">
                <a:sym typeface="Wingdings" pitchFamily="2" charset="2"/>
              </a:rPr>
              <a:t>l’idea di una piena cittadinanza affascina </a:t>
            </a:r>
            <a:r>
              <a:rPr lang="it-IT" sz="1800" baseline="0" dirty="0" err="1" smtClean="0">
                <a:sym typeface="Wingdings" pitchFamily="2" charset="2"/>
              </a:rPr>
              <a:t>Fregellae</a:t>
            </a:r>
            <a:r>
              <a:rPr lang="it-IT" sz="1800" baseline="0" dirty="0" smtClean="0">
                <a:sym typeface="Wingdings" pitchFamily="2" charset="2"/>
              </a:rPr>
              <a:t> </a:t>
            </a:r>
            <a:r>
              <a:rPr lang="it-IT" sz="1800" baseline="0" dirty="0" smtClean="0">
                <a:sym typeface="Wingdings" pitchFamily="2" charset="2"/>
              </a:rPr>
              <a:t>, che verrà </a:t>
            </a:r>
            <a:r>
              <a:rPr lang="it-IT" sz="1800" baseline="0" dirty="0" smtClean="0">
                <a:sym typeface="Wingdings" pitchFamily="2" charset="2"/>
              </a:rPr>
              <a:t>rasa al suolo dal pretore </a:t>
            </a:r>
            <a:r>
              <a:rPr lang="it-IT" sz="1800" baseline="0" dirty="0" err="1" smtClean="0">
                <a:sym typeface="Wingdings" pitchFamily="2" charset="2"/>
              </a:rPr>
              <a:t>Opinio</a:t>
            </a:r>
            <a:endParaRPr lang="it-IT" sz="1800" baseline="0" dirty="0" smtClean="0">
              <a:sym typeface="Wingdings" pitchFamily="2" charset="2"/>
            </a:endParaRPr>
          </a:p>
          <a:p>
            <a:r>
              <a:rPr lang="it-IT" sz="1800" baseline="0" dirty="0" smtClean="0">
                <a:sym typeface="Wingdings" pitchFamily="2" charset="2"/>
              </a:rPr>
              <a:t>Il partito </a:t>
            </a:r>
            <a:r>
              <a:rPr lang="it-IT" sz="1800" baseline="0" dirty="0" err="1" smtClean="0">
                <a:sym typeface="Wingdings" pitchFamily="2" charset="2"/>
              </a:rPr>
              <a:t>graccano</a:t>
            </a:r>
            <a:r>
              <a:rPr lang="it-IT" sz="1800" baseline="0" dirty="0" smtClean="0">
                <a:sym typeface="Wingdings" pitchFamily="2" charset="2"/>
              </a:rPr>
              <a:t> gode di appoggi all’interno senato e comizi si </a:t>
            </a:r>
            <a:r>
              <a:rPr lang="it-IT" sz="1800" baseline="0" dirty="0" smtClean="0">
                <a:sym typeface="Wingdings" pitchFamily="2" charset="2"/>
              </a:rPr>
              <a:t>dà </a:t>
            </a:r>
            <a:r>
              <a:rPr lang="it-IT" sz="1800" baseline="0" dirty="0" smtClean="0">
                <a:sym typeface="Wingdings" pitchFamily="2" charset="2"/>
              </a:rPr>
              <a:t>da fare in modo tale che fosse resa possibile l’iterazione del tribunato della plebe, pertanto </a:t>
            </a:r>
            <a:r>
              <a:rPr lang="it-IT" sz="1800" baseline="0" dirty="0" smtClean="0">
                <a:sym typeface="Wingdings" pitchFamily="2" charset="2"/>
              </a:rPr>
              <a:t>vi sarà l’assenza </a:t>
            </a:r>
            <a:r>
              <a:rPr lang="it-IT" sz="1800" baseline="0" dirty="0" smtClean="0">
                <a:sym typeface="Wingdings" pitchFamily="2" charset="2"/>
              </a:rPr>
              <a:t>di proteste con </a:t>
            </a:r>
            <a:r>
              <a:rPr lang="it-IT" sz="1800" baseline="0" dirty="0" smtClean="0">
                <a:sym typeface="Wingdings" pitchFamily="2" charset="2"/>
              </a:rPr>
              <a:t>l’iterazione di </a:t>
            </a:r>
            <a:r>
              <a:rPr lang="it-IT" sz="1800" baseline="0" dirty="0" smtClean="0">
                <a:sym typeface="Wingdings" pitchFamily="2" charset="2"/>
              </a:rPr>
              <a:t>Gaio</a:t>
            </a:r>
            <a:endParaRPr lang="it-IT" sz="1800" dirty="0"/>
          </a:p>
        </p:txBody>
      </p:sp>
      <p:sp>
        <p:nvSpPr>
          <p:cNvPr id="4" name="Segnaposto numero diapositiva 3"/>
          <p:cNvSpPr>
            <a:spLocks noGrp="1"/>
          </p:cNvSpPr>
          <p:nvPr>
            <p:ph type="sldNum" sz="quarter" idx="10"/>
          </p:nvPr>
        </p:nvSpPr>
        <p:spPr/>
        <p:txBody>
          <a:bodyPr/>
          <a:lstStyle/>
          <a:p>
            <a:fld id="{DCF6504F-4E52-4E5C-9CBC-3D28638A12B8}" type="slidenum">
              <a:rPr lang="it-IT" smtClean="0"/>
              <a:pPr/>
              <a:t>4</a:t>
            </a:fld>
            <a:endParaRPr lang="it-IT"/>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sz="1600" dirty="0" smtClean="0"/>
              <a:t>Tribunato della plebe di Gaio, 122 tribunato di </a:t>
            </a:r>
            <a:r>
              <a:rPr lang="it-IT" sz="1600" dirty="0" err="1" smtClean="0"/>
              <a:t>canditatura</a:t>
            </a:r>
            <a:r>
              <a:rPr lang="it-IT" sz="1600" dirty="0" smtClean="0"/>
              <a:t> di Fulvio </a:t>
            </a:r>
            <a:r>
              <a:rPr lang="it-IT" sz="1600" dirty="0" err="1" smtClean="0"/>
              <a:t>Flacco</a:t>
            </a:r>
            <a:endParaRPr lang="it-IT" sz="1600" dirty="0" smtClean="0"/>
          </a:p>
          <a:p>
            <a:pPr>
              <a:buFont typeface="Wingdings"/>
              <a:buChar char="à"/>
            </a:pPr>
            <a:r>
              <a:rPr lang="it-IT" sz="1600" dirty="0" smtClean="0">
                <a:sym typeface="Wingdings" pitchFamily="2" charset="2"/>
              </a:rPr>
              <a:t>dimostrazione </a:t>
            </a:r>
            <a:r>
              <a:rPr lang="it-IT" sz="1600" dirty="0" smtClean="0">
                <a:sym typeface="Wingdings" pitchFamily="2" charset="2"/>
              </a:rPr>
              <a:t>partito </a:t>
            </a:r>
            <a:r>
              <a:rPr lang="it-IT" sz="1600" dirty="0" err="1" smtClean="0">
                <a:sym typeface="Wingdings" pitchFamily="2" charset="2"/>
              </a:rPr>
              <a:t>graccano</a:t>
            </a:r>
            <a:r>
              <a:rPr lang="it-IT" sz="1600" dirty="0" smtClean="0">
                <a:sym typeface="Wingdings" pitchFamily="2" charset="2"/>
              </a:rPr>
              <a:t> </a:t>
            </a:r>
            <a:r>
              <a:rPr lang="it-IT" sz="1600" dirty="0" smtClean="0">
                <a:sym typeface="Wingdings" pitchFamily="2" charset="2"/>
              </a:rPr>
              <a:t>è di particolare </a:t>
            </a:r>
            <a:r>
              <a:rPr lang="it-IT" sz="1600" dirty="0" smtClean="0">
                <a:sym typeface="Wingdings" pitchFamily="2" charset="2"/>
              </a:rPr>
              <a:t>importanza nel 122, cerca di presentarsi con i suoi migliori </a:t>
            </a:r>
            <a:r>
              <a:rPr lang="it-IT" sz="1600" dirty="0" smtClean="0">
                <a:sym typeface="Wingdings" pitchFamily="2" charset="2"/>
              </a:rPr>
              <a:t>esponenti e  </a:t>
            </a:r>
            <a:r>
              <a:rPr lang="it-IT" sz="1600" dirty="0" smtClean="0">
                <a:sym typeface="Wingdings" pitchFamily="2" charset="2"/>
              </a:rPr>
              <a:t>vuole dare un impronta </a:t>
            </a:r>
            <a:r>
              <a:rPr lang="it-IT" sz="1600" dirty="0" smtClean="0">
                <a:sym typeface="Wingdings" pitchFamily="2" charset="2"/>
              </a:rPr>
              <a:t>forte (</a:t>
            </a:r>
            <a:r>
              <a:rPr lang="it-IT" sz="1600" dirty="0" smtClean="0">
                <a:sym typeface="Wingdings" pitchFamily="2" charset="2"/>
              </a:rPr>
              <a:t>tribunato della plebe uno dei primi gradini del cursus honorum) anno</a:t>
            </a:r>
            <a:r>
              <a:rPr lang="it-IT" sz="1600" baseline="0" dirty="0" smtClean="0">
                <a:sym typeface="Wingdings" pitchFamily="2" charset="2"/>
              </a:rPr>
              <a:t> in cui i </a:t>
            </a:r>
            <a:r>
              <a:rPr lang="it-IT" sz="1600" baseline="0" dirty="0" err="1" smtClean="0">
                <a:sym typeface="Wingdings" pitchFamily="2" charset="2"/>
              </a:rPr>
              <a:t>graccani</a:t>
            </a:r>
            <a:r>
              <a:rPr lang="it-IT" sz="1600" baseline="0" dirty="0" smtClean="0">
                <a:sym typeface="Wingdings" pitchFamily="2" charset="2"/>
              </a:rPr>
              <a:t> attribuiscono un particolare significato, presentare tutti i suoi </a:t>
            </a:r>
            <a:r>
              <a:rPr lang="it-IT" sz="1600" baseline="0" dirty="0" err="1" smtClean="0">
                <a:sym typeface="Wingdings" pitchFamily="2" charset="2"/>
              </a:rPr>
              <a:t>leaders</a:t>
            </a:r>
            <a:r>
              <a:rPr lang="it-IT" sz="1600" baseline="0" dirty="0" smtClean="0">
                <a:sym typeface="Wingdings" pitchFamily="2" charset="2"/>
              </a:rPr>
              <a:t>, tribunati della plebe </a:t>
            </a:r>
            <a:r>
              <a:rPr lang="it-IT" sz="1600" baseline="0" dirty="0" smtClean="0">
                <a:sym typeface="Wingdings" pitchFamily="2" charset="2"/>
              </a:rPr>
              <a:t>ed </a:t>
            </a:r>
            <a:r>
              <a:rPr lang="it-IT" sz="1600" baseline="0" dirty="0" smtClean="0">
                <a:sym typeface="Wingdings" pitchFamily="2" charset="2"/>
              </a:rPr>
              <a:t>esponenti del partito </a:t>
            </a:r>
            <a:r>
              <a:rPr lang="it-IT" sz="1600" baseline="0" dirty="0" err="1" smtClean="0">
                <a:sym typeface="Wingdings" pitchFamily="2" charset="2"/>
              </a:rPr>
              <a:t>graccano</a:t>
            </a:r>
            <a:r>
              <a:rPr lang="it-IT" sz="1600" baseline="0" dirty="0" smtClean="0">
                <a:sym typeface="Wingdings" pitchFamily="2" charset="2"/>
              </a:rPr>
              <a:t> ma potevano esserci rappresentanti appartenenti a vari </a:t>
            </a:r>
            <a:r>
              <a:rPr lang="it-IT" sz="1600" baseline="0" dirty="0" smtClean="0">
                <a:sym typeface="Wingdings" pitchFamily="2" charset="2"/>
              </a:rPr>
              <a:t>schieramenti</a:t>
            </a:r>
          </a:p>
          <a:p>
            <a:pPr>
              <a:buFont typeface="Wingdings"/>
              <a:buNone/>
            </a:pPr>
            <a:r>
              <a:rPr lang="it-IT" sz="1600" baseline="0" dirty="0" smtClean="0">
                <a:sym typeface="Wingdings" pitchFamily="2" charset="2"/>
              </a:rPr>
              <a:t> </a:t>
            </a:r>
            <a:r>
              <a:rPr lang="it-IT" sz="1600" baseline="0" dirty="0" smtClean="0">
                <a:sym typeface="Wingdings" pitchFamily="2" charset="2"/>
              </a:rPr>
              <a:t>nuova legge agraria aggiorna e </a:t>
            </a:r>
            <a:r>
              <a:rPr lang="it-IT" sz="1600" baseline="0" dirty="0" smtClean="0">
                <a:sym typeface="Wingdings" pitchFamily="2" charset="2"/>
              </a:rPr>
              <a:t>completava il programma, </a:t>
            </a:r>
            <a:r>
              <a:rPr lang="it-IT" sz="1600" baseline="0" dirty="0" smtClean="0">
                <a:sym typeface="Wingdings" pitchFamily="2" charset="2"/>
              </a:rPr>
              <a:t>triumviri </a:t>
            </a:r>
            <a:r>
              <a:rPr lang="it-IT" sz="1600" baseline="0" dirty="0" smtClean="0">
                <a:sym typeface="Wingdings" pitchFamily="2" charset="2"/>
              </a:rPr>
              <a:t> di potere giudicare di nuovo (tolto </a:t>
            </a:r>
            <a:r>
              <a:rPr lang="it-IT" sz="1600" baseline="0" dirty="0" smtClean="0">
                <a:sym typeface="Wingdings" pitchFamily="2" charset="2"/>
              </a:rPr>
              <a:t>nel </a:t>
            </a:r>
            <a:r>
              <a:rPr lang="it-IT" sz="1600" baseline="0" dirty="0" smtClean="0">
                <a:sym typeface="Wingdings" pitchFamily="2" charset="2"/>
              </a:rPr>
              <a:t>129)</a:t>
            </a:r>
          </a:p>
          <a:p>
            <a:pPr>
              <a:buFont typeface="Wingdings"/>
              <a:buChar char="à"/>
            </a:pPr>
            <a:r>
              <a:rPr lang="it-IT" sz="1600" baseline="0" dirty="0" smtClean="0">
                <a:sym typeface="Wingdings" pitchFamily="2" charset="2"/>
              </a:rPr>
              <a:t>piano </a:t>
            </a:r>
            <a:r>
              <a:rPr lang="it-IT" sz="1600" baseline="0" dirty="0" smtClean="0">
                <a:sym typeface="Wingdings" pitchFamily="2" charset="2"/>
              </a:rPr>
              <a:t>di lavori stradali infrastrutture che permettevano una riuscita </a:t>
            </a:r>
            <a:r>
              <a:rPr lang="it-IT" sz="1600" baseline="0" dirty="0" smtClean="0">
                <a:sym typeface="Wingdings" pitchFamily="2" charset="2"/>
              </a:rPr>
              <a:t>migliore e ha </a:t>
            </a:r>
            <a:r>
              <a:rPr lang="it-IT" sz="1600" baseline="0" dirty="0" smtClean="0">
                <a:sym typeface="Wingdings" pitchFamily="2" charset="2"/>
              </a:rPr>
              <a:t>doppio </a:t>
            </a:r>
            <a:r>
              <a:rPr lang="it-IT" sz="1600" baseline="0" dirty="0" smtClean="0">
                <a:sym typeface="Wingdings" pitchFamily="2" charset="2"/>
              </a:rPr>
              <a:t>significato: </a:t>
            </a:r>
            <a:r>
              <a:rPr lang="it-IT" sz="1600" baseline="0" dirty="0" smtClean="0">
                <a:sym typeface="Wingdings" pitchFamily="2" charset="2"/>
              </a:rPr>
              <a:t>da un lato molto lavoro, dall’altro avrebbe favorito gli appaltatori dell’ordine equestre: </a:t>
            </a:r>
            <a:r>
              <a:rPr lang="it-IT" sz="1600" baseline="0" dirty="0" smtClean="0">
                <a:sym typeface="Wingdings" pitchFamily="2" charset="2"/>
              </a:rPr>
              <a:t>e allargare </a:t>
            </a:r>
            <a:r>
              <a:rPr lang="it-IT" sz="1600" baseline="0" dirty="0" smtClean="0">
                <a:sym typeface="Wingdings" pitchFamily="2" charset="2"/>
              </a:rPr>
              <a:t>il + possibile il suo consenso </a:t>
            </a:r>
            <a:r>
              <a:rPr lang="it-IT" sz="1600" baseline="0" dirty="0" smtClean="0">
                <a:sym typeface="Wingdings" pitchFamily="2" charset="2"/>
              </a:rPr>
              <a:t>così Gaio ha un sistema </a:t>
            </a:r>
            <a:r>
              <a:rPr lang="it-IT" sz="1600" baseline="0" dirty="0" smtClean="0">
                <a:sym typeface="Wingdings" pitchFamily="2" charset="2"/>
              </a:rPr>
              <a:t>molto + ampio per isolare il </a:t>
            </a:r>
            <a:r>
              <a:rPr lang="it-IT" sz="1600" baseline="0" dirty="0" smtClean="0">
                <a:sym typeface="Wingdings" pitchFamily="2" charset="2"/>
              </a:rPr>
              <a:t>senato</a:t>
            </a:r>
          </a:p>
          <a:p>
            <a:pPr>
              <a:buFont typeface="Wingdings"/>
              <a:buNone/>
            </a:pPr>
            <a:r>
              <a:rPr lang="it-IT" sz="1600" baseline="0" dirty="0" smtClean="0">
                <a:sym typeface="Wingdings" pitchFamily="2" charset="2"/>
              </a:rPr>
              <a:t> </a:t>
            </a:r>
            <a:r>
              <a:rPr lang="it-IT" sz="1600" baseline="0" dirty="0" smtClean="0">
                <a:sym typeface="Wingdings" pitchFamily="2" charset="2"/>
              </a:rPr>
              <a:t>deduzione di alcune </a:t>
            </a:r>
            <a:r>
              <a:rPr lang="it-IT" sz="1600" baseline="0" dirty="0" smtClean="0">
                <a:sym typeface="Wingdings" pitchFamily="2" charset="2"/>
              </a:rPr>
              <a:t>colonie per rivitalizzare le </a:t>
            </a:r>
            <a:r>
              <a:rPr lang="it-IT" sz="1600" baseline="0" dirty="0" smtClean="0">
                <a:sym typeface="Wingdings" pitchFamily="2" charset="2"/>
              </a:rPr>
              <a:t>aree del Sud in crisi</a:t>
            </a:r>
            <a:endParaRPr lang="it-IT" sz="1600" dirty="0"/>
          </a:p>
        </p:txBody>
      </p:sp>
      <p:sp>
        <p:nvSpPr>
          <p:cNvPr id="4" name="Segnaposto numero diapositiva 3"/>
          <p:cNvSpPr>
            <a:spLocks noGrp="1"/>
          </p:cNvSpPr>
          <p:nvPr>
            <p:ph type="sldNum" sz="quarter" idx="10"/>
          </p:nvPr>
        </p:nvSpPr>
        <p:spPr/>
        <p:txBody>
          <a:bodyPr/>
          <a:lstStyle/>
          <a:p>
            <a:fld id="{DCF6504F-4E52-4E5C-9CBC-3D28638A12B8}" type="slidenum">
              <a:rPr lang="it-IT" smtClean="0"/>
              <a:pPr/>
              <a:t>5</a:t>
            </a:fld>
            <a:endParaRPr lang="it-IT"/>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dirty="0" smtClean="0"/>
              <a:t>Serie</a:t>
            </a:r>
            <a:r>
              <a:rPr lang="it-IT" baseline="0" dirty="0" smtClean="0"/>
              <a:t> delle varie deduzioni in Italia</a:t>
            </a:r>
            <a:endParaRPr lang="it-IT" dirty="0"/>
          </a:p>
        </p:txBody>
      </p:sp>
      <p:sp>
        <p:nvSpPr>
          <p:cNvPr id="4" name="Segnaposto numero diapositiva 3"/>
          <p:cNvSpPr>
            <a:spLocks noGrp="1"/>
          </p:cNvSpPr>
          <p:nvPr>
            <p:ph type="sldNum" sz="quarter" idx="10"/>
          </p:nvPr>
        </p:nvSpPr>
        <p:spPr/>
        <p:txBody>
          <a:bodyPr/>
          <a:lstStyle/>
          <a:p>
            <a:fld id="{DCF6504F-4E52-4E5C-9CBC-3D28638A12B8}" type="slidenum">
              <a:rPr lang="it-IT" smtClean="0"/>
              <a:pPr/>
              <a:t>6</a:t>
            </a:fld>
            <a:endParaRPr lang="it-IT"/>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sz="1600" dirty="0" smtClean="0"/>
              <a:t>Proposta </a:t>
            </a:r>
            <a:r>
              <a:rPr lang="it-IT" sz="1600" dirty="0" smtClean="0"/>
              <a:t>di una deduzione romana sulle rovine di </a:t>
            </a:r>
            <a:r>
              <a:rPr lang="it-IT" sz="1600" dirty="0" err="1" smtClean="0"/>
              <a:t>Cartagine</a:t>
            </a:r>
            <a:r>
              <a:rPr lang="it-IT" sz="1600" baseline="0" dirty="0" smtClean="0"/>
              <a:t> era </a:t>
            </a:r>
            <a:r>
              <a:rPr lang="it-IT" sz="1600" baseline="0" dirty="0" smtClean="0"/>
              <a:t>una proposta forte </a:t>
            </a:r>
            <a:r>
              <a:rPr lang="it-IT" sz="1600" baseline="0" dirty="0" smtClean="0"/>
              <a:t>e di rottura </a:t>
            </a:r>
            <a:r>
              <a:rPr lang="it-IT" sz="1600" baseline="0" dirty="0" smtClean="0"/>
              <a:t>della politica della città </a:t>
            </a:r>
            <a:r>
              <a:rPr lang="it-IT" sz="1600" baseline="0" dirty="0" smtClean="0"/>
              <a:t>stato, dove </a:t>
            </a:r>
            <a:r>
              <a:rPr lang="it-IT" sz="1600" baseline="0" dirty="0" smtClean="0"/>
              <a:t>riconosce che costoro non partecipano alla politica di Roma e alle sue attività </a:t>
            </a:r>
            <a:r>
              <a:rPr lang="it-IT" sz="1600" baseline="0" dirty="0" smtClean="0"/>
              <a:t>politica</a:t>
            </a:r>
          </a:p>
          <a:p>
            <a:pPr>
              <a:buFont typeface="Wingdings"/>
              <a:buChar char="à"/>
            </a:pPr>
            <a:r>
              <a:rPr lang="it-IT" sz="1600" baseline="0" dirty="0" err="1" smtClean="0">
                <a:sym typeface="Wingdings" pitchFamily="2" charset="2"/>
              </a:rPr>
              <a:t>finchè</a:t>
            </a:r>
            <a:r>
              <a:rPr lang="it-IT" sz="1600" baseline="0" dirty="0" smtClean="0">
                <a:sym typeface="Wingdings" pitchFamily="2" charset="2"/>
              </a:rPr>
              <a:t> </a:t>
            </a:r>
            <a:r>
              <a:rPr lang="it-IT" sz="1600" baseline="0" dirty="0" smtClean="0">
                <a:sym typeface="Wingdings" pitchFamily="2" charset="2"/>
              </a:rPr>
              <a:t>la deduzione avveniva in Italia </a:t>
            </a:r>
            <a:r>
              <a:rPr lang="it-IT" sz="1600" baseline="0" dirty="0" smtClean="0">
                <a:sym typeface="Wingdings" pitchFamily="2" charset="2"/>
              </a:rPr>
              <a:t>potevano </a:t>
            </a:r>
            <a:r>
              <a:rPr lang="it-IT" sz="1600" baseline="0" dirty="0" smtClean="0">
                <a:sym typeface="Wingdings" pitchFamily="2" charset="2"/>
              </a:rPr>
              <a:t>continuare a partecipazione dei comizi curiati, tribuni, questori e varie cariche; nel momento in cui i coloni vengono dedotti con la navigazione, navi antiche precarie, non in grado di </a:t>
            </a:r>
            <a:r>
              <a:rPr lang="it-IT" sz="1600" baseline="0" dirty="0" smtClean="0">
                <a:sym typeface="Wingdings" pitchFamily="2" charset="2"/>
              </a:rPr>
              <a:t>affrontare </a:t>
            </a:r>
            <a:r>
              <a:rPr lang="it-IT" sz="1600" baseline="0" dirty="0" smtClean="0">
                <a:sym typeface="Wingdings" pitchFamily="2" charset="2"/>
              </a:rPr>
              <a:t>tempeste durante l’inverno e mesi di </a:t>
            </a:r>
            <a:r>
              <a:rPr lang="it-IT" sz="1600" baseline="0" dirty="0" smtClean="0">
                <a:sym typeface="Wingdings" pitchFamily="2" charset="2"/>
              </a:rPr>
              <a:t>impossibilità </a:t>
            </a:r>
            <a:r>
              <a:rPr lang="it-IT" sz="1600" baseline="0" dirty="0" smtClean="0">
                <a:sym typeface="Wingdings" pitchFamily="2" charset="2"/>
              </a:rPr>
              <a:t>di raggiungere Roma; l’idea di città stato verrebbe a cadere </a:t>
            </a:r>
            <a:r>
              <a:rPr lang="it-IT" sz="1600" baseline="0" dirty="0" smtClean="0">
                <a:sym typeface="Wingdings" pitchFamily="2" charset="2"/>
              </a:rPr>
              <a:t>mancando votazione </a:t>
            </a:r>
            <a:r>
              <a:rPr lang="it-IT" sz="1600" baseline="0" dirty="0" smtClean="0">
                <a:sym typeface="Wingdings" pitchFamily="2" charset="2"/>
              </a:rPr>
              <a:t>nella </a:t>
            </a:r>
            <a:r>
              <a:rPr lang="it-IT" sz="1600" baseline="0" dirty="0" smtClean="0">
                <a:sym typeface="Wingdings" pitchFamily="2" charset="2"/>
              </a:rPr>
              <a:t>città</a:t>
            </a:r>
          </a:p>
          <a:p>
            <a:pPr>
              <a:buFont typeface="Wingdings"/>
              <a:buChar char="à"/>
            </a:pPr>
            <a:r>
              <a:rPr lang="it-IT" sz="1600" baseline="0" dirty="0" smtClean="0">
                <a:sym typeface="Wingdings" pitchFamily="2" charset="2"/>
              </a:rPr>
              <a:t>146 </a:t>
            </a:r>
            <a:r>
              <a:rPr lang="it-IT" sz="1600" baseline="0" dirty="0" smtClean="0">
                <a:sym typeface="Wingdings" pitchFamily="2" charset="2"/>
              </a:rPr>
              <a:t>Emiliano giurò solennemente che non sarebbe mai sorta una città, dedicandola al solo suolo di un pascolo; </a:t>
            </a:r>
            <a:endParaRPr lang="it-IT" sz="1600" baseline="0" dirty="0" smtClean="0">
              <a:sym typeface="Wingdings" pitchFamily="2" charset="2"/>
            </a:endParaRPr>
          </a:p>
          <a:p>
            <a:pPr>
              <a:buFont typeface="Wingdings"/>
              <a:buChar char="à"/>
            </a:pPr>
            <a:r>
              <a:rPr lang="it-IT" sz="1600" baseline="0" dirty="0" smtClean="0">
                <a:sym typeface="Wingdings" pitchFamily="2" charset="2"/>
              </a:rPr>
              <a:t>Gaio aveva intenzione di </a:t>
            </a:r>
            <a:r>
              <a:rPr lang="it-IT" sz="1600" baseline="0" dirty="0" smtClean="0">
                <a:sym typeface="Wingdings" pitchFamily="2" charset="2"/>
              </a:rPr>
              <a:t>far rinascere un centro commerciale di prospettiva mediterranea</a:t>
            </a:r>
            <a:endParaRPr lang="it-IT" sz="1600" dirty="0"/>
          </a:p>
        </p:txBody>
      </p:sp>
      <p:sp>
        <p:nvSpPr>
          <p:cNvPr id="4" name="Segnaposto numero diapositiva 3"/>
          <p:cNvSpPr>
            <a:spLocks noGrp="1"/>
          </p:cNvSpPr>
          <p:nvPr>
            <p:ph type="sldNum" sz="quarter" idx="10"/>
          </p:nvPr>
        </p:nvSpPr>
        <p:spPr/>
        <p:txBody>
          <a:bodyPr/>
          <a:lstStyle/>
          <a:p>
            <a:fld id="{DCF6504F-4E52-4E5C-9CBC-3D28638A12B8}" type="slidenum">
              <a:rPr lang="it-IT" smtClean="0"/>
              <a:pPr/>
              <a:t>7</a:t>
            </a:fld>
            <a:endParaRPr lang="it-IT"/>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sz="1800" dirty="0" smtClean="0"/>
              <a:t>Cerca di allargare le basi del suo consenso, deve ottenere appoggio della plebe urbana e dei </a:t>
            </a:r>
            <a:r>
              <a:rPr lang="it-IT" sz="1800" dirty="0" smtClean="0"/>
              <a:t>cavaliere</a:t>
            </a:r>
          </a:p>
          <a:p>
            <a:pPr>
              <a:buFont typeface="Wingdings"/>
              <a:buChar char="à"/>
            </a:pPr>
            <a:r>
              <a:rPr lang="it-IT" sz="1800" dirty="0" smtClean="0">
                <a:sym typeface="Wingdings" pitchFamily="2" charset="2"/>
              </a:rPr>
              <a:t>LEX </a:t>
            </a:r>
            <a:r>
              <a:rPr lang="it-IT" sz="1800" dirty="0" smtClean="0">
                <a:sym typeface="Wingdings" pitchFamily="2" charset="2"/>
              </a:rPr>
              <a:t>FRUMENTARIA </a:t>
            </a:r>
            <a:r>
              <a:rPr lang="it-IT" sz="1800" dirty="0" smtClean="0">
                <a:sym typeface="Wingdings" pitchFamily="2" charset="2"/>
              </a:rPr>
              <a:t>come regolari </a:t>
            </a:r>
            <a:r>
              <a:rPr lang="it-IT" sz="1800" dirty="0" smtClean="0">
                <a:sym typeface="Wingdings" pitchFamily="2" charset="2"/>
              </a:rPr>
              <a:t>distribuzioni di grano ad un prezzo politico, molto </a:t>
            </a:r>
            <a:r>
              <a:rPr lang="it-IT" sz="1800" dirty="0" smtClean="0">
                <a:sym typeface="Wingdings" pitchFamily="2" charset="2"/>
              </a:rPr>
              <a:t>basso</a:t>
            </a:r>
          </a:p>
          <a:p>
            <a:pPr>
              <a:buFont typeface="Wingdings"/>
              <a:buChar char="à"/>
            </a:pPr>
            <a:r>
              <a:rPr lang="it-IT" sz="1800" dirty="0" smtClean="0">
                <a:sym typeface="Wingdings" pitchFamily="2" charset="2"/>
              </a:rPr>
              <a:t>Ebbe 2 intenti</a:t>
            </a:r>
            <a:r>
              <a:rPr lang="it-IT" sz="1800" baseline="0" dirty="0" smtClean="0">
                <a:sym typeface="Wingdings" pitchFamily="2" charset="2"/>
              </a:rPr>
              <a:t> </a:t>
            </a:r>
            <a:r>
              <a:rPr lang="it-IT" sz="1800" dirty="0" smtClean="0">
                <a:sym typeface="Wingdings" pitchFamily="2" charset="2"/>
              </a:rPr>
              <a:t>evitare le speculazione </a:t>
            </a:r>
            <a:r>
              <a:rPr lang="it-IT" sz="1800" dirty="0" smtClean="0">
                <a:sym typeface="Wingdings" pitchFamily="2" charset="2"/>
              </a:rPr>
              <a:t>di </a:t>
            </a:r>
            <a:r>
              <a:rPr lang="it-IT" sz="1800" dirty="0" smtClean="0">
                <a:sym typeface="Wingdings" pitchFamily="2" charset="2"/>
              </a:rPr>
              <a:t>privati</a:t>
            </a:r>
            <a:r>
              <a:rPr lang="it-IT" sz="1800" baseline="0" dirty="0" smtClean="0">
                <a:sym typeface="Wingdings" pitchFamily="2" charset="2"/>
              </a:rPr>
              <a:t> </a:t>
            </a:r>
            <a:r>
              <a:rPr lang="it-IT" sz="1800" baseline="0" dirty="0" err="1" smtClean="0">
                <a:sym typeface="Wingdings" pitchFamily="2" charset="2"/>
              </a:rPr>
              <a:t>e</a:t>
            </a:r>
            <a:r>
              <a:rPr lang="it-IT" sz="1800" dirty="0" err="1" smtClean="0">
                <a:sym typeface="Wingdings" pitchFamily="2" charset="2"/>
              </a:rPr>
              <a:t>determina</a:t>
            </a:r>
            <a:r>
              <a:rPr lang="it-IT" sz="1800" dirty="0" smtClean="0">
                <a:sym typeface="Wingdings" pitchFamily="2" charset="2"/>
              </a:rPr>
              <a:t> </a:t>
            </a:r>
            <a:r>
              <a:rPr lang="it-IT" sz="1800" dirty="0" smtClean="0">
                <a:sym typeface="Wingdings" pitchFamily="2" charset="2"/>
              </a:rPr>
              <a:t>lavori </a:t>
            </a:r>
            <a:r>
              <a:rPr lang="it-IT" sz="1800" dirty="0" smtClean="0">
                <a:sym typeface="Wingdings" pitchFamily="2" charset="2"/>
              </a:rPr>
              <a:t>pubblici(costruzioni di granai </a:t>
            </a:r>
            <a:r>
              <a:rPr lang="it-IT" sz="1800" dirty="0" smtClean="0">
                <a:sym typeface="Wingdings" pitchFamily="2" charset="2"/>
              </a:rPr>
              <a:t>dove sarà stipato</a:t>
            </a:r>
            <a:r>
              <a:rPr lang="it-IT" sz="1800" baseline="0" dirty="0" smtClean="0">
                <a:sym typeface="Wingdings" pitchFamily="2" charset="2"/>
              </a:rPr>
              <a:t> tale grano, guadagno lavori pubblici</a:t>
            </a:r>
            <a:r>
              <a:rPr lang="it-IT" sz="1800" baseline="0" dirty="0" smtClean="0">
                <a:sym typeface="Wingdings" pitchFamily="2" charset="2"/>
              </a:rPr>
              <a:t>)</a:t>
            </a:r>
          </a:p>
          <a:p>
            <a:pPr>
              <a:buFont typeface="Wingdings"/>
              <a:buNone/>
            </a:pPr>
            <a:r>
              <a:rPr lang="it-IT" sz="1800" baseline="0" dirty="0" smtClean="0">
                <a:sym typeface="Wingdings" pitchFamily="2" charset="2"/>
              </a:rPr>
              <a:t> </a:t>
            </a:r>
            <a:r>
              <a:rPr lang="it-IT" sz="1800" baseline="0" dirty="0" smtClean="0">
                <a:sym typeface="Wingdings" pitchFamily="2" charset="2"/>
              </a:rPr>
              <a:t>sicurezza che non ci saranno + crisi di grano con fenomeni di borsa nera</a:t>
            </a:r>
            <a:endParaRPr lang="it-IT" sz="1800" dirty="0"/>
          </a:p>
        </p:txBody>
      </p:sp>
      <p:sp>
        <p:nvSpPr>
          <p:cNvPr id="4" name="Segnaposto numero diapositiva 3"/>
          <p:cNvSpPr>
            <a:spLocks noGrp="1"/>
          </p:cNvSpPr>
          <p:nvPr>
            <p:ph type="sldNum" sz="quarter" idx="10"/>
          </p:nvPr>
        </p:nvSpPr>
        <p:spPr/>
        <p:txBody>
          <a:bodyPr/>
          <a:lstStyle/>
          <a:p>
            <a:fld id="{DCF6504F-4E52-4E5C-9CBC-3D28638A12B8}" type="slidenum">
              <a:rPr lang="it-IT" smtClean="0"/>
              <a:pPr/>
              <a:t>8</a:t>
            </a:fld>
            <a:endParaRPr lang="it-IT"/>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sz="1800" dirty="0" smtClean="0"/>
              <a:t>Appoggio ordine </a:t>
            </a:r>
            <a:r>
              <a:rPr lang="it-IT" sz="1800" dirty="0" smtClean="0"/>
              <a:t>equestre:</a:t>
            </a:r>
          </a:p>
          <a:p>
            <a:pPr>
              <a:buFont typeface="Wingdings"/>
              <a:buChar char="à"/>
            </a:pPr>
            <a:r>
              <a:rPr lang="it-IT" sz="1800" dirty="0" smtClean="0">
                <a:sym typeface="Wingdings" pitchFamily="2" charset="2"/>
              </a:rPr>
              <a:t>LEX </a:t>
            </a:r>
            <a:r>
              <a:rPr lang="it-IT" sz="1800" dirty="0" smtClean="0">
                <a:sym typeface="Wingdings" pitchFamily="2" charset="2"/>
              </a:rPr>
              <a:t>IUDICIARIA legge giudiziaria, a partire dal 149 avanti cristo che si</a:t>
            </a:r>
            <a:r>
              <a:rPr lang="it-IT" sz="1800" baseline="0" dirty="0" smtClean="0">
                <a:sym typeface="Wingdings" pitchFamily="2" charset="2"/>
              </a:rPr>
              <a:t> occupava di reati delle </a:t>
            </a:r>
            <a:r>
              <a:rPr lang="it-IT" sz="1800" baseline="0" dirty="0" err="1" smtClean="0">
                <a:sym typeface="Wingdings" pitchFamily="2" charset="2"/>
              </a:rPr>
              <a:t>repetundis</a:t>
            </a:r>
            <a:r>
              <a:rPr lang="it-IT" sz="1800" baseline="0" dirty="0" smtClean="0">
                <a:sym typeface="Wingdings" pitchFamily="2" charset="2"/>
              </a:rPr>
              <a:t> </a:t>
            </a:r>
            <a:r>
              <a:rPr lang="it-IT" sz="1800" baseline="0" dirty="0" err="1" smtClean="0">
                <a:sym typeface="Wingdings" pitchFamily="2" charset="2"/>
              </a:rPr>
              <a:t>valversazione</a:t>
            </a:r>
            <a:r>
              <a:rPr lang="it-IT" sz="1800" baseline="0" dirty="0" smtClean="0">
                <a:sym typeface="Wingdings" pitchFamily="2" charset="2"/>
              </a:rPr>
              <a:t> </a:t>
            </a:r>
            <a:r>
              <a:rPr lang="it-IT" sz="1800" baseline="0" dirty="0" err="1" smtClean="0">
                <a:sym typeface="Wingdings" pitchFamily="2" charset="2"/>
              </a:rPr>
              <a:t>commesai</a:t>
            </a:r>
            <a:r>
              <a:rPr lang="it-IT" sz="1800" baseline="0" dirty="0" smtClean="0">
                <a:sym typeface="Wingdings" pitchFamily="2" charset="2"/>
              </a:rPr>
              <a:t> </a:t>
            </a:r>
            <a:r>
              <a:rPr lang="it-IT" sz="1800" baseline="0" dirty="0" smtClean="0">
                <a:sym typeface="Wingdings" pitchFamily="2" charset="2"/>
              </a:rPr>
              <a:t>dai pretori nelle </a:t>
            </a:r>
            <a:r>
              <a:rPr lang="it-IT" sz="1800" baseline="0" dirty="0" smtClean="0">
                <a:sym typeface="Wingdings" pitchFamily="2" charset="2"/>
              </a:rPr>
              <a:t>provincie</a:t>
            </a:r>
          </a:p>
          <a:p>
            <a:pPr>
              <a:buFont typeface="Wingdings"/>
              <a:buChar char="à"/>
            </a:pPr>
            <a:r>
              <a:rPr lang="it-IT" sz="1800" baseline="0" dirty="0" smtClean="0">
                <a:sym typeface="Wingdings" pitchFamily="2" charset="2"/>
              </a:rPr>
              <a:t>composta </a:t>
            </a:r>
            <a:r>
              <a:rPr lang="it-IT" sz="1800" baseline="0" dirty="0" smtClean="0">
                <a:sym typeface="Wingdings" pitchFamily="2" charset="2"/>
              </a:rPr>
              <a:t>la commissione di giudizio era di origine senatoria, pertanto </a:t>
            </a:r>
            <a:r>
              <a:rPr lang="it-IT" sz="1800" baseline="0" dirty="0" smtClean="0">
                <a:sym typeface="Wingdings" pitchFamily="2" charset="2"/>
              </a:rPr>
              <a:t>il giudizio </a:t>
            </a:r>
            <a:r>
              <a:rPr lang="it-IT" sz="1800" baseline="0" dirty="0" smtClean="0">
                <a:sym typeface="Wingdings" pitchFamily="2" charset="2"/>
              </a:rPr>
              <a:t>fra pari </a:t>
            </a:r>
            <a:r>
              <a:rPr lang="it-IT" sz="1800" baseline="0" dirty="0" smtClean="0">
                <a:sym typeface="Wingdings" pitchFamily="2" charset="2"/>
              </a:rPr>
              <a:t>era fatto di </a:t>
            </a:r>
            <a:r>
              <a:rPr lang="it-IT" sz="1800" baseline="0" dirty="0" smtClean="0">
                <a:sym typeface="Wingdings" pitchFamily="2" charset="2"/>
              </a:rPr>
              <a:t>vari scambi di favori; giudizio di assoluzione </a:t>
            </a:r>
            <a:r>
              <a:rPr lang="it-IT" sz="1800" baseline="0" dirty="0" smtClean="0">
                <a:sym typeface="Wingdings" pitchFamily="2" charset="2"/>
              </a:rPr>
              <a:t>pertanto</a:t>
            </a:r>
          </a:p>
          <a:p>
            <a:pPr>
              <a:buFont typeface="Wingdings"/>
              <a:buNone/>
            </a:pPr>
            <a:r>
              <a:rPr lang="it-IT" sz="1800" baseline="0" dirty="0" smtClean="0">
                <a:sym typeface="Wingdings" pitchFamily="2" charset="2"/>
              </a:rPr>
              <a:t> </a:t>
            </a:r>
            <a:r>
              <a:rPr lang="it-IT" sz="1800" baseline="0" dirty="0" smtClean="0">
                <a:sym typeface="Wingdings" pitchFamily="2" charset="2"/>
              </a:rPr>
              <a:t>la </a:t>
            </a:r>
            <a:r>
              <a:rPr lang="it-IT" sz="1800" baseline="0" dirty="0" err="1" smtClean="0">
                <a:sym typeface="Wingdings" pitchFamily="2" charset="2"/>
              </a:rPr>
              <a:t>questio</a:t>
            </a:r>
            <a:r>
              <a:rPr lang="it-IT" sz="1800" baseline="0" dirty="0" smtClean="0">
                <a:sym typeface="Wingdings" pitchFamily="2" charset="2"/>
              </a:rPr>
              <a:t> li manteneva prosciolti e indenni, viene cambiata la corte giudicante non saranno tutti senatori bensì tutti </a:t>
            </a:r>
            <a:r>
              <a:rPr lang="it-IT" sz="1800" baseline="0" dirty="0" smtClean="0">
                <a:sym typeface="Wingdings" pitchFamily="2" charset="2"/>
              </a:rPr>
              <a:t>cavalieri, </a:t>
            </a:r>
            <a:r>
              <a:rPr lang="it-IT" sz="1800" baseline="0" dirty="0" smtClean="0">
                <a:sym typeface="Wingdings" pitchFamily="2" charset="2"/>
              </a:rPr>
              <a:t>cambiando l’esito del processo non vi è una svolta in giustizia, </a:t>
            </a:r>
            <a:r>
              <a:rPr lang="it-IT" sz="1800" baseline="0" dirty="0" smtClean="0">
                <a:sym typeface="Wingdings" pitchFamily="2" charset="2"/>
              </a:rPr>
              <a:t> poiché i giudizi </a:t>
            </a:r>
            <a:r>
              <a:rPr lang="it-IT" sz="1800" baseline="0" dirty="0" smtClean="0">
                <a:sym typeface="Wingdings" pitchFamily="2" charset="2"/>
              </a:rPr>
              <a:t>intentati nei confronti di magistrati ben </a:t>
            </a:r>
            <a:r>
              <a:rPr lang="it-IT" sz="1800" baseline="0" dirty="0" smtClean="0">
                <a:sym typeface="Wingdings" pitchFamily="2" charset="2"/>
              </a:rPr>
              <a:t>morigerati non possono evitare </a:t>
            </a:r>
            <a:r>
              <a:rPr lang="it-IT" sz="1800" baseline="0" dirty="0" smtClean="0">
                <a:sym typeface="Wingdings" pitchFamily="2" charset="2"/>
              </a:rPr>
              <a:t>abusi di membri di </a:t>
            </a:r>
            <a:r>
              <a:rPr lang="it-IT" sz="1800" baseline="0" dirty="0" err="1" smtClean="0">
                <a:sym typeface="Wingdings" pitchFamily="2" charset="2"/>
              </a:rPr>
              <a:t>equite</a:t>
            </a:r>
            <a:r>
              <a:rPr lang="it-IT" sz="1800" baseline="0" dirty="0" smtClean="0">
                <a:sym typeface="Wingdings" pitchFamily="2" charset="2"/>
              </a:rPr>
              <a:t>, </a:t>
            </a:r>
            <a:r>
              <a:rPr lang="it-IT" sz="1800" baseline="0" dirty="0" smtClean="0">
                <a:sym typeface="Wingdings" pitchFamily="2" charset="2"/>
              </a:rPr>
              <a:t>i quali pssono </a:t>
            </a:r>
            <a:r>
              <a:rPr lang="it-IT" sz="1800" baseline="0" dirty="0" err="1" smtClean="0">
                <a:sym typeface="Wingdings" pitchFamily="2" charset="2"/>
              </a:rPr>
              <a:t>diifamare</a:t>
            </a:r>
            <a:r>
              <a:rPr lang="it-IT" sz="1800" baseline="0" dirty="0" smtClean="0">
                <a:sym typeface="Wingdings" pitchFamily="2" charset="2"/>
              </a:rPr>
              <a:t>, riconoscere false </a:t>
            </a:r>
            <a:r>
              <a:rPr lang="it-IT" sz="1800" baseline="0" dirty="0" smtClean="0">
                <a:sym typeface="Wingdings" pitchFamily="2" charset="2"/>
              </a:rPr>
              <a:t>accuse e </a:t>
            </a:r>
            <a:r>
              <a:rPr lang="it-IT" sz="1800" baseline="0" dirty="0" smtClean="0">
                <a:sym typeface="Wingdings" pitchFamily="2" charset="2"/>
              </a:rPr>
              <a:t>commissioni false</a:t>
            </a:r>
            <a:r>
              <a:rPr lang="it-IT" baseline="0" dirty="0" smtClean="0">
                <a:sym typeface="Wingdings" pitchFamily="2" charset="2"/>
              </a:rPr>
              <a:t>;</a:t>
            </a:r>
            <a:endParaRPr lang="it-IT" dirty="0"/>
          </a:p>
        </p:txBody>
      </p:sp>
      <p:sp>
        <p:nvSpPr>
          <p:cNvPr id="4" name="Segnaposto numero diapositiva 3"/>
          <p:cNvSpPr>
            <a:spLocks noGrp="1"/>
          </p:cNvSpPr>
          <p:nvPr>
            <p:ph type="sldNum" sz="quarter" idx="10"/>
          </p:nvPr>
        </p:nvSpPr>
        <p:spPr/>
        <p:txBody>
          <a:bodyPr/>
          <a:lstStyle/>
          <a:p>
            <a:fld id="{DCF6504F-4E52-4E5C-9CBC-3D28638A12B8}" type="slidenum">
              <a:rPr lang="it-IT" smtClean="0"/>
              <a:pPr/>
              <a:t>9</a:t>
            </a:fld>
            <a:endParaRPr lang="it-IT"/>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sz="1800" dirty="0" smtClean="0"/>
              <a:t>In favore di </a:t>
            </a:r>
            <a:r>
              <a:rPr lang="it-IT" sz="1800" dirty="0" smtClean="0"/>
              <a:t>quel</a:t>
            </a:r>
            <a:r>
              <a:rPr lang="it-IT" sz="1800" baseline="0" dirty="0" smtClean="0"/>
              <a:t> </a:t>
            </a:r>
            <a:r>
              <a:rPr lang="it-IT" sz="1800" baseline="0" dirty="0" smtClean="0"/>
              <a:t>gruppo di </a:t>
            </a:r>
            <a:r>
              <a:rPr lang="it-IT" sz="1800" baseline="0" dirty="0" err="1" smtClean="0"/>
              <a:t>elités</a:t>
            </a:r>
            <a:r>
              <a:rPr lang="it-IT" sz="1800" baseline="0" dirty="0" smtClean="0"/>
              <a:t> </a:t>
            </a:r>
            <a:r>
              <a:rPr lang="it-IT" sz="1800" baseline="0" dirty="0" smtClean="0"/>
              <a:t>del gruppo dell’ordine </a:t>
            </a:r>
            <a:r>
              <a:rPr lang="it-IT" sz="1800" baseline="0" dirty="0" smtClean="0"/>
              <a:t>equestre opera dei benefici per </a:t>
            </a:r>
            <a:r>
              <a:rPr lang="it-IT" sz="1800" baseline="0" dirty="0" smtClean="0"/>
              <a:t>coloro che si dedicano agli appalti pubblici: </a:t>
            </a:r>
            <a:endParaRPr lang="it-IT" sz="1800" baseline="0" dirty="0" smtClean="0"/>
          </a:p>
          <a:p>
            <a:pPr>
              <a:buFont typeface="Wingdings"/>
              <a:buChar char="à"/>
            </a:pPr>
            <a:r>
              <a:rPr lang="it-IT" sz="1800" baseline="0" dirty="0" smtClean="0"/>
              <a:t>la </a:t>
            </a:r>
            <a:r>
              <a:rPr lang="it-IT" sz="1800" baseline="0" dirty="0" smtClean="0"/>
              <a:t>provincia </a:t>
            </a:r>
            <a:r>
              <a:rPr lang="it-IT" sz="1800" baseline="0" dirty="0" smtClean="0"/>
              <a:t>d’Asia tributo </a:t>
            </a:r>
            <a:r>
              <a:rPr lang="it-IT" sz="1800" baseline="0" dirty="0" smtClean="0"/>
              <a:t>sottoforma di decima parte del raccolto, che dovesse essere data in appalto ai </a:t>
            </a:r>
            <a:r>
              <a:rPr lang="it-IT" sz="1800" baseline="0" dirty="0" err="1" smtClean="0"/>
              <a:t>publicani</a:t>
            </a:r>
            <a:r>
              <a:rPr lang="it-IT" sz="1800" baseline="0" dirty="0" smtClean="0"/>
              <a:t>, appalto doveva avvenire a Roma per opera dei </a:t>
            </a:r>
            <a:r>
              <a:rPr lang="it-IT" sz="1800" baseline="0" dirty="0" smtClean="0"/>
              <a:t>censori</a:t>
            </a:r>
          </a:p>
          <a:p>
            <a:pPr>
              <a:buFont typeface="Wingdings"/>
              <a:buChar char="à"/>
            </a:pPr>
            <a:r>
              <a:rPr lang="it-IT" sz="1800" baseline="0" dirty="0" smtClean="0">
                <a:sym typeface="Wingdings" pitchFamily="2" charset="2"/>
              </a:rPr>
              <a:t>la </a:t>
            </a:r>
            <a:r>
              <a:rPr lang="it-IT" sz="1800" baseline="0" dirty="0" smtClean="0">
                <a:sym typeface="Wingdings" pitchFamily="2" charset="2"/>
              </a:rPr>
              <a:t>società che si aggiudicava l’appalto doveva versare la cifra a Roma, da un lato permetteva di arricchirsi la provincia d’Asia, dall’altro garantiva un cifra di riserva a </a:t>
            </a:r>
            <a:r>
              <a:rPr lang="it-IT" sz="1800" baseline="0" dirty="0" smtClean="0">
                <a:sym typeface="Wingdings" pitchFamily="2" charset="2"/>
              </a:rPr>
              <a:t>Roma</a:t>
            </a:r>
          </a:p>
          <a:p>
            <a:pPr>
              <a:buFont typeface="Wingdings"/>
              <a:buNone/>
            </a:pPr>
            <a:r>
              <a:rPr lang="it-IT" sz="1800" baseline="0" dirty="0" smtClean="0">
                <a:sym typeface="Wingdings" pitchFamily="2" charset="2"/>
              </a:rPr>
              <a:t> </a:t>
            </a:r>
            <a:r>
              <a:rPr lang="it-IT" sz="1800" baseline="0" dirty="0" smtClean="0">
                <a:sym typeface="Wingdings" pitchFamily="2" charset="2"/>
              </a:rPr>
              <a:t>avrebbe permesso una riserva monetaria che Gaio voleva utilizzarla ai fini del suo progetto politico</a:t>
            </a:r>
          </a:p>
        </p:txBody>
      </p:sp>
      <p:sp>
        <p:nvSpPr>
          <p:cNvPr id="4" name="Segnaposto numero diapositiva 3"/>
          <p:cNvSpPr>
            <a:spLocks noGrp="1"/>
          </p:cNvSpPr>
          <p:nvPr>
            <p:ph type="sldNum" sz="quarter" idx="10"/>
          </p:nvPr>
        </p:nvSpPr>
        <p:spPr/>
        <p:txBody>
          <a:bodyPr/>
          <a:lstStyle/>
          <a:p>
            <a:fld id="{DCF6504F-4E52-4E5C-9CBC-3D28638A12B8}" type="slidenum">
              <a:rPr lang="it-IT" smtClean="0"/>
              <a:pPr/>
              <a:t>10</a:t>
            </a:fld>
            <a:endParaRPr lang="it-IT"/>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sz="1600" dirty="0" smtClean="0"/>
              <a:t>122 anno importante</a:t>
            </a:r>
            <a:r>
              <a:rPr lang="it-IT" sz="1600" baseline="0" dirty="0" smtClean="0"/>
              <a:t> per i </a:t>
            </a:r>
            <a:r>
              <a:rPr lang="it-IT" sz="1600" baseline="0" dirty="0" err="1" smtClean="0"/>
              <a:t>graccani</a:t>
            </a:r>
            <a:endParaRPr lang="it-IT" sz="1600" baseline="0" dirty="0" smtClean="0"/>
          </a:p>
          <a:p>
            <a:pPr>
              <a:buFont typeface="Wingdings"/>
              <a:buChar char="à"/>
            </a:pPr>
            <a:r>
              <a:rPr lang="it-IT" sz="1600" baseline="0" dirty="0" smtClean="0">
                <a:sym typeface="Wingdings" pitchFamily="2" charset="2"/>
              </a:rPr>
              <a:t>eletto </a:t>
            </a:r>
            <a:r>
              <a:rPr lang="it-IT" sz="1600" baseline="0" dirty="0" smtClean="0">
                <a:sym typeface="Wingdings" pitchFamily="2" charset="2"/>
              </a:rPr>
              <a:t>console a loro non ostile o legato </a:t>
            </a:r>
            <a:r>
              <a:rPr lang="it-IT" sz="1600" baseline="0" dirty="0" err="1" smtClean="0">
                <a:sym typeface="Wingdings" pitchFamily="2" charset="2"/>
              </a:rPr>
              <a:t>Fannio</a:t>
            </a:r>
            <a:r>
              <a:rPr lang="it-IT" sz="1600" baseline="0" dirty="0" smtClean="0">
                <a:sym typeface="Wingdings" pitchFamily="2" charset="2"/>
              </a:rPr>
              <a:t>, indebolirà però l’attività </a:t>
            </a:r>
            <a:r>
              <a:rPr lang="it-IT" sz="1600" baseline="0" dirty="0" err="1" smtClean="0">
                <a:sym typeface="Wingdings" pitchFamily="2" charset="2"/>
              </a:rPr>
              <a:t>graccana</a:t>
            </a:r>
            <a:r>
              <a:rPr lang="it-IT" sz="1600" baseline="0" dirty="0" smtClean="0">
                <a:sym typeface="Wingdings" pitchFamily="2" charset="2"/>
              </a:rPr>
              <a:t>, Gaio si sente sicuro in questo momento; Gaio riletto, Fulvio </a:t>
            </a:r>
            <a:r>
              <a:rPr lang="it-IT" sz="1600" baseline="0" dirty="0" err="1" smtClean="0">
                <a:sym typeface="Wingdings" pitchFamily="2" charset="2"/>
              </a:rPr>
              <a:t>Flacco</a:t>
            </a:r>
            <a:r>
              <a:rPr lang="it-IT" sz="1600" baseline="0" dirty="0" smtClean="0">
                <a:sym typeface="Wingdings" pitchFamily="2" charset="2"/>
              </a:rPr>
              <a:t> sembra che siano maturi i tempi della cittadinanza romana agli alleati latini e quella latina agli altri alleati italici, modifica della metodologia di voto dei comizi </a:t>
            </a:r>
            <a:r>
              <a:rPr lang="it-IT" sz="1600" baseline="0" dirty="0" smtClean="0">
                <a:sym typeface="Wingdings" pitchFamily="2" charset="2"/>
              </a:rPr>
              <a:t>centuriati</a:t>
            </a:r>
          </a:p>
          <a:p>
            <a:pPr>
              <a:buFont typeface="Wingdings"/>
              <a:buChar char="à"/>
            </a:pPr>
            <a:r>
              <a:rPr lang="it-IT" sz="1600" baseline="0" dirty="0" smtClean="0">
                <a:sym typeface="Wingdings" pitchFamily="2" charset="2"/>
              </a:rPr>
              <a:t>viene </a:t>
            </a:r>
            <a:r>
              <a:rPr lang="it-IT" sz="1600" baseline="0" dirty="0" smtClean="0">
                <a:sym typeface="Wingdings" pitchFamily="2" charset="2"/>
              </a:rPr>
              <a:t>proposto che si estragga a sorte la prima centuria, a rendere meno scontato l’esito dei comizi centuriati, la prima centuria che votava dava indicazione di voto alle altre79 centurie e 18 centurie di cavaliere, spesso non raggiungevano la seconda classe raggiunto il </a:t>
            </a:r>
            <a:r>
              <a:rPr lang="it-IT" sz="1600" baseline="0" dirty="0" err="1" smtClean="0">
                <a:sym typeface="Wingdings" pitchFamily="2" charset="2"/>
              </a:rPr>
              <a:t>quoroum</a:t>
            </a:r>
            <a:r>
              <a:rPr lang="it-IT" sz="1600" baseline="0" dirty="0" smtClean="0">
                <a:sym typeface="Wingdings" pitchFamily="2" charset="2"/>
              </a:rPr>
              <a:t> </a:t>
            </a:r>
            <a:r>
              <a:rPr lang="it-IT" sz="1600" baseline="0" dirty="0" smtClean="0">
                <a:sym typeface="Wingdings" pitchFamily="2" charset="2"/>
              </a:rPr>
              <a:t>desiderato e la </a:t>
            </a:r>
            <a:r>
              <a:rPr lang="it-IT" sz="1600" baseline="0" dirty="0" smtClean="0">
                <a:sym typeface="Wingdings" pitchFamily="2" charset="2"/>
              </a:rPr>
              <a:t>la votazione si concludeva, Gaio ricerca maggiore </a:t>
            </a:r>
            <a:r>
              <a:rPr lang="it-IT" sz="1600" baseline="0" dirty="0" smtClean="0">
                <a:sym typeface="Wingdings" pitchFamily="2" charset="2"/>
              </a:rPr>
              <a:t>democraticità</a:t>
            </a:r>
          </a:p>
          <a:p>
            <a:pPr>
              <a:buFont typeface="Wingdings"/>
              <a:buNone/>
            </a:pPr>
            <a:r>
              <a:rPr lang="it-IT" sz="1600" baseline="0" dirty="0" smtClean="0">
                <a:sym typeface="Wingdings" pitchFamily="2" charset="2"/>
              </a:rPr>
              <a:t> </a:t>
            </a:r>
            <a:r>
              <a:rPr lang="it-IT" sz="1600" baseline="0" dirty="0" smtClean="0">
                <a:sym typeface="Wingdings" pitchFamily="2" charset="2"/>
              </a:rPr>
              <a:t>console </a:t>
            </a:r>
            <a:r>
              <a:rPr lang="it-IT" sz="1600" baseline="0" dirty="0" err="1" smtClean="0">
                <a:sym typeface="Wingdings" pitchFamily="2" charset="2"/>
              </a:rPr>
              <a:t>Fannio</a:t>
            </a:r>
            <a:r>
              <a:rPr lang="it-IT" sz="1600" baseline="0" dirty="0" smtClean="0">
                <a:sym typeface="Wingdings" pitchFamily="2" charset="2"/>
              </a:rPr>
              <a:t> diventerà </a:t>
            </a:r>
            <a:r>
              <a:rPr lang="it-IT" sz="1600" baseline="0" dirty="0" smtClean="0">
                <a:sym typeface="Wingdings" pitchFamily="2" charset="2"/>
              </a:rPr>
              <a:t>estremo oppositore delle riforme </a:t>
            </a:r>
            <a:r>
              <a:rPr lang="it-IT" sz="1600" baseline="0" dirty="0" err="1" smtClean="0">
                <a:sym typeface="Wingdings" pitchFamily="2" charset="2"/>
              </a:rPr>
              <a:t>graccane</a:t>
            </a:r>
            <a:endParaRPr lang="it-IT" sz="1600" dirty="0"/>
          </a:p>
        </p:txBody>
      </p:sp>
      <p:sp>
        <p:nvSpPr>
          <p:cNvPr id="4" name="Segnaposto numero diapositiva 3"/>
          <p:cNvSpPr>
            <a:spLocks noGrp="1"/>
          </p:cNvSpPr>
          <p:nvPr>
            <p:ph type="sldNum" sz="quarter" idx="10"/>
          </p:nvPr>
        </p:nvSpPr>
        <p:spPr/>
        <p:txBody>
          <a:bodyPr/>
          <a:lstStyle/>
          <a:p>
            <a:fld id="{DCF6504F-4E52-4E5C-9CBC-3D28638A12B8}" type="slidenum">
              <a:rPr lang="it-IT" smtClean="0"/>
              <a:pPr/>
              <a:t>11</a:t>
            </a:fld>
            <a:endParaRPr lang="it-IT"/>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sz="1800" dirty="0" smtClean="0"/>
              <a:t>M. Livio Druso pone il veto alle proposte</a:t>
            </a:r>
            <a:r>
              <a:rPr lang="it-IT" sz="1800" baseline="0" dirty="0" smtClean="0"/>
              <a:t> di Gaio, propone un programma di colonizzazione in </a:t>
            </a:r>
            <a:r>
              <a:rPr lang="it-IT" sz="1800" baseline="0" dirty="0" smtClean="0"/>
              <a:t>Italia </a:t>
            </a:r>
            <a:r>
              <a:rPr lang="it-IT" sz="1800" baseline="0" dirty="0" smtClean="0"/>
              <a:t>e </a:t>
            </a:r>
            <a:r>
              <a:rPr lang="it-IT" sz="1800" baseline="0" dirty="0" smtClean="0"/>
              <a:t>Sicilia con  </a:t>
            </a:r>
            <a:r>
              <a:rPr lang="it-IT" sz="1800" baseline="0" dirty="0" smtClean="0"/>
              <a:t>12 colonie </a:t>
            </a:r>
            <a:r>
              <a:rPr lang="it-IT" sz="1800" baseline="0" dirty="0" smtClean="0"/>
              <a:t>dedotte </a:t>
            </a:r>
            <a:r>
              <a:rPr lang="it-IT" sz="1800" baseline="0" dirty="0" smtClean="0"/>
              <a:t>ciascuna di </a:t>
            </a:r>
            <a:r>
              <a:rPr lang="it-IT" sz="1800" baseline="0" dirty="0" smtClean="0"/>
              <a:t>3000, quindi è più </a:t>
            </a:r>
            <a:r>
              <a:rPr lang="it-IT" sz="1800" baseline="0" dirty="0" smtClean="0"/>
              <a:t>tradizionale dal punto di vista urbano e di </a:t>
            </a:r>
            <a:r>
              <a:rPr lang="it-IT" sz="1800" baseline="0" dirty="0" smtClean="0"/>
              <a:t>consuetudine</a:t>
            </a:r>
          </a:p>
          <a:p>
            <a:pPr>
              <a:buFont typeface="Wingdings"/>
              <a:buChar char="à"/>
            </a:pPr>
            <a:r>
              <a:rPr lang="it-IT" sz="1800" baseline="0" dirty="0" smtClean="0">
                <a:sym typeface="Wingdings" pitchFamily="2" charset="2"/>
              </a:rPr>
              <a:t>inizia </a:t>
            </a:r>
            <a:r>
              <a:rPr lang="it-IT" sz="1800" baseline="0" dirty="0" smtClean="0">
                <a:sym typeface="Wingdings" pitchFamily="2" charset="2"/>
              </a:rPr>
              <a:t>la parabola discendente di Gaio, parte per </a:t>
            </a:r>
            <a:r>
              <a:rPr lang="it-IT" sz="1800" baseline="0" dirty="0" err="1" smtClean="0">
                <a:sym typeface="Wingdings" pitchFamily="2" charset="2"/>
              </a:rPr>
              <a:t>Cartagine</a:t>
            </a:r>
            <a:r>
              <a:rPr lang="it-IT" sz="1800" baseline="0" dirty="0" smtClean="0">
                <a:sym typeface="Wingdings" pitchFamily="2" charset="2"/>
              </a:rPr>
              <a:t> </a:t>
            </a:r>
            <a:r>
              <a:rPr lang="it-IT" sz="1800" baseline="0" dirty="0" smtClean="0">
                <a:sym typeface="Wingdings" pitchFamily="2" charset="2"/>
              </a:rPr>
              <a:t>sovraintende </a:t>
            </a:r>
            <a:r>
              <a:rPr lang="it-IT" sz="1800" baseline="0" dirty="0" smtClean="0">
                <a:sym typeface="Wingdings" pitchFamily="2" charset="2"/>
              </a:rPr>
              <a:t>alla deduzione della colonia di </a:t>
            </a:r>
            <a:r>
              <a:rPr lang="it-IT" sz="1800" baseline="0" dirty="0" err="1" smtClean="0">
                <a:sym typeface="Wingdings" pitchFamily="2" charset="2"/>
              </a:rPr>
              <a:t>Cartagine</a:t>
            </a:r>
            <a:endParaRPr lang="it-IT" sz="1800" baseline="0" dirty="0" smtClean="0">
              <a:sym typeface="Wingdings" pitchFamily="2" charset="2"/>
            </a:endParaRPr>
          </a:p>
          <a:p>
            <a:pPr>
              <a:buFont typeface="Wingdings"/>
              <a:buChar char="à"/>
            </a:pPr>
            <a:r>
              <a:rPr lang="it-IT" sz="1800" baseline="0" dirty="0" err="1" smtClean="0">
                <a:sym typeface="Wingdings" pitchFamily="2" charset="2"/>
              </a:rPr>
              <a:t>giungno</a:t>
            </a:r>
            <a:r>
              <a:rPr lang="it-IT" sz="1800" baseline="0" dirty="0" smtClean="0">
                <a:sym typeface="Wingdings" pitchFamily="2" charset="2"/>
              </a:rPr>
              <a:t> </a:t>
            </a:r>
            <a:r>
              <a:rPr lang="it-IT" sz="1800" baseline="0" dirty="0" smtClean="0">
                <a:sym typeface="Wingdings" pitchFamily="2" charset="2"/>
              </a:rPr>
              <a:t>del 121 viene abrogata la </a:t>
            </a:r>
            <a:r>
              <a:rPr lang="it-IT" sz="1800" baseline="0" dirty="0" err="1" smtClean="0">
                <a:sym typeface="Wingdings" pitchFamily="2" charset="2"/>
              </a:rPr>
              <a:t>Lex</a:t>
            </a:r>
            <a:r>
              <a:rPr lang="it-IT" sz="1800" baseline="0" dirty="0" smtClean="0">
                <a:sym typeface="Wingdings" pitchFamily="2" charset="2"/>
              </a:rPr>
              <a:t> </a:t>
            </a:r>
            <a:r>
              <a:rPr lang="it-IT" sz="1800" baseline="0" dirty="0" err="1" smtClean="0">
                <a:sym typeface="Wingdings" pitchFamily="2" charset="2"/>
              </a:rPr>
              <a:t>Rubria</a:t>
            </a:r>
            <a:r>
              <a:rPr lang="it-IT" sz="1800" baseline="0" dirty="0" smtClean="0">
                <a:sym typeface="Wingdings" pitchFamily="2" charset="2"/>
              </a:rPr>
              <a:t>(possibile deduzione di una colonia a </a:t>
            </a:r>
            <a:r>
              <a:rPr lang="it-IT" sz="1800" baseline="0" dirty="0" err="1" smtClean="0">
                <a:sym typeface="Wingdings" pitchFamily="2" charset="2"/>
              </a:rPr>
              <a:t>Cartagine</a:t>
            </a:r>
            <a:r>
              <a:rPr lang="it-IT" sz="1800" baseline="0" dirty="0" smtClean="0">
                <a:sym typeface="Wingdings" pitchFamily="2" charset="2"/>
              </a:rPr>
              <a:t>) questi coloni rimangono in una posizione </a:t>
            </a:r>
            <a:r>
              <a:rPr lang="it-IT" sz="1800" baseline="0" dirty="0" smtClean="0">
                <a:sym typeface="Wingdings" pitchFamily="2" charset="2"/>
              </a:rPr>
              <a:t>giuridica incerta</a:t>
            </a:r>
          </a:p>
          <a:p>
            <a:pPr>
              <a:buFont typeface="Wingdings"/>
              <a:buNone/>
            </a:pPr>
            <a:r>
              <a:rPr lang="it-IT" sz="1800" baseline="0" dirty="0" smtClean="0">
                <a:sym typeface="Wingdings" pitchFamily="2" charset="2"/>
              </a:rPr>
              <a:t> </a:t>
            </a:r>
            <a:r>
              <a:rPr lang="it-IT" sz="1800" baseline="0" dirty="0" smtClean="0">
                <a:sym typeface="Wingdings" pitchFamily="2" charset="2"/>
              </a:rPr>
              <a:t>si scatenano </a:t>
            </a:r>
            <a:r>
              <a:rPr lang="it-IT" sz="1800" baseline="0" dirty="0" smtClean="0">
                <a:sym typeface="Wingdings" pitchFamily="2" charset="2"/>
              </a:rPr>
              <a:t>scontri, pertanto i </a:t>
            </a:r>
            <a:r>
              <a:rPr lang="it-IT" sz="1800" baseline="0" dirty="0" smtClean="0">
                <a:sym typeface="Wingdings" pitchFamily="2" charset="2"/>
              </a:rPr>
              <a:t>senato ordina a </a:t>
            </a:r>
            <a:r>
              <a:rPr lang="it-IT" sz="1800" baseline="0" dirty="0" err="1" smtClean="0">
                <a:sym typeface="Wingdings" pitchFamily="2" charset="2"/>
              </a:rPr>
              <a:t>L.Opimio</a:t>
            </a:r>
            <a:r>
              <a:rPr lang="it-IT" sz="1800" baseline="0" dirty="0" smtClean="0">
                <a:sym typeface="Wingdings" pitchFamily="2" charset="2"/>
              </a:rPr>
              <a:t> di riportare ordine in città indica di attaccare Fulvio </a:t>
            </a:r>
            <a:r>
              <a:rPr lang="it-IT" sz="1800" baseline="0" dirty="0" err="1" smtClean="0">
                <a:sym typeface="Wingdings" pitchFamily="2" charset="2"/>
              </a:rPr>
              <a:t>Flacco</a:t>
            </a:r>
            <a:r>
              <a:rPr lang="it-IT" sz="1800" baseline="0" dirty="0" smtClean="0">
                <a:sym typeface="Wingdings" pitchFamily="2" charset="2"/>
              </a:rPr>
              <a:t> e </a:t>
            </a:r>
            <a:r>
              <a:rPr lang="it-IT" sz="1800" baseline="0" dirty="0" smtClean="0">
                <a:sym typeface="Wingdings" pitchFamily="2" charset="2"/>
              </a:rPr>
              <a:t>Gaio </a:t>
            </a:r>
            <a:r>
              <a:rPr lang="it-IT" sz="1800" baseline="0" dirty="0" err="1" smtClean="0">
                <a:sym typeface="Wingdings" pitchFamily="2" charset="2"/>
              </a:rPr>
              <a:t>Gracco</a:t>
            </a:r>
            <a:endParaRPr lang="it-IT" sz="1800" baseline="0" dirty="0" smtClean="0">
              <a:sym typeface="Wingdings" pitchFamily="2" charset="2"/>
            </a:endParaRPr>
          </a:p>
        </p:txBody>
      </p:sp>
      <p:sp>
        <p:nvSpPr>
          <p:cNvPr id="4" name="Segnaposto numero diapositiva 3"/>
          <p:cNvSpPr>
            <a:spLocks noGrp="1"/>
          </p:cNvSpPr>
          <p:nvPr>
            <p:ph type="sldNum" sz="quarter" idx="10"/>
          </p:nvPr>
        </p:nvSpPr>
        <p:spPr/>
        <p:txBody>
          <a:bodyPr/>
          <a:lstStyle/>
          <a:p>
            <a:fld id="{DCF6504F-4E52-4E5C-9CBC-3D28638A12B8}" type="slidenum">
              <a:rPr lang="it-IT" smtClean="0"/>
              <a:pPr/>
              <a:t>12</a:t>
            </a:fld>
            <a:endParaRPr lang="it-IT"/>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sz="1800" dirty="0" smtClean="0"/>
              <a:t>La legislazione completamente smantellata, quando</a:t>
            </a:r>
            <a:r>
              <a:rPr lang="it-IT" sz="1800" baseline="0" dirty="0" smtClean="0"/>
              <a:t> Tiberio fa approvare la sua </a:t>
            </a:r>
            <a:r>
              <a:rPr lang="it-IT" sz="1800" baseline="0" dirty="0" smtClean="0"/>
              <a:t>legge</a:t>
            </a:r>
          </a:p>
          <a:p>
            <a:pPr>
              <a:buFont typeface="Wingdings"/>
              <a:buChar char="à"/>
            </a:pPr>
            <a:r>
              <a:rPr lang="it-IT" sz="1800" baseline="0" dirty="0" smtClean="0">
                <a:sym typeface="Wingdings" pitchFamily="2" charset="2"/>
              </a:rPr>
              <a:t>prevedeva </a:t>
            </a:r>
            <a:r>
              <a:rPr lang="it-IT" sz="1800" baseline="0" dirty="0" smtClean="0">
                <a:sym typeface="Wingdings" pitchFamily="2" charset="2"/>
              </a:rPr>
              <a:t>che i lotti assegnati dai colini </a:t>
            </a:r>
            <a:r>
              <a:rPr lang="it-IT" sz="1800" baseline="0" dirty="0" err="1" smtClean="0">
                <a:sym typeface="Wingdings" pitchFamily="2" charset="2"/>
              </a:rPr>
              <a:t>graccani</a:t>
            </a:r>
            <a:r>
              <a:rPr lang="it-IT" sz="1800" baseline="0" dirty="0" smtClean="0">
                <a:sym typeface="Wingdings" pitchFamily="2" charset="2"/>
              </a:rPr>
              <a:t> fossero inalienabili, vincolo tolto nel 121, possibilità di cessione del </a:t>
            </a:r>
            <a:r>
              <a:rPr lang="it-IT" sz="1800" baseline="0" dirty="0" smtClean="0">
                <a:sym typeface="Wingdings" pitchFamily="2" charset="2"/>
              </a:rPr>
              <a:t>lotto</a:t>
            </a:r>
          </a:p>
          <a:p>
            <a:pPr>
              <a:buFont typeface="Wingdings"/>
              <a:buNone/>
            </a:pPr>
            <a:r>
              <a:rPr lang="it-IT" sz="1800" baseline="0" dirty="0" smtClean="0">
                <a:sym typeface="Wingdings" pitchFamily="2" charset="2"/>
              </a:rPr>
              <a:t> </a:t>
            </a:r>
            <a:r>
              <a:rPr lang="it-IT" sz="1800" baseline="0" dirty="0" smtClean="0">
                <a:sym typeface="Wingdings" pitchFamily="2" charset="2"/>
              </a:rPr>
              <a:t>promulgata la </a:t>
            </a:r>
            <a:r>
              <a:rPr lang="it-IT" sz="1800" baseline="0" dirty="0" err="1" smtClean="0">
                <a:sym typeface="Wingdings" pitchFamily="2" charset="2"/>
              </a:rPr>
              <a:t>Lex</a:t>
            </a:r>
            <a:r>
              <a:rPr lang="it-IT" sz="1800" baseline="0" dirty="0" smtClean="0">
                <a:sym typeface="Wingdings" pitchFamily="2" charset="2"/>
              </a:rPr>
              <a:t> </a:t>
            </a:r>
            <a:r>
              <a:rPr lang="it-IT" sz="1800" baseline="0" dirty="0" err="1" smtClean="0">
                <a:sym typeface="Wingdings" pitchFamily="2" charset="2"/>
              </a:rPr>
              <a:t>Thori</a:t>
            </a:r>
            <a:r>
              <a:rPr lang="it-IT" sz="1800" baseline="0" dirty="0" smtClean="0">
                <a:sym typeface="Wingdings" pitchFamily="2" charset="2"/>
              </a:rPr>
              <a:t> si pone fine all’assegnazione di agro </a:t>
            </a:r>
            <a:r>
              <a:rPr lang="it-IT" sz="1800" baseline="0" dirty="0" err="1" smtClean="0">
                <a:sym typeface="Wingdings" pitchFamily="2" charset="2"/>
              </a:rPr>
              <a:t>publico</a:t>
            </a:r>
            <a:r>
              <a:rPr lang="it-IT" sz="1800" baseline="0" dirty="0" smtClean="0">
                <a:sym typeface="Wingdings" pitchFamily="2" charset="2"/>
              </a:rPr>
              <a:t>, lascia l’agro </a:t>
            </a:r>
            <a:r>
              <a:rPr lang="it-IT" sz="1800" baseline="0" dirty="0" err="1" smtClean="0">
                <a:sym typeface="Wingdings" pitchFamily="2" charset="2"/>
              </a:rPr>
              <a:t>publico</a:t>
            </a:r>
            <a:r>
              <a:rPr lang="it-IT" sz="1800" baseline="0" dirty="0" smtClean="0">
                <a:sym typeface="Wingdings" pitchFamily="2" charset="2"/>
              </a:rPr>
              <a:t> nelle mani di chi ancora lo detiene, ponendo una tassa un </a:t>
            </a:r>
            <a:r>
              <a:rPr lang="it-IT" sz="1800" baseline="0" dirty="0" err="1" smtClean="0">
                <a:sym typeface="Wingdings" pitchFamily="2" charset="2"/>
              </a:rPr>
              <a:t>vectigal</a:t>
            </a:r>
            <a:r>
              <a:rPr lang="it-IT" sz="1800" baseline="0" dirty="0" smtClean="0">
                <a:sym typeface="Wingdings" pitchFamily="2" charset="2"/>
              </a:rPr>
              <a:t> che doveva essere data al popolo, quindi di fatto chi </a:t>
            </a:r>
            <a:r>
              <a:rPr lang="it-IT" sz="1800" baseline="0" dirty="0" smtClean="0">
                <a:sym typeface="Wingdings" pitchFamily="2" charset="2"/>
              </a:rPr>
              <a:t>deteneva </a:t>
            </a:r>
            <a:r>
              <a:rPr lang="it-IT" sz="1800" baseline="0" dirty="0" smtClean="0">
                <a:sym typeface="Wingdings" pitchFamily="2" charset="2"/>
              </a:rPr>
              <a:t>l’agro </a:t>
            </a:r>
            <a:r>
              <a:rPr lang="it-IT" sz="1800" baseline="0" dirty="0" err="1" smtClean="0">
                <a:sym typeface="Wingdings" pitchFamily="2" charset="2"/>
              </a:rPr>
              <a:t>publico</a:t>
            </a:r>
            <a:r>
              <a:rPr lang="it-IT" sz="1800" baseline="0" dirty="0" smtClean="0">
                <a:sym typeface="Wingdings" pitchFamily="2" charset="2"/>
              </a:rPr>
              <a:t> diviene </a:t>
            </a:r>
            <a:r>
              <a:rPr lang="it-IT" sz="1800" baseline="0" dirty="0" smtClean="0">
                <a:sym typeface="Wingdings" pitchFamily="2" charset="2"/>
              </a:rPr>
              <a:t>proprietario ed è soggetto a pagare</a:t>
            </a:r>
            <a:endParaRPr lang="it-IT" sz="1800" dirty="0"/>
          </a:p>
        </p:txBody>
      </p:sp>
      <p:sp>
        <p:nvSpPr>
          <p:cNvPr id="4" name="Segnaposto numero diapositiva 3"/>
          <p:cNvSpPr>
            <a:spLocks noGrp="1"/>
          </p:cNvSpPr>
          <p:nvPr>
            <p:ph type="sldNum" sz="quarter" idx="10"/>
          </p:nvPr>
        </p:nvSpPr>
        <p:spPr/>
        <p:txBody>
          <a:bodyPr/>
          <a:lstStyle/>
          <a:p>
            <a:fld id="{DCF6504F-4E52-4E5C-9CBC-3D28638A12B8}" type="slidenum">
              <a:rPr lang="it-IT" smtClean="0"/>
              <a:pPr/>
              <a:t>13</a:t>
            </a:fld>
            <a:endParaRPr lang="it-IT"/>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dirty="0" smtClean="0"/>
              <a:t>Racconto di Appiano</a:t>
            </a:r>
            <a:endParaRPr lang="it-IT" dirty="0"/>
          </a:p>
        </p:txBody>
      </p:sp>
      <p:sp>
        <p:nvSpPr>
          <p:cNvPr id="4" name="Segnaposto numero diapositiva 3"/>
          <p:cNvSpPr>
            <a:spLocks noGrp="1"/>
          </p:cNvSpPr>
          <p:nvPr>
            <p:ph type="sldNum" sz="quarter" idx="10"/>
          </p:nvPr>
        </p:nvSpPr>
        <p:spPr/>
        <p:txBody>
          <a:bodyPr/>
          <a:lstStyle/>
          <a:p>
            <a:fld id="{DCF6504F-4E52-4E5C-9CBC-3D28638A12B8}" type="slidenum">
              <a:rPr lang="it-IT" smtClean="0"/>
              <a:pPr/>
              <a:t>14</a:t>
            </a:fld>
            <a:endParaRPr lang="it-IT"/>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sz="1600" dirty="0" smtClean="0"/>
              <a:t>Dopo</a:t>
            </a:r>
            <a:r>
              <a:rPr lang="it-IT" sz="1600" baseline="0" dirty="0" smtClean="0"/>
              <a:t> la </a:t>
            </a:r>
            <a:r>
              <a:rPr lang="it-IT" sz="1600" dirty="0" smtClean="0"/>
              <a:t>Fine </a:t>
            </a:r>
            <a:r>
              <a:rPr lang="it-IT" sz="1600" dirty="0" smtClean="0"/>
              <a:t>di </a:t>
            </a:r>
            <a:r>
              <a:rPr lang="it-IT" sz="1600" dirty="0" smtClean="0"/>
              <a:t>Gaio,</a:t>
            </a:r>
            <a:r>
              <a:rPr lang="it-IT" sz="1600" baseline="0" dirty="0" smtClean="0"/>
              <a:t> il</a:t>
            </a:r>
            <a:r>
              <a:rPr lang="it-IT" sz="1600" dirty="0" smtClean="0">
                <a:sym typeface="Wingdings" pitchFamily="2" charset="2"/>
              </a:rPr>
              <a:t> </a:t>
            </a:r>
            <a:r>
              <a:rPr lang="it-IT" sz="1600" dirty="0" smtClean="0">
                <a:sym typeface="Wingdings" pitchFamily="2" charset="2"/>
              </a:rPr>
              <a:t>partito</a:t>
            </a:r>
            <a:r>
              <a:rPr lang="it-IT" sz="1600" baseline="0" dirty="0" smtClean="0">
                <a:sym typeface="Wingdings" pitchFamily="2" charset="2"/>
              </a:rPr>
              <a:t> </a:t>
            </a:r>
            <a:r>
              <a:rPr lang="it-IT" sz="1600" baseline="0" dirty="0" err="1" smtClean="0">
                <a:sym typeface="Wingdings" pitchFamily="2" charset="2"/>
              </a:rPr>
              <a:t>graccano</a:t>
            </a:r>
            <a:r>
              <a:rPr lang="it-IT" sz="1600" baseline="0" dirty="0" smtClean="0">
                <a:sym typeface="Wingdings" pitchFamily="2" charset="2"/>
              </a:rPr>
              <a:t> è in una forte fase </a:t>
            </a:r>
            <a:r>
              <a:rPr lang="it-IT" sz="1600" baseline="0" dirty="0" smtClean="0">
                <a:sym typeface="Wingdings" pitchFamily="2" charset="2"/>
              </a:rPr>
              <a:t>di </a:t>
            </a:r>
            <a:r>
              <a:rPr lang="it-IT" sz="1600" baseline="0" dirty="0" smtClean="0">
                <a:sym typeface="Wingdings" pitchFamily="2" charset="2"/>
              </a:rPr>
              <a:t>crisi.</a:t>
            </a:r>
          </a:p>
          <a:p>
            <a:r>
              <a:rPr lang="it-IT" sz="1600" baseline="0" dirty="0" smtClean="0">
                <a:sym typeface="Wingdings" pitchFamily="2" charset="2"/>
              </a:rPr>
              <a:t>Si </a:t>
            </a:r>
            <a:r>
              <a:rPr lang="it-IT" sz="1600" baseline="0" dirty="0" smtClean="0">
                <a:sym typeface="Wingdings" pitchFamily="2" charset="2"/>
              </a:rPr>
              <a:t>apre adesso il problema della </a:t>
            </a:r>
            <a:r>
              <a:rPr lang="it-IT" sz="1600" baseline="0" dirty="0" err="1" smtClean="0">
                <a:sym typeface="Wingdings" pitchFamily="2" charset="2"/>
              </a:rPr>
              <a:t>Numidia</a:t>
            </a:r>
            <a:r>
              <a:rPr lang="it-IT" sz="1600" baseline="0" dirty="0" smtClean="0">
                <a:sym typeface="Wingdings" pitchFamily="2" charset="2"/>
              </a:rPr>
              <a:t> e di </a:t>
            </a:r>
            <a:r>
              <a:rPr lang="it-IT" sz="1600" baseline="0" dirty="0" err="1" smtClean="0">
                <a:sym typeface="Wingdings" pitchFamily="2" charset="2"/>
              </a:rPr>
              <a:t>Giugurta</a:t>
            </a:r>
            <a:r>
              <a:rPr lang="it-IT" sz="1600" baseline="0" dirty="0" smtClean="0">
                <a:sym typeface="Wingdings" pitchFamily="2" charset="2"/>
              </a:rPr>
              <a:t>, </a:t>
            </a:r>
            <a:r>
              <a:rPr lang="it-IT" sz="1600" baseline="0" dirty="0" err="1" smtClean="0">
                <a:sym typeface="Wingdings" pitchFamily="2" charset="2"/>
              </a:rPr>
              <a:t>Massinissa</a:t>
            </a:r>
            <a:r>
              <a:rPr lang="it-IT" sz="1600" baseline="0" dirty="0" smtClean="0">
                <a:sym typeface="Wingdings" pitchFamily="2" charset="2"/>
              </a:rPr>
              <a:t> </a:t>
            </a:r>
            <a:r>
              <a:rPr lang="it-IT" sz="1600" baseline="0" dirty="0" smtClean="0">
                <a:sym typeface="Wingdings" pitchFamily="2" charset="2"/>
              </a:rPr>
              <a:t>era sul trono </a:t>
            </a:r>
            <a:r>
              <a:rPr lang="it-IT" sz="1600" baseline="0" dirty="0" smtClean="0">
                <a:sym typeface="Wingdings" pitchFamily="2" charset="2"/>
              </a:rPr>
              <a:t>di </a:t>
            </a:r>
            <a:r>
              <a:rPr lang="it-IT" sz="1600" baseline="0" dirty="0" err="1" smtClean="0">
                <a:sym typeface="Wingdings" pitchFamily="2" charset="2"/>
              </a:rPr>
              <a:t>numidia</a:t>
            </a:r>
            <a:r>
              <a:rPr lang="it-IT" sz="1600" baseline="0" dirty="0" smtClean="0">
                <a:sym typeface="Wingdings" pitchFamily="2" charset="2"/>
              </a:rPr>
              <a:t> come effetto del trattato dopo la battaglia di </a:t>
            </a:r>
            <a:r>
              <a:rPr lang="it-IT" sz="1600" baseline="0" dirty="0" err="1" smtClean="0">
                <a:sym typeface="Wingdings" pitchFamily="2" charset="2"/>
              </a:rPr>
              <a:t>Zama</a:t>
            </a:r>
            <a:endParaRPr lang="it-IT" sz="1600" baseline="0" dirty="0" smtClean="0">
              <a:sym typeface="Wingdings" pitchFamily="2" charset="2"/>
            </a:endParaRPr>
          </a:p>
          <a:p>
            <a:pPr>
              <a:buFont typeface="Wingdings"/>
              <a:buChar char="à"/>
            </a:pPr>
            <a:r>
              <a:rPr lang="it-IT" sz="1600" baseline="0" dirty="0" smtClean="0">
                <a:sym typeface="Wingdings" pitchFamily="2" charset="2"/>
              </a:rPr>
              <a:t>schema </a:t>
            </a:r>
            <a:r>
              <a:rPr lang="it-IT" sz="1600" baseline="0" dirty="0" smtClean="0">
                <a:sym typeface="Wingdings" pitchFamily="2" charset="2"/>
              </a:rPr>
              <a:t>della successione, </a:t>
            </a:r>
            <a:r>
              <a:rPr lang="it-IT" sz="1600" baseline="0" dirty="0" err="1" smtClean="0">
                <a:sym typeface="Wingdings" pitchFamily="2" charset="2"/>
              </a:rPr>
              <a:t>Giugurta</a:t>
            </a:r>
            <a:r>
              <a:rPr lang="it-IT" sz="1600" baseline="0" dirty="0" smtClean="0">
                <a:sym typeface="Wingdings" pitchFamily="2" charset="2"/>
              </a:rPr>
              <a:t> nipote di </a:t>
            </a:r>
            <a:r>
              <a:rPr lang="it-IT" sz="1600" baseline="0" dirty="0" err="1" smtClean="0">
                <a:sym typeface="Wingdings" pitchFamily="2" charset="2"/>
              </a:rPr>
              <a:t>Micipsa</a:t>
            </a:r>
            <a:r>
              <a:rPr lang="it-IT" sz="1600" baseline="0" dirty="0" smtClean="0">
                <a:sym typeface="Wingdings" pitchFamily="2" charset="2"/>
              </a:rPr>
              <a:t> un po’ + anziano gode di grande credito presso </a:t>
            </a:r>
            <a:r>
              <a:rPr lang="it-IT" sz="1600" baseline="0" dirty="0" smtClean="0">
                <a:sym typeface="Wingdings" pitchFamily="2" charset="2"/>
              </a:rPr>
              <a:t>il senato romano e anche di </a:t>
            </a:r>
            <a:r>
              <a:rPr lang="it-IT" sz="1600" baseline="0" dirty="0" err="1" smtClean="0">
                <a:sym typeface="Wingdings" pitchFamily="2" charset="2"/>
              </a:rPr>
              <a:t>negotiatores</a:t>
            </a:r>
            <a:r>
              <a:rPr lang="it-IT" sz="1600" baseline="0" dirty="0" smtClean="0">
                <a:sym typeface="Wingdings" pitchFamily="2" charset="2"/>
              </a:rPr>
              <a:t> e ha il </a:t>
            </a:r>
            <a:r>
              <a:rPr lang="it-IT" sz="1600" baseline="0" dirty="0" smtClean="0">
                <a:sym typeface="Wingdings" pitchFamily="2" charset="2"/>
              </a:rPr>
              <a:t>comando della </a:t>
            </a:r>
            <a:r>
              <a:rPr lang="it-IT" sz="1600" baseline="0" dirty="0" smtClean="0">
                <a:sym typeface="Wingdings" pitchFamily="2" charset="2"/>
              </a:rPr>
              <a:t>cavalleria della </a:t>
            </a:r>
            <a:r>
              <a:rPr lang="it-IT" sz="1600" baseline="0" dirty="0" err="1" smtClean="0">
                <a:sym typeface="Wingdings" pitchFamily="2" charset="2"/>
              </a:rPr>
              <a:t>Numidia</a:t>
            </a:r>
            <a:r>
              <a:rPr lang="it-IT" sz="1600" baseline="0" dirty="0" smtClean="0">
                <a:sym typeface="Wingdings" pitchFamily="2" charset="2"/>
              </a:rPr>
              <a:t> </a:t>
            </a:r>
            <a:r>
              <a:rPr lang="it-IT" sz="1600" baseline="0" dirty="0" smtClean="0">
                <a:sym typeface="Wingdings" pitchFamily="2" charset="2"/>
              </a:rPr>
              <a:t>operando </a:t>
            </a:r>
            <a:r>
              <a:rPr lang="it-IT" sz="1600" baseline="0" dirty="0" smtClean="0">
                <a:sym typeface="Wingdings" pitchFamily="2" charset="2"/>
              </a:rPr>
              <a:t>a </a:t>
            </a:r>
            <a:r>
              <a:rPr lang="it-IT" sz="1600" baseline="0" dirty="0" err="1" smtClean="0">
                <a:sym typeface="Wingdings" pitchFamily="2" charset="2"/>
              </a:rPr>
              <a:t>Numanzia</a:t>
            </a:r>
            <a:r>
              <a:rPr lang="it-IT" sz="1600" baseline="0" dirty="0" smtClean="0">
                <a:sym typeface="Wingdings" pitchFamily="2" charset="2"/>
              </a:rPr>
              <a:t>. </a:t>
            </a:r>
            <a:r>
              <a:rPr lang="it-IT" sz="1600" baseline="0" dirty="0" err="1" smtClean="0">
                <a:sym typeface="Wingdings" pitchFamily="2" charset="2"/>
              </a:rPr>
              <a:t>Giugurta</a:t>
            </a:r>
            <a:r>
              <a:rPr lang="it-IT" sz="1600" baseline="0" dirty="0" smtClean="0">
                <a:sym typeface="Wingdings" pitchFamily="2" charset="2"/>
              </a:rPr>
              <a:t> ha </a:t>
            </a:r>
            <a:r>
              <a:rPr lang="it-IT" sz="1600" baseline="0" dirty="0" smtClean="0">
                <a:sym typeface="Wingdings" pitchFamily="2" charset="2"/>
              </a:rPr>
              <a:t>intimità con altri esponenti </a:t>
            </a:r>
            <a:r>
              <a:rPr lang="it-IT" sz="1600" baseline="0" dirty="0" err="1" smtClean="0">
                <a:sym typeface="Wingdings" pitchFamily="2" charset="2"/>
              </a:rPr>
              <a:t>dell</a:t>
            </a:r>
            <a:r>
              <a:rPr lang="it-IT" sz="1600" baseline="0" dirty="0" smtClean="0">
                <a:sym typeface="Wingdings" pitchFamily="2" charset="2"/>
              </a:rPr>
              <a:t> </a:t>
            </a:r>
            <a:r>
              <a:rPr lang="it-IT" sz="1600" baseline="0" dirty="0" err="1" smtClean="0">
                <a:sym typeface="Wingdings" pitchFamily="2" charset="2"/>
              </a:rPr>
              <a:t>elites</a:t>
            </a:r>
            <a:r>
              <a:rPr lang="it-IT" sz="1600" baseline="0" dirty="0" smtClean="0">
                <a:sym typeface="Wingdings" pitchFamily="2" charset="2"/>
              </a:rPr>
              <a:t> senatoria romana e Scipione l’africano, zona interna </a:t>
            </a:r>
            <a:r>
              <a:rPr lang="it-IT" sz="1600" baseline="0" dirty="0" smtClean="0">
                <a:sym typeface="Wingdings" pitchFamily="2" charset="2"/>
              </a:rPr>
              <a:t>dell’Algeria </a:t>
            </a:r>
            <a:r>
              <a:rPr lang="it-IT" sz="1600" baseline="0" dirty="0" smtClean="0">
                <a:sym typeface="Wingdings" pitchFamily="2" charset="2"/>
              </a:rPr>
              <a:t>e </a:t>
            </a:r>
            <a:r>
              <a:rPr lang="it-IT" sz="1600" baseline="0" dirty="0" smtClean="0">
                <a:sym typeface="Wingdings" pitchFamily="2" charset="2"/>
              </a:rPr>
              <a:t>Tunisia</a:t>
            </a:r>
          </a:p>
          <a:p>
            <a:pPr>
              <a:buFont typeface="Wingdings"/>
              <a:buNone/>
            </a:pPr>
            <a:r>
              <a:rPr lang="it-IT" sz="1600" baseline="0" dirty="0" smtClean="0">
                <a:sym typeface="Wingdings" pitchFamily="2" charset="2"/>
              </a:rPr>
              <a:t> </a:t>
            </a:r>
            <a:r>
              <a:rPr lang="it-IT" sz="1600" baseline="0" dirty="0" smtClean="0">
                <a:sym typeface="Wingdings" pitchFamily="2" charset="2"/>
              </a:rPr>
              <a:t>primo ad essere eliminato </a:t>
            </a:r>
            <a:r>
              <a:rPr lang="it-IT" sz="1600" baseline="0" dirty="0" err="1" smtClean="0">
                <a:sym typeface="Wingdings" pitchFamily="2" charset="2"/>
              </a:rPr>
              <a:t>Iempasale</a:t>
            </a:r>
            <a:r>
              <a:rPr lang="it-IT" sz="1600" baseline="0" dirty="0" smtClean="0">
                <a:sym typeface="Wingdings" pitchFamily="2" charset="2"/>
              </a:rPr>
              <a:t> e Aderbale richiede aiuto </a:t>
            </a:r>
            <a:r>
              <a:rPr lang="it-IT" sz="1600" baseline="0" dirty="0" smtClean="0">
                <a:sym typeface="Wingdings" pitchFamily="2" charset="2"/>
              </a:rPr>
              <a:t>però </a:t>
            </a:r>
            <a:r>
              <a:rPr lang="it-IT" sz="1600" baseline="0" dirty="0" smtClean="0">
                <a:sym typeface="Wingdings" pitchFamily="2" charset="2"/>
              </a:rPr>
              <a:t>viene ucciso, episodio cardine </a:t>
            </a:r>
            <a:r>
              <a:rPr lang="it-IT" sz="1600" baseline="0" dirty="0" smtClean="0">
                <a:sym typeface="Wingdings" pitchFamily="2" charset="2"/>
              </a:rPr>
              <a:t>è l’assedio </a:t>
            </a:r>
            <a:r>
              <a:rPr lang="it-IT" sz="1600" baseline="0" dirty="0" smtClean="0">
                <a:sym typeface="Wingdings" pitchFamily="2" charset="2"/>
              </a:rPr>
              <a:t>di </a:t>
            </a:r>
            <a:r>
              <a:rPr lang="it-IT" sz="1600" baseline="0" dirty="0" err="1" smtClean="0">
                <a:sym typeface="Wingdings" pitchFamily="2" charset="2"/>
              </a:rPr>
              <a:t>Cirta</a:t>
            </a:r>
            <a:r>
              <a:rPr lang="it-IT" sz="1600" baseline="0" dirty="0" smtClean="0">
                <a:sym typeface="Wingdings" pitchFamily="2" charset="2"/>
              </a:rPr>
              <a:t>, sostenuto dai </a:t>
            </a:r>
            <a:r>
              <a:rPr lang="it-IT" sz="1600" baseline="0" dirty="0" err="1" smtClean="0">
                <a:sym typeface="Wingdings" pitchFamily="2" charset="2"/>
              </a:rPr>
              <a:t>negotiatorse</a:t>
            </a:r>
            <a:r>
              <a:rPr lang="it-IT" sz="1600" baseline="0" dirty="0" smtClean="0">
                <a:sym typeface="Wingdings" pitchFamily="2" charset="2"/>
              </a:rPr>
              <a:t> </a:t>
            </a:r>
            <a:r>
              <a:rPr lang="it-IT" sz="1600" baseline="0" dirty="0" smtClean="0">
                <a:sym typeface="Wingdings" pitchFamily="2" charset="2"/>
              </a:rPr>
              <a:t>romano </a:t>
            </a:r>
            <a:r>
              <a:rPr lang="it-IT" sz="1600" baseline="0" dirty="0" smtClean="0">
                <a:sym typeface="Wingdings" pitchFamily="2" charset="2"/>
              </a:rPr>
              <a:t>italici </a:t>
            </a:r>
            <a:r>
              <a:rPr lang="it-IT" sz="1600" baseline="0" dirty="0" smtClean="0">
                <a:sym typeface="Wingdings" pitchFamily="2" charset="2"/>
              </a:rPr>
              <a:t>sono li stazionati, saranno proprio i romani italici ad arrendersi, </a:t>
            </a:r>
            <a:r>
              <a:rPr lang="it-IT" sz="1600" baseline="0" dirty="0" smtClean="0">
                <a:sym typeface="Wingdings" pitchFamily="2" charset="2"/>
              </a:rPr>
              <a:t>perché pensavano che </a:t>
            </a:r>
            <a:r>
              <a:rPr lang="it-IT" sz="1600" baseline="0" dirty="0" err="1" smtClean="0">
                <a:sym typeface="Wingdings" pitchFamily="2" charset="2"/>
              </a:rPr>
              <a:t>Giugurta</a:t>
            </a:r>
            <a:r>
              <a:rPr lang="it-IT" sz="1600" baseline="0" dirty="0" smtClean="0">
                <a:sym typeface="Wingdings" pitchFamily="2" charset="2"/>
              </a:rPr>
              <a:t> non </a:t>
            </a:r>
            <a:r>
              <a:rPr lang="it-IT" sz="1600" baseline="0" dirty="0" smtClean="0">
                <a:sym typeface="Wingdings" pitchFamily="2" charset="2"/>
              </a:rPr>
              <a:t>avrà </a:t>
            </a:r>
            <a:r>
              <a:rPr lang="it-IT" sz="1600" baseline="0" dirty="0" smtClean="0">
                <a:sym typeface="Wingdings" pitchFamily="2" charset="2"/>
              </a:rPr>
              <a:t>coraggio di attaccarli; </a:t>
            </a:r>
            <a:r>
              <a:rPr lang="it-IT" sz="1600" baseline="0" dirty="0" err="1" smtClean="0">
                <a:sym typeface="Wingdings" pitchFamily="2" charset="2"/>
              </a:rPr>
              <a:t>Giugurta</a:t>
            </a:r>
            <a:r>
              <a:rPr lang="it-IT" sz="1600" baseline="0" dirty="0" smtClean="0">
                <a:sym typeface="Wingdings" pitchFamily="2" charset="2"/>
              </a:rPr>
              <a:t> non si pose alcun problema</a:t>
            </a:r>
            <a:endParaRPr lang="it-IT" sz="1600" dirty="0"/>
          </a:p>
        </p:txBody>
      </p:sp>
      <p:sp>
        <p:nvSpPr>
          <p:cNvPr id="4" name="Segnaposto numero diapositiva 3"/>
          <p:cNvSpPr>
            <a:spLocks noGrp="1"/>
          </p:cNvSpPr>
          <p:nvPr>
            <p:ph type="sldNum" sz="quarter" idx="10"/>
          </p:nvPr>
        </p:nvSpPr>
        <p:spPr/>
        <p:txBody>
          <a:bodyPr/>
          <a:lstStyle/>
          <a:p>
            <a:fld id="{DCF6504F-4E52-4E5C-9CBC-3D28638A12B8}" type="slidenum">
              <a:rPr lang="it-IT" smtClean="0"/>
              <a:pPr/>
              <a:t>15</a:t>
            </a:fld>
            <a:endParaRPr lang="it-IT"/>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sz="2000" dirty="0" smtClean="0"/>
              <a:t>Effetti sulla politica </a:t>
            </a:r>
            <a:r>
              <a:rPr lang="it-IT" sz="2000" dirty="0" smtClean="0"/>
              <a:t>romana</a:t>
            </a:r>
          </a:p>
          <a:p>
            <a:pPr>
              <a:buFont typeface="Wingdings"/>
              <a:buChar char="à"/>
            </a:pPr>
            <a:r>
              <a:rPr lang="it-IT" sz="2000" dirty="0" smtClean="0">
                <a:sym typeface="Wingdings" pitchFamily="2" charset="2"/>
              </a:rPr>
              <a:t>verranno </a:t>
            </a:r>
            <a:r>
              <a:rPr lang="it-IT" sz="2000" dirty="0" smtClean="0">
                <a:sym typeface="Wingdings" pitchFamily="2" charset="2"/>
              </a:rPr>
              <a:t>richieste su</a:t>
            </a:r>
            <a:r>
              <a:rPr lang="it-IT" sz="2000" baseline="0" dirty="0" smtClean="0">
                <a:sym typeface="Wingdings" pitchFamily="2" charset="2"/>
              </a:rPr>
              <a:t> pressione </a:t>
            </a:r>
            <a:r>
              <a:rPr lang="it-IT" sz="2000" baseline="0" dirty="0" smtClean="0">
                <a:sym typeface="Wingdings" pitchFamily="2" charset="2"/>
              </a:rPr>
              <a:t>dell’ordine </a:t>
            </a:r>
            <a:r>
              <a:rPr lang="it-IT" sz="2000" baseline="0" dirty="0" smtClean="0">
                <a:sym typeface="Wingdings" pitchFamily="2" charset="2"/>
              </a:rPr>
              <a:t>equestre ad indagare la </a:t>
            </a:r>
            <a:r>
              <a:rPr lang="it-IT" sz="2000" baseline="0" dirty="0" smtClean="0">
                <a:sym typeface="Wingdings" pitchFamily="2" charset="2"/>
              </a:rPr>
              <a:t>questione e della possibile corruzione con i senatori</a:t>
            </a:r>
          </a:p>
          <a:p>
            <a:pPr>
              <a:buFont typeface="Wingdings"/>
              <a:buChar char="à"/>
            </a:pPr>
            <a:r>
              <a:rPr lang="it-IT" sz="2000" baseline="0" dirty="0" smtClean="0">
                <a:sym typeface="Wingdings" pitchFamily="2" charset="2"/>
              </a:rPr>
              <a:t>tentativi </a:t>
            </a:r>
            <a:r>
              <a:rPr lang="it-IT" sz="2000" baseline="0" dirty="0" smtClean="0">
                <a:sym typeface="Wingdings" pitchFamily="2" charset="2"/>
              </a:rPr>
              <a:t>di </a:t>
            </a:r>
            <a:r>
              <a:rPr lang="it-IT" sz="2000" baseline="0" dirty="0" smtClean="0">
                <a:sym typeface="Wingdings" pitchFamily="2" charset="2"/>
              </a:rPr>
              <a:t>accomodamenti e gli ambasciatori respinti</a:t>
            </a:r>
          </a:p>
          <a:p>
            <a:pPr>
              <a:buFont typeface="Wingdings"/>
              <a:buChar char="à"/>
            </a:pPr>
            <a:r>
              <a:rPr lang="it-IT" sz="2000" baseline="0" dirty="0" smtClean="0">
                <a:sym typeface="Wingdings" pitchFamily="2" charset="2"/>
              </a:rPr>
              <a:t> </a:t>
            </a:r>
            <a:r>
              <a:rPr lang="it-IT" sz="2000" baseline="0" dirty="0" smtClean="0">
                <a:sym typeface="Wingdings" pitchFamily="2" charset="2"/>
              </a:rPr>
              <a:t>Nuova commissione di inchiesta 109 </a:t>
            </a:r>
            <a:r>
              <a:rPr lang="it-IT" sz="2000" baseline="0" dirty="0" smtClean="0">
                <a:sym typeface="Wingdings" pitchFamily="2" charset="2"/>
              </a:rPr>
              <a:t>e il comando </a:t>
            </a:r>
            <a:r>
              <a:rPr lang="it-IT" sz="2000" baseline="0" dirty="0" smtClean="0">
                <a:sym typeface="Wingdings" pitchFamily="2" charset="2"/>
              </a:rPr>
              <a:t>della guerra affidato a </a:t>
            </a:r>
            <a:r>
              <a:rPr lang="it-IT" sz="2000" baseline="0" dirty="0" err="1" smtClean="0">
                <a:sym typeface="Wingdings" pitchFamily="2" charset="2"/>
              </a:rPr>
              <a:t>Cecilio</a:t>
            </a:r>
            <a:r>
              <a:rPr lang="it-IT" sz="2000" baseline="0" dirty="0" smtClean="0">
                <a:sym typeface="Wingdings" pitchFamily="2" charset="2"/>
              </a:rPr>
              <a:t> </a:t>
            </a:r>
            <a:r>
              <a:rPr lang="it-IT" sz="2000" baseline="0" dirty="0" err="1" smtClean="0">
                <a:sym typeface="Wingdings" pitchFamily="2" charset="2"/>
              </a:rPr>
              <a:t>Metello</a:t>
            </a:r>
            <a:r>
              <a:rPr lang="it-IT" sz="2000" baseline="0" dirty="0" smtClean="0">
                <a:sym typeface="Wingdings" pitchFamily="2" charset="2"/>
              </a:rPr>
              <a:t> famiglia egemone </a:t>
            </a:r>
            <a:r>
              <a:rPr lang="it-IT" sz="2000" baseline="0" dirty="0" smtClean="0">
                <a:sym typeface="Wingdings" pitchFamily="2" charset="2"/>
              </a:rPr>
              <a:t>fra le più importanti </a:t>
            </a:r>
            <a:r>
              <a:rPr lang="it-IT" sz="2000" baseline="0" dirty="0" smtClean="0">
                <a:sym typeface="Wingdings" pitchFamily="2" charset="2"/>
              </a:rPr>
              <a:t>all’interno del senato, si rivela essere un ottimo comandante militare </a:t>
            </a:r>
            <a:r>
              <a:rPr lang="it-IT" sz="2000" baseline="0" dirty="0" smtClean="0">
                <a:sym typeface="Wingdings" pitchFamily="2" charset="2"/>
              </a:rPr>
              <a:t>ma non </a:t>
            </a:r>
            <a:r>
              <a:rPr lang="it-IT" sz="2000" baseline="0" dirty="0" smtClean="0">
                <a:sym typeface="Wingdings" pitchFamily="2" charset="2"/>
              </a:rPr>
              <a:t>riesce a </a:t>
            </a:r>
            <a:r>
              <a:rPr lang="it-IT" sz="2000" baseline="0" dirty="0" smtClean="0">
                <a:sym typeface="Wingdings" pitchFamily="2" charset="2"/>
              </a:rPr>
              <a:t>sconfiggere </a:t>
            </a:r>
            <a:r>
              <a:rPr lang="it-IT" sz="2000" baseline="0" dirty="0" err="1" smtClean="0">
                <a:sym typeface="Wingdings" pitchFamily="2" charset="2"/>
              </a:rPr>
              <a:t>Giugurta</a:t>
            </a:r>
            <a:r>
              <a:rPr lang="it-IT" sz="2000" baseline="0" dirty="0" smtClean="0">
                <a:sym typeface="Wingdings" pitchFamily="2" charset="2"/>
              </a:rPr>
              <a:t> definitivamente, perché </a:t>
            </a:r>
            <a:r>
              <a:rPr lang="it-IT" sz="2000" baseline="0" dirty="0" smtClean="0">
                <a:sym typeface="Wingdings" pitchFamily="2" charset="2"/>
              </a:rPr>
              <a:t>i cavalieri premono per una fine del </a:t>
            </a:r>
            <a:r>
              <a:rPr lang="it-IT" sz="2000" baseline="0" dirty="0" smtClean="0">
                <a:sym typeface="Wingdings" pitchFamily="2" charset="2"/>
              </a:rPr>
              <a:t>conflitto</a:t>
            </a:r>
          </a:p>
          <a:p>
            <a:pPr>
              <a:buFont typeface="Wingdings"/>
              <a:buChar char="à"/>
            </a:pPr>
            <a:r>
              <a:rPr lang="it-IT" sz="2000" baseline="0" dirty="0" smtClean="0">
                <a:sym typeface="Wingdings" pitchFamily="2" charset="2"/>
              </a:rPr>
              <a:t>Viene favorito </a:t>
            </a:r>
            <a:r>
              <a:rPr lang="it-IT" sz="2000" baseline="0" dirty="0" smtClean="0">
                <a:sym typeface="Wingdings" pitchFamily="2" charset="2"/>
              </a:rPr>
              <a:t>un accordo con il partito dei </a:t>
            </a:r>
            <a:r>
              <a:rPr lang="it-IT" sz="2000" baseline="0" dirty="0" err="1" smtClean="0">
                <a:sym typeface="Wingdings" pitchFamily="2" charset="2"/>
              </a:rPr>
              <a:t>populares</a:t>
            </a:r>
            <a:endParaRPr lang="it-IT" sz="2000" dirty="0"/>
          </a:p>
        </p:txBody>
      </p:sp>
      <p:sp>
        <p:nvSpPr>
          <p:cNvPr id="4" name="Segnaposto numero diapositiva 3"/>
          <p:cNvSpPr>
            <a:spLocks noGrp="1"/>
          </p:cNvSpPr>
          <p:nvPr>
            <p:ph type="sldNum" sz="quarter" idx="10"/>
          </p:nvPr>
        </p:nvSpPr>
        <p:spPr/>
        <p:txBody>
          <a:bodyPr/>
          <a:lstStyle/>
          <a:p>
            <a:fld id="{DCF6504F-4E52-4E5C-9CBC-3D28638A12B8}" type="slidenum">
              <a:rPr lang="it-IT" smtClean="0"/>
              <a:pPr/>
              <a:t>17</a:t>
            </a:fld>
            <a:endParaRPr lang="it-IT"/>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sz="1800" dirty="0" smtClean="0"/>
              <a:t>Homo </a:t>
            </a:r>
            <a:r>
              <a:rPr lang="it-IT" sz="1800" dirty="0" err="1" smtClean="0"/>
              <a:t>novus</a:t>
            </a:r>
            <a:endParaRPr lang="it-IT" sz="1800" dirty="0" smtClean="0"/>
          </a:p>
          <a:p>
            <a:pPr>
              <a:buFont typeface="Wingdings"/>
              <a:buChar char="à"/>
            </a:pPr>
            <a:r>
              <a:rPr lang="it-IT" sz="1800" dirty="0" smtClean="0">
                <a:sym typeface="Wingdings" pitchFamily="2" charset="2"/>
              </a:rPr>
              <a:t>non </a:t>
            </a:r>
            <a:r>
              <a:rPr lang="it-IT" sz="1800" dirty="0" smtClean="0">
                <a:sym typeface="Wingdings" pitchFamily="2" charset="2"/>
              </a:rPr>
              <a:t>poteva vantare ascendenti </a:t>
            </a:r>
            <a:r>
              <a:rPr lang="it-IT" sz="1800" dirty="0" smtClean="0">
                <a:sym typeface="Wingdings" pitchFamily="2" charset="2"/>
              </a:rPr>
              <a:t>aventi</a:t>
            </a:r>
            <a:r>
              <a:rPr lang="it-IT" sz="1800" baseline="0" dirty="0" smtClean="0">
                <a:sym typeface="Wingdings" pitchFamily="2" charset="2"/>
              </a:rPr>
              <a:t> ricoperti le cariche di </a:t>
            </a:r>
            <a:r>
              <a:rPr lang="it-IT" sz="1800" dirty="0" smtClean="0">
                <a:sym typeface="Wingdings" pitchFamily="2" charset="2"/>
              </a:rPr>
              <a:t>larga </a:t>
            </a:r>
            <a:r>
              <a:rPr lang="it-IT" sz="1800" dirty="0" smtClean="0">
                <a:sym typeface="Wingdings" pitchFamily="2" charset="2"/>
              </a:rPr>
              <a:t>pretura e </a:t>
            </a:r>
            <a:r>
              <a:rPr lang="it-IT" sz="1800" dirty="0" smtClean="0">
                <a:sym typeface="Wingdings" pitchFamily="2" charset="2"/>
              </a:rPr>
              <a:t>consolato</a:t>
            </a:r>
            <a:r>
              <a:rPr lang="it-IT" sz="1800" baseline="0" dirty="0" smtClean="0">
                <a:sym typeface="Wingdings" pitchFamily="2" charset="2"/>
              </a:rPr>
              <a:t> o ristretta </a:t>
            </a:r>
            <a:r>
              <a:rPr lang="it-IT" sz="1800" baseline="0" dirty="0" smtClean="0">
                <a:sym typeface="Wingdings" pitchFamily="2" charset="2"/>
              </a:rPr>
              <a:t>solo </a:t>
            </a:r>
            <a:r>
              <a:rPr lang="it-IT" sz="1800" baseline="0" dirty="0" smtClean="0">
                <a:sym typeface="Wingdings" pitchFamily="2" charset="2"/>
              </a:rPr>
              <a:t>consolato</a:t>
            </a:r>
          </a:p>
          <a:p>
            <a:pPr>
              <a:buFont typeface="Wingdings"/>
              <a:buNone/>
            </a:pPr>
            <a:r>
              <a:rPr lang="it-IT" sz="1800" baseline="0" dirty="0" smtClean="0">
                <a:sym typeface="Wingdings" pitchFamily="2" charset="2"/>
              </a:rPr>
              <a:t>Gaio Mario </a:t>
            </a:r>
            <a:r>
              <a:rPr lang="it-IT" sz="1800" baseline="0" dirty="0" smtClean="0">
                <a:sym typeface="Wingdings" pitchFamily="2" charset="2"/>
              </a:rPr>
              <a:t>proviene anche da una famiglia equestre grazie all’appoggio dei </a:t>
            </a:r>
            <a:r>
              <a:rPr lang="it-IT" sz="1800" baseline="0" dirty="0" err="1" smtClean="0">
                <a:sym typeface="Wingdings" pitchFamily="2" charset="2"/>
              </a:rPr>
              <a:t>Metelli</a:t>
            </a:r>
            <a:endParaRPr lang="it-IT" sz="1800" baseline="0" dirty="0" smtClean="0">
              <a:sym typeface="Wingdings" pitchFamily="2" charset="2"/>
            </a:endParaRPr>
          </a:p>
          <a:p>
            <a:pPr>
              <a:buFont typeface="Wingdings"/>
              <a:buChar char="à"/>
            </a:pPr>
            <a:r>
              <a:rPr lang="it-IT" sz="1800" baseline="0" dirty="0" smtClean="0">
                <a:sym typeface="Wingdings" pitchFamily="2" charset="2"/>
              </a:rPr>
              <a:t>A Gaio fu </a:t>
            </a:r>
            <a:r>
              <a:rPr lang="it-IT" sz="1800" baseline="0" dirty="0" err="1" smtClean="0">
                <a:sym typeface="Wingdings" pitchFamily="2" charset="2"/>
              </a:rPr>
              <a:t>ermesso</a:t>
            </a:r>
            <a:r>
              <a:rPr lang="it-IT" sz="1800" baseline="0" dirty="0" smtClean="0">
                <a:sym typeface="Wingdings" pitchFamily="2" charset="2"/>
              </a:rPr>
              <a:t> </a:t>
            </a:r>
            <a:r>
              <a:rPr lang="it-IT" sz="1800" baseline="0" dirty="0" smtClean="0">
                <a:sym typeface="Wingdings" pitchFamily="2" charset="2"/>
              </a:rPr>
              <a:t>di presentarsi al </a:t>
            </a:r>
            <a:r>
              <a:rPr lang="it-IT" sz="1800" baseline="0" dirty="0" smtClean="0">
                <a:sym typeface="Wingdings" pitchFamily="2" charset="2"/>
              </a:rPr>
              <a:t>consolato celermente, oltrepassa il suo grado ed è promotore di una campagna di </a:t>
            </a:r>
            <a:r>
              <a:rPr lang="it-IT" sz="1800" baseline="0" dirty="0" smtClean="0">
                <a:sym typeface="Wingdings" pitchFamily="2" charset="2"/>
              </a:rPr>
              <a:t>propaganda militare fondata sulla </a:t>
            </a:r>
            <a:r>
              <a:rPr lang="it-IT" sz="1800" baseline="0" dirty="0" smtClean="0">
                <a:sym typeface="Wingdings" pitchFamily="2" charset="2"/>
              </a:rPr>
              <a:t>meritocrazia: i </a:t>
            </a:r>
            <a:r>
              <a:rPr lang="it-IT" sz="1800" baseline="0" dirty="0" smtClean="0">
                <a:sym typeface="Wingdings" pitchFamily="2" charset="2"/>
              </a:rPr>
              <a:t>comandi militari affidati a coloro che li svolgessero bene</a:t>
            </a:r>
            <a:r>
              <a:rPr lang="it-IT" sz="1800" baseline="0" dirty="0" smtClean="0">
                <a:sym typeface="Wingdings" pitchFamily="2" charset="2"/>
              </a:rPr>
              <a:t>, quindi </a:t>
            </a:r>
            <a:r>
              <a:rPr lang="it-IT" sz="1800" baseline="0" dirty="0" err="1" smtClean="0">
                <a:sym typeface="Wingdings" pitchFamily="2" charset="2"/>
              </a:rPr>
              <a:t>antinobilari</a:t>
            </a:r>
            <a:endParaRPr lang="it-IT" sz="1800" baseline="0" dirty="0" smtClean="0">
              <a:sym typeface="Wingdings" pitchFamily="2" charset="2"/>
            </a:endParaRPr>
          </a:p>
          <a:p>
            <a:pPr>
              <a:buFont typeface="Wingdings"/>
              <a:buNone/>
            </a:pPr>
            <a:r>
              <a:rPr lang="it-IT" sz="1800" baseline="0" dirty="0" smtClean="0">
                <a:sym typeface="Wingdings" pitchFamily="2" charset="2"/>
              </a:rPr>
              <a:t> 107 consolato di Mario, rapporto fra Mario e Senato è molto teso</a:t>
            </a:r>
            <a:endParaRPr lang="it-IT" sz="1800" dirty="0"/>
          </a:p>
        </p:txBody>
      </p:sp>
      <p:sp>
        <p:nvSpPr>
          <p:cNvPr id="4" name="Segnaposto numero diapositiva 3"/>
          <p:cNvSpPr>
            <a:spLocks noGrp="1"/>
          </p:cNvSpPr>
          <p:nvPr>
            <p:ph type="sldNum" sz="quarter" idx="10"/>
          </p:nvPr>
        </p:nvSpPr>
        <p:spPr/>
        <p:txBody>
          <a:bodyPr/>
          <a:lstStyle/>
          <a:p>
            <a:fld id="{DCF6504F-4E52-4E5C-9CBC-3D28638A12B8}" type="slidenum">
              <a:rPr lang="it-IT" smtClean="0"/>
              <a:pPr/>
              <a:t>18</a:t>
            </a:fld>
            <a:endParaRPr lang="it-IT"/>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sz="1600" dirty="0" smtClean="0"/>
              <a:t>Senato </a:t>
            </a:r>
            <a:r>
              <a:rPr lang="it-IT" sz="1600" dirty="0" smtClean="0"/>
              <a:t>vuole </a:t>
            </a:r>
            <a:r>
              <a:rPr lang="it-IT" sz="1600" dirty="0" smtClean="0"/>
              <a:t>punire </a:t>
            </a:r>
            <a:r>
              <a:rPr lang="it-IT" sz="1600" dirty="0" smtClean="0"/>
              <a:t>Mario</a:t>
            </a:r>
          </a:p>
          <a:p>
            <a:r>
              <a:rPr lang="it-IT" sz="1600" dirty="0" smtClean="0">
                <a:sym typeface="Wingdings" pitchFamily="2" charset="2"/>
              </a:rPr>
              <a:t>Senato concede</a:t>
            </a:r>
            <a:r>
              <a:rPr lang="it-IT" sz="1600" baseline="0" dirty="0" smtClean="0">
                <a:sym typeface="Wingdings" pitchFamily="2" charset="2"/>
              </a:rPr>
              <a:t> l’</a:t>
            </a:r>
            <a:r>
              <a:rPr lang="it-IT" sz="1600" dirty="0" smtClean="0">
                <a:sym typeface="Wingdings" pitchFamily="2" charset="2"/>
              </a:rPr>
              <a:t>assegnazione </a:t>
            </a:r>
            <a:r>
              <a:rPr lang="it-IT" sz="1600" dirty="0" smtClean="0">
                <a:sym typeface="Wingdings" pitchFamily="2" charset="2"/>
              </a:rPr>
              <a:t>del titolo onorifico di Numidico a </a:t>
            </a:r>
            <a:r>
              <a:rPr lang="it-IT" sz="1600" dirty="0" err="1" smtClean="0">
                <a:sym typeface="Wingdings" pitchFamily="2" charset="2"/>
              </a:rPr>
              <a:t>Metello</a:t>
            </a:r>
            <a:endParaRPr lang="it-IT" sz="1600" dirty="0" smtClean="0">
              <a:sym typeface="Wingdings" pitchFamily="2" charset="2"/>
            </a:endParaRPr>
          </a:p>
          <a:p>
            <a:r>
              <a:rPr lang="it-IT" sz="1600" dirty="0" smtClean="0">
                <a:sym typeface="Wingdings" pitchFamily="2" charset="2"/>
              </a:rPr>
              <a:t>Senato </a:t>
            </a:r>
            <a:r>
              <a:rPr lang="it-IT" sz="1600" dirty="0" smtClean="0">
                <a:sym typeface="Wingdings" pitchFamily="2" charset="2"/>
              </a:rPr>
              <a:t>gli </a:t>
            </a:r>
            <a:r>
              <a:rPr lang="it-IT" sz="1600" dirty="0" smtClean="0">
                <a:sym typeface="Wingdings" pitchFamily="2" charset="2"/>
              </a:rPr>
              <a:t>impedisce </a:t>
            </a:r>
            <a:r>
              <a:rPr lang="it-IT" sz="1600" dirty="0" smtClean="0">
                <a:sym typeface="Wingdings" pitchFamily="2" charset="2"/>
              </a:rPr>
              <a:t>di fare un leva </a:t>
            </a:r>
            <a:r>
              <a:rPr lang="it-IT" sz="1600" dirty="0" smtClean="0">
                <a:sym typeface="Wingdings" pitchFamily="2" charset="2"/>
              </a:rPr>
              <a:t>militare,</a:t>
            </a:r>
            <a:r>
              <a:rPr lang="it-IT" sz="1600" baseline="0" dirty="0" smtClean="0">
                <a:sym typeface="Wingdings" pitchFamily="2" charset="2"/>
              </a:rPr>
              <a:t> ma Mario propone l’</a:t>
            </a:r>
            <a:r>
              <a:rPr lang="it-IT" sz="1600" dirty="0" smtClean="0">
                <a:sym typeface="Wingdings" pitchFamily="2" charset="2"/>
              </a:rPr>
              <a:t>arruolamento </a:t>
            </a:r>
            <a:r>
              <a:rPr lang="it-IT" sz="1600" dirty="0" smtClean="0">
                <a:sym typeface="Wingdings" pitchFamily="2" charset="2"/>
              </a:rPr>
              <a:t>volontario degli</a:t>
            </a:r>
            <a:r>
              <a:rPr lang="it-IT" sz="1600" baseline="0" dirty="0" smtClean="0">
                <a:sym typeface="Wingdings" pitchFamily="2" charset="2"/>
              </a:rPr>
              <a:t> </a:t>
            </a:r>
            <a:r>
              <a:rPr lang="it-IT" sz="1600" baseline="0" dirty="0" smtClean="0">
                <a:sym typeface="Wingdings" pitchFamily="2" charset="2"/>
              </a:rPr>
              <a:t>urbani e del popolo. Già l’aveva </a:t>
            </a:r>
            <a:r>
              <a:rPr lang="it-IT" sz="1600" baseline="0" dirty="0" smtClean="0">
                <a:sym typeface="Wingdings" pitchFamily="2" charset="2"/>
              </a:rPr>
              <a:t>fatto anche Scipione(problemi con </a:t>
            </a:r>
            <a:r>
              <a:rPr lang="it-IT" sz="1600" baseline="0" dirty="0" smtClean="0">
                <a:sym typeface="Wingdings" pitchFamily="2" charset="2"/>
              </a:rPr>
              <a:t>senato anche quegli)</a:t>
            </a:r>
          </a:p>
          <a:p>
            <a:pPr>
              <a:buFont typeface="Wingdings"/>
              <a:buChar char="à"/>
            </a:pPr>
            <a:r>
              <a:rPr lang="it-IT" sz="1600" baseline="0" dirty="0" smtClean="0">
                <a:sym typeface="Wingdings" pitchFamily="2" charset="2"/>
              </a:rPr>
              <a:t>cambia </a:t>
            </a:r>
            <a:r>
              <a:rPr lang="it-IT" sz="1600" baseline="0" dirty="0" smtClean="0">
                <a:sym typeface="Wingdings" pitchFamily="2" charset="2"/>
              </a:rPr>
              <a:t>la dimensione del fenomeno, sono </a:t>
            </a:r>
            <a:r>
              <a:rPr lang="it-IT" sz="1600" baseline="0" dirty="0" err="1" smtClean="0">
                <a:sym typeface="Wingdings" pitchFamily="2" charset="2"/>
              </a:rPr>
              <a:t>tuttte</a:t>
            </a:r>
            <a:r>
              <a:rPr lang="it-IT" sz="1600" baseline="0" dirty="0" smtClean="0">
                <a:sym typeface="Wingdings" pitchFamily="2" charset="2"/>
              </a:rPr>
              <a:t> </a:t>
            </a:r>
            <a:r>
              <a:rPr lang="it-IT" sz="1600" baseline="0" dirty="0" smtClean="0">
                <a:sym typeface="Wingdings" pitchFamily="2" charset="2"/>
              </a:rPr>
              <a:t>truppe </a:t>
            </a:r>
            <a:r>
              <a:rPr lang="it-IT" sz="1600" baseline="0" dirty="0" smtClean="0">
                <a:sym typeface="Wingdings" pitchFamily="2" charset="2"/>
              </a:rPr>
              <a:t>volontarie, aprendo </a:t>
            </a:r>
            <a:r>
              <a:rPr lang="it-IT" sz="1600" baseline="0" dirty="0" smtClean="0">
                <a:sym typeface="Wingdings" pitchFamily="2" charset="2"/>
              </a:rPr>
              <a:t>la strada a eserciti volontari legate ai propri </a:t>
            </a:r>
            <a:r>
              <a:rPr lang="it-IT" sz="1600" baseline="0" dirty="0" smtClean="0">
                <a:sym typeface="Wingdings" pitchFamily="2" charset="2"/>
              </a:rPr>
              <a:t>generali</a:t>
            </a:r>
          </a:p>
          <a:p>
            <a:pPr>
              <a:buFont typeface="Wingdings"/>
              <a:buChar char="à"/>
            </a:pPr>
            <a:r>
              <a:rPr lang="it-IT" sz="1600" baseline="0" dirty="0" smtClean="0">
                <a:sym typeface="Wingdings" pitchFamily="2" charset="2"/>
              </a:rPr>
              <a:t>campagna </a:t>
            </a:r>
            <a:r>
              <a:rPr lang="it-IT" sz="1600" baseline="0" dirty="0" smtClean="0">
                <a:sym typeface="Wingdings" pitchFamily="2" charset="2"/>
              </a:rPr>
              <a:t>di </a:t>
            </a:r>
            <a:r>
              <a:rPr lang="it-IT" sz="1600" baseline="0" dirty="0" err="1" smtClean="0">
                <a:sym typeface="Wingdings" pitchFamily="2" charset="2"/>
              </a:rPr>
              <a:t>Giugurta</a:t>
            </a:r>
            <a:r>
              <a:rPr lang="it-IT" sz="1600" baseline="0" dirty="0" smtClean="0">
                <a:sym typeface="Wingdings" pitchFamily="2" charset="2"/>
              </a:rPr>
              <a:t> 107 e 105 tradimento re di </a:t>
            </a:r>
            <a:r>
              <a:rPr lang="it-IT" sz="1600" baseline="0" dirty="0" err="1" smtClean="0">
                <a:sym typeface="Wingdings" pitchFamily="2" charset="2"/>
              </a:rPr>
              <a:t>Mauretania</a:t>
            </a:r>
            <a:r>
              <a:rPr lang="it-IT" sz="1600" baseline="0" dirty="0" smtClean="0">
                <a:sym typeface="Wingdings" pitchFamily="2" charset="2"/>
              </a:rPr>
              <a:t> </a:t>
            </a:r>
            <a:r>
              <a:rPr lang="it-IT" sz="1600" baseline="0" dirty="0" err="1" smtClean="0">
                <a:sym typeface="Wingdings" pitchFamily="2" charset="2"/>
              </a:rPr>
              <a:t>Bocco</a:t>
            </a:r>
            <a:r>
              <a:rPr lang="it-IT" sz="1600" baseline="0" dirty="0" smtClean="0">
                <a:sym typeface="Wingdings" pitchFamily="2" charset="2"/>
              </a:rPr>
              <a:t>, guerra completata, </a:t>
            </a:r>
            <a:r>
              <a:rPr lang="it-IT" sz="1600" baseline="0" dirty="0" err="1" smtClean="0">
                <a:sym typeface="Wingdings" pitchFamily="2" charset="2"/>
              </a:rPr>
              <a:t>Giugurta</a:t>
            </a:r>
            <a:r>
              <a:rPr lang="it-IT" sz="1600" baseline="0" dirty="0" smtClean="0">
                <a:sym typeface="Wingdings" pitchFamily="2" charset="2"/>
              </a:rPr>
              <a:t> catturato da Silla che opera come legato nello stato maggiore di </a:t>
            </a:r>
            <a:r>
              <a:rPr lang="it-IT" sz="1600" baseline="0" dirty="0" smtClean="0">
                <a:sym typeface="Wingdings" pitchFamily="2" charset="2"/>
              </a:rPr>
              <a:t>Mario</a:t>
            </a:r>
          </a:p>
          <a:p>
            <a:pPr>
              <a:buFont typeface="Wingdings"/>
              <a:buNone/>
            </a:pPr>
            <a:r>
              <a:rPr lang="it-IT" sz="1600" baseline="0" dirty="0" smtClean="0">
                <a:sym typeface="Wingdings" pitchFamily="2" charset="2"/>
              </a:rPr>
              <a:t> </a:t>
            </a:r>
            <a:r>
              <a:rPr lang="it-IT" sz="1600" baseline="0" dirty="0" smtClean="0">
                <a:sym typeface="Wingdings" pitchFamily="2" charset="2"/>
              </a:rPr>
              <a:t>moneta di Silla mani dietro </a:t>
            </a:r>
            <a:r>
              <a:rPr lang="it-IT" sz="1600" baseline="0" dirty="0" err="1" smtClean="0">
                <a:sym typeface="Wingdings" pitchFamily="2" charset="2"/>
              </a:rPr>
              <a:t>Giugurta</a:t>
            </a:r>
            <a:r>
              <a:rPr lang="it-IT" sz="1600" baseline="0" dirty="0" smtClean="0">
                <a:sym typeface="Wingdings" pitchFamily="2" charset="2"/>
              </a:rPr>
              <a:t>,  </a:t>
            </a:r>
            <a:r>
              <a:rPr lang="it-IT" sz="1600" baseline="0" dirty="0" err="1" smtClean="0">
                <a:sym typeface="Wingdings" pitchFamily="2" charset="2"/>
              </a:rPr>
              <a:t>Bocco</a:t>
            </a:r>
            <a:r>
              <a:rPr lang="it-IT" sz="1600" baseline="0" dirty="0" smtClean="0">
                <a:sym typeface="Wingdings" pitchFamily="2" charset="2"/>
              </a:rPr>
              <a:t> fa </a:t>
            </a:r>
            <a:r>
              <a:rPr lang="it-IT" sz="1600" baseline="0" dirty="0" smtClean="0">
                <a:sym typeface="Wingdings" pitchFamily="2" charset="2"/>
              </a:rPr>
              <a:t>un omaggio </a:t>
            </a:r>
            <a:r>
              <a:rPr lang="it-IT" sz="1600" baseline="0" dirty="0" smtClean="0">
                <a:sym typeface="Wingdings" pitchFamily="2" charset="2"/>
              </a:rPr>
              <a:t>a Silla</a:t>
            </a:r>
            <a:endParaRPr lang="it-IT" sz="1600" dirty="0"/>
          </a:p>
        </p:txBody>
      </p:sp>
      <p:sp>
        <p:nvSpPr>
          <p:cNvPr id="4" name="Segnaposto numero diapositiva 3"/>
          <p:cNvSpPr>
            <a:spLocks noGrp="1"/>
          </p:cNvSpPr>
          <p:nvPr>
            <p:ph type="sldNum" sz="quarter" idx="10"/>
          </p:nvPr>
        </p:nvSpPr>
        <p:spPr/>
        <p:txBody>
          <a:bodyPr/>
          <a:lstStyle/>
          <a:p>
            <a:fld id="{DCF6504F-4E52-4E5C-9CBC-3D28638A12B8}" type="slidenum">
              <a:rPr lang="it-IT" smtClean="0"/>
              <a:pPr/>
              <a:t>19</a:t>
            </a:fld>
            <a:endParaRPr lang="it-IT"/>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sz="1400" dirty="0" smtClean="0"/>
              <a:t>Guerre con i Cimbri e i </a:t>
            </a:r>
            <a:r>
              <a:rPr lang="it-IT" sz="1400" dirty="0" smtClean="0"/>
              <a:t>Teutoni</a:t>
            </a:r>
          </a:p>
          <a:p>
            <a:pPr>
              <a:buFont typeface="Wingdings"/>
              <a:buChar char="à"/>
            </a:pPr>
            <a:r>
              <a:rPr lang="it-IT" sz="1400" dirty="0" smtClean="0">
                <a:sym typeface="Wingdings" pitchFamily="2" charset="2"/>
              </a:rPr>
              <a:t>attuale Austria,</a:t>
            </a:r>
            <a:r>
              <a:rPr lang="it-IT" sz="1400" baseline="0" dirty="0" smtClean="0">
                <a:sym typeface="Wingdings" pitchFamily="2" charset="2"/>
              </a:rPr>
              <a:t> </a:t>
            </a:r>
            <a:r>
              <a:rPr lang="it-IT" sz="1400" baseline="0" dirty="0" smtClean="0">
                <a:sym typeface="Wingdings" pitchFamily="2" charset="2"/>
              </a:rPr>
              <a:t>Cimbri si spingono verso le </a:t>
            </a:r>
            <a:r>
              <a:rPr lang="it-IT" sz="1400" baseline="0" dirty="0" err="1" smtClean="0">
                <a:sym typeface="Wingdings" pitchFamily="2" charset="2"/>
              </a:rPr>
              <a:t>Gallie</a:t>
            </a:r>
            <a:r>
              <a:rPr lang="it-IT" sz="1400" baseline="0" dirty="0" smtClean="0">
                <a:sym typeface="Wingdings" pitchFamily="2" charset="2"/>
              </a:rPr>
              <a:t> </a:t>
            </a:r>
          </a:p>
          <a:p>
            <a:pPr>
              <a:buFont typeface="Wingdings"/>
              <a:buChar char="à"/>
            </a:pPr>
            <a:r>
              <a:rPr lang="it-IT" sz="1400" baseline="0" dirty="0" smtClean="0">
                <a:sym typeface="Wingdings" pitchFamily="2" charset="2"/>
              </a:rPr>
              <a:t>si </a:t>
            </a:r>
            <a:r>
              <a:rPr lang="it-IT" sz="1400" baseline="0" dirty="0" smtClean="0">
                <a:sym typeface="Wingdings" pitchFamily="2" charset="2"/>
              </a:rPr>
              <a:t>teme adesso che Cimbri e Teutoni possono scendere in Italia, terrore dei </a:t>
            </a:r>
            <a:r>
              <a:rPr lang="it-IT" sz="1400" baseline="0" dirty="0" smtClean="0">
                <a:sym typeface="Wingdings" pitchFamily="2" charset="2"/>
              </a:rPr>
              <a:t>Galli</a:t>
            </a:r>
          </a:p>
          <a:p>
            <a:pPr>
              <a:buFont typeface="Wingdings"/>
              <a:buChar char="à"/>
            </a:pPr>
            <a:r>
              <a:rPr lang="it-IT" sz="1400" baseline="0" dirty="0" smtClean="0">
                <a:sym typeface="Wingdings" pitchFamily="2" charset="2"/>
              </a:rPr>
              <a:t>Gaio </a:t>
            </a:r>
            <a:r>
              <a:rPr lang="it-IT" sz="1400" baseline="0" dirty="0" smtClean="0">
                <a:sym typeface="Wingdings" pitchFamily="2" charset="2"/>
              </a:rPr>
              <a:t>eletto console dal 104 al 101 Mario risolve la situazione genialmente</a:t>
            </a:r>
            <a:endParaRPr lang="it-IT" sz="1400" dirty="0"/>
          </a:p>
        </p:txBody>
      </p:sp>
      <p:sp>
        <p:nvSpPr>
          <p:cNvPr id="4" name="Segnaposto numero diapositiva 3"/>
          <p:cNvSpPr>
            <a:spLocks noGrp="1"/>
          </p:cNvSpPr>
          <p:nvPr>
            <p:ph type="sldNum" sz="quarter" idx="10"/>
          </p:nvPr>
        </p:nvSpPr>
        <p:spPr/>
        <p:txBody>
          <a:bodyPr/>
          <a:lstStyle/>
          <a:p>
            <a:fld id="{DCF6504F-4E52-4E5C-9CBC-3D28638A12B8}" type="slidenum">
              <a:rPr lang="it-IT" smtClean="0"/>
              <a:pPr/>
              <a:t>20</a:t>
            </a:fld>
            <a:endParaRPr lang="it-IT"/>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sz="1800" dirty="0" smtClean="0"/>
              <a:t>Situazione interna: </a:t>
            </a:r>
            <a:r>
              <a:rPr lang="it-IT" sz="1800" dirty="0" err="1" smtClean="0"/>
              <a:t>Appuleio</a:t>
            </a:r>
            <a:r>
              <a:rPr lang="it-IT" sz="1800" baseline="0" dirty="0" smtClean="0"/>
              <a:t> Saturnino </a:t>
            </a:r>
            <a:r>
              <a:rPr lang="it-IT" sz="1800" baseline="0" dirty="0" smtClean="0"/>
              <a:t>tribuno </a:t>
            </a:r>
            <a:r>
              <a:rPr lang="it-IT" sz="1800" baseline="0" dirty="0" smtClean="0"/>
              <a:t>della plebe proveniente dal partito dei </a:t>
            </a:r>
            <a:r>
              <a:rPr lang="it-IT" sz="1800" baseline="0" dirty="0" err="1" smtClean="0"/>
              <a:t>populares</a:t>
            </a:r>
            <a:endParaRPr lang="it-IT" sz="1800" baseline="0" dirty="0" smtClean="0"/>
          </a:p>
          <a:p>
            <a:pPr>
              <a:buFont typeface="Wingdings"/>
              <a:buChar char="à"/>
            </a:pPr>
            <a:r>
              <a:rPr lang="it-IT" sz="1800" baseline="0" dirty="0" smtClean="0">
                <a:sym typeface="Wingdings" pitchFamily="2" charset="2"/>
              </a:rPr>
              <a:t>veterani </a:t>
            </a:r>
            <a:r>
              <a:rPr lang="it-IT" sz="1800" baseline="0" dirty="0" smtClean="0">
                <a:sym typeface="Wingdings" pitchFamily="2" charset="2"/>
              </a:rPr>
              <a:t>del 107 lotti di 25 ettari nella provincia d’Africa 100 iugeri</a:t>
            </a:r>
            <a:r>
              <a:rPr lang="it-IT" sz="1800" baseline="0" dirty="0" smtClean="0">
                <a:sym typeface="Wingdings" pitchFamily="2" charset="2"/>
              </a:rPr>
              <a:t>;</a:t>
            </a:r>
          </a:p>
          <a:p>
            <a:pPr>
              <a:buFont typeface="Wingdings"/>
              <a:buChar char="à"/>
            </a:pPr>
            <a:r>
              <a:rPr lang="it-IT" sz="1800" baseline="0" dirty="0" smtClean="0">
                <a:sym typeface="Wingdings" pitchFamily="2" charset="2"/>
              </a:rPr>
              <a:t> </a:t>
            </a:r>
            <a:r>
              <a:rPr lang="it-IT" sz="1800" baseline="0" dirty="0" smtClean="0">
                <a:sym typeface="Wingdings" pitchFamily="2" charset="2"/>
              </a:rPr>
              <a:t>legge de </a:t>
            </a:r>
            <a:r>
              <a:rPr lang="it-IT" sz="1800" baseline="0" dirty="0" err="1" smtClean="0">
                <a:sym typeface="Wingdings" pitchFamily="2" charset="2"/>
              </a:rPr>
              <a:t>maiestate</a:t>
            </a:r>
            <a:r>
              <a:rPr lang="it-IT" sz="1800" baseline="0" dirty="0" smtClean="0">
                <a:sym typeface="Wingdings" pitchFamily="2" charset="2"/>
              </a:rPr>
              <a:t> nuovo tribunato perpetuo </a:t>
            </a:r>
            <a:r>
              <a:rPr lang="it-IT" sz="1800" baseline="0" dirty="0" smtClean="0">
                <a:sym typeface="Wingdings" pitchFamily="2" charset="2"/>
              </a:rPr>
              <a:t>contro </a:t>
            </a:r>
            <a:r>
              <a:rPr lang="it-IT" sz="1800" baseline="0" dirty="0" smtClean="0">
                <a:sym typeface="Wingdings" pitchFamily="2" charset="2"/>
              </a:rPr>
              <a:t>atti di tradimento affidate ai </a:t>
            </a:r>
            <a:r>
              <a:rPr lang="it-IT" sz="1800" baseline="0" dirty="0" smtClean="0">
                <a:sym typeface="Wingdings" pitchFamily="2" charset="2"/>
              </a:rPr>
              <a:t>cavaliere</a:t>
            </a:r>
          </a:p>
          <a:p>
            <a:pPr>
              <a:buFont typeface="Wingdings"/>
              <a:buNone/>
            </a:pPr>
            <a:r>
              <a:rPr lang="it-IT" sz="1800" baseline="0" dirty="0" smtClean="0">
                <a:sym typeface="Wingdings" pitchFamily="2" charset="2"/>
              </a:rPr>
              <a:t> </a:t>
            </a:r>
            <a:r>
              <a:rPr lang="it-IT" sz="1800" baseline="0" dirty="0" smtClean="0">
                <a:sym typeface="Wingdings" pitchFamily="2" charset="2"/>
              </a:rPr>
              <a:t>lezione di Gaio ben assimilata dai due </a:t>
            </a:r>
            <a:r>
              <a:rPr lang="it-IT" sz="1800" baseline="0" dirty="0" smtClean="0">
                <a:sym typeface="Wingdings" pitchFamily="2" charset="2"/>
              </a:rPr>
              <a:t>successori “</a:t>
            </a:r>
            <a:r>
              <a:rPr lang="it-IT" sz="1800" baseline="0" dirty="0" err="1" smtClean="0">
                <a:sym typeface="Wingdings" pitchFamily="2" charset="2"/>
              </a:rPr>
              <a:t>graccani</a:t>
            </a:r>
            <a:r>
              <a:rPr lang="it-IT" sz="1800" baseline="0" dirty="0" smtClean="0">
                <a:sym typeface="Wingdings" pitchFamily="2" charset="2"/>
              </a:rPr>
              <a:t>”, </a:t>
            </a:r>
            <a:r>
              <a:rPr lang="it-IT" sz="1800" baseline="0" dirty="0" smtClean="0">
                <a:sym typeface="Wingdings" pitchFamily="2" charset="2"/>
              </a:rPr>
              <a:t>leggi che tendono ad avere il controllo della piazza, isolando il senato nel 101</a:t>
            </a:r>
            <a:endParaRPr lang="it-IT" sz="1800" dirty="0"/>
          </a:p>
        </p:txBody>
      </p:sp>
      <p:sp>
        <p:nvSpPr>
          <p:cNvPr id="4" name="Segnaposto numero diapositiva 3"/>
          <p:cNvSpPr>
            <a:spLocks noGrp="1"/>
          </p:cNvSpPr>
          <p:nvPr>
            <p:ph type="sldNum" sz="quarter" idx="10"/>
          </p:nvPr>
        </p:nvSpPr>
        <p:spPr/>
        <p:txBody>
          <a:bodyPr/>
          <a:lstStyle/>
          <a:p>
            <a:fld id="{DCF6504F-4E52-4E5C-9CBC-3D28638A12B8}" type="slidenum">
              <a:rPr lang="it-IT" smtClean="0"/>
              <a:pPr/>
              <a:t>22</a:t>
            </a:fld>
            <a:endParaRPr lang="it-IT"/>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sz="1600" dirty="0" err="1" smtClean="0"/>
              <a:t>Servilio</a:t>
            </a:r>
            <a:r>
              <a:rPr lang="it-IT" sz="1600" dirty="0" smtClean="0"/>
              <a:t> </a:t>
            </a:r>
            <a:r>
              <a:rPr lang="it-IT" sz="1600" dirty="0" err="1" smtClean="0"/>
              <a:t>Glaucia</a:t>
            </a:r>
            <a:r>
              <a:rPr lang="it-IT" sz="1600" baseline="0" dirty="0" smtClean="0">
                <a:sym typeface="Wingdings" pitchFamily="2" charset="2"/>
              </a:rPr>
              <a:t> propose una</a:t>
            </a:r>
            <a:r>
              <a:rPr lang="it-IT" sz="1600" dirty="0" smtClean="0">
                <a:sym typeface="Wingdings" pitchFamily="2" charset="2"/>
              </a:rPr>
              <a:t> </a:t>
            </a:r>
            <a:r>
              <a:rPr lang="it-IT" sz="1600" dirty="0" smtClean="0">
                <a:sym typeface="Wingdings" pitchFamily="2" charset="2"/>
              </a:rPr>
              <a:t>nuova legge delle </a:t>
            </a:r>
            <a:r>
              <a:rPr lang="it-IT" sz="1600" dirty="0" err="1" smtClean="0">
                <a:sym typeface="Wingdings" pitchFamily="2" charset="2"/>
              </a:rPr>
              <a:t>reputundis</a:t>
            </a:r>
            <a:endParaRPr lang="it-IT" sz="1600" baseline="0" dirty="0" smtClean="0">
              <a:sym typeface="Wingdings" pitchFamily="2" charset="2"/>
            </a:endParaRPr>
          </a:p>
          <a:p>
            <a:pPr>
              <a:buFont typeface="Wingdings"/>
              <a:buChar char="à"/>
            </a:pPr>
            <a:r>
              <a:rPr lang="it-IT" sz="1600" baseline="0" dirty="0" smtClean="0">
                <a:sym typeface="Wingdings" pitchFamily="2" charset="2"/>
              </a:rPr>
              <a:t>Era stato riportato </a:t>
            </a:r>
            <a:r>
              <a:rPr lang="it-IT" sz="1600" baseline="0" dirty="0" smtClean="0">
                <a:sym typeface="Wingdings" pitchFamily="2" charset="2"/>
              </a:rPr>
              <a:t>il controllo delle corti giudicanti sotto il </a:t>
            </a:r>
            <a:r>
              <a:rPr lang="it-IT" sz="1600" baseline="0" dirty="0" smtClean="0">
                <a:sym typeface="Wingdings" pitchFamily="2" charset="2"/>
              </a:rPr>
              <a:t>senato</a:t>
            </a:r>
          </a:p>
          <a:p>
            <a:pPr>
              <a:buFont typeface="Wingdings"/>
              <a:buChar char="à"/>
            </a:pPr>
            <a:r>
              <a:rPr lang="it-IT" sz="1600" baseline="0" dirty="0" smtClean="0">
                <a:sym typeface="Wingdings" pitchFamily="2" charset="2"/>
              </a:rPr>
              <a:t> Ora </a:t>
            </a:r>
            <a:r>
              <a:rPr lang="it-IT" sz="1600" baseline="0" dirty="0" smtClean="0">
                <a:sym typeface="Wingdings" pitchFamily="2" charset="2"/>
              </a:rPr>
              <a:t>invece </a:t>
            </a:r>
            <a:r>
              <a:rPr lang="it-IT" sz="1600" baseline="0" dirty="0" err="1" smtClean="0">
                <a:sym typeface="Wingdings" pitchFamily="2" charset="2"/>
              </a:rPr>
              <a:t>Glaucia</a:t>
            </a:r>
            <a:r>
              <a:rPr lang="it-IT" sz="1600" baseline="0" dirty="0" smtClean="0">
                <a:sym typeface="Wingdings" pitchFamily="2" charset="2"/>
              </a:rPr>
              <a:t> inserisce i cavalieri, </a:t>
            </a:r>
            <a:r>
              <a:rPr lang="it-IT" sz="1600" baseline="0" dirty="0" smtClean="0">
                <a:sym typeface="Wingdings" pitchFamily="2" charset="2"/>
              </a:rPr>
              <a:t>Saturnino </a:t>
            </a:r>
            <a:r>
              <a:rPr lang="it-IT" sz="1600" baseline="0" dirty="0" err="1" smtClean="0">
                <a:sym typeface="Wingdings" pitchFamily="2" charset="2"/>
              </a:rPr>
              <a:t>ottiniene</a:t>
            </a:r>
            <a:r>
              <a:rPr lang="it-IT" sz="1600" baseline="0" dirty="0" smtClean="0">
                <a:sym typeface="Wingdings" pitchFamily="2" charset="2"/>
              </a:rPr>
              <a:t> </a:t>
            </a:r>
            <a:r>
              <a:rPr lang="it-IT" sz="1600" baseline="0" dirty="0" smtClean="0">
                <a:sym typeface="Wingdings" pitchFamily="2" charset="2"/>
              </a:rPr>
              <a:t>tribunato della </a:t>
            </a:r>
            <a:r>
              <a:rPr lang="it-IT" sz="1600" baseline="0" dirty="0" smtClean="0">
                <a:sym typeface="Wingdings" pitchFamily="2" charset="2"/>
              </a:rPr>
              <a:t>plebe ha intenzione di omaggiare i </a:t>
            </a:r>
            <a:r>
              <a:rPr lang="it-IT" sz="1600" baseline="0" dirty="0" smtClean="0">
                <a:sym typeface="Wingdings" pitchFamily="2" charset="2"/>
              </a:rPr>
              <a:t>veterani di Mario, nuova legge agraria ora omaggia i veterani contro Cimbri e Teutoni</a:t>
            </a:r>
            <a:r>
              <a:rPr lang="it-IT" sz="1600" baseline="0" dirty="0" smtClean="0">
                <a:sym typeface="Wingdings" pitchFamily="2" charset="2"/>
              </a:rPr>
              <a:t>, imponendo un </a:t>
            </a:r>
            <a:r>
              <a:rPr lang="it-IT" sz="1600" baseline="0" dirty="0" smtClean="0">
                <a:sym typeface="Wingdings" pitchFamily="2" charset="2"/>
              </a:rPr>
              <a:t>giuramento al senato che non avrebbero mai abolito tale legge ma si rivolta </a:t>
            </a:r>
            <a:r>
              <a:rPr lang="it-IT" sz="1600" baseline="0" dirty="0" err="1" smtClean="0">
                <a:sym typeface="Wingdings" pitchFamily="2" charset="2"/>
              </a:rPr>
              <a:t>Metello</a:t>
            </a:r>
            <a:r>
              <a:rPr lang="it-IT" sz="1600" baseline="0" dirty="0" smtClean="0">
                <a:sym typeface="Wingdings" pitchFamily="2" charset="2"/>
              </a:rPr>
              <a:t> il </a:t>
            </a:r>
            <a:r>
              <a:rPr lang="it-IT" sz="1600" baseline="0" dirty="0" smtClean="0">
                <a:sym typeface="Wingdings" pitchFamily="2" charset="2"/>
              </a:rPr>
              <a:t>Numidico, che decide di andarsene in </a:t>
            </a:r>
            <a:r>
              <a:rPr lang="it-IT" sz="1600" baseline="0" dirty="0" smtClean="0">
                <a:sym typeface="Wingdings" pitchFamily="2" charset="2"/>
              </a:rPr>
              <a:t>esilio</a:t>
            </a:r>
          </a:p>
          <a:p>
            <a:r>
              <a:rPr lang="it-IT" sz="1600" b="0" i="0" u="none" kern="1200" dirty="0" err="1" smtClean="0">
                <a:solidFill>
                  <a:schemeClr val="tx1"/>
                </a:solidFill>
                <a:latin typeface="+mn-lt"/>
                <a:ea typeface="+mn-ea"/>
                <a:cs typeface="+mn-cs"/>
              </a:rPr>
              <a:t>Glaucia</a:t>
            </a:r>
            <a:r>
              <a:rPr lang="it-IT" sz="1600" b="0" i="0" u="none" kern="1200" dirty="0" smtClean="0">
                <a:solidFill>
                  <a:schemeClr val="tx1"/>
                </a:solidFill>
                <a:latin typeface="+mn-lt"/>
                <a:ea typeface="+mn-ea"/>
                <a:cs typeface="+mn-cs"/>
              </a:rPr>
              <a:t> invece si candidò per il consolato, avendo come avversari </a:t>
            </a:r>
            <a:r>
              <a:rPr lang="it-IT" sz="1600" b="0" i="0" u="none" strike="noStrike" kern="1200" dirty="0" smtClean="0">
                <a:solidFill>
                  <a:schemeClr val="tx1"/>
                </a:solidFill>
                <a:latin typeface="+mn-lt"/>
                <a:ea typeface="+mn-ea"/>
                <a:cs typeface="+mn-cs"/>
                <a:hlinkClick r:id="rId3" tooltip="Marco Antonio Oratore"/>
              </a:rPr>
              <a:t>Marco Antonio Oratore</a:t>
            </a:r>
            <a:r>
              <a:rPr lang="it-IT" sz="1600" b="0" i="0" u="none" kern="1200" dirty="0" smtClean="0">
                <a:solidFill>
                  <a:schemeClr val="tx1"/>
                </a:solidFill>
                <a:latin typeface="+mn-lt"/>
                <a:ea typeface="+mn-ea"/>
                <a:cs typeface="+mn-cs"/>
              </a:rPr>
              <a:t>, che era certo di vincere, e </a:t>
            </a:r>
            <a:r>
              <a:rPr lang="it-IT" sz="1600" b="0" i="0" u="none" strike="noStrike" kern="1200" dirty="0" smtClean="0">
                <a:solidFill>
                  <a:schemeClr val="tx1"/>
                </a:solidFill>
                <a:latin typeface="+mn-lt"/>
                <a:ea typeface="+mn-ea"/>
                <a:cs typeface="+mn-cs"/>
                <a:hlinkClick r:id="rId4" tooltip="Gaio Memmio (tribuno della plebe 111 a.C.) (la pagina non esiste)"/>
              </a:rPr>
              <a:t>Gaio </a:t>
            </a:r>
            <a:r>
              <a:rPr lang="it-IT" sz="1600" b="0" i="0" u="none" strike="noStrike" kern="1200" dirty="0" err="1" smtClean="0">
                <a:solidFill>
                  <a:schemeClr val="tx1"/>
                </a:solidFill>
                <a:latin typeface="+mn-lt"/>
                <a:ea typeface="+mn-ea"/>
                <a:cs typeface="+mn-cs"/>
                <a:hlinkClick r:id="rId4" tooltip="Gaio Memmio (tribuno della plebe 111 a.C.) (la pagina non esiste)"/>
              </a:rPr>
              <a:t>Memmio</a:t>
            </a:r>
            <a:r>
              <a:rPr lang="it-IT" sz="1600" b="0" i="0" u="none" kern="1200" dirty="0" smtClean="0">
                <a:solidFill>
                  <a:schemeClr val="tx1"/>
                </a:solidFill>
                <a:latin typeface="+mn-lt"/>
                <a:ea typeface="+mn-ea"/>
                <a:cs typeface="+mn-cs"/>
              </a:rPr>
              <a:t>, col quale si doveva confrontare </a:t>
            </a:r>
            <a:r>
              <a:rPr lang="it-IT" sz="1600" b="0" i="0" u="none" kern="1200" dirty="0" err="1" smtClean="0">
                <a:solidFill>
                  <a:schemeClr val="tx1"/>
                </a:solidFill>
                <a:latin typeface="+mn-lt"/>
                <a:ea typeface="+mn-ea"/>
                <a:cs typeface="+mn-cs"/>
              </a:rPr>
              <a:t>Glaucia</a:t>
            </a:r>
            <a:r>
              <a:rPr lang="it-IT" sz="1600" b="0" i="0" u="none" kern="1200" dirty="0" smtClean="0">
                <a:solidFill>
                  <a:schemeClr val="tx1"/>
                </a:solidFill>
                <a:latin typeface="+mn-lt"/>
                <a:ea typeface="+mn-ea"/>
                <a:cs typeface="+mn-cs"/>
              </a:rPr>
              <a:t>: quando fu chiaro che </a:t>
            </a:r>
            <a:r>
              <a:rPr lang="it-IT" sz="1600" b="0" i="0" u="none" kern="1200" dirty="0" err="1" smtClean="0">
                <a:solidFill>
                  <a:schemeClr val="tx1"/>
                </a:solidFill>
                <a:latin typeface="+mn-lt"/>
                <a:ea typeface="+mn-ea"/>
                <a:cs typeface="+mn-cs"/>
              </a:rPr>
              <a:t>Memmio</a:t>
            </a:r>
            <a:r>
              <a:rPr lang="it-IT" sz="1600" b="0" i="0" u="none" kern="1200" dirty="0" smtClean="0">
                <a:solidFill>
                  <a:schemeClr val="tx1"/>
                </a:solidFill>
                <a:latin typeface="+mn-lt"/>
                <a:ea typeface="+mn-ea"/>
                <a:cs typeface="+mn-cs"/>
              </a:rPr>
              <a:t> avrebbe vinto, </a:t>
            </a:r>
            <a:r>
              <a:rPr lang="it-IT" sz="1600" b="0" i="0" u="none" kern="1200" dirty="0" err="1" smtClean="0">
                <a:solidFill>
                  <a:schemeClr val="tx1"/>
                </a:solidFill>
                <a:latin typeface="+mn-lt"/>
                <a:ea typeface="+mn-ea"/>
                <a:cs typeface="+mn-cs"/>
              </a:rPr>
              <a:t>Glaucia</a:t>
            </a:r>
            <a:r>
              <a:rPr lang="it-IT" sz="1600" b="0" i="0" u="none" kern="1200" dirty="0" smtClean="0">
                <a:solidFill>
                  <a:schemeClr val="tx1"/>
                </a:solidFill>
                <a:latin typeface="+mn-lt"/>
                <a:ea typeface="+mn-ea"/>
                <a:cs typeface="+mn-cs"/>
              </a:rPr>
              <a:t> e Saturnino assoldarono alcuni balordi e lo fecero uccidere pubblicamente, durante i comizi. La reazione della gente fu veemente: il Senato, sentendosi forte e appoggiato, dichiarò Saturnino e </a:t>
            </a:r>
            <a:r>
              <a:rPr lang="it-IT" sz="1600" b="0" i="0" u="none" kern="1200" dirty="0" err="1" smtClean="0">
                <a:solidFill>
                  <a:schemeClr val="tx1"/>
                </a:solidFill>
                <a:latin typeface="+mn-lt"/>
                <a:ea typeface="+mn-ea"/>
                <a:cs typeface="+mn-cs"/>
              </a:rPr>
              <a:t>Glaucia</a:t>
            </a:r>
            <a:r>
              <a:rPr lang="it-IT" sz="1600" b="0" i="0" u="none" kern="1200" dirty="0" smtClean="0">
                <a:solidFill>
                  <a:schemeClr val="tx1"/>
                </a:solidFill>
                <a:latin typeface="+mn-lt"/>
                <a:ea typeface="+mn-ea"/>
                <a:cs typeface="+mn-cs"/>
              </a:rPr>
              <a:t> nemici pubblici, ordinando (tramite un </a:t>
            </a:r>
            <a:r>
              <a:rPr lang="it-IT" sz="1600" b="0" i="1" u="none" kern="1200" dirty="0" err="1" smtClean="0">
                <a:solidFill>
                  <a:schemeClr val="tx1"/>
                </a:solidFill>
                <a:latin typeface="+mn-lt"/>
                <a:ea typeface="+mn-ea"/>
                <a:cs typeface="+mn-cs"/>
              </a:rPr>
              <a:t>senatus</a:t>
            </a:r>
            <a:r>
              <a:rPr lang="it-IT" sz="1600" b="0" i="1" u="none" kern="1200" dirty="0" smtClean="0">
                <a:solidFill>
                  <a:schemeClr val="tx1"/>
                </a:solidFill>
                <a:latin typeface="+mn-lt"/>
                <a:ea typeface="+mn-ea"/>
                <a:cs typeface="+mn-cs"/>
              </a:rPr>
              <a:t> </a:t>
            </a:r>
            <a:r>
              <a:rPr lang="it-IT" sz="1600" b="0" i="1" u="none" kern="1200" dirty="0" err="1" smtClean="0">
                <a:solidFill>
                  <a:schemeClr val="tx1"/>
                </a:solidFill>
                <a:latin typeface="+mn-lt"/>
                <a:ea typeface="+mn-ea"/>
                <a:cs typeface="+mn-cs"/>
              </a:rPr>
              <a:t>consultum</a:t>
            </a:r>
            <a:r>
              <a:rPr lang="it-IT" sz="1600" b="0" i="1" u="none" kern="1200" dirty="0" smtClean="0">
                <a:solidFill>
                  <a:schemeClr val="tx1"/>
                </a:solidFill>
                <a:latin typeface="+mn-lt"/>
                <a:ea typeface="+mn-ea"/>
                <a:cs typeface="+mn-cs"/>
              </a:rPr>
              <a:t> </a:t>
            </a:r>
            <a:r>
              <a:rPr lang="it-IT" sz="1600" b="0" i="1" u="none" kern="1200" dirty="0" err="1" smtClean="0">
                <a:solidFill>
                  <a:schemeClr val="tx1"/>
                </a:solidFill>
                <a:latin typeface="+mn-lt"/>
                <a:ea typeface="+mn-ea"/>
                <a:cs typeface="+mn-cs"/>
              </a:rPr>
              <a:t>ultimum</a:t>
            </a:r>
            <a:r>
              <a:rPr lang="it-IT" sz="1600" b="0" i="0" u="none" kern="1200" dirty="0" smtClean="0">
                <a:solidFill>
                  <a:schemeClr val="tx1"/>
                </a:solidFill>
                <a:latin typeface="+mn-lt"/>
                <a:ea typeface="+mn-ea"/>
                <a:cs typeface="+mn-cs"/>
              </a:rPr>
              <a:t>) ai consoli di catturarli.</a:t>
            </a:r>
          </a:p>
          <a:p>
            <a:r>
              <a:rPr lang="it-IT" sz="1600" b="0" i="0" u="none" kern="1200" dirty="0" smtClean="0">
                <a:solidFill>
                  <a:schemeClr val="tx1"/>
                </a:solidFill>
                <a:latin typeface="+mn-lt"/>
                <a:ea typeface="+mn-ea"/>
                <a:cs typeface="+mn-cs"/>
              </a:rPr>
              <a:t>Mario fece il possibile per evitare di danneggiare i propri alleati, ma in quanto console non poté esimersi dall'intervenire. Saturnino e </a:t>
            </a:r>
            <a:r>
              <a:rPr lang="it-IT" sz="1600" b="0" i="0" u="none" kern="1200" dirty="0" err="1" smtClean="0">
                <a:solidFill>
                  <a:schemeClr val="tx1"/>
                </a:solidFill>
                <a:latin typeface="+mn-lt"/>
                <a:ea typeface="+mn-ea"/>
                <a:cs typeface="+mn-cs"/>
              </a:rPr>
              <a:t>Glaucia</a:t>
            </a:r>
            <a:r>
              <a:rPr lang="it-IT" sz="1600" b="0" i="0" u="none" kern="1200" dirty="0" smtClean="0">
                <a:solidFill>
                  <a:schemeClr val="tx1"/>
                </a:solidFill>
                <a:latin typeface="+mn-lt"/>
                <a:ea typeface="+mn-ea"/>
                <a:cs typeface="+mn-cs"/>
              </a:rPr>
              <a:t> fuggirono sul </a:t>
            </a:r>
            <a:r>
              <a:rPr lang="it-IT" sz="1600" b="0" i="0" u="none" strike="noStrike" kern="1200" dirty="0" smtClean="0">
                <a:solidFill>
                  <a:schemeClr val="tx1"/>
                </a:solidFill>
                <a:latin typeface="+mn-lt"/>
                <a:ea typeface="+mn-ea"/>
                <a:cs typeface="+mn-cs"/>
                <a:hlinkClick r:id="rId5" tooltip="Campidoglio"/>
              </a:rPr>
              <a:t>Campidoglio</a:t>
            </a:r>
            <a:r>
              <a:rPr lang="it-IT" sz="1600" b="0" i="0" u="none" kern="1200" dirty="0" smtClean="0">
                <a:solidFill>
                  <a:schemeClr val="tx1"/>
                </a:solidFill>
                <a:latin typeface="+mn-lt"/>
                <a:ea typeface="+mn-ea"/>
                <a:cs typeface="+mn-cs"/>
              </a:rPr>
              <a:t>, ma i sostenitori del Senato tagliarono le condutture che fornivano acqua ai fuggitivi, i quali si arresero a Mario, appena sopraggiunto. Il console mise in salvo i due alleati nella </a:t>
            </a:r>
            <a:r>
              <a:rPr lang="it-IT" sz="1600" b="0" i="1" u="none" strike="noStrike" kern="1200" dirty="0" smtClean="0">
                <a:solidFill>
                  <a:schemeClr val="tx1"/>
                </a:solidFill>
                <a:latin typeface="+mn-lt"/>
                <a:ea typeface="+mn-ea"/>
                <a:cs typeface="+mn-cs"/>
                <a:hlinkClick r:id="rId6" tooltip="Curia Hostilia"/>
              </a:rPr>
              <a:t>Curia </a:t>
            </a:r>
            <a:r>
              <a:rPr lang="it-IT" sz="1600" b="0" i="1" u="none" strike="noStrike" kern="1200" dirty="0" err="1" smtClean="0">
                <a:solidFill>
                  <a:schemeClr val="tx1"/>
                </a:solidFill>
                <a:latin typeface="+mn-lt"/>
                <a:ea typeface="+mn-ea"/>
                <a:cs typeface="+mn-cs"/>
                <a:hlinkClick r:id="rId6" tooltip="Curia Hostilia"/>
              </a:rPr>
              <a:t>Hostilia</a:t>
            </a:r>
            <a:r>
              <a:rPr lang="it-IT" sz="1600" b="0" i="0" u="none" kern="1200" dirty="0" smtClean="0">
                <a:solidFill>
                  <a:schemeClr val="tx1"/>
                </a:solidFill>
                <a:latin typeface="+mn-lt"/>
                <a:ea typeface="+mn-ea"/>
                <a:cs typeface="+mn-cs"/>
              </a:rPr>
              <a:t>, ma la folla inferocita, salita sul tetto del Senato, ne rimosse le tegole e, con un fitto lancio, colpì Saturnino e i suoi fino a farli morire. </a:t>
            </a:r>
            <a:r>
              <a:rPr lang="it-IT" sz="1600" b="0" i="0" u="none" kern="1200" dirty="0" err="1" smtClean="0">
                <a:solidFill>
                  <a:schemeClr val="tx1"/>
                </a:solidFill>
                <a:latin typeface="+mn-lt"/>
                <a:ea typeface="+mn-ea"/>
                <a:cs typeface="+mn-cs"/>
              </a:rPr>
              <a:t>Glaucia</a:t>
            </a:r>
            <a:r>
              <a:rPr lang="it-IT" sz="1600" b="0" i="0" u="none" kern="1200" dirty="0" smtClean="0">
                <a:solidFill>
                  <a:schemeClr val="tx1"/>
                </a:solidFill>
                <a:latin typeface="+mn-lt"/>
                <a:ea typeface="+mn-ea"/>
                <a:cs typeface="+mn-cs"/>
              </a:rPr>
              <a:t>, che si era rifugiato in una casa vicina, fu scovato, trascinato fuori e ucciso sulla strada.</a:t>
            </a:r>
          </a:p>
          <a:p>
            <a:pPr>
              <a:buFont typeface="Wingdings"/>
              <a:buNone/>
            </a:pPr>
            <a:r>
              <a:rPr lang="it-IT" sz="1600" baseline="0" dirty="0" smtClean="0">
                <a:sym typeface="Wingdings" pitchFamily="2" charset="2"/>
              </a:rPr>
              <a:t>Intervento dell’ordine in città per Mario poteva avere 2 esiti: o </a:t>
            </a:r>
            <a:r>
              <a:rPr lang="it-IT" sz="1600" baseline="0" dirty="0" err="1" smtClean="0">
                <a:sym typeface="Wingdings" pitchFamily="2" charset="2"/>
              </a:rPr>
              <a:t>mario</a:t>
            </a:r>
            <a:r>
              <a:rPr lang="it-IT" sz="1600" baseline="0" dirty="0" smtClean="0">
                <a:sym typeface="Wingdings" pitchFamily="2" charset="2"/>
              </a:rPr>
              <a:t> rifiuta cosi </a:t>
            </a:r>
            <a:r>
              <a:rPr lang="it-IT" sz="1600" baseline="0" dirty="0" smtClean="0">
                <a:sym typeface="Wingdings" pitchFamily="2" charset="2"/>
              </a:rPr>
              <a:t>la posizione </a:t>
            </a:r>
            <a:r>
              <a:rPr lang="it-IT" sz="1600" baseline="0" dirty="0" smtClean="0">
                <a:sym typeface="Wingdings" pitchFamily="2" charset="2"/>
              </a:rPr>
              <a:t>di Mario </a:t>
            </a:r>
            <a:r>
              <a:rPr lang="it-IT" sz="1600" baseline="0" dirty="0" smtClean="0">
                <a:sym typeface="Wingdings" pitchFamily="2" charset="2"/>
              </a:rPr>
              <a:t>diviene un </a:t>
            </a:r>
            <a:r>
              <a:rPr lang="it-IT" sz="1600" baseline="0" dirty="0" smtClean="0">
                <a:sym typeface="Wingdings" pitchFamily="2" charset="2"/>
              </a:rPr>
              <a:t>oppositore del Senato, se accetta il partito dell’asse </a:t>
            </a:r>
            <a:r>
              <a:rPr lang="it-IT" sz="1600" baseline="0" dirty="0" err="1" smtClean="0">
                <a:sym typeface="Wingdings" pitchFamily="2" charset="2"/>
              </a:rPr>
              <a:t>populares</a:t>
            </a:r>
            <a:r>
              <a:rPr lang="it-IT" sz="1600" baseline="0" dirty="0" smtClean="0">
                <a:sym typeface="Wingdings" pitchFamily="2" charset="2"/>
              </a:rPr>
              <a:t> si infrangerà</a:t>
            </a:r>
            <a:r>
              <a:rPr lang="it-IT" sz="1600" baseline="0" dirty="0" smtClean="0">
                <a:sym typeface="Wingdings" pitchFamily="2" charset="2"/>
              </a:rPr>
              <a:t>;</a:t>
            </a:r>
          </a:p>
          <a:p>
            <a:pPr>
              <a:buFont typeface="Wingdings"/>
              <a:buNone/>
            </a:pPr>
            <a:r>
              <a:rPr lang="it-IT" sz="1600" baseline="0" dirty="0" smtClean="0">
                <a:sym typeface="Wingdings" pitchFamily="2" charset="2"/>
              </a:rPr>
              <a:t> </a:t>
            </a:r>
            <a:r>
              <a:rPr lang="it-IT" sz="1600" baseline="0" dirty="0" smtClean="0">
                <a:sym typeface="Wingdings" pitchFamily="2" charset="2"/>
              </a:rPr>
              <a:t>interviene contro </a:t>
            </a:r>
            <a:r>
              <a:rPr lang="it-IT" sz="1600" baseline="0" dirty="0" err="1" smtClean="0">
                <a:sym typeface="Wingdings" pitchFamily="2" charset="2"/>
              </a:rPr>
              <a:t>Glaucia</a:t>
            </a:r>
            <a:r>
              <a:rPr lang="it-IT" sz="1600" baseline="0" dirty="0" smtClean="0">
                <a:sym typeface="Wingdings" pitchFamily="2" charset="2"/>
              </a:rPr>
              <a:t> e Saturnino, Mario rapporti inevitabilmente rotte, lunga </a:t>
            </a:r>
            <a:r>
              <a:rPr lang="it-IT" sz="1600" baseline="0" dirty="0" err="1" smtClean="0">
                <a:sym typeface="Wingdings" pitchFamily="2" charset="2"/>
              </a:rPr>
              <a:t>tournè</a:t>
            </a:r>
            <a:r>
              <a:rPr lang="it-IT" sz="1600" baseline="0" dirty="0" smtClean="0">
                <a:sym typeface="Wingdings" pitchFamily="2" charset="2"/>
              </a:rPr>
              <a:t> </a:t>
            </a:r>
            <a:r>
              <a:rPr lang="it-IT" sz="1600" baseline="0" dirty="0" smtClean="0">
                <a:sym typeface="Wingdings" pitchFamily="2" charset="2"/>
              </a:rPr>
              <a:t>in Oriente fino </a:t>
            </a:r>
            <a:r>
              <a:rPr lang="it-IT" sz="1600" baseline="0" dirty="0" smtClean="0">
                <a:sym typeface="Wingdings" pitchFamily="2" charset="2"/>
              </a:rPr>
              <a:t>a uscire dall’opinione </a:t>
            </a:r>
            <a:r>
              <a:rPr lang="it-IT" sz="1600" baseline="0" dirty="0" smtClean="0">
                <a:sym typeface="Wingdings" pitchFamily="2" charset="2"/>
              </a:rPr>
              <a:t>pubblica</a:t>
            </a:r>
            <a:endParaRPr lang="it-IT" sz="1600" dirty="0"/>
          </a:p>
        </p:txBody>
      </p:sp>
      <p:sp>
        <p:nvSpPr>
          <p:cNvPr id="4" name="Segnaposto numero diapositiva 3"/>
          <p:cNvSpPr>
            <a:spLocks noGrp="1"/>
          </p:cNvSpPr>
          <p:nvPr>
            <p:ph type="sldNum" sz="quarter" idx="10"/>
          </p:nvPr>
        </p:nvSpPr>
        <p:spPr/>
        <p:txBody>
          <a:bodyPr/>
          <a:lstStyle/>
          <a:p>
            <a:fld id="{DCF6504F-4E52-4E5C-9CBC-3D28638A12B8}" type="slidenum">
              <a:rPr lang="it-IT" smtClean="0"/>
              <a:pPr/>
              <a:t>23</a:t>
            </a:fld>
            <a:endParaRPr lang="it-IT"/>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sz="1600" dirty="0" smtClean="0"/>
              <a:t>Mario </a:t>
            </a:r>
            <a:r>
              <a:rPr lang="it-IT" sz="1600" dirty="0" smtClean="0"/>
              <a:t>fu</a:t>
            </a:r>
            <a:r>
              <a:rPr lang="it-IT" sz="1600" baseline="0" dirty="0" smtClean="0"/>
              <a:t> </a:t>
            </a:r>
            <a:r>
              <a:rPr lang="it-IT" sz="1600" dirty="0" smtClean="0"/>
              <a:t>obbligato </a:t>
            </a:r>
            <a:r>
              <a:rPr lang="it-IT" sz="1600" dirty="0" smtClean="0"/>
              <a:t>ad abbandonare </a:t>
            </a:r>
            <a:r>
              <a:rPr lang="it-IT" sz="1600" dirty="0" smtClean="0"/>
              <a:t>Roma</a:t>
            </a:r>
          </a:p>
          <a:p>
            <a:pPr>
              <a:buFont typeface="Wingdings"/>
              <a:buChar char="à"/>
            </a:pPr>
            <a:r>
              <a:rPr lang="it-IT" sz="1600" dirty="0" smtClean="0">
                <a:sym typeface="Wingdings" pitchFamily="2" charset="2"/>
              </a:rPr>
              <a:t>tra </a:t>
            </a:r>
            <a:r>
              <a:rPr lang="it-IT" sz="1600" dirty="0" smtClean="0">
                <a:sym typeface="Wingdings" pitchFamily="2" charset="2"/>
              </a:rPr>
              <a:t>il 100 al 91 non ci sono </a:t>
            </a:r>
            <a:r>
              <a:rPr lang="it-IT" sz="1600" dirty="0" smtClean="0">
                <a:sym typeface="Wingdings" pitchFamily="2" charset="2"/>
              </a:rPr>
              <a:t>anni </a:t>
            </a:r>
            <a:r>
              <a:rPr lang="it-IT" sz="1600" dirty="0" smtClean="0">
                <a:sym typeface="Wingdings" pitchFamily="2" charset="2"/>
              </a:rPr>
              <a:t>suscettibili di grandi </a:t>
            </a:r>
            <a:r>
              <a:rPr lang="it-IT" sz="1600" dirty="0" smtClean="0">
                <a:sym typeface="Wingdings" pitchFamily="2" charset="2"/>
              </a:rPr>
              <a:t>avvenimenti;</a:t>
            </a:r>
          </a:p>
          <a:p>
            <a:pPr>
              <a:buFont typeface="Wingdings"/>
              <a:buChar char="à"/>
            </a:pPr>
            <a:r>
              <a:rPr lang="it-IT" sz="1600" dirty="0" smtClean="0">
                <a:sym typeface="Wingdings" pitchFamily="2" charset="2"/>
              </a:rPr>
              <a:t>Dal 91 la situazione </a:t>
            </a:r>
            <a:r>
              <a:rPr lang="it-IT" sz="1600" dirty="0" smtClean="0">
                <a:sym typeface="Wingdings" pitchFamily="2" charset="2"/>
              </a:rPr>
              <a:t>incandescente, Livio Druso</a:t>
            </a:r>
            <a:r>
              <a:rPr lang="it-IT" sz="1600" baseline="0" dirty="0" smtClean="0">
                <a:sym typeface="Wingdings" pitchFamily="2" charset="2"/>
              </a:rPr>
              <a:t> è il figlio di quel Druso che aveva affossato la politica di Gaio </a:t>
            </a:r>
            <a:r>
              <a:rPr lang="it-IT" sz="1600" baseline="0" dirty="0" err="1" smtClean="0">
                <a:sym typeface="Wingdings" pitchFamily="2" charset="2"/>
              </a:rPr>
              <a:t>Gracco</a:t>
            </a:r>
            <a:r>
              <a:rPr lang="it-IT" sz="1600" baseline="0" dirty="0" smtClean="0">
                <a:sym typeface="Wingdings" pitchFamily="2" charset="2"/>
              </a:rPr>
              <a:t> nel 122 con quella nuova serie di colonie di 12 colonie di 3000 </a:t>
            </a:r>
            <a:r>
              <a:rPr lang="it-IT" sz="1600" baseline="0" dirty="0" smtClean="0">
                <a:sym typeface="Wingdings" pitchFamily="2" charset="2"/>
              </a:rPr>
              <a:t>uomini</a:t>
            </a:r>
          </a:p>
          <a:p>
            <a:pPr>
              <a:buFont typeface="Wingdings"/>
              <a:buNone/>
            </a:pPr>
            <a:r>
              <a:rPr lang="it-IT" sz="1600" baseline="0" dirty="0" smtClean="0">
                <a:sym typeface="Wingdings" pitchFamily="2" charset="2"/>
              </a:rPr>
              <a:t> </a:t>
            </a:r>
            <a:r>
              <a:rPr lang="it-IT" sz="1600" baseline="0" dirty="0" smtClean="0">
                <a:sym typeface="Wingdings" pitchFamily="2" charset="2"/>
              </a:rPr>
              <a:t>Marco Livio Druso presenta tale pacchetto di leggi: legge agraria, legge frumentaria, legge giudiziaria(senato raddoppiato nei numero dei suoi componenti), concessione cittadinanza romana a tutti gli </a:t>
            </a:r>
            <a:r>
              <a:rPr lang="it-IT" sz="1600" baseline="0" dirty="0" smtClean="0">
                <a:sym typeface="Wingdings" pitchFamily="2" charset="2"/>
              </a:rPr>
              <a:t>italici, </a:t>
            </a:r>
            <a:r>
              <a:rPr lang="it-IT" sz="1600" baseline="0" dirty="0" err="1" smtClean="0">
                <a:sym typeface="Wingdings" pitchFamily="2" charset="2"/>
              </a:rPr>
              <a:t>intentoad</a:t>
            </a:r>
            <a:r>
              <a:rPr lang="it-IT" sz="1600" baseline="0" dirty="0" smtClean="0">
                <a:sym typeface="Wingdings" pitchFamily="2" charset="2"/>
              </a:rPr>
              <a:t> </a:t>
            </a:r>
            <a:r>
              <a:rPr lang="it-IT" sz="1600" baseline="0" dirty="0" smtClean="0">
                <a:sym typeface="Wingdings" pitchFamily="2" charset="2"/>
              </a:rPr>
              <a:t>ottenere l’appoggio di una parte </a:t>
            </a:r>
            <a:r>
              <a:rPr lang="it-IT" sz="1600" baseline="0" dirty="0" smtClean="0">
                <a:sym typeface="Wingdings" pitchFamily="2" charset="2"/>
              </a:rPr>
              <a:t>“sociale”</a:t>
            </a:r>
            <a:endParaRPr lang="it-IT" sz="1600" dirty="0"/>
          </a:p>
        </p:txBody>
      </p:sp>
      <p:sp>
        <p:nvSpPr>
          <p:cNvPr id="4" name="Segnaposto numero diapositiva 3"/>
          <p:cNvSpPr>
            <a:spLocks noGrp="1"/>
          </p:cNvSpPr>
          <p:nvPr>
            <p:ph type="sldNum" sz="quarter" idx="10"/>
          </p:nvPr>
        </p:nvSpPr>
        <p:spPr/>
        <p:txBody>
          <a:bodyPr/>
          <a:lstStyle/>
          <a:p>
            <a:fld id="{DCF6504F-4E52-4E5C-9CBC-3D28638A12B8}" type="slidenum">
              <a:rPr lang="it-IT" smtClean="0"/>
              <a:pPr/>
              <a:t>24</a:t>
            </a:fld>
            <a:endParaRPr lang="it-IT"/>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sz="1800" dirty="0" err="1" smtClean="0"/>
              <a:t>Serbatoii</a:t>
            </a:r>
            <a:r>
              <a:rPr lang="it-IT" sz="1800" baseline="0" dirty="0" smtClean="0"/>
              <a:t> sociali di </a:t>
            </a:r>
            <a:r>
              <a:rPr lang="it-IT" sz="1800" baseline="0" dirty="0" smtClean="0"/>
              <a:t>riferimento erano:</a:t>
            </a:r>
          </a:p>
          <a:p>
            <a:r>
              <a:rPr lang="it-IT" sz="1800" baseline="0" dirty="0" smtClean="0">
                <a:sym typeface="Wingdings" pitchFamily="2" charset="2"/>
              </a:rPr>
              <a:t></a:t>
            </a:r>
            <a:r>
              <a:rPr lang="it-IT" sz="1800" baseline="0" dirty="0" smtClean="0"/>
              <a:t>legge </a:t>
            </a:r>
            <a:r>
              <a:rPr lang="it-IT" sz="1800" baseline="0" dirty="0" smtClean="0"/>
              <a:t>frumentaria voti all’elezioni plebe urbana; </a:t>
            </a:r>
            <a:endParaRPr lang="it-IT" sz="1800" baseline="0" dirty="0" smtClean="0"/>
          </a:p>
          <a:p>
            <a:r>
              <a:rPr lang="it-IT" sz="1800" baseline="0" dirty="0" smtClean="0">
                <a:sym typeface="Wingdings" pitchFamily="2" charset="2"/>
              </a:rPr>
              <a:t></a:t>
            </a:r>
            <a:r>
              <a:rPr lang="it-IT" sz="1800" baseline="0" dirty="0" smtClean="0"/>
              <a:t>legge </a:t>
            </a:r>
            <a:r>
              <a:rPr lang="it-IT" sz="1800" baseline="0" dirty="0" smtClean="0"/>
              <a:t>giudiziaria de </a:t>
            </a:r>
            <a:r>
              <a:rPr lang="it-IT" sz="1800" baseline="0" dirty="0" err="1" smtClean="0"/>
              <a:t>retundis</a:t>
            </a:r>
            <a:r>
              <a:rPr lang="it-IT" sz="1800" baseline="0" dirty="0" smtClean="0"/>
              <a:t> </a:t>
            </a:r>
            <a:r>
              <a:rPr lang="it-IT" sz="1800" baseline="0" dirty="0" smtClean="0"/>
              <a:t>affidato al </a:t>
            </a:r>
            <a:r>
              <a:rPr lang="it-IT" sz="1800" baseline="0" dirty="0" smtClean="0"/>
              <a:t>senato </a:t>
            </a:r>
            <a:r>
              <a:rPr lang="it-IT" sz="1800" baseline="0" dirty="0" err="1" smtClean="0"/>
              <a:t>madifferenze</a:t>
            </a:r>
            <a:r>
              <a:rPr lang="it-IT" sz="1800" baseline="0" dirty="0" smtClean="0"/>
              <a:t> </a:t>
            </a:r>
            <a:r>
              <a:rPr lang="it-IT" sz="1800" baseline="0" dirty="0" smtClean="0"/>
              <a:t>di status potevano produrre tensione fra tutti i </a:t>
            </a:r>
            <a:r>
              <a:rPr lang="it-IT" sz="1800" baseline="0" dirty="0" smtClean="0"/>
              <a:t>cavalieri</a:t>
            </a:r>
          </a:p>
          <a:p>
            <a:r>
              <a:rPr lang="it-IT" sz="1800" baseline="0" dirty="0" smtClean="0">
                <a:sym typeface="Wingdings" pitchFamily="2" charset="2"/>
              </a:rPr>
              <a:t></a:t>
            </a:r>
            <a:r>
              <a:rPr lang="it-IT" sz="1800" baseline="0" dirty="0" smtClean="0"/>
              <a:t>la </a:t>
            </a:r>
            <a:r>
              <a:rPr lang="it-IT" sz="1800" baseline="0" dirty="0" smtClean="0"/>
              <a:t>concessione della cittadinanza era vista con diffidenza da una parte degli alleati </a:t>
            </a:r>
            <a:r>
              <a:rPr lang="it-IT" sz="1800" baseline="0" dirty="0" smtClean="0"/>
              <a:t>italici(aristocrazie </a:t>
            </a:r>
            <a:r>
              <a:rPr lang="it-IT" sz="1800" baseline="0" dirty="0" smtClean="0"/>
              <a:t>umbre ed etrusche</a:t>
            </a:r>
            <a:r>
              <a:rPr lang="it-IT" sz="1800" baseline="0" dirty="0" smtClean="0"/>
              <a:t>) e </a:t>
            </a:r>
            <a:r>
              <a:rPr lang="it-IT" sz="1800" baseline="0" dirty="0" smtClean="0"/>
              <a:t>avrebbe messo in discussione le gerarchie </a:t>
            </a:r>
            <a:r>
              <a:rPr lang="it-IT" sz="1800" baseline="0" dirty="0" smtClean="0"/>
              <a:t>politiche sociale consegnando tutte le clientele a Marco Livio Druso</a:t>
            </a:r>
          </a:p>
          <a:p>
            <a:r>
              <a:rPr lang="it-IT" sz="1800" baseline="0" dirty="0" smtClean="0">
                <a:sym typeface="Wingdings" pitchFamily="2" charset="2"/>
              </a:rPr>
              <a:t> </a:t>
            </a:r>
            <a:r>
              <a:rPr lang="it-IT" sz="1800" baseline="0" dirty="0" smtClean="0">
                <a:sym typeface="Wingdings" pitchFamily="2" charset="2"/>
              </a:rPr>
              <a:t>proposta di </a:t>
            </a:r>
            <a:r>
              <a:rPr lang="it-IT" sz="1800" baseline="0" dirty="0" err="1" smtClean="0">
                <a:sym typeface="Wingdings" pitchFamily="2" charset="2"/>
              </a:rPr>
              <a:t>Gracco</a:t>
            </a:r>
            <a:r>
              <a:rPr lang="it-IT" sz="1800" baseline="0" dirty="0" smtClean="0">
                <a:sym typeface="Wingdings" pitchFamily="2" charset="2"/>
              </a:rPr>
              <a:t> e Fulvio </a:t>
            </a:r>
            <a:r>
              <a:rPr lang="it-IT" sz="1800" baseline="0" dirty="0" err="1" smtClean="0">
                <a:sym typeface="Wingdings" pitchFamily="2" charset="2"/>
              </a:rPr>
              <a:t>Flacco</a:t>
            </a:r>
            <a:r>
              <a:rPr lang="it-IT" sz="1800" baseline="0" dirty="0" smtClean="0">
                <a:sym typeface="Wingdings" pitchFamily="2" charset="2"/>
              </a:rPr>
              <a:t> non convalidata; </a:t>
            </a:r>
            <a:r>
              <a:rPr lang="it-IT" sz="1800" baseline="0" dirty="0" smtClean="0">
                <a:sym typeface="Wingdings" pitchFamily="2" charset="2"/>
              </a:rPr>
              <a:t> e riaperta </a:t>
            </a:r>
            <a:r>
              <a:rPr lang="it-IT" sz="1800" baseline="0" dirty="0" smtClean="0">
                <a:sym typeface="Wingdings" pitchFamily="2" charset="2"/>
              </a:rPr>
              <a:t>la discussione con Marco Livio Druso ha il sostegno di un gruppo + ampio all’interno del </a:t>
            </a:r>
            <a:r>
              <a:rPr lang="it-IT" sz="1800" baseline="0" dirty="0" smtClean="0">
                <a:sym typeface="Wingdings" pitchFamily="2" charset="2"/>
              </a:rPr>
              <a:t>Senato (</a:t>
            </a:r>
            <a:r>
              <a:rPr lang="it-IT" sz="1800" baseline="0" dirty="0" smtClean="0">
                <a:sym typeface="Wingdings" pitchFamily="2" charset="2"/>
              </a:rPr>
              <a:t>illuminati senatori) disposti all’apertura alla cittadinanza Roma</a:t>
            </a:r>
            <a:endParaRPr lang="it-IT" sz="1800" dirty="0"/>
          </a:p>
        </p:txBody>
      </p:sp>
      <p:sp>
        <p:nvSpPr>
          <p:cNvPr id="4" name="Segnaposto numero diapositiva 3"/>
          <p:cNvSpPr>
            <a:spLocks noGrp="1"/>
          </p:cNvSpPr>
          <p:nvPr>
            <p:ph type="sldNum" sz="quarter" idx="10"/>
          </p:nvPr>
        </p:nvSpPr>
        <p:spPr/>
        <p:txBody>
          <a:bodyPr/>
          <a:lstStyle/>
          <a:p>
            <a:fld id="{DCF6504F-4E52-4E5C-9CBC-3D28638A12B8}" type="slidenum">
              <a:rPr lang="it-IT" smtClean="0"/>
              <a:pPr/>
              <a:t>25</a:t>
            </a:fld>
            <a:endParaRPr lang="it-IT"/>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sz="1800" dirty="0" smtClean="0"/>
              <a:t>M. Emilio </a:t>
            </a:r>
            <a:r>
              <a:rPr lang="it-IT" sz="1800" dirty="0" err="1" smtClean="0"/>
              <a:t>Scauro</a:t>
            </a:r>
            <a:r>
              <a:rPr lang="it-IT" sz="1800" baseline="0" dirty="0" smtClean="0"/>
              <a:t> esprime per primo il proprio parere e </a:t>
            </a:r>
            <a:r>
              <a:rPr lang="it-IT" sz="1800" baseline="0" dirty="0" err="1" smtClean="0"/>
              <a:t>Licinio</a:t>
            </a:r>
            <a:r>
              <a:rPr lang="it-IT" sz="1800" baseline="0" dirty="0" smtClean="0"/>
              <a:t> Crasso sono adiacenti alle proposte di </a:t>
            </a:r>
            <a:r>
              <a:rPr lang="it-IT" sz="1800" baseline="0" dirty="0" smtClean="0"/>
              <a:t>Druso</a:t>
            </a:r>
          </a:p>
          <a:p>
            <a:pPr>
              <a:buFont typeface="Wingdings"/>
              <a:buChar char="à"/>
            </a:pPr>
            <a:r>
              <a:rPr lang="it-IT" sz="1800" baseline="0" dirty="0" smtClean="0">
                <a:sym typeface="Wingdings" pitchFamily="2" charset="2"/>
              </a:rPr>
              <a:t>L’opposizione a </a:t>
            </a:r>
            <a:r>
              <a:rPr lang="it-IT" sz="1800" baseline="0" dirty="0" smtClean="0">
                <a:sym typeface="Wingdings" pitchFamily="2" charset="2"/>
              </a:rPr>
              <a:t>Druso sono </a:t>
            </a:r>
            <a:r>
              <a:rPr lang="it-IT" sz="1800" baseline="0" dirty="0" smtClean="0">
                <a:sym typeface="Wingdings" pitchFamily="2" charset="2"/>
              </a:rPr>
              <a:t>Senatori, infatti, temevano che </a:t>
            </a:r>
            <a:r>
              <a:rPr lang="it-IT" sz="1800" baseline="0" dirty="0" smtClean="0">
                <a:sym typeface="Wingdings" pitchFamily="2" charset="2"/>
              </a:rPr>
              <a:t>nel momento in cui latini e italici cittadini </a:t>
            </a:r>
            <a:r>
              <a:rPr lang="it-IT" sz="1800" baseline="0" dirty="0" smtClean="0">
                <a:sym typeface="Wingdings" pitchFamily="2" charset="2"/>
              </a:rPr>
              <a:t>Romani partecipassero </a:t>
            </a:r>
            <a:r>
              <a:rPr lang="it-IT" sz="1800" baseline="0" dirty="0" smtClean="0">
                <a:sym typeface="Wingdings" pitchFamily="2" charset="2"/>
              </a:rPr>
              <a:t>alla vita pubblica </a:t>
            </a:r>
            <a:r>
              <a:rPr lang="it-IT" sz="1800" baseline="0" dirty="0" smtClean="0">
                <a:sym typeface="Wingdings" pitchFamily="2" charset="2"/>
              </a:rPr>
              <a:t>diventassero </a:t>
            </a:r>
            <a:r>
              <a:rPr lang="it-IT" sz="1800" baseline="0" dirty="0" smtClean="0">
                <a:sym typeface="Wingdings" pitchFamily="2" charset="2"/>
              </a:rPr>
              <a:t>superiori dei romani di Roma </a:t>
            </a:r>
            <a:r>
              <a:rPr lang="it-IT" sz="1800" baseline="0" dirty="0" smtClean="0">
                <a:sym typeface="Wingdings" pitchFamily="2" charset="2"/>
              </a:rPr>
              <a:t> e pertanto il Senato sente di perdere la </a:t>
            </a:r>
            <a:r>
              <a:rPr lang="it-IT" sz="1800" baseline="0" dirty="0" err="1" smtClean="0">
                <a:sym typeface="Wingdings" pitchFamily="2" charset="2"/>
              </a:rPr>
              <a:t>leaderschip</a:t>
            </a:r>
            <a:r>
              <a:rPr lang="it-IT" sz="1800" baseline="0" dirty="0" smtClean="0">
                <a:sym typeface="Wingdings" pitchFamily="2" charset="2"/>
              </a:rPr>
              <a:t> della decisione politica, </a:t>
            </a:r>
            <a:r>
              <a:rPr lang="it-IT" sz="1800" baseline="0" dirty="0" smtClean="0">
                <a:sym typeface="Wingdings" pitchFamily="2" charset="2"/>
              </a:rPr>
              <a:t>dunque l’</a:t>
            </a:r>
            <a:r>
              <a:rPr lang="it-IT" sz="1800" baseline="0" dirty="0" err="1" smtClean="0">
                <a:sym typeface="Wingdings" pitchFamily="2" charset="2"/>
              </a:rPr>
              <a:t>elites</a:t>
            </a:r>
            <a:r>
              <a:rPr lang="it-IT" sz="1800" baseline="0" dirty="0" smtClean="0">
                <a:sym typeface="Wingdings" pitchFamily="2" charset="2"/>
              </a:rPr>
              <a:t> </a:t>
            </a:r>
            <a:r>
              <a:rPr lang="it-IT" sz="1800" baseline="0" dirty="0" smtClean="0">
                <a:sym typeface="Wingdings" pitchFamily="2" charset="2"/>
              </a:rPr>
              <a:t>senatoria temeva di essere </a:t>
            </a:r>
            <a:r>
              <a:rPr lang="it-IT" sz="1800" baseline="0" dirty="0" smtClean="0">
                <a:sym typeface="Wingdings" pitchFamily="2" charset="2"/>
              </a:rPr>
              <a:t>soppiantata da </a:t>
            </a:r>
            <a:r>
              <a:rPr lang="it-IT" sz="1800" baseline="0" dirty="0" smtClean="0">
                <a:sym typeface="Wingdings" pitchFamily="2" charset="2"/>
              </a:rPr>
              <a:t>un </a:t>
            </a:r>
            <a:r>
              <a:rPr lang="it-IT" sz="1800" baseline="0" dirty="0" err="1" smtClean="0">
                <a:sym typeface="Wingdings" pitchFamily="2" charset="2"/>
              </a:rPr>
              <a:t>elites</a:t>
            </a:r>
            <a:r>
              <a:rPr lang="it-IT" sz="1800" baseline="0" dirty="0" smtClean="0">
                <a:sym typeface="Wingdings" pitchFamily="2" charset="2"/>
              </a:rPr>
              <a:t> </a:t>
            </a:r>
            <a:r>
              <a:rPr lang="it-IT" sz="1800" baseline="0" dirty="0" smtClean="0">
                <a:sym typeface="Wingdings" pitchFamily="2" charset="2"/>
              </a:rPr>
              <a:t>italica e pensa che non </a:t>
            </a:r>
            <a:r>
              <a:rPr lang="it-IT" sz="1800" baseline="0" dirty="0" smtClean="0">
                <a:sym typeface="Wingdings" pitchFamily="2" charset="2"/>
              </a:rPr>
              <a:t>era </a:t>
            </a:r>
            <a:r>
              <a:rPr lang="it-IT" sz="1800" baseline="0" dirty="0" smtClean="0">
                <a:sym typeface="Wingdings" pitchFamily="2" charset="2"/>
              </a:rPr>
              <a:t>più possibile </a:t>
            </a:r>
            <a:r>
              <a:rPr lang="it-IT" sz="1800" baseline="0" dirty="0" smtClean="0">
                <a:sym typeface="Wingdings" pitchFamily="2" charset="2"/>
              </a:rPr>
              <a:t>misurare una possibile trasformazione delle strutture politiche in </a:t>
            </a:r>
            <a:r>
              <a:rPr lang="it-IT" sz="1800" baseline="0" dirty="0" smtClean="0">
                <a:sym typeface="Wingdings" pitchFamily="2" charset="2"/>
              </a:rPr>
              <a:t>modo esteso;</a:t>
            </a:r>
          </a:p>
          <a:p>
            <a:pPr>
              <a:buFont typeface="Wingdings"/>
              <a:buChar char="à"/>
            </a:pPr>
            <a:r>
              <a:rPr lang="it-IT" sz="1800" baseline="0" dirty="0" smtClean="0">
                <a:sym typeface="Wingdings" pitchFamily="2" charset="2"/>
              </a:rPr>
              <a:t>C’è da puntualizzare che </a:t>
            </a:r>
            <a:r>
              <a:rPr lang="it-IT" sz="1800" baseline="0" dirty="0" smtClean="0">
                <a:sym typeface="Wingdings" pitchFamily="2" charset="2"/>
              </a:rPr>
              <a:t>il censimento non poteva permettere </a:t>
            </a:r>
            <a:r>
              <a:rPr lang="it-IT" sz="1800" baseline="0" dirty="0" smtClean="0">
                <a:sym typeface="Wingdings" pitchFamily="2" charset="2"/>
              </a:rPr>
              <a:t>a 2 </a:t>
            </a:r>
            <a:r>
              <a:rPr lang="it-IT" sz="1800" baseline="0" dirty="0" smtClean="0">
                <a:sym typeface="Wingdings" pitchFamily="2" charset="2"/>
              </a:rPr>
              <a:t>milioni di persone </a:t>
            </a:r>
            <a:r>
              <a:rPr lang="it-IT" sz="1800" baseline="0" dirty="0" smtClean="0">
                <a:sym typeface="Wingdings" pitchFamily="2" charset="2"/>
              </a:rPr>
              <a:t>che dal </a:t>
            </a:r>
            <a:r>
              <a:rPr lang="it-IT" sz="1800" baseline="0" dirty="0" smtClean="0">
                <a:sym typeface="Wingdings" pitchFamily="2" charset="2"/>
              </a:rPr>
              <a:t>Po a Messina affluissero a </a:t>
            </a:r>
            <a:r>
              <a:rPr lang="it-IT" sz="1800" baseline="0" dirty="0" smtClean="0">
                <a:sym typeface="Wingdings" pitchFamily="2" charset="2"/>
              </a:rPr>
              <a:t>Roma, si sarebbe </a:t>
            </a:r>
            <a:r>
              <a:rPr lang="it-IT" sz="1800" baseline="0" dirty="0" smtClean="0">
                <a:sym typeface="Wingdings" pitchFamily="2" charset="2"/>
              </a:rPr>
              <a:t>dovuto pensare a un censimento locale, decentrato poi </a:t>
            </a:r>
            <a:r>
              <a:rPr lang="it-IT" sz="1800" baseline="0" dirty="0" smtClean="0">
                <a:sym typeface="Wingdings" pitchFamily="2" charset="2"/>
              </a:rPr>
              <a:t>atto a </a:t>
            </a:r>
            <a:r>
              <a:rPr lang="it-IT" sz="1800" baseline="0" dirty="0" smtClean="0">
                <a:sym typeface="Wingdings" pitchFamily="2" charset="2"/>
              </a:rPr>
              <a:t>far affluire tali dati a Roma, </a:t>
            </a:r>
            <a:r>
              <a:rPr lang="it-IT" sz="1800" baseline="0" dirty="0" smtClean="0">
                <a:sym typeface="Wingdings" pitchFamily="2" charset="2"/>
              </a:rPr>
              <a:t>ciò avrebbe dovuto </a:t>
            </a:r>
            <a:r>
              <a:rPr lang="it-IT" sz="1800" baseline="0" dirty="0" smtClean="0">
                <a:sym typeface="Wingdings" pitchFamily="2" charset="2"/>
              </a:rPr>
              <a:t>comportare una trasformazione sulle strutture dello Stato non valutabile </a:t>
            </a:r>
            <a:r>
              <a:rPr lang="it-IT" sz="1800" baseline="0" dirty="0" smtClean="0">
                <a:sym typeface="Wingdings" pitchFamily="2" charset="2"/>
              </a:rPr>
              <a:t> in termini di spese e di contrasti</a:t>
            </a:r>
          </a:p>
          <a:p>
            <a:pPr>
              <a:buFont typeface="Wingdings"/>
              <a:buNone/>
            </a:pPr>
            <a:endParaRPr lang="it-IT" sz="1800" dirty="0"/>
          </a:p>
        </p:txBody>
      </p:sp>
      <p:sp>
        <p:nvSpPr>
          <p:cNvPr id="4" name="Segnaposto numero diapositiva 3"/>
          <p:cNvSpPr>
            <a:spLocks noGrp="1"/>
          </p:cNvSpPr>
          <p:nvPr>
            <p:ph type="sldNum" sz="quarter" idx="10"/>
          </p:nvPr>
        </p:nvSpPr>
        <p:spPr/>
        <p:txBody>
          <a:bodyPr/>
          <a:lstStyle/>
          <a:p>
            <a:fld id="{DCF6504F-4E52-4E5C-9CBC-3D28638A12B8}" type="slidenum">
              <a:rPr lang="it-IT" smtClean="0"/>
              <a:pPr/>
              <a:t>26</a:t>
            </a:fld>
            <a:endParaRPr lang="it-IT"/>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sz="1800" dirty="0" smtClean="0"/>
              <a:t>Rivolta </a:t>
            </a:r>
            <a:r>
              <a:rPr lang="it-IT" sz="1800" dirty="0" err="1" smtClean="0"/>
              <a:t>socii</a:t>
            </a:r>
            <a:r>
              <a:rPr lang="it-IT" sz="1800" dirty="0" smtClean="0"/>
              <a:t> </a:t>
            </a:r>
            <a:r>
              <a:rPr lang="it-IT" sz="1800" dirty="0" smtClean="0"/>
              <a:t>italici</a:t>
            </a:r>
            <a:r>
              <a:rPr lang="it-IT" sz="1800" baseline="0" dirty="0" smtClean="0"/>
              <a:t> provoca uno </a:t>
            </a:r>
            <a:r>
              <a:rPr lang="it-IT" sz="1800" baseline="0" dirty="0" smtClean="0">
                <a:sym typeface="Wingdings" pitchFamily="2" charset="2"/>
              </a:rPr>
              <a:t>S</a:t>
            </a:r>
            <a:r>
              <a:rPr lang="it-IT" sz="1800" dirty="0" smtClean="0">
                <a:sym typeface="Wingdings" pitchFamily="2" charset="2"/>
              </a:rPr>
              <a:t>tato </a:t>
            </a:r>
            <a:r>
              <a:rPr lang="it-IT" sz="1800" dirty="0" smtClean="0">
                <a:sym typeface="Wingdings" pitchFamily="2" charset="2"/>
              </a:rPr>
              <a:t>federale </a:t>
            </a:r>
            <a:r>
              <a:rPr lang="it-IT" sz="1800" dirty="0" smtClean="0">
                <a:sym typeface="Wingdings" pitchFamily="2" charset="2"/>
              </a:rPr>
              <a:t>ove viene scelta </a:t>
            </a:r>
            <a:r>
              <a:rPr lang="it-IT" sz="1800" dirty="0" smtClean="0">
                <a:sym typeface="Wingdings" pitchFamily="2" charset="2"/>
              </a:rPr>
              <a:t>la </a:t>
            </a:r>
            <a:r>
              <a:rPr lang="it-IT" sz="1800" dirty="0" err="1" smtClean="0">
                <a:sym typeface="Wingdings" pitchFamily="2" charset="2"/>
              </a:rPr>
              <a:t>peligna</a:t>
            </a:r>
            <a:r>
              <a:rPr lang="it-IT" sz="1800" dirty="0" smtClean="0">
                <a:sym typeface="Wingdings" pitchFamily="2" charset="2"/>
              </a:rPr>
              <a:t> </a:t>
            </a:r>
            <a:r>
              <a:rPr lang="it-IT" sz="1800" dirty="0" err="1" smtClean="0">
                <a:sym typeface="Wingdings" pitchFamily="2" charset="2"/>
              </a:rPr>
              <a:t>Corfinium</a:t>
            </a:r>
            <a:r>
              <a:rPr lang="it-IT" sz="1800" dirty="0" smtClean="0">
                <a:sym typeface="Wingdings" pitchFamily="2" charset="2"/>
              </a:rPr>
              <a:t>(</a:t>
            </a:r>
            <a:r>
              <a:rPr lang="it-IT" sz="1800" dirty="0" err="1" smtClean="0">
                <a:sym typeface="Wingdings" pitchFamily="2" charset="2"/>
              </a:rPr>
              <a:t>Roccaraso</a:t>
            </a:r>
            <a:r>
              <a:rPr lang="it-IT" sz="1800" dirty="0" smtClean="0">
                <a:sym typeface="Wingdings" pitchFamily="2" charset="2"/>
              </a:rPr>
              <a:t>, </a:t>
            </a:r>
            <a:r>
              <a:rPr lang="it-IT" sz="1800" dirty="0" smtClean="0">
                <a:sym typeface="Wingdings" pitchFamily="2" charset="2"/>
              </a:rPr>
              <a:t>Sulmona vicino</a:t>
            </a:r>
            <a:r>
              <a:rPr lang="it-IT" sz="1800" dirty="0" smtClean="0">
                <a:sym typeface="Wingdings" pitchFamily="2" charset="2"/>
              </a:rPr>
              <a:t>): </a:t>
            </a:r>
            <a:r>
              <a:rPr lang="it-IT" sz="1800" dirty="0" smtClean="0">
                <a:sym typeface="Wingdings" pitchFamily="2" charset="2"/>
              </a:rPr>
              <a:t>posizione strategica e centrale rispetto ai ed etnie</a:t>
            </a:r>
            <a:r>
              <a:rPr lang="it-IT" sz="1800" baseline="0" dirty="0" smtClean="0">
                <a:sym typeface="Wingdings" pitchFamily="2" charset="2"/>
              </a:rPr>
              <a:t> e </a:t>
            </a:r>
            <a:r>
              <a:rPr lang="it-IT" sz="1800" dirty="0" smtClean="0">
                <a:sym typeface="Wingdings" pitchFamily="2" charset="2"/>
              </a:rPr>
              <a:t>federati ribelli, che controlla anche 2 assi viari </a:t>
            </a:r>
            <a:r>
              <a:rPr lang="it-IT" sz="1800" dirty="0" smtClean="0">
                <a:sym typeface="Wingdings" pitchFamily="2" charset="2"/>
              </a:rPr>
              <a:t>commerciali</a:t>
            </a:r>
          </a:p>
          <a:p>
            <a:pPr>
              <a:buFont typeface="Wingdings"/>
              <a:buChar char="à"/>
            </a:pPr>
            <a:r>
              <a:rPr lang="it-IT" sz="1800" dirty="0" smtClean="0">
                <a:sym typeface="Wingdings" pitchFamily="2" charset="2"/>
              </a:rPr>
              <a:t> </a:t>
            </a:r>
            <a:r>
              <a:rPr lang="it-IT" sz="1800" dirty="0" smtClean="0">
                <a:sym typeface="Wingdings" pitchFamily="2" charset="2"/>
              </a:rPr>
              <a:t>est ovest </a:t>
            </a:r>
            <a:r>
              <a:rPr lang="it-IT" sz="1800" dirty="0" smtClean="0">
                <a:sym typeface="Wingdings" pitchFamily="2" charset="2"/>
              </a:rPr>
              <a:t>via </a:t>
            </a:r>
            <a:r>
              <a:rPr lang="it-IT" sz="1800" dirty="0" err="1" smtClean="0">
                <a:sym typeface="Wingdings" pitchFamily="2" charset="2"/>
              </a:rPr>
              <a:t>claudio</a:t>
            </a:r>
            <a:r>
              <a:rPr lang="it-IT" sz="1800" dirty="0" smtClean="0">
                <a:sym typeface="Wingdings" pitchFamily="2" charset="2"/>
              </a:rPr>
              <a:t> e</a:t>
            </a:r>
            <a:r>
              <a:rPr lang="it-IT" sz="1800" baseline="0" dirty="0" smtClean="0">
                <a:sym typeface="Wingdings" pitchFamily="2" charset="2"/>
              </a:rPr>
              <a:t> via</a:t>
            </a:r>
            <a:r>
              <a:rPr lang="it-IT" sz="1800" dirty="0" smtClean="0">
                <a:sym typeface="Wingdings" pitchFamily="2" charset="2"/>
              </a:rPr>
              <a:t> </a:t>
            </a:r>
            <a:r>
              <a:rPr lang="it-IT" sz="1800" dirty="0" err="1" smtClean="0">
                <a:sym typeface="Wingdings" pitchFamily="2" charset="2"/>
              </a:rPr>
              <a:t>valeria</a:t>
            </a:r>
            <a:r>
              <a:rPr lang="it-IT" sz="1800" dirty="0" smtClean="0">
                <a:sym typeface="Wingdings" pitchFamily="2" charset="2"/>
              </a:rPr>
              <a:t> che da </a:t>
            </a:r>
            <a:r>
              <a:rPr lang="it-IT" sz="1800" dirty="0" smtClean="0">
                <a:sym typeface="Wingdings" pitchFamily="2" charset="2"/>
              </a:rPr>
              <a:t>Roma </a:t>
            </a:r>
            <a:r>
              <a:rPr lang="it-IT" sz="1800" dirty="0" smtClean="0">
                <a:sym typeface="Wingdings" pitchFamily="2" charset="2"/>
              </a:rPr>
              <a:t>attraverso Tivoli taglia per </a:t>
            </a:r>
            <a:r>
              <a:rPr lang="it-IT" sz="1800" dirty="0" smtClean="0">
                <a:sym typeface="Wingdings" pitchFamily="2" charset="2"/>
              </a:rPr>
              <a:t>l’Abruzzo </a:t>
            </a:r>
            <a:r>
              <a:rPr lang="it-IT" sz="1800" dirty="0" smtClean="0">
                <a:sym typeface="Wingdings" pitchFamily="2" charset="2"/>
              </a:rPr>
              <a:t>e va </a:t>
            </a:r>
            <a:r>
              <a:rPr lang="it-IT" sz="1800" dirty="0" smtClean="0">
                <a:sym typeface="Wingdings" pitchFamily="2" charset="2"/>
              </a:rPr>
              <a:t>all’Adriatico</a:t>
            </a:r>
          </a:p>
          <a:p>
            <a:pPr>
              <a:buFont typeface="Wingdings"/>
              <a:buChar char="à"/>
            </a:pPr>
            <a:r>
              <a:rPr lang="it-IT" sz="1800" dirty="0" smtClean="0">
                <a:sym typeface="Wingdings" pitchFamily="2" charset="2"/>
              </a:rPr>
              <a:t>nord </a:t>
            </a:r>
            <a:r>
              <a:rPr lang="it-IT" sz="1800" dirty="0" smtClean="0">
                <a:sym typeface="Wingdings" pitchFamily="2" charset="2"/>
              </a:rPr>
              <a:t>sud consentiva la transumanza del percorso</a:t>
            </a:r>
            <a:r>
              <a:rPr lang="it-IT" sz="1800" baseline="0" dirty="0" smtClean="0">
                <a:sym typeface="Wingdings" pitchFamily="2" charset="2"/>
              </a:rPr>
              <a:t> dalla Sabina all’</a:t>
            </a:r>
            <a:r>
              <a:rPr lang="it-IT" sz="1800" baseline="0" dirty="0" err="1" smtClean="0">
                <a:sym typeface="Wingdings" pitchFamily="2" charset="2"/>
              </a:rPr>
              <a:t>Apulia</a:t>
            </a:r>
            <a:endParaRPr lang="it-IT" sz="1800" dirty="0"/>
          </a:p>
        </p:txBody>
      </p:sp>
      <p:sp>
        <p:nvSpPr>
          <p:cNvPr id="4" name="Segnaposto numero diapositiva 3"/>
          <p:cNvSpPr>
            <a:spLocks noGrp="1"/>
          </p:cNvSpPr>
          <p:nvPr>
            <p:ph type="sldNum" sz="quarter" idx="10"/>
          </p:nvPr>
        </p:nvSpPr>
        <p:spPr/>
        <p:txBody>
          <a:bodyPr/>
          <a:lstStyle/>
          <a:p>
            <a:fld id="{DCF6504F-4E52-4E5C-9CBC-3D28638A12B8}" type="slidenum">
              <a:rPr lang="it-IT" smtClean="0"/>
              <a:pPr/>
              <a:t>27</a:t>
            </a:fld>
            <a:endParaRPr lang="it-IT"/>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dirty="0" smtClean="0"/>
              <a:t>I</a:t>
            </a:r>
            <a:r>
              <a:rPr lang="it-IT" baseline="0" dirty="0" smtClean="0"/>
              <a:t> Soci hanno un o</a:t>
            </a:r>
            <a:r>
              <a:rPr lang="it-IT" dirty="0" smtClean="0"/>
              <a:t>rganizzazione</a:t>
            </a:r>
            <a:r>
              <a:rPr lang="it-IT" baseline="0" dirty="0" smtClean="0"/>
              <a:t> </a:t>
            </a:r>
            <a:r>
              <a:rPr lang="it-IT" baseline="0" dirty="0" smtClean="0"/>
              <a:t>simile a quella </a:t>
            </a:r>
            <a:r>
              <a:rPr lang="it-IT" baseline="0" dirty="0" smtClean="0"/>
              <a:t>romana</a:t>
            </a:r>
          </a:p>
          <a:p>
            <a:r>
              <a:rPr lang="it-IT" baseline="0" dirty="0" smtClean="0">
                <a:sym typeface="Wingdings" pitchFamily="2" charset="2"/>
              </a:rPr>
              <a:t> </a:t>
            </a:r>
            <a:r>
              <a:rPr lang="it-IT" baseline="0" dirty="0" smtClean="0">
                <a:sym typeface="Wingdings" pitchFamily="2" charset="2"/>
              </a:rPr>
              <a:t>si batte anche moneta sia in legenda osca e latina Leggenda latina</a:t>
            </a:r>
            <a:endParaRPr lang="it-IT" dirty="0"/>
          </a:p>
        </p:txBody>
      </p:sp>
      <p:sp>
        <p:nvSpPr>
          <p:cNvPr id="4" name="Segnaposto numero diapositiva 3"/>
          <p:cNvSpPr>
            <a:spLocks noGrp="1"/>
          </p:cNvSpPr>
          <p:nvPr>
            <p:ph type="sldNum" sz="quarter" idx="10"/>
          </p:nvPr>
        </p:nvSpPr>
        <p:spPr/>
        <p:txBody>
          <a:bodyPr/>
          <a:lstStyle/>
          <a:p>
            <a:fld id="{DCF6504F-4E52-4E5C-9CBC-3D28638A12B8}" type="slidenum">
              <a:rPr lang="it-IT" smtClean="0"/>
              <a:pPr/>
              <a:t>28</a:t>
            </a:fld>
            <a:endParaRPr lang="it-IT"/>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sz="1600" dirty="0" smtClean="0"/>
              <a:t>Gli italici</a:t>
            </a:r>
            <a:r>
              <a:rPr lang="it-IT" sz="1600" baseline="0" dirty="0" smtClean="0"/>
              <a:t> hanno uno s</a:t>
            </a:r>
            <a:r>
              <a:rPr lang="it-IT" sz="1600" dirty="0" smtClean="0"/>
              <a:t>tesso</a:t>
            </a:r>
            <a:r>
              <a:rPr lang="it-IT" sz="1600" baseline="0" dirty="0" smtClean="0"/>
              <a:t> </a:t>
            </a:r>
            <a:r>
              <a:rPr lang="it-IT" sz="1600" baseline="0" dirty="0" smtClean="0"/>
              <a:t>armamento e stessa dislocazione sul campo, conoscenza tattica, stessi tipi di armamento</a:t>
            </a:r>
            <a:r>
              <a:rPr lang="it-IT" sz="1600" baseline="0" dirty="0" smtClean="0"/>
              <a:t>;</a:t>
            </a:r>
          </a:p>
          <a:p>
            <a:r>
              <a:rPr lang="it-IT" sz="1600" baseline="0" dirty="0" smtClean="0"/>
              <a:t>La risposta </a:t>
            </a:r>
            <a:r>
              <a:rPr lang="it-IT" sz="1600" baseline="0" dirty="0" smtClean="0"/>
              <a:t>politica e </a:t>
            </a:r>
            <a:r>
              <a:rPr lang="it-IT" sz="1600" baseline="0" dirty="0" smtClean="0"/>
              <a:t>militare di Roma:</a:t>
            </a:r>
          </a:p>
          <a:p>
            <a:pPr>
              <a:buFont typeface="Wingdings"/>
              <a:buChar char="à"/>
            </a:pPr>
            <a:r>
              <a:rPr lang="it-IT" sz="1600" baseline="0" dirty="0" smtClean="0">
                <a:sym typeface="Wingdings" pitchFamily="2" charset="2"/>
              </a:rPr>
              <a:t>quella </a:t>
            </a:r>
            <a:r>
              <a:rPr lang="it-IT" sz="1600" baseline="0" dirty="0" smtClean="0">
                <a:sym typeface="Wingdings" pitchFamily="2" charset="2"/>
              </a:rPr>
              <a:t>politica LEX IULIA DE CIVITATE concessione romana a tutti i </a:t>
            </a:r>
            <a:r>
              <a:rPr lang="it-IT" sz="1600" baseline="0" dirty="0" err="1" smtClean="0">
                <a:sym typeface="Wingdings" pitchFamily="2" charset="2"/>
              </a:rPr>
              <a:t>socii</a:t>
            </a:r>
            <a:r>
              <a:rPr lang="it-IT" sz="1600" baseline="0" dirty="0" smtClean="0">
                <a:sym typeface="Wingdings" pitchFamily="2" charset="2"/>
              </a:rPr>
              <a:t> rimasti fedeli a quanti deponevano le armi entro 60 giorni, romane un nucleo forte di insorti i </a:t>
            </a:r>
            <a:r>
              <a:rPr lang="it-IT" sz="1600" baseline="0" dirty="0" err="1" smtClean="0">
                <a:sym typeface="Wingdings" pitchFamily="2" charset="2"/>
              </a:rPr>
              <a:t>Peligni</a:t>
            </a:r>
            <a:r>
              <a:rPr lang="it-IT" sz="1600" baseline="0" dirty="0" smtClean="0">
                <a:sym typeface="Wingdings" pitchFamily="2" charset="2"/>
              </a:rPr>
              <a:t>, i </a:t>
            </a:r>
            <a:r>
              <a:rPr lang="it-IT" sz="1600" baseline="0" dirty="0" smtClean="0">
                <a:sym typeface="Wingdings" pitchFamily="2" charset="2"/>
              </a:rPr>
              <a:t>Sanniti</a:t>
            </a:r>
          </a:p>
          <a:p>
            <a:pPr>
              <a:buFont typeface="Wingdings"/>
              <a:buChar char="à"/>
            </a:pPr>
            <a:r>
              <a:rPr lang="it-IT" sz="1600" baseline="0" dirty="0" smtClean="0">
                <a:sym typeface="Wingdings" pitchFamily="2" charset="2"/>
              </a:rPr>
              <a:t>LEX </a:t>
            </a:r>
            <a:r>
              <a:rPr lang="it-IT" sz="1600" baseline="0" dirty="0" smtClean="0">
                <a:sym typeface="Wingdings" pitchFamily="2" charset="2"/>
              </a:rPr>
              <a:t>PLAUTIA PAPIRA concessione cittadinanza romana a tutti coloro che avrebbero fatto richiesta al pretore urbano in modo tale da sfoltire gli </a:t>
            </a:r>
            <a:r>
              <a:rPr lang="it-IT" sz="1600" baseline="0" dirty="0" smtClean="0">
                <a:sym typeface="Wingdings" pitchFamily="2" charset="2"/>
              </a:rPr>
              <a:t>insorti</a:t>
            </a:r>
          </a:p>
          <a:p>
            <a:pPr>
              <a:buFont typeface="Wingdings"/>
              <a:buChar char="à"/>
            </a:pPr>
            <a:r>
              <a:rPr lang="it-IT" sz="1600" baseline="0" dirty="0" err="1" smtClean="0">
                <a:sym typeface="Wingdings" pitchFamily="2" charset="2"/>
              </a:rPr>
              <a:t>Lex</a:t>
            </a:r>
            <a:r>
              <a:rPr lang="it-IT" sz="1600" baseline="0" dirty="0" smtClean="0">
                <a:sym typeface="Wingdings" pitchFamily="2" charset="2"/>
              </a:rPr>
              <a:t> </a:t>
            </a:r>
            <a:r>
              <a:rPr lang="it-IT" sz="1600" baseline="0" dirty="0" err="1" smtClean="0">
                <a:sym typeface="Wingdings" pitchFamily="2" charset="2"/>
              </a:rPr>
              <a:t>Pompeia</a:t>
            </a:r>
            <a:r>
              <a:rPr lang="it-IT" sz="1600" baseline="0" dirty="0" smtClean="0">
                <a:sym typeface="Wingdings" pitchFamily="2" charset="2"/>
              </a:rPr>
              <a:t> concessione al diritto latino alla comunità della Gallia </a:t>
            </a:r>
            <a:r>
              <a:rPr lang="it-IT" sz="1600" baseline="0" dirty="0" smtClean="0">
                <a:sym typeface="Wingdings" pitchFamily="2" charset="2"/>
              </a:rPr>
              <a:t>Cisalpina: il </a:t>
            </a:r>
            <a:r>
              <a:rPr lang="it-IT" sz="1600" baseline="0" dirty="0" smtClean="0">
                <a:sym typeface="Wingdings" pitchFamily="2" charset="2"/>
              </a:rPr>
              <a:t>Diritto Latino mezzo di romanizzazione: dal II secolo avanti cristo, magistrato termina il suo magistero nella comunità latina ottiene la cittadinanza romana per sé e per i </a:t>
            </a:r>
            <a:r>
              <a:rPr lang="it-IT" sz="1600" baseline="0" dirty="0" smtClean="0">
                <a:sym typeface="Wingdings" pitchFamily="2" charset="2"/>
              </a:rPr>
              <a:t>suoi,  </a:t>
            </a:r>
            <a:r>
              <a:rPr lang="it-IT" sz="1600" baseline="0" dirty="0" smtClean="0">
                <a:sym typeface="Wingdings" pitchFamily="2" charset="2"/>
              </a:rPr>
              <a:t>in ciascuna comunità </a:t>
            </a:r>
            <a:r>
              <a:rPr lang="it-IT" sz="1600" baseline="0" dirty="0" smtClean="0">
                <a:sym typeface="Wingdings" pitchFamily="2" charset="2"/>
              </a:rPr>
              <a:t>latina vi è </a:t>
            </a:r>
            <a:r>
              <a:rPr lang="it-IT" sz="1600" baseline="0" dirty="0" smtClean="0">
                <a:sym typeface="Wingdings" pitchFamily="2" charset="2"/>
              </a:rPr>
              <a:t>rivestimento </a:t>
            </a:r>
            <a:r>
              <a:rPr lang="it-IT" sz="1600" baseline="0" dirty="0" smtClean="0">
                <a:sym typeface="Wingdings" pitchFamily="2" charset="2"/>
              </a:rPr>
              <a:t>delle cariche superiori e pertanto le </a:t>
            </a:r>
            <a:r>
              <a:rPr lang="it-IT" sz="1600" baseline="0" dirty="0" err="1" smtClean="0">
                <a:sym typeface="Wingdings" pitchFamily="2" charset="2"/>
              </a:rPr>
              <a:t>elites</a:t>
            </a:r>
            <a:r>
              <a:rPr lang="it-IT" sz="1600" baseline="0" dirty="0" smtClean="0">
                <a:sym typeface="Wingdings" pitchFamily="2" charset="2"/>
              </a:rPr>
              <a:t> diventano </a:t>
            </a:r>
            <a:r>
              <a:rPr lang="it-IT" sz="1600" baseline="0" dirty="0" smtClean="0">
                <a:sym typeface="Wingdings" pitchFamily="2" charset="2"/>
              </a:rPr>
              <a:t>cittadini romani </a:t>
            </a:r>
            <a:r>
              <a:rPr lang="it-IT" sz="1600" baseline="0" dirty="0" smtClean="0">
                <a:sym typeface="Wingdings" pitchFamily="2" charset="2"/>
              </a:rPr>
              <a:t>permettendo una romanizzazione </a:t>
            </a:r>
            <a:r>
              <a:rPr lang="it-IT" sz="1600" baseline="0" dirty="0" smtClean="0">
                <a:sym typeface="Wingdings" pitchFamily="2" charset="2"/>
              </a:rPr>
              <a:t>di una sempre + estesa </a:t>
            </a:r>
            <a:r>
              <a:rPr lang="it-IT" sz="1600" baseline="0" dirty="0" err="1" smtClean="0">
                <a:sym typeface="Wingdings" pitchFamily="2" charset="2"/>
              </a:rPr>
              <a:t>elites</a:t>
            </a:r>
            <a:r>
              <a:rPr lang="it-IT" sz="1600" baseline="0" dirty="0" smtClean="0">
                <a:sym typeface="Wingdings" pitchFamily="2" charset="2"/>
              </a:rPr>
              <a:t> di cittadini </a:t>
            </a:r>
            <a:r>
              <a:rPr lang="it-IT" sz="1600" baseline="0" dirty="0" smtClean="0">
                <a:sym typeface="Wingdings" pitchFamily="2" charset="2"/>
              </a:rPr>
              <a:t>Romani</a:t>
            </a:r>
          </a:p>
          <a:p>
            <a:pPr>
              <a:buFont typeface="Wingdings"/>
              <a:buChar char="à"/>
            </a:pPr>
            <a:r>
              <a:rPr lang="it-IT" sz="1600" baseline="0" dirty="0" smtClean="0">
                <a:sym typeface="Wingdings" pitchFamily="2" charset="2"/>
              </a:rPr>
              <a:t>Insomma gi </a:t>
            </a:r>
            <a:r>
              <a:rPr lang="it-IT" sz="1600" baseline="0" dirty="0" smtClean="0">
                <a:sym typeface="Wingdings" pitchFamily="2" charset="2"/>
              </a:rPr>
              <a:t>intenti </a:t>
            </a:r>
            <a:r>
              <a:rPr lang="it-IT" sz="1600" baseline="0" dirty="0" smtClean="0">
                <a:sym typeface="Wingdings" pitchFamily="2" charset="2"/>
              </a:rPr>
              <a:t>della </a:t>
            </a:r>
            <a:r>
              <a:rPr lang="it-IT" sz="1600" baseline="0" dirty="0" smtClean="0">
                <a:sym typeface="Wingdings" pitchFamily="2" charset="2"/>
              </a:rPr>
              <a:t>concessione di diritto latino </a:t>
            </a:r>
            <a:r>
              <a:rPr lang="it-IT" sz="1600" baseline="0" dirty="0" smtClean="0">
                <a:sym typeface="Wingdings" pitchFamily="2" charset="2"/>
              </a:rPr>
              <a:t>sono intenti </a:t>
            </a:r>
            <a:r>
              <a:rPr lang="it-IT" sz="1600" baseline="0" dirty="0" smtClean="0">
                <a:sym typeface="Wingdings" pitchFamily="2" charset="2"/>
              </a:rPr>
              <a:t>di romanizzazione di un </a:t>
            </a:r>
            <a:r>
              <a:rPr lang="it-IT" sz="1600" baseline="0" dirty="0" smtClean="0">
                <a:sym typeface="Wingdings" pitchFamily="2" charset="2"/>
              </a:rPr>
              <a:t>grossa  e potente </a:t>
            </a:r>
            <a:r>
              <a:rPr lang="it-IT" sz="1600" baseline="0" dirty="0" err="1" smtClean="0">
                <a:sym typeface="Wingdings" pitchFamily="2" charset="2"/>
              </a:rPr>
              <a:t>elites</a:t>
            </a:r>
            <a:r>
              <a:rPr lang="it-IT" sz="1600" baseline="0" dirty="0" smtClean="0">
                <a:sym typeface="Wingdings" pitchFamily="2" charset="2"/>
              </a:rPr>
              <a:t> </a:t>
            </a:r>
            <a:r>
              <a:rPr lang="it-IT" sz="1600" baseline="0" dirty="0" smtClean="0">
                <a:sym typeface="Wingdings" pitchFamily="2" charset="2"/>
              </a:rPr>
              <a:t>della Gallia Cisalpina</a:t>
            </a:r>
            <a:endParaRPr lang="it-IT" sz="1600" dirty="0"/>
          </a:p>
        </p:txBody>
      </p:sp>
      <p:sp>
        <p:nvSpPr>
          <p:cNvPr id="4" name="Segnaposto numero diapositiva 3"/>
          <p:cNvSpPr>
            <a:spLocks noGrp="1"/>
          </p:cNvSpPr>
          <p:nvPr>
            <p:ph type="sldNum" sz="quarter" idx="10"/>
          </p:nvPr>
        </p:nvSpPr>
        <p:spPr/>
        <p:txBody>
          <a:bodyPr/>
          <a:lstStyle/>
          <a:p>
            <a:fld id="{DCF6504F-4E52-4E5C-9CBC-3D28638A12B8}" type="slidenum">
              <a:rPr lang="it-IT" smtClean="0"/>
              <a:pPr/>
              <a:t>29</a:t>
            </a:fld>
            <a:endParaRPr lang="it-IT"/>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sz="2000" dirty="0" smtClean="0"/>
              <a:t>In </a:t>
            </a:r>
            <a:r>
              <a:rPr lang="it-IT" sz="2000" dirty="0" smtClean="0"/>
              <a:t>parallelo</a:t>
            </a:r>
          </a:p>
          <a:p>
            <a:pPr>
              <a:buFont typeface="Wingdings"/>
              <a:buChar char="à"/>
            </a:pPr>
            <a:r>
              <a:rPr lang="it-IT" sz="2000" dirty="0" err="1" smtClean="0">
                <a:sym typeface="Wingdings" pitchFamily="2" charset="2"/>
              </a:rPr>
              <a:t>Nicomede</a:t>
            </a:r>
            <a:r>
              <a:rPr lang="it-IT" sz="2000" dirty="0" smtClean="0">
                <a:sym typeface="Wingdings" pitchFamily="2" charset="2"/>
              </a:rPr>
              <a:t> </a:t>
            </a:r>
            <a:r>
              <a:rPr lang="it-IT" sz="2000" dirty="0" smtClean="0">
                <a:sym typeface="Wingdings" pitchFamily="2" charset="2"/>
              </a:rPr>
              <a:t>IV di </a:t>
            </a:r>
            <a:r>
              <a:rPr lang="it-IT" sz="2000" dirty="0" err="1" smtClean="0">
                <a:sym typeface="Wingdings" pitchFamily="2" charset="2"/>
              </a:rPr>
              <a:t>Bitinia</a:t>
            </a:r>
            <a:r>
              <a:rPr lang="it-IT" sz="2000" dirty="0" smtClean="0">
                <a:sym typeface="Wingdings" pitchFamily="2" charset="2"/>
              </a:rPr>
              <a:t> deve restituire un forte prestito ai senatori romani, </a:t>
            </a:r>
            <a:r>
              <a:rPr lang="it-IT" sz="2000" dirty="0" smtClean="0">
                <a:sym typeface="Wingdings" pitchFamily="2" charset="2"/>
              </a:rPr>
              <a:t>e attacca Mitridate</a:t>
            </a:r>
            <a:r>
              <a:rPr lang="it-IT" sz="2000" dirty="0" smtClean="0">
                <a:sym typeface="Wingdings" pitchFamily="2" charset="2"/>
              </a:rPr>
              <a:t>; </a:t>
            </a:r>
            <a:endParaRPr lang="it-IT" sz="2000" dirty="0" smtClean="0">
              <a:sym typeface="Wingdings" pitchFamily="2" charset="2"/>
            </a:endParaRPr>
          </a:p>
          <a:p>
            <a:pPr>
              <a:buFont typeface="Wingdings"/>
              <a:buChar char="à"/>
            </a:pPr>
            <a:r>
              <a:rPr lang="it-IT" sz="2000" dirty="0" smtClean="0">
                <a:sym typeface="Wingdings" pitchFamily="2" charset="2"/>
              </a:rPr>
              <a:t>Mitridate </a:t>
            </a:r>
            <a:r>
              <a:rPr lang="it-IT" sz="2000" dirty="0" smtClean="0">
                <a:sym typeface="Wingdings" pitchFamily="2" charset="2"/>
              </a:rPr>
              <a:t>penetra</a:t>
            </a:r>
            <a:r>
              <a:rPr lang="it-IT" sz="2000" baseline="0" dirty="0" smtClean="0">
                <a:sym typeface="Wingdings" pitchFamily="2" charset="2"/>
              </a:rPr>
              <a:t> in Asia e nelle provincie </a:t>
            </a:r>
            <a:r>
              <a:rPr lang="it-IT" sz="2000" baseline="0" dirty="0" smtClean="0">
                <a:sym typeface="Wingdings" pitchFamily="2" charset="2"/>
              </a:rPr>
              <a:t>romane e  </a:t>
            </a:r>
            <a:r>
              <a:rPr lang="it-IT" sz="2000" baseline="0" dirty="0" smtClean="0">
                <a:sym typeface="Wingdings" pitchFamily="2" charset="2"/>
              </a:rPr>
              <a:t>sbarca anche in </a:t>
            </a:r>
            <a:r>
              <a:rPr lang="it-IT" sz="2000" baseline="0" dirty="0" smtClean="0">
                <a:sym typeface="Wingdings" pitchFamily="2" charset="2"/>
              </a:rPr>
              <a:t>Grecia</a:t>
            </a:r>
            <a:endParaRPr lang="it-IT" sz="2000" dirty="0"/>
          </a:p>
        </p:txBody>
      </p:sp>
      <p:sp>
        <p:nvSpPr>
          <p:cNvPr id="4" name="Segnaposto numero diapositiva 3"/>
          <p:cNvSpPr>
            <a:spLocks noGrp="1"/>
          </p:cNvSpPr>
          <p:nvPr>
            <p:ph type="sldNum" sz="quarter" idx="10"/>
          </p:nvPr>
        </p:nvSpPr>
        <p:spPr/>
        <p:txBody>
          <a:bodyPr/>
          <a:lstStyle/>
          <a:p>
            <a:fld id="{DCF6504F-4E52-4E5C-9CBC-3D28638A12B8}" type="slidenum">
              <a:rPr lang="it-IT" smtClean="0"/>
              <a:pPr/>
              <a:t>30</a:t>
            </a:fld>
            <a:endParaRPr lang="it-IT"/>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dirty="0" smtClean="0"/>
              <a:t>Provincia d’Asia </a:t>
            </a:r>
            <a:r>
              <a:rPr lang="it-IT" dirty="0" smtClean="0"/>
              <a:t>è</a:t>
            </a:r>
            <a:r>
              <a:rPr lang="it-IT" baseline="0" dirty="0" smtClean="0"/>
              <a:t> la più</a:t>
            </a:r>
            <a:r>
              <a:rPr lang="it-IT" dirty="0" smtClean="0"/>
              <a:t> </a:t>
            </a:r>
            <a:r>
              <a:rPr lang="it-IT" dirty="0" smtClean="0"/>
              <a:t>ricca dell’impero, </a:t>
            </a:r>
            <a:r>
              <a:rPr lang="it-IT" dirty="0" smtClean="0"/>
              <a:t>probabile </a:t>
            </a:r>
            <a:r>
              <a:rPr lang="it-IT" dirty="0" smtClean="0"/>
              <a:t>perdita</a:t>
            </a:r>
            <a:r>
              <a:rPr lang="it-IT" baseline="0" dirty="0" smtClean="0"/>
              <a:t> anche di </a:t>
            </a:r>
            <a:r>
              <a:rPr lang="it-IT" baseline="0" dirty="0" smtClean="0"/>
              <a:t>Macedonia </a:t>
            </a:r>
            <a:r>
              <a:rPr lang="it-IT" baseline="0" dirty="0" smtClean="0"/>
              <a:t>e </a:t>
            </a:r>
            <a:r>
              <a:rPr lang="it-IT" baseline="0" dirty="0" smtClean="0"/>
              <a:t>Grecia, ora sotto il mirino di Mitridate.</a:t>
            </a:r>
            <a:endParaRPr lang="it-IT" dirty="0"/>
          </a:p>
        </p:txBody>
      </p:sp>
      <p:sp>
        <p:nvSpPr>
          <p:cNvPr id="4" name="Segnaposto numero diapositiva 3"/>
          <p:cNvSpPr>
            <a:spLocks noGrp="1"/>
          </p:cNvSpPr>
          <p:nvPr>
            <p:ph type="sldNum" sz="quarter" idx="10"/>
          </p:nvPr>
        </p:nvSpPr>
        <p:spPr/>
        <p:txBody>
          <a:bodyPr/>
          <a:lstStyle/>
          <a:p>
            <a:fld id="{DCF6504F-4E52-4E5C-9CBC-3D28638A12B8}" type="slidenum">
              <a:rPr lang="it-IT" smtClean="0"/>
              <a:pPr/>
              <a:t>31</a:t>
            </a:fld>
            <a:endParaRPr lang="it-IT"/>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sz="1600" dirty="0" smtClean="0"/>
              <a:t>Assedio</a:t>
            </a:r>
            <a:r>
              <a:rPr lang="it-IT" sz="1600" baseline="0" dirty="0" smtClean="0"/>
              <a:t> di Nola città che combatte ancora contro </a:t>
            </a:r>
            <a:r>
              <a:rPr lang="it-IT" sz="1600" baseline="0" dirty="0" smtClean="0"/>
              <a:t>Roma durante la guerra civile</a:t>
            </a:r>
          </a:p>
          <a:p>
            <a:pPr>
              <a:buFont typeface="Wingdings"/>
              <a:buChar char="à"/>
            </a:pPr>
            <a:r>
              <a:rPr lang="it-IT" sz="1600" baseline="0" dirty="0" smtClean="0">
                <a:sym typeface="Wingdings" pitchFamily="2" charset="2"/>
              </a:rPr>
              <a:t>si </a:t>
            </a:r>
            <a:r>
              <a:rPr lang="it-IT" sz="1600" baseline="0" dirty="0" smtClean="0">
                <a:sym typeface="Wingdings" pitchFamily="2" charset="2"/>
              </a:rPr>
              <a:t>volge </a:t>
            </a:r>
            <a:r>
              <a:rPr lang="it-IT" sz="1600" baseline="0" dirty="0" smtClean="0">
                <a:sym typeface="Wingdings" pitchFamily="2" charset="2"/>
              </a:rPr>
              <a:t>per il </a:t>
            </a:r>
            <a:r>
              <a:rPr lang="it-IT" sz="1600" baseline="0" dirty="0" smtClean="0">
                <a:sym typeface="Wingdings" pitchFamily="2" charset="2"/>
              </a:rPr>
              <a:t>controllo militare della situazione</a:t>
            </a:r>
            <a:r>
              <a:rPr lang="it-IT" sz="1600" baseline="0" dirty="0" smtClean="0">
                <a:sym typeface="Wingdings" pitchFamily="2" charset="2"/>
              </a:rPr>
              <a:t>, si presenta il </a:t>
            </a:r>
            <a:r>
              <a:rPr lang="it-IT" sz="1600" baseline="0" dirty="0" smtClean="0">
                <a:sym typeface="Wingdings" pitchFamily="2" charset="2"/>
              </a:rPr>
              <a:t>problema politico e dei diversi casi della concessione della cittadinanza, decisione di collocare nuovi </a:t>
            </a:r>
            <a:r>
              <a:rPr lang="it-IT" sz="1600" baseline="0" dirty="0" err="1" smtClean="0">
                <a:sym typeface="Wingdings" pitchFamily="2" charset="2"/>
              </a:rPr>
              <a:t>cives</a:t>
            </a:r>
            <a:r>
              <a:rPr lang="it-IT" sz="1600" baseline="0" dirty="0" smtClean="0">
                <a:sym typeface="Wingdings" pitchFamily="2" charset="2"/>
              </a:rPr>
              <a:t>: alcuni sono d’accordo sul fatto che queste miglia di cittadini siano inseriti i 9 tribù in modo tale da collocarli in una posizione di blocco</a:t>
            </a:r>
            <a:r>
              <a:rPr lang="it-IT" sz="1600" baseline="0" dirty="0" smtClean="0">
                <a:sym typeface="Wingdings" pitchFamily="2" charset="2"/>
              </a:rPr>
              <a:t>;</a:t>
            </a:r>
          </a:p>
          <a:p>
            <a:pPr>
              <a:buFont typeface="Wingdings"/>
              <a:buChar char="à"/>
            </a:pPr>
            <a:r>
              <a:rPr lang="it-IT" sz="1600" baseline="0" dirty="0" smtClean="0">
                <a:sym typeface="Wingdings" pitchFamily="2" charset="2"/>
              </a:rPr>
              <a:t> </a:t>
            </a:r>
            <a:r>
              <a:rPr lang="it-IT" sz="1600" baseline="0" dirty="0" smtClean="0">
                <a:sym typeface="Wingdings" pitchFamily="2" charset="2"/>
              </a:rPr>
              <a:t>alcuni sono favorevoli </a:t>
            </a:r>
            <a:r>
              <a:rPr lang="it-IT" sz="1600" baseline="0" dirty="0" smtClean="0">
                <a:sym typeface="Wingdings" pitchFamily="2" charset="2"/>
              </a:rPr>
              <a:t>al partito </a:t>
            </a:r>
            <a:r>
              <a:rPr lang="it-IT" sz="1600" baseline="0" dirty="0" smtClean="0">
                <a:sym typeface="Wingdings" pitchFamily="2" charset="2"/>
              </a:rPr>
              <a:t>che trova d’accordo fra i sostenitori di Druso </a:t>
            </a:r>
            <a:r>
              <a:rPr lang="it-IT" sz="1600" baseline="0" dirty="0" smtClean="0">
                <a:sym typeface="Wingdings" pitchFamily="2" charset="2"/>
              </a:rPr>
              <a:t>cioè la migliore posizione </a:t>
            </a:r>
            <a:r>
              <a:rPr lang="it-IT" sz="1600" baseline="0" dirty="0" err="1" smtClean="0">
                <a:sym typeface="Wingdings" pitchFamily="2" charset="2"/>
              </a:rPr>
              <a:t>possibilecontempera</a:t>
            </a:r>
            <a:r>
              <a:rPr lang="it-IT" sz="1600" baseline="0" dirty="0" smtClean="0">
                <a:sym typeface="Wingdings" pitchFamily="2" charset="2"/>
              </a:rPr>
              <a:t> </a:t>
            </a:r>
            <a:r>
              <a:rPr lang="it-IT" sz="1600" baseline="0" dirty="0" smtClean="0">
                <a:sym typeface="Wingdings" pitchFamily="2" charset="2"/>
              </a:rPr>
              <a:t>con gli alleati italici altri invece che vorrebbero inserirli nei 35 comizi già esistenti</a:t>
            </a:r>
            <a:endParaRPr lang="it-IT" sz="1600" dirty="0"/>
          </a:p>
        </p:txBody>
      </p:sp>
      <p:sp>
        <p:nvSpPr>
          <p:cNvPr id="4" name="Segnaposto numero diapositiva 3"/>
          <p:cNvSpPr>
            <a:spLocks noGrp="1"/>
          </p:cNvSpPr>
          <p:nvPr>
            <p:ph type="sldNum" sz="quarter" idx="10"/>
          </p:nvPr>
        </p:nvSpPr>
        <p:spPr/>
        <p:txBody>
          <a:bodyPr/>
          <a:lstStyle/>
          <a:p>
            <a:fld id="{DCF6504F-4E52-4E5C-9CBC-3D28638A12B8}" type="slidenum">
              <a:rPr lang="it-IT" smtClean="0"/>
              <a:pPr/>
              <a:t>32</a:t>
            </a:fld>
            <a:endParaRPr lang="it-IT"/>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sz="2000" dirty="0" err="1" smtClean="0"/>
              <a:t>Sulpicio</a:t>
            </a:r>
            <a:r>
              <a:rPr lang="it-IT" sz="2000" dirty="0" smtClean="0"/>
              <a:t> </a:t>
            </a:r>
            <a:r>
              <a:rPr lang="it-IT" sz="2000" dirty="0" err="1" smtClean="0"/>
              <a:t>Rufo</a:t>
            </a:r>
            <a:r>
              <a:rPr lang="it-IT" sz="2000" dirty="0" smtClean="0"/>
              <a:t> proposta che</a:t>
            </a:r>
            <a:r>
              <a:rPr lang="it-IT" sz="2000" baseline="0" dirty="0" smtClean="0"/>
              <a:t> implica una serie di disordini, Silla che è a Roma è contrario alla proposta di </a:t>
            </a:r>
            <a:r>
              <a:rPr lang="it-IT" sz="2000" baseline="0" dirty="0" err="1" smtClean="0"/>
              <a:t>Rufo</a:t>
            </a:r>
            <a:r>
              <a:rPr lang="it-IT" sz="2000" baseline="0" dirty="0" smtClean="0"/>
              <a:t>, perché teme per la sua incolumità pertanto si reca verso Nola</a:t>
            </a:r>
            <a:endParaRPr lang="it-IT" sz="2000" dirty="0"/>
          </a:p>
        </p:txBody>
      </p:sp>
      <p:sp>
        <p:nvSpPr>
          <p:cNvPr id="4" name="Segnaposto numero diapositiva 3"/>
          <p:cNvSpPr>
            <a:spLocks noGrp="1"/>
          </p:cNvSpPr>
          <p:nvPr>
            <p:ph type="sldNum" sz="quarter" idx="10"/>
          </p:nvPr>
        </p:nvSpPr>
        <p:spPr/>
        <p:txBody>
          <a:bodyPr/>
          <a:lstStyle/>
          <a:p>
            <a:fld id="{DCF6504F-4E52-4E5C-9CBC-3D28638A12B8}" type="slidenum">
              <a:rPr lang="it-IT" smtClean="0"/>
              <a:pPr/>
              <a:t>33</a:t>
            </a:fld>
            <a:endParaRPr lang="it-IT"/>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sz="1800" dirty="0" err="1" smtClean="0"/>
              <a:t>Rufo</a:t>
            </a:r>
            <a:r>
              <a:rPr lang="it-IT" sz="1800" baseline="0" dirty="0" smtClean="0"/>
              <a:t> propose anche lo s</a:t>
            </a:r>
            <a:r>
              <a:rPr lang="it-IT" sz="1800" dirty="0" smtClean="0"/>
              <a:t>postamento </a:t>
            </a:r>
            <a:r>
              <a:rPr lang="it-IT" sz="1800" dirty="0" smtClean="0"/>
              <a:t>delle truppe da Silla a Mario, pertanto Silla procede </a:t>
            </a:r>
            <a:r>
              <a:rPr lang="it-IT" sz="1800" dirty="0" smtClean="0"/>
              <a:t>con</a:t>
            </a:r>
            <a:r>
              <a:rPr lang="it-IT" sz="1800" baseline="0" dirty="0" smtClean="0"/>
              <a:t> le sue legione per marciare sull’Urbe, Mario </a:t>
            </a:r>
            <a:r>
              <a:rPr lang="it-IT" sz="1800" baseline="0" dirty="0" smtClean="0"/>
              <a:t>fugge in Africa </a:t>
            </a:r>
            <a:r>
              <a:rPr lang="it-IT" sz="1800" baseline="0" dirty="0" smtClean="0"/>
              <a:t>dove c’erano </a:t>
            </a:r>
            <a:r>
              <a:rPr lang="it-IT" sz="1800" baseline="0" dirty="0" smtClean="0"/>
              <a:t>i suoi veterani, </a:t>
            </a:r>
            <a:r>
              <a:rPr lang="it-IT" sz="1800" baseline="0" dirty="0" err="1" smtClean="0"/>
              <a:t>Rufo</a:t>
            </a:r>
            <a:r>
              <a:rPr lang="it-IT" sz="1800" baseline="0" dirty="0" smtClean="0"/>
              <a:t> viene ucciso; </a:t>
            </a:r>
            <a:endParaRPr lang="it-IT" sz="1800" baseline="0" dirty="0" smtClean="0"/>
          </a:p>
          <a:p>
            <a:r>
              <a:rPr lang="it-IT" sz="1800" baseline="0" dirty="0" smtClean="0">
                <a:sym typeface="Wingdings" pitchFamily="2" charset="2"/>
              </a:rPr>
              <a:t> </a:t>
            </a:r>
            <a:r>
              <a:rPr lang="it-IT" sz="1800" baseline="0" dirty="0" smtClean="0"/>
              <a:t>Silla </a:t>
            </a:r>
            <a:r>
              <a:rPr lang="it-IT" sz="1800" baseline="0" dirty="0" smtClean="0"/>
              <a:t>non </a:t>
            </a:r>
            <a:r>
              <a:rPr lang="it-IT" sz="1800" baseline="0" dirty="0" smtClean="0"/>
              <a:t>riesce inizialmente a strutture la sua posizione </a:t>
            </a:r>
            <a:r>
              <a:rPr lang="it-IT" sz="1800" baseline="0" dirty="0" smtClean="0"/>
              <a:t>e vittorie, si prepara per partire contro </a:t>
            </a:r>
            <a:r>
              <a:rPr lang="it-IT" sz="1800" baseline="0" dirty="0" smtClean="0"/>
              <a:t>Mitridate, nell’87 è in Grecia</a:t>
            </a:r>
          </a:p>
          <a:p>
            <a:r>
              <a:rPr lang="it-IT" sz="1800" baseline="0" dirty="0" smtClean="0">
                <a:sym typeface="Wingdings" pitchFamily="2" charset="2"/>
              </a:rPr>
              <a:t> </a:t>
            </a:r>
            <a:r>
              <a:rPr lang="it-IT" sz="1800" baseline="0" dirty="0" smtClean="0">
                <a:sym typeface="Wingdings" pitchFamily="2" charset="2"/>
              </a:rPr>
              <a:t>elezioni consolari Ottavio suo sostenitore dall’altra parte </a:t>
            </a:r>
            <a:r>
              <a:rPr lang="it-IT" sz="1800" baseline="0" dirty="0" err="1" smtClean="0">
                <a:sym typeface="Wingdings" pitchFamily="2" charset="2"/>
              </a:rPr>
              <a:t>Cinna</a:t>
            </a:r>
            <a:r>
              <a:rPr lang="it-IT" sz="1800" baseline="0" dirty="0" smtClean="0">
                <a:sym typeface="Wingdings" pitchFamily="2" charset="2"/>
              </a:rPr>
              <a:t> suo oppositore</a:t>
            </a:r>
            <a:endParaRPr lang="it-IT" sz="1800" dirty="0"/>
          </a:p>
        </p:txBody>
      </p:sp>
      <p:sp>
        <p:nvSpPr>
          <p:cNvPr id="4" name="Segnaposto numero diapositiva 3"/>
          <p:cNvSpPr>
            <a:spLocks noGrp="1"/>
          </p:cNvSpPr>
          <p:nvPr>
            <p:ph type="sldNum" sz="quarter" idx="10"/>
          </p:nvPr>
        </p:nvSpPr>
        <p:spPr/>
        <p:txBody>
          <a:bodyPr/>
          <a:lstStyle/>
          <a:p>
            <a:fld id="{DCF6504F-4E52-4E5C-9CBC-3D28638A12B8}" type="slidenum">
              <a:rPr lang="it-IT" smtClean="0"/>
              <a:pPr/>
              <a:t>34</a:t>
            </a:fld>
            <a:endParaRPr lang="it-IT"/>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sz="1600" dirty="0" smtClean="0"/>
              <a:t>Situazione spaccato in 2</a:t>
            </a:r>
            <a:r>
              <a:rPr lang="it-IT" sz="1600" baseline="0" dirty="0" smtClean="0"/>
              <a:t> </a:t>
            </a:r>
            <a:r>
              <a:rPr lang="it-IT" sz="1600" baseline="0" dirty="0" err="1" smtClean="0"/>
              <a:t>sillani</a:t>
            </a:r>
            <a:r>
              <a:rPr lang="it-IT" sz="1600" baseline="0" dirty="0" smtClean="0"/>
              <a:t> e </a:t>
            </a:r>
            <a:r>
              <a:rPr lang="it-IT" sz="1600" baseline="0" dirty="0" err="1" smtClean="0"/>
              <a:t>anti-sillani</a:t>
            </a:r>
            <a:r>
              <a:rPr lang="it-IT" sz="1600" baseline="0" dirty="0" smtClean="0"/>
              <a:t>!</a:t>
            </a:r>
          </a:p>
          <a:p>
            <a:pPr>
              <a:buFont typeface="Wingdings"/>
              <a:buChar char="à"/>
            </a:pPr>
            <a:r>
              <a:rPr lang="it-IT" sz="1600" baseline="0" dirty="0" smtClean="0">
                <a:sym typeface="Wingdings" pitchFamily="2" charset="2"/>
              </a:rPr>
              <a:t>novi </a:t>
            </a:r>
            <a:r>
              <a:rPr lang="it-IT" sz="1600" baseline="0" dirty="0" err="1" smtClean="0">
                <a:sym typeface="Wingdings" pitchFamily="2" charset="2"/>
              </a:rPr>
              <a:t>cives</a:t>
            </a:r>
            <a:r>
              <a:rPr lang="it-IT" sz="1600" baseline="0" dirty="0" smtClean="0">
                <a:sym typeface="Wingdings" pitchFamily="2" charset="2"/>
              </a:rPr>
              <a:t>: il plebiscito di </a:t>
            </a:r>
            <a:r>
              <a:rPr lang="it-IT" sz="1600" baseline="0" dirty="0" err="1" smtClean="0">
                <a:sym typeface="Wingdings" pitchFamily="2" charset="2"/>
              </a:rPr>
              <a:t>Rufo</a:t>
            </a:r>
            <a:r>
              <a:rPr lang="it-IT" sz="1600" baseline="0" dirty="0" smtClean="0">
                <a:sym typeface="Wingdings" pitchFamily="2" charset="2"/>
              </a:rPr>
              <a:t> </a:t>
            </a:r>
            <a:r>
              <a:rPr lang="it-IT" sz="1600" baseline="0" dirty="0" smtClean="0">
                <a:sym typeface="Wingdings" pitchFamily="2" charset="2"/>
              </a:rPr>
              <a:t>tolto da </a:t>
            </a:r>
            <a:r>
              <a:rPr lang="it-IT" sz="1600" baseline="0" dirty="0" smtClean="0">
                <a:sym typeface="Wingdings" pitchFamily="2" charset="2"/>
              </a:rPr>
              <a:t>Silla </a:t>
            </a:r>
            <a:r>
              <a:rPr lang="it-IT" sz="1600" baseline="0" dirty="0" err="1" smtClean="0">
                <a:sym typeface="Wingdings" pitchFamily="2" charset="2"/>
              </a:rPr>
              <a:t>vieneproposto</a:t>
            </a:r>
            <a:r>
              <a:rPr lang="it-IT" sz="1600" baseline="0" dirty="0" smtClean="0">
                <a:sym typeface="Wingdings" pitchFamily="2" charset="2"/>
              </a:rPr>
              <a:t> </a:t>
            </a:r>
            <a:r>
              <a:rPr lang="it-IT" sz="1600" baseline="0" dirty="0" smtClean="0">
                <a:sym typeface="Wingdings" pitchFamily="2" charset="2"/>
              </a:rPr>
              <a:t>nuovamente da </a:t>
            </a:r>
            <a:r>
              <a:rPr lang="it-IT" sz="1600" baseline="0" dirty="0" err="1" smtClean="0">
                <a:sym typeface="Wingdings" pitchFamily="2" charset="2"/>
              </a:rPr>
              <a:t>Cinna</a:t>
            </a:r>
            <a:r>
              <a:rPr lang="it-IT" sz="1600" baseline="0" dirty="0" smtClean="0">
                <a:sym typeface="Wingdings" pitchFamily="2" charset="2"/>
              </a:rPr>
              <a:t> che ne esce inizialmente sconfitto </a:t>
            </a:r>
            <a:r>
              <a:rPr lang="it-IT" sz="1600" baseline="0" dirty="0" smtClean="0">
                <a:sym typeface="Wingdings" pitchFamily="2" charset="2"/>
              </a:rPr>
              <a:t>e </a:t>
            </a:r>
            <a:r>
              <a:rPr lang="it-IT" sz="1600" baseline="0" dirty="0" err="1" smtClean="0">
                <a:sym typeface="Wingdings" pitchFamily="2" charset="2"/>
              </a:rPr>
              <a:t>preferisc</a:t>
            </a:r>
            <a:r>
              <a:rPr lang="it-IT" sz="1600" baseline="0" dirty="0" smtClean="0">
                <a:sym typeface="Wingdings" pitchFamily="2" charset="2"/>
              </a:rPr>
              <a:t> chiudere </a:t>
            </a:r>
            <a:r>
              <a:rPr lang="it-IT" sz="1600" baseline="0" dirty="0" smtClean="0">
                <a:sym typeface="Wingdings" pitchFamily="2" charset="2"/>
              </a:rPr>
              <a:t>i </a:t>
            </a:r>
            <a:r>
              <a:rPr lang="it-IT" sz="1600" baseline="0" dirty="0" err="1" smtClean="0">
                <a:sym typeface="Wingdings" pitchFamily="2" charset="2"/>
              </a:rPr>
              <a:t>conflittti</a:t>
            </a:r>
            <a:r>
              <a:rPr lang="it-IT" sz="1600" baseline="0" dirty="0" smtClean="0">
                <a:sym typeface="Wingdings" pitchFamily="2" charset="2"/>
              </a:rPr>
              <a:t> con i Sanniti e Lucani che forniscono </a:t>
            </a:r>
            <a:r>
              <a:rPr lang="it-IT" sz="1600" baseline="0" dirty="0" smtClean="0">
                <a:sym typeface="Wingdings" pitchFamily="2" charset="2"/>
              </a:rPr>
              <a:t>rinforzi e </a:t>
            </a:r>
            <a:r>
              <a:rPr lang="it-IT" sz="1600" baseline="0" dirty="0" err="1" smtClean="0">
                <a:sym typeface="Wingdings" pitchFamily="2" charset="2"/>
              </a:rPr>
              <a:t>Cinna</a:t>
            </a:r>
            <a:r>
              <a:rPr lang="it-IT" sz="1600" baseline="0" dirty="0" smtClean="0">
                <a:sym typeface="Wingdings" pitchFamily="2" charset="2"/>
              </a:rPr>
              <a:t> marcia nuovamente </a:t>
            </a:r>
            <a:r>
              <a:rPr lang="it-IT" sz="1600" baseline="0" dirty="0" smtClean="0">
                <a:sym typeface="Wingdings" pitchFamily="2" charset="2"/>
              </a:rPr>
              <a:t>su Roma e si </a:t>
            </a:r>
            <a:r>
              <a:rPr lang="it-IT" sz="1600" baseline="0" dirty="0" smtClean="0">
                <a:sym typeface="Wingdings" pitchFamily="2" charset="2"/>
              </a:rPr>
              <a:t>unisce a </a:t>
            </a:r>
            <a:r>
              <a:rPr lang="it-IT" sz="1600" baseline="0" dirty="0" smtClean="0">
                <a:sym typeface="Wingdings" pitchFamily="2" charset="2"/>
              </a:rPr>
              <a:t>Mario che organizza cosi un nuovo esercito </a:t>
            </a:r>
            <a:r>
              <a:rPr lang="it-IT" sz="1600" baseline="0" dirty="0" smtClean="0">
                <a:sym typeface="Wingdings" pitchFamily="2" charset="2"/>
              </a:rPr>
              <a:t>dall’Africa</a:t>
            </a:r>
          </a:p>
          <a:p>
            <a:pPr>
              <a:buFont typeface="Wingdings"/>
              <a:buChar char="à"/>
            </a:pPr>
            <a:r>
              <a:rPr lang="it-IT" sz="1600" baseline="0" dirty="0" smtClean="0">
                <a:sym typeface="Wingdings" pitchFamily="2" charset="2"/>
              </a:rPr>
              <a:t>Ottavio</a:t>
            </a:r>
            <a:r>
              <a:rPr lang="it-IT" sz="1600" baseline="0" dirty="0" smtClean="0">
                <a:sym typeface="Wingdings" pitchFamily="2" charset="2"/>
              </a:rPr>
              <a:t>, </a:t>
            </a:r>
            <a:r>
              <a:rPr lang="it-IT" sz="1600" baseline="0" dirty="0" err="1" smtClean="0">
                <a:sym typeface="Wingdings" pitchFamily="2" charset="2"/>
              </a:rPr>
              <a:t>Cecilio</a:t>
            </a:r>
            <a:r>
              <a:rPr lang="it-IT" sz="1600" baseline="0" dirty="0" smtClean="0">
                <a:sym typeface="Wingdings" pitchFamily="2" charset="2"/>
              </a:rPr>
              <a:t> </a:t>
            </a:r>
            <a:r>
              <a:rPr lang="it-IT" sz="1600" baseline="0" dirty="0" err="1" smtClean="0">
                <a:sym typeface="Wingdings" pitchFamily="2" charset="2"/>
              </a:rPr>
              <a:t>Metello</a:t>
            </a:r>
            <a:r>
              <a:rPr lang="it-IT" sz="1600" baseline="0" dirty="0" smtClean="0">
                <a:sym typeface="Wingdings" pitchFamily="2" charset="2"/>
              </a:rPr>
              <a:t> e </a:t>
            </a:r>
            <a:r>
              <a:rPr lang="it-IT" sz="1600" baseline="0" dirty="0" err="1" smtClean="0">
                <a:sym typeface="Wingdings" pitchFamily="2" charset="2"/>
              </a:rPr>
              <a:t>Pompeo</a:t>
            </a:r>
            <a:r>
              <a:rPr lang="it-IT" sz="1600" baseline="0" dirty="0" smtClean="0">
                <a:sym typeface="Wingdings" pitchFamily="2" charset="2"/>
              </a:rPr>
              <a:t> </a:t>
            </a:r>
            <a:r>
              <a:rPr lang="it-IT" sz="1600" baseline="0" dirty="0" err="1" smtClean="0">
                <a:sym typeface="Wingdings" pitchFamily="2" charset="2"/>
              </a:rPr>
              <a:t>Strabone</a:t>
            </a:r>
            <a:r>
              <a:rPr lang="it-IT" sz="1600" baseline="0" dirty="0" smtClean="0">
                <a:sym typeface="Wingdings" pitchFamily="2" charset="2"/>
              </a:rPr>
              <a:t> comandanti di eserciti ancora </a:t>
            </a:r>
            <a:r>
              <a:rPr lang="it-IT" sz="1600" baseline="0" dirty="0" smtClean="0">
                <a:sym typeface="Wingdings" pitchFamily="2" charset="2"/>
              </a:rPr>
              <a:t>non li sciolgono poiché erano impegnati nella “guerra sociale”</a:t>
            </a:r>
          </a:p>
          <a:p>
            <a:pPr>
              <a:buFont typeface="Wingdings"/>
              <a:buNone/>
            </a:pPr>
            <a:r>
              <a:rPr lang="it-IT" sz="1600" baseline="0" dirty="0" smtClean="0">
                <a:sym typeface="Wingdings" pitchFamily="2" charset="2"/>
              </a:rPr>
              <a:t> </a:t>
            </a:r>
            <a:r>
              <a:rPr lang="it-IT" sz="1600" baseline="0" dirty="0" err="1" smtClean="0">
                <a:sym typeface="Wingdings" pitchFamily="2" charset="2"/>
              </a:rPr>
              <a:t>Cinna</a:t>
            </a:r>
            <a:r>
              <a:rPr lang="it-IT" sz="1600" baseline="0" dirty="0" smtClean="0">
                <a:sym typeface="Wingdings" pitchFamily="2" charset="2"/>
              </a:rPr>
              <a:t> e Mario occupano Roma: 86 </a:t>
            </a:r>
            <a:r>
              <a:rPr lang="it-IT" sz="1600" baseline="0" dirty="0" smtClean="0">
                <a:sym typeface="Wingdings" pitchFamily="2" charset="2"/>
              </a:rPr>
              <a:t>7° </a:t>
            </a:r>
            <a:r>
              <a:rPr lang="it-IT" sz="1600" baseline="0" dirty="0" smtClean="0">
                <a:sym typeface="Wingdings" pitchFamily="2" charset="2"/>
              </a:rPr>
              <a:t>consolato di Mario </a:t>
            </a:r>
            <a:r>
              <a:rPr lang="it-IT" sz="1600" baseline="0" dirty="0" err="1" smtClean="0">
                <a:sym typeface="Wingdings" pitchFamily="2" charset="2"/>
              </a:rPr>
              <a:t>mamuore</a:t>
            </a:r>
            <a:r>
              <a:rPr lang="it-IT" sz="1600" baseline="0" dirty="0" smtClean="0">
                <a:sym typeface="Wingdings" pitchFamily="2" charset="2"/>
              </a:rPr>
              <a:t> </a:t>
            </a:r>
            <a:r>
              <a:rPr lang="it-IT" sz="1600" baseline="0" dirty="0" smtClean="0">
                <a:sym typeface="Wingdings" pitchFamily="2" charset="2"/>
              </a:rPr>
              <a:t>nel 17 gennaio dell’86 e anche di </a:t>
            </a:r>
            <a:r>
              <a:rPr lang="it-IT" sz="1600" baseline="0" dirty="0" err="1" smtClean="0">
                <a:sym typeface="Wingdings" pitchFamily="2" charset="2"/>
              </a:rPr>
              <a:t>Cinna</a:t>
            </a:r>
            <a:endParaRPr lang="it-IT" sz="1600" dirty="0"/>
          </a:p>
        </p:txBody>
      </p:sp>
      <p:sp>
        <p:nvSpPr>
          <p:cNvPr id="4" name="Segnaposto numero diapositiva 3"/>
          <p:cNvSpPr>
            <a:spLocks noGrp="1"/>
          </p:cNvSpPr>
          <p:nvPr>
            <p:ph type="sldNum" sz="quarter" idx="10"/>
          </p:nvPr>
        </p:nvSpPr>
        <p:spPr/>
        <p:txBody>
          <a:bodyPr/>
          <a:lstStyle/>
          <a:p>
            <a:fld id="{DCF6504F-4E52-4E5C-9CBC-3D28638A12B8}" type="slidenum">
              <a:rPr lang="it-IT" smtClean="0"/>
              <a:pPr/>
              <a:t>35</a:t>
            </a:fld>
            <a:endParaRPr lang="it-IT"/>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sz="1600" dirty="0" smtClean="0"/>
              <a:t>Tradizione letteraria: anni di terrore:</a:t>
            </a:r>
            <a:r>
              <a:rPr lang="it-IT" sz="1600" baseline="0" dirty="0" smtClean="0"/>
              <a:t> senatori massacrati fuggiti in </a:t>
            </a:r>
            <a:r>
              <a:rPr lang="it-IT" sz="1600" baseline="0" dirty="0" err="1" smtClean="0"/>
              <a:t>Orienteda</a:t>
            </a:r>
            <a:r>
              <a:rPr lang="it-IT" sz="1600" baseline="0" dirty="0" smtClean="0"/>
              <a:t> Silla, però una versione che deriverebbe dall’interpretazioni dello stesso </a:t>
            </a:r>
            <a:r>
              <a:rPr lang="it-IT" sz="1600" baseline="0" dirty="0" smtClean="0"/>
              <a:t>Silla</a:t>
            </a:r>
          </a:p>
          <a:p>
            <a:r>
              <a:rPr lang="it-IT" sz="1600" baseline="0" dirty="0" smtClean="0">
                <a:sym typeface="Wingdings" pitchFamily="2" charset="2"/>
              </a:rPr>
              <a:t> Indubbio vi è una parte del Senato che ha </a:t>
            </a:r>
            <a:r>
              <a:rPr lang="it-IT" sz="1600" baseline="0" dirty="0" err="1" smtClean="0">
                <a:sym typeface="Wingdings" pitchFamily="2" charset="2"/>
              </a:rPr>
              <a:t>coooperato</a:t>
            </a:r>
            <a:r>
              <a:rPr lang="it-IT" sz="1600" baseline="0" dirty="0" smtClean="0">
                <a:sym typeface="Wingdings" pitchFamily="2" charset="2"/>
              </a:rPr>
              <a:t> </a:t>
            </a:r>
            <a:r>
              <a:rPr lang="it-IT" sz="1600" baseline="0" dirty="0" smtClean="0">
                <a:sym typeface="Wingdings" pitchFamily="2" charset="2"/>
              </a:rPr>
              <a:t>con </a:t>
            </a:r>
            <a:r>
              <a:rPr lang="it-IT" sz="1600" baseline="0" dirty="0" err="1" smtClean="0">
                <a:sym typeface="Wingdings" pitchFamily="2" charset="2"/>
              </a:rPr>
              <a:t>Cinna</a:t>
            </a:r>
            <a:r>
              <a:rPr lang="it-IT" sz="1600" baseline="0" dirty="0" smtClean="0">
                <a:sym typeface="Wingdings" pitchFamily="2" charset="2"/>
              </a:rPr>
              <a:t> ma </a:t>
            </a:r>
            <a:r>
              <a:rPr lang="it-IT" sz="1600" baseline="0" dirty="0" smtClean="0">
                <a:sym typeface="Wingdings" pitchFamily="2" charset="2"/>
              </a:rPr>
              <a:t>la maggior parte sono ostili </a:t>
            </a:r>
            <a:r>
              <a:rPr lang="it-IT" sz="1600" baseline="0" dirty="0" smtClean="0">
                <a:sym typeface="Wingdings" pitchFamily="2" charset="2"/>
              </a:rPr>
              <a:t>sia a </a:t>
            </a:r>
            <a:r>
              <a:rPr lang="it-IT" sz="1600" baseline="0" dirty="0" err="1" smtClean="0">
                <a:sym typeface="Wingdings" pitchFamily="2" charset="2"/>
              </a:rPr>
              <a:t>Cinna</a:t>
            </a:r>
            <a:r>
              <a:rPr lang="it-IT" sz="1600" baseline="0" dirty="0" smtClean="0">
                <a:sym typeface="Wingdings" pitchFamily="2" charset="2"/>
              </a:rPr>
              <a:t> e Silla poiché </a:t>
            </a:r>
            <a:r>
              <a:rPr lang="it-IT" sz="1600" baseline="0" dirty="0" smtClean="0">
                <a:sym typeface="Wingdings" pitchFamily="2" charset="2"/>
              </a:rPr>
              <a:t>i due comandanti avrebbero </a:t>
            </a:r>
            <a:r>
              <a:rPr lang="it-IT" sz="1600" baseline="0" dirty="0" smtClean="0">
                <a:sym typeface="Wingdings" pitchFamily="2" charset="2"/>
              </a:rPr>
              <a:t>alterato gli equilibri ed avevano marciato su Roma </a:t>
            </a:r>
            <a:r>
              <a:rPr lang="it-IT" sz="1600" baseline="0" dirty="0" smtClean="0">
                <a:sym typeface="Wingdings" pitchFamily="2" charset="2"/>
              </a:rPr>
              <a:t>e avevano </a:t>
            </a:r>
            <a:r>
              <a:rPr lang="it-IT" sz="1600" baseline="0" dirty="0" smtClean="0">
                <a:sym typeface="Wingdings" pitchFamily="2" charset="2"/>
              </a:rPr>
              <a:t>alterato vari </a:t>
            </a:r>
            <a:r>
              <a:rPr lang="it-IT" sz="1600" baseline="0" dirty="0" smtClean="0">
                <a:sym typeface="Wingdings" pitchFamily="2" charset="2"/>
              </a:rPr>
              <a:t>equilibri </a:t>
            </a:r>
            <a:r>
              <a:rPr lang="it-IT" sz="1600" baseline="0" dirty="0" smtClean="0">
                <a:sym typeface="Wingdings" pitchFamily="2" charset="2"/>
              </a:rPr>
              <a:t>dal punto di vista costituzionale</a:t>
            </a:r>
            <a:endParaRPr lang="it-IT" sz="1600" dirty="0"/>
          </a:p>
        </p:txBody>
      </p:sp>
      <p:sp>
        <p:nvSpPr>
          <p:cNvPr id="4" name="Segnaposto numero diapositiva 3"/>
          <p:cNvSpPr>
            <a:spLocks noGrp="1"/>
          </p:cNvSpPr>
          <p:nvPr>
            <p:ph type="sldNum" sz="quarter" idx="10"/>
          </p:nvPr>
        </p:nvSpPr>
        <p:spPr/>
        <p:txBody>
          <a:bodyPr/>
          <a:lstStyle/>
          <a:p>
            <a:fld id="{DCF6504F-4E52-4E5C-9CBC-3D28638A12B8}" type="slidenum">
              <a:rPr lang="it-IT" smtClean="0"/>
              <a:pPr/>
              <a:t>36</a:t>
            </a:fld>
            <a:endParaRPr lang="it-IT"/>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dirty="0" err="1" smtClean="0"/>
              <a:t>Cinna</a:t>
            </a:r>
            <a:r>
              <a:rPr lang="it-IT" dirty="0" smtClean="0"/>
              <a:t> spedisce un esercito</a:t>
            </a:r>
            <a:r>
              <a:rPr lang="it-IT" baseline="0" dirty="0" smtClean="0"/>
              <a:t> al comando Valerio </a:t>
            </a:r>
            <a:r>
              <a:rPr lang="it-IT" baseline="0" dirty="0" err="1" smtClean="0"/>
              <a:t>Flacco</a:t>
            </a:r>
            <a:r>
              <a:rPr lang="it-IT" baseline="0" dirty="0" smtClean="0"/>
              <a:t> ucciso da Flavio Fimbria fin quando c’è un uccisione di Fimbria poiché le truppe passano sotto il comando di </a:t>
            </a:r>
            <a:r>
              <a:rPr lang="it-IT" baseline="0" dirty="0" smtClean="0"/>
              <a:t>Silla</a:t>
            </a:r>
          </a:p>
          <a:p>
            <a:r>
              <a:rPr lang="it-IT" baseline="0" dirty="0" smtClean="0">
                <a:sym typeface="Wingdings" pitchFamily="2" charset="2"/>
              </a:rPr>
              <a:t> </a:t>
            </a:r>
            <a:r>
              <a:rPr lang="it-IT" baseline="0" dirty="0" smtClean="0">
                <a:sym typeface="Wingdings" pitchFamily="2" charset="2"/>
              </a:rPr>
              <a:t>Mitridate va sul velluto, pesantemente punite le città greche, sanzioni economiche particolarmente forti: interessi di sanzioni economiche</a:t>
            </a:r>
            <a:endParaRPr lang="it-IT" dirty="0"/>
          </a:p>
        </p:txBody>
      </p:sp>
      <p:sp>
        <p:nvSpPr>
          <p:cNvPr id="4" name="Segnaposto numero diapositiva 3"/>
          <p:cNvSpPr>
            <a:spLocks noGrp="1"/>
          </p:cNvSpPr>
          <p:nvPr>
            <p:ph type="sldNum" sz="quarter" idx="10"/>
          </p:nvPr>
        </p:nvSpPr>
        <p:spPr/>
        <p:txBody>
          <a:bodyPr/>
          <a:lstStyle/>
          <a:p>
            <a:fld id="{DCF6504F-4E52-4E5C-9CBC-3D28638A12B8}" type="slidenum">
              <a:rPr lang="it-IT" smtClean="0"/>
              <a:pPr/>
              <a:t>37</a:t>
            </a:fld>
            <a:endParaRPr lang="it-IT"/>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dirty="0" smtClean="0"/>
              <a:t>Sbarco a Brindisi:</a:t>
            </a:r>
            <a:r>
              <a:rPr lang="it-IT" baseline="0" dirty="0" smtClean="0"/>
              <a:t> mariani ottengono solo l’aiuto di Etruschi e </a:t>
            </a:r>
            <a:r>
              <a:rPr lang="it-IT" baseline="0" dirty="0" smtClean="0"/>
              <a:t>Sanniti</a:t>
            </a:r>
          </a:p>
          <a:p>
            <a:pPr>
              <a:buFont typeface="Wingdings"/>
              <a:buChar char="à"/>
            </a:pPr>
            <a:r>
              <a:rPr lang="it-IT" baseline="0" dirty="0" smtClean="0">
                <a:sym typeface="Wingdings" pitchFamily="2" charset="2"/>
              </a:rPr>
              <a:t>alleanza </a:t>
            </a:r>
            <a:r>
              <a:rPr lang="it-IT" baseline="0" dirty="0" smtClean="0">
                <a:sym typeface="Wingdings" pitchFamily="2" charset="2"/>
              </a:rPr>
              <a:t>dei </a:t>
            </a:r>
            <a:r>
              <a:rPr lang="it-IT" baseline="0" dirty="0" err="1" smtClean="0">
                <a:sym typeface="Wingdings" pitchFamily="2" charset="2"/>
              </a:rPr>
              <a:t>Sillani</a:t>
            </a:r>
            <a:r>
              <a:rPr lang="it-IT" baseline="0" dirty="0" smtClean="0">
                <a:sym typeface="Wingdings" pitchFamily="2" charset="2"/>
              </a:rPr>
              <a:t>,sconfigge definitivamente il </a:t>
            </a:r>
            <a:r>
              <a:rPr lang="it-IT" baseline="0" dirty="0" smtClean="0">
                <a:sym typeface="Wingdings" pitchFamily="2" charset="2"/>
              </a:rPr>
              <a:t>partito </a:t>
            </a:r>
            <a:r>
              <a:rPr lang="it-IT" baseline="0" dirty="0" smtClean="0">
                <a:sym typeface="Wingdings" pitchFamily="2" charset="2"/>
              </a:rPr>
              <a:t>mariano</a:t>
            </a:r>
          </a:p>
          <a:p>
            <a:pPr>
              <a:buFont typeface="Wingdings"/>
              <a:buChar char="à"/>
            </a:pPr>
            <a:r>
              <a:rPr lang="it-IT" baseline="0" dirty="0" smtClean="0">
                <a:sym typeface="Wingdings" pitchFamily="2" charset="2"/>
              </a:rPr>
              <a:t> </a:t>
            </a:r>
            <a:r>
              <a:rPr lang="it-IT" baseline="0" dirty="0" smtClean="0">
                <a:sym typeface="Wingdings" pitchFamily="2" charset="2"/>
              </a:rPr>
              <a:t>Silla nuovamente padrone di Roma</a:t>
            </a:r>
            <a:endParaRPr lang="it-IT" dirty="0"/>
          </a:p>
        </p:txBody>
      </p:sp>
      <p:sp>
        <p:nvSpPr>
          <p:cNvPr id="4" name="Segnaposto numero diapositiva 3"/>
          <p:cNvSpPr>
            <a:spLocks noGrp="1"/>
          </p:cNvSpPr>
          <p:nvPr>
            <p:ph type="sldNum" sz="quarter" idx="10"/>
          </p:nvPr>
        </p:nvSpPr>
        <p:spPr/>
        <p:txBody>
          <a:bodyPr/>
          <a:lstStyle/>
          <a:p>
            <a:fld id="{DCF6504F-4E52-4E5C-9CBC-3D28638A12B8}" type="slidenum">
              <a:rPr lang="it-IT" smtClean="0"/>
              <a:pPr/>
              <a:t>38</a:t>
            </a:fld>
            <a:endParaRPr lang="it-IT"/>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sz="1600" dirty="0" smtClean="0"/>
              <a:t>Elezione di </a:t>
            </a:r>
            <a:r>
              <a:rPr lang="it-IT" sz="1600" dirty="0" err="1" smtClean="0"/>
              <a:t>Dictator</a:t>
            </a:r>
            <a:r>
              <a:rPr lang="it-IT" sz="1600" dirty="0" smtClean="0"/>
              <a:t> </a:t>
            </a:r>
            <a:r>
              <a:rPr lang="it-IT" sz="1600" dirty="0" err="1" smtClean="0"/>
              <a:t>legibus</a:t>
            </a:r>
            <a:r>
              <a:rPr lang="it-IT" sz="1600" dirty="0" smtClean="0"/>
              <a:t> </a:t>
            </a:r>
            <a:r>
              <a:rPr lang="it-IT" sz="1600" dirty="0" err="1" smtClean="0"/>
              <a:t>scribundis</a:t>
            </a:r>
            <a:r>
              <a:rPr lang="it-IT" sz="1600" dirty="0" smtClean="0"/>
              <a:t> </a:t>
            </a:r>
            <a:r>
              <a:rPr lang="it-IT" sz="1600" dirty="0" err="1" smtClean="0"/>
              <a:t>et</a:t>
            </a:r>
            <a:r>
              <a:rPr lang="it-IT" sz="1600" baseline="0" dirty="0" smtClean="0"/>
              <a:t> rei </a:t>
            </a:r>
            <a:r>
              <a:rPr lang="it-IT" sz="1600" baseline="0" dirty="0" err="1" smtClean="0"/>
              <a:t>republicae</a:t>
            </a:r>
            <a:r>
              <a:rPr lang="it-IT" sz="1600" baseline="0" dirty="0" smtClean="0"/>
              <a:t> </a:t>
            </a:r>
            <a:r>
              <a:rPr lang="it-IT" sz="1600" baseline="0" dirty="0" err="1" smtClean="0"/>
              <a:t>constiruendae</a:t>
            </a:r>
            <a:r>
              <a:rPr lang="it-IT" sz="1600" baseline="0" dirty="0" smtClean="0"/>
              <a:t>:</a:t>
            </a:r>
          </a:p>
          <a:p>
            <a:r>
              <a:rPr lang="it-IT" sz="1600" baseline="0" dirty="0" smtClean="0"/>
              <a:t> </a:t>
            </a:r>
            <a:r>
              <a:rPr lang="it-IT" sz="1600" baseline="0" dirty="0" smtClean="0"/>
              <a:t>costituzione </a:t>
            </a:r>
            <a:r>
              <a:rPr lang="it-IT" sz="1600" baseline="0" dirty="0" err="1" smtClean="0"/>
              <a:t>sillana</a:t>
            </a:r>
            <a:endParaRPr lang="it-IT" sz="1600" baseline="0" dirty="0" smtClean="0"/>
          </a:p>
          <a:p>
            <a:pPr>
              <a:buFont typeface="Wingdings"/>
              <a:buChar char="à"/>
            </a:pPr>
            <a:r>
              <a:rPr lang="it-IT" sz="1600" baseline="0" dirty="0" smtClean="0">
                <a:sym typeface="Wingdings" pitchFamily="2" charset="2"/>
              </a:rPr>
              <a:t>da </a:t>
            </a:r>
            <a:r>
              <a:rPr lang="it-IT" sz="1600" baseline="0" dirty="0" smtClean="0">
                <a:sym typeface="Wingdings" pitchFamily="2" charset="2"/>
              </a:rPr>
              <a:t>300 a 600 proponimento già di Druso,  profondamente </a:t>
            </a:r>
            <a:r>
              <a:rPr lang="it-IT" sz="1600" baseline="0" dirty="0" smtClean="0">
                <a:sym typeface="Wingdings" pitchFamily="2" charset="2"/>
              </a:rPr>
              <a:t>innovativo  dato che </a:t>
            </a:r>
            <a:r>
              <a:rPr lang="it-IT" sz="1600" baseline="0" dirty="0" smtClean="0">
                <a:sym typeface="Wingdings" pitchFamily="2" charset="2"/>
              </a:rPr>
              <a:t>molti senatori sono stati uccisi</a:t>
            </a:r>
            <a:r>
              <a:rPr lang="it-IT" sz="1600" baseline="0" dirty="0" smtClean="0">
                <a:sym typeface="Wingdings" pitchFamily="2" charset="2"/>
              </a:rPr>
              <a:t>,</a:t>
            </a:r>
          </a:p>
          <a:p>
            <a:pPr>
              <a:buFont typeface="Wingdings"/>
              <a:buChar char="à"/>
            </a:pPr>
            <a:r>
              <a:rPr lang="it-IT" sz="1600" baseline="0" dirty="0" smtClean="0">
                <a:sym typeface="Wingdings" pitchFamily="2" charset="2"/>
              </a:rPr>
              <a:t>Si apre una </a:t>
            </a:r>
            <a:r>
              <a:rPr lang="it-IT" sz="1600" baseline="0" dirty="0" smtClean="0">
                <a:sym typeface="Wingdings" pitchFamily="2" charset="2"/>
              </a:rPr>
              <a:t>fase violenta </a:t>
            </a:r>
            <a:r>
              <a:rPr lang="it-IT" sz="1600" baseline="0" dirty="0" smtClean="0">
                <a:sym typeface="Wingdings" pitchFamily="2" charset="2"/>
              </a:rPr>
              <a:t>con le proscrizioni </a:t>
            </a:r>
            <a:r>
              <a:rPr lang="it-IT" sz="1600" baseline="0" dirty="0" smtClean="0">
                <a:sym typeface="Wingdings" pitchFamily="2" charset="2"/>
              </a:rPr>
              <a:t>segnerà </a:t>
            </a:r>
            <a:r>
              <a:rPr lang="it-IT" sz="1600" baseline="0" dirty="0" smtClean="0">
                <a:sym typeface="Wingdings" pitchFamily="2" charset="2"/>
              </a:rPr>
              <a:t>l’area </a:t>
            </a:r>
            <a:r>
              <a:rPr lang="it-IT" sz="1600" baseline="0" dirty="0" smtClean="0">
                <a:sym typeface="Wingdings" pitchFamily="2" charset="2"/>
              </a:rPr>
              <a:t>opposta a </a:t>
            </a:r>
            <a:r>
              <a:rPr lang="it-IT" sz="1600" baseline="0" dirty="0" smtClean="0">
                <a:sym typeface="Wingdings" pitchFamily="2" charset="2"/>
              </a:rPr>
              <a:t>Silla e vi fanno </a:t>
            </a:r>
            <a:r>
              <a:rPr lang="it-IT" sz="1600" baseline="0" dirty="0" smtClean="0">
                <a:sym typeface="Wingdings" pitchFamily="2" charset="2"/>
              </a:rPr>
              <a:t>parte ora esponenti dell’ambito </a:t>
            </a:r>
            <a:r>
              <a:rPr lang="it-IT" sz="1600" baseline="0" dirty="0" smtClean="0">
                <a:sym typeface="Wingdings" pitchFamily="2" charset="2"/>
              </a:rPr>
              <a:t>equestre. Corti </a:t>
            </a:r>
            <a:r>
              <a:rPr lang="it-IT" sz="1600" baseline="0" dirty="0" smtClean="0">
                <a:sym typeface="Wingdings" pitchFamily="2" charset="2"/>
              </a:rPr>
              <a:t>giudicanti rientra fra le influenze dei senatori e de </a:t>
            </a:r>
            <a:r>
              <a:rPr lang="it-IT" sz="1600" baseline="0" dirty="0" err="1" smtClean="0">
                <a:sym typeface="Wingdings" pitchFamily="2" charset="2"/>
              </a:rPr>
              <a:t>ambitu</a:t>
            </a:r>
            <a:r>
              <a:rPr lang="it-IT" sz="1600" baseline="0" dirty="0" smtClean="0">
                <a:sym typeface="Wingdings" pitchFamily="2" charset="2"/>
              </a:rPr>
              <a:t> si  occupa della corruzione elettorale, ringraziamento dei suoi uomini e colonizzazione di un controllo + fermo nelle aree di simpatie mariana, come nel caso di Pompei fra quelle interessate all’insurrezione; controllo di aree considerate poco sicure</a:t>
            </a:r>
            <a:endParaRPr lang="it-IT" sz="1600" dirty="0"/>
          </a:p>
        </p:txBody>
      </p:sp>
      <p:sp>
        <p:nvSpPr>
          <p:cNvPr id="4" name="Segnaposto numero diapositiva 3"/>
          <p:cNvSpPr>
            <a:spLocks noGrp="1"/>
          </p:cNvSpPr>
          <p:nvPr>
            <p:ph type="sldNum" sz="quarter" idx="10"/>
          </p:nvPr>
        </p:nvSpPr>
        <p:spPr/>
        <p:txBody>
          <a:bodyPr/>
          <a:lstStyle/>
          <a:p>
            <a:fld id="{DCF6504F-4E52-4E5C-9CBC-3D28638A12B8}" type="slidenum">
              <a:rPr lang="it-IT" smtClean="0"/>
              <a:pPr/>
              <a:t>39</a:t>
            </a:fld>
            <a:endParaRPr lang="it-IT"/>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sz="1400" dirty="0" smtClean="0"/>
              <a:t>Tenendo conto della propria</a:t>
            </a:r>
            <a:r>
              <a:rPr lang="it-IT" sz="1400" baseline="0" dirty="0" smtClean="0"/>
              <a:t> storia </a:t>
            </a:r>
            <a:r>
              <a:rPr lang="it-IT" sz="1400" baseline="0" dirty="0" smtClean="0"/>
              <a:t>personale Silla </a:t>
            </a:r>
            <a:r>
              <a:rPr lang="it-IT" sz="1400" baseline="0" dirty="0" err="1" smtClean="0"/>
              <a:t>stabilisceun</a:t>
            </a:r>
            <a:r>
              <a:rPr lang="it-IT" sz="1400" baseline="0" dirty="0" smtClean="0"/>
              <a:t> </a:t>
            </a:r>
            <a:r>
              <a:rPr lang="it-IT" sz="1400" baseline="0" dirty="0" smtClean="0"/>
              <a:t>linea inviolabile, invalicabile oltre il quale non potessero </a:t>
            </a:r>
            <a:r>
              <a:rPr lang="it-IT" sz="1400" baseline="0" dirty="0" smtClean="0"/>
              <a:t>oltrepassare le legioni. È la </a:t>
            </a:r>
            <a:r>
              <a:rPr lang="it-IT" sz="1400" baseline="0" dirty="0" smtClean="0"/>
              <a:t>linea di </a:t>
            </a:r>
            <a:r>
              <a:rPr lang="it-IT" sz="1400" baseline="0" dirty="0" err="1" smtClean="0"/>
              <a:t>Magra-Rubicone</a:t>
            </a:r>
            <a:r>
              <a:rPr lang="it-IT" sz="1400" baseline="0" dirty="0" smtClean="0"/>
              <a:t> </a:t>
            </a:r>
            <a:r>
              <a:rPr lang="it-IT" sz="1400" baseline="0" dirty="0" smtClean="0"/>
              <a:t>dove vengono fermate per </a:t>
            </a:r>
            <a:r>
              <a:rPr lang="it-IT" sz="1400" baseline="0" dirty="0" smtClean="0"/>
              <a:t>Legge </a:t>
            </a:r>
            <a:r>
              <a:rPr lang="it-IT" sz="1400" baseline="0" dirty="0" smtClean="0"/>
              <a:t>le legioni che </a:t>
            </a:r>
            <a:r>
              <a:rPr lang="it-IT" sz="1400" baseline="0" dirty="0" smtClean="0"/>
              <a:t>oltre questi </a:t>
            </a:r>
            <a:r>
              <a:rPr lang="it-IT" sz="1400" baseline="0" dirty="0" smtClean="0"/>
              <a:t>fiumi non possono andare e il </a:t>
            </a:r>
            <a:r>
              <a:rPr lang="it-IT" sz="1400" baseline="0" dirty="0" smtClean="0"/>
              <a:t>comandante militare deve tornare come privato cittadino privo del suo </a:t>
            </a:r>
            <a:r>
              <a:rPr lang="it-IT" sz="1400" baseline="0" dirty="0" err="1" smtClean="0"/>
              <a:t>imperium</a:t>
            </a:r>
            <a:endParaRPr lang="it-IT" sz="1400" baseline="0" dirty="0" smtClean="0"/>
          </a:p>
          <a:p>
            <a:pPr>
              <a:buFont typeface="Wingdings"/>
              <a:buChar char="à"/>
            </a:pPr>
            <a:r>
              <a:rPr lang="it-IT" sz="1400" baseline="0" dirty="0" smtClean="0">
                <a:sym typeface="Wingdings" pitchFamily="2" charset="2"/>
              </a:rPr>
              <a:t>il </a:t>
            </a:r>
            <a:r>
              <a:rPr lang="it-IT" sz="1400" baseline="0" dirty="0" smtClean="0">
                <a:sym typeface="Wingdings" pitchFamily="2" charset="2"/>
              </a:rPr>
              <a:t>dado è tratto sul Rubicone poiché è un atto </a:t>
            </a:r>
            <a:r>
              <a:rPr lang="it-IT" sz="1400" baseline="0" dirty="0" smtClean="0">
                <a:sym typeface="Wingdings" pitchFamily="2" charset="2"/>
              </a:rPr>
              <a:t>illegittimo, sarà la giustificazione </a:t>
            </a:r>
            <a:r>
              <a:rPr lang="it-IT" sz="1400" baseline="0" dirty="0" smtClean="0">
                <a:sym typeface="Wingdings" pitchFamily="2" charset="2"/>
              </a:rPr>
              <a:t>di comandante militare che abusa di ordini </a:t>
            </a:r>
            <a:r>
              <a:rPr lang="it-IT" sz="1400" baseline="0" dirty="0" smtClean="0">
                <a:sym typeface="Wingdings" pitchFamily="2" charset="2"/>
              </a:rPr>
              <a:t>statali</a:t>
            </a:r>
          </a:p>
          <a:p>
            <a:pPr>
              <a:buFont typeface="Wingdings"/>
              <a:buNone/>
            </a:pPr>
            <a:r>
              <a:rPr lang="it-IT" sz="1400" baseline="0" dirty="0" smtClean="0">
                <a:sym typeface="Wingdings" pitchFamily="2" charset="2"/>
              </a:rPr>
              <a:t> </a:t>
            </a:r>
            <a:r>
              <a:rPr lang="it-IT" sz="1400" baseline="0" dirty="0" smtClean="0">
                <a:sym typeface="Wingdings" pitchFamily="2" charset="2"/>
              </a:rPr>
              <a:t>obbligo di deporre l’</a:t>
            </a:r>
            <a:r>
              <a:rPr lang="it-IT" sz="1400" baseline="0" dirty="0" err="1" smtClean="0">
                <a:sym typeface="Wingdings" pitchFamily="2" charset="2"/>
              </a:rPr>
              <a:t>imperium</a:t>
            </a:r>
            <a:r>
              <a:rPr lang="it-IT" sz="1400" baseline="0" dirty="0" smtClean="0">
                <a:sym typeface="Wingdings" pitchFamily="2" charset="2"/>
              </a:rPr>
              <a:t> entro il porto di Sbarco ossia Brindisi dalle campagne del Medio Oriente</a:t>
            </a:r>
          </a:p>
          <a:p>
            <a:r>
              <a:rPr lang="it-IT" sz="1400" baseline="0" dirty="0" smtClean="0">
                <a:sym typeface="Wingdings" pitchFamily="2" charset="2"/>
              </a:rPr>
              <a:t>Storia del tribunato della plebe agli occhi </a:t>
            </a:r>
            <a:r>
              <a:rPr lang="it-IT" sz="1400" baseline="0" dirty="0" smtClean="0">
                <a:sym typeface="Wingdings" pitchFamily="2" charset="2"/>
              </a:rPr>
              <a:t>dell’istituzione </a:t>
            </a:r>
            <a:r>
              <a:rPr lang="it-IT" sz="1400" baseline="0" dirty="0" smtClean="0">
                <a:sym typeface="Wingdings" pitchFamily="2" charset="2"/>
              </a:rPr>
              <a:t>senatoria </a:t>
            </a:r>
            <a:r>
              <a:rPr lang="it-IT" sz="1400" baseline="0" dirty="0" smtClean="0">
                <a:sym typeface="Wingdings" pitchFamily="2" charset="2"/>
              </a:rPr>
              <a:t>viene </a:t>
            </a:r>
            <a:r>
              <a:rPr lang="it-IT" sz="1400" baseline="0" dirty="0" smtClean="0">
                <a:sym typeface="Wingdings" pitchFamily="2" charset="2"/>
              </a:rPr>
              <a:t>considerata come una mina vagante ricevendo varie riforme: divieto diritto di </a:t>
            </a:r>
            <a:r>
              <a:rPr lang="it-IT" sz="1400" baseline="0" dirty="0" smtClean="0">
                <a:sym typeface="Wingdings" pitchFamily="2" charset="2"/>
              </a:rPr>
              <a:t>veto</a:t>
            </a:r>
            <a:r>
              <a:rPr lang="it-IT" sz="1400" baseline="0" dirty="0" smtClean="0">
                <a:sym typeface="Wingdings" pitchFamily="2" charset="2"/>
              </a:rPr>
              <a:t>, presentazione di plebisciti al Senato, non può procedere fino alla carriera </a:t>
            </a:r>
            <a:r>
              <a:rPr lang="it-IT" sz="1400" baseline="0" dirty="0" smtClean="0">
                <a:sym typeface="Wingdings" pitchFamily="2" charset="2"/>
              </a:rPr>
              <a:t>politica successiva ( il tribunato insomma veniva concepito come una prima </a:t>
            </a:r>
            <a:r>
              <a:rPr lang="it-IT" sz="1400" baseline="0" dirty="0" smtClean="0">
                <a:sym typeface="Wingdings" pitchFamily="2" charset="2"/>
              </a:rPr>
              <a:t>costruzione clientele urbane </a:t>
            </a:r>
            <a:r>
              <a:rPr lang="it-IT" sz="1400" baseline="0" dirty="0" smtClean="0">
                <a:sym typeface="Wingdings" pitchFamily="2" charset="2"/>
              </a:rPr>
              <a:t>e di </a:t>
            </a:r>
            <a:r>
              <a:rPr lang="it-IT" sz="1400" baseline="0" dirty="0" smtClean="0">
                <a:sym typeface="Wingdings" pitchFamily="2" charset="2"/>
              </a:rPr>
              <a:t>trampolino e di aspirazione politiche di un certo livello, spuntata l’arma del tribunato della plebe </a:t>
            </a:r>
            <a:r>
              <a:rPr lang="it-IT" sz="1400" baseline="0" dirty="0" smtClean="0">
                <a:sym typeface="Wingdings" pitchFamily="2" charset="2"/>
              </a:rPr>
              <a:t>ora tale carica </a:t>
            </a:r>
            <a:r>
              <a:rPr lang="it-IT" sz="1400" baseline="0" dirty="0" smtClean="0">
                <a:sym typeface="Wingdings" pitchFamily="2" charset="2"/>
              </a:rPr>
              <a:t>perde ormai il suo appeal)</a:t>
            </a:r>
            <a:endParaRPr lang="it-IT" sz="1400" dirty="0"/>
          </a:p>
        </p:txBody>
      </p:sp>
      <p:sp>
        <p:nvSpPr>
          <p:cNvPr id="4" name="Segnaposto numero diapositiva 3"/>
          <p:cNvSpPr>
            <a:spLocks noGrp="1"/>
          </p:cNvSpPr>
          <p:nvPr>
            <p:ph type="sldNum" sz="quarter" idx="10"/>
          </p:nvPr>
        </p:nvSpPr>
        <p:spPr/>
        <p:txBody>
          <a:bodyPr/>
          <a:lstStyle/>
          <a:p>
            <a:fld id="{DCF6504F-4E52-4E5C-9CBC-3D28638A12B8}" type="slidenum">
              <a:rPr lang="it-IT" smtClean="0"/>
              <a:pPr/>
              <a:t>40</a:t>
            </a:fld>
            <a:endParaRPr lang="it-IT"/>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sz="1400" dirty="0" smtClean="0"/>
              <a:t>Presidenza</a:t>
            </a:r>
            <a:r>
              <a:rPr lang="it-IT" sz="1400" baseline="0" dirty="0" smtClean="0"/>
              <a:t> tribunali permanenti al termine del loro </a:t>
            </a:r>
            <a:r>
              <a:rPr lang="it-IT" sz="1400" baseline="0" dirty="0" smtClean="0"/>
              <a:t>mandato</a:t>
            </a:r>
          </a:p>
          <a:p>
            <a:pPr>
              <a:buFont typeface="Wingdings"/>
              <a:buChar char="à"/>
            </a:pPr>
            <a:r>
              <a:rPr lang="it-IT" sz="1400" baseline="0" dirty="0" smtClean="0">
                <a:sym typeface="Wingdings" pitchFamily="2" charset="2"/>
              </a:rPr>
              <a:t>raccordo </a:t>
            </a:r>
            <a:r>
              <a:rPr lang="it-IT" sz="1400" baseline="0" dirty="0" smtClean="0">
                <a:sym typeface="Wingdings" pitchFamily="2" charset="2"/>
              </a:rPr>
              <a:t>con il numero di magistrati con l’</a:t>
            </a:r>
            <a:r>
              <a:rPr lang="it-IT" sz="1400" baseline="0" dirty="0" err="1" smtClean="0">
                <a:sym typeface="Wingdings" pitchFamily="2" charset="2"/>
              </a:rPr>
              <a:t>imperium</a:t>
            </a:r>
            <a:r>
              <a:rPr lang="it-IT" sz="1400" baseline="0" dirty="0" smtClean="0">
                <a:sym typeface="Wingdings" pitchFamily="2" charset="2"/>
              </a:rPr>
              <a:t> con i territori provinciali, consoli e pretori sono 10 e provincie sono </a:t>
            </a:r>
            <a:r>
              <a:rPr lang="it-IT" sz="1400" baseline="0" dirty="0" smtClean="0">
                <a:sym typeface="Wingdings" pitchFamily="2" charset="2"/>
              </a:rPr>
              <a:t>10</a:t>
            </a:r>
          </a:p>
          <a:p>
            <a:pPr>
              <a:buFont typeface="Wingdings"/>
              <a:buChar char="à"/>
            </a:pPr>
            <a:r>
              <a:rPr lang="it-IT" sz="1400" baseline="0" dirty="0" smtClean="0">
                <a:sym typeface="Wingdings" pitchFamily="2" charset="2"/>
              </a:rPr>
              <a:t>propretori </a:t>
            </a:r>
            <a:r>
              <a:rPr lang="it-IT" sz="1400" baseline="0" dirty="0" smtClean="0">
                <a:sym typeface="Wingdings" pitchFamily="2" charset="2"/>
              </a:rPr>
              <a:t>e proconsoli sistema geometrico, consoli avranno dopo un controllo di una </a:t>
            </a:r>
            <a:r>
              <a:rPr lang="it-IT" sz="1400" baseline="0" dirty="0" smtClean="0">
                <a:sym typeface="Wingdings" pitchFamily="2" charset="2"/>
              </a:rPr>
              <a:t>provincia</a:t>
            </a:r>
          </a:p>
          <a:p>
            <a:pPr>
              <a:buFont typeface="Wingdings"/>
              <a:buChar char="à"/>
            </a:pPr>
            <a:r>
              <a:rPr lang="it-IT" sz="1400" baseline="0" dirty="0" smtClean="0">
                <a:sym typeface="Wingdings" pitchFamily="2" charset="2"/>
              </a:rPr>
              <a:t>10 </a:t>
            </a:r>
            <a:r>
              <a:rPr lang="it-IT" sz="1400" baseline="0" dirty="0" smtClean="0">
                <a:sym typeface="Wingdings" pitchFamily="2" charset="2"/>
              </a:rPr>
              <a:t>questori </a:t>
            </a:r>
            <a:r>
              <a:rPr lang="it-IT" sz="1400" baseline="0" dirty="0" smtClean="0">
                <a:sym typeface="Wingdings" pitchFamily="2" charset="2"/>
              </a:rPr>
              <a:t>allargata </a:t>
            </a:r>
            <a:r>
              <a:rPr lang="it-IT" sz="1400" baseline="0" dirty="0" smtClean="0">
                <a:sym typeface="Wingdings" pitchFamily="2" charset="2"/>
              </a:rPr>
              <a:t>la base del reclutamento del </a:t>
            </a:r>
            <a:r>
              <a:rPr lang="it-IT" sz="1400" baseline="0" dirty="0" smtClean="0">
                <a:sym typeface="Wingdings" pitchFamily="2" charset="2"/>
              </a:rPr>
              <a:t>Senato</a:t>
            </a:r>
          </a:p>
          <a:p>
            <a:pPr>
              <a:buFont typeface="Wingdings"/>
              <a:buChar char="à"/>
            </a:pPr>
            <a:r>
              <a:rPr lang="it-IT" sz="1400" baseline="0" dirty="0" smtClean="0">
                <a:sym typeface="Wingdings" pitchFamily="2" charset="2"/>
              </a:rPr>
              <a:t>si </a:t>
            </a:r>
            <a:r>
              <a:rPr lang="it-IT" sz="1400" baseline="0" dirty="0" smtClean="0">
                <a:sym typeface="Wingdings" pitchFamily="2" charset="2"/>
              </a:rPr>
              <a:t>discute se sia stata un allinearsi alla tradizione pertanto se l’abbia fatta entro 6 mesi o deposta nel </a:t>
            </a:r>
            <a:r>
              <a:rPr lang="it-IT" sz="1400" baseline="0" dirty="0" smtClean="0">
                <a:sym typeface="Wingdings" pitchFamily="2" charset="2"/>
              </a:rPr>
              <a:t>79</a:t>
            </a:r>
          </a:p>
          <a:p>
            <a:pPr>
              <a:buFont typeface="Wingdings"/>
              <a:buNone/>
            </a:pPr>
            <a:r>
              <a:rPr lang="it-IT" sz="1400" baseline="0" dirty="0" smtClean="0">
                <a:sym typeface="Wingdings" pitchFamily="2" charset="2"/>
              </a:rPr>
              <a:t> </a:t>
            </a:r>
            <a:r>
              <a:rPr lang="it-IT" sz="1400" baseline="0" dirty="0" smtClean="0">
                <a:sym typeface="Wingdings" pitchFamily="2" charset="2"/>
              </a:rPr>
              <a:t>il potere logora chi non ce l’ha</a:t>
            </a:r>
            <a:endParaRPr lang="it-IT" sz="1400" dirty="0"/>
          </a:p>
        </p:txBody>
      </p:sp>
      <p:sp>
        <p:nvSpPr>
          <p:cNvPr id="4" name="Segnaposto numero diapositiva 3"/>
          <p:cNvSpPr>
            <a:spLocks noGrp="1"/>
          </p:cNvSpPr>
          <p:nvPr>
            <p:ph type="sldNum" sz="quarter" idx="10"/>
          </p:nvPr>
        </p:nvSpPr>
        <p:spPr/>
        <p:txBody>
          <a:bodyPr/>
          <a:lstStyle/>
          <a:p>
            <a:fld id="{DCF6504F-4E52-4E5C-9CBC-3D28638A12B8}" type="slidenum">
              <a:rPr lang="it-IT" smtClean="0"/>
              <a:pPr/>
              <a:t>41</a:t>
            </a:fld>
            <a:endParaRPr lang="it-IT"/>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sz="1400" dirty="0" smtClean="0"/>
              <a:t>Silla</a:t>
            </a:r>
            <a:r>
              <a:rPr lang="it-IT" sz="1400" baseline="0" dirty="0" smtClean="0"/>
              <a:t> non è in grado di evitare l’elezione di Marco Emilio Lepido avversario di </a:t>
            </a:r>
            <a:r>
              <a:rPr lang="it-IT" sz="1400" baseline="0" dirty="0" smtClean="0"/>
              <a:t>Silla:</a:t>
            </a:r>
          </a:p>
          <a:p>
            <a:pPr>
              <a:buFont typeface="Wingdings"/>
              <a:buChar char="à"/>
            </a:pPr>
            <a:r>
              <a:rPr lang="it-IT" sz="1400" baseline="0" dirty="0" err="1" smtClean="0"/>
              <a:t>Gneo</a:t>
            </a:r>
            <a:r>
              <a:rPr lang="it-IT" sz="1400" baseline="0" dirty="0" smtClean="0"/>
              <a:t> </a:t>
            </a:r>
            <a:r>
              <a:rPr lang="it-IT" sz="1400" baseline="0" dirty="0" err="1" smtClean="0"/>
              <a:t>Pompeo</a:t>
            </a:r>
            <a:r>
              <a:rPr lang="it-IT" sz="1400" baseline="0" dirty="0" smtClean="0"/>
              <a:t> </a:t>
            </a:r>
            <a:r>
              <a:rPr lang="it-IT" sz="1400" baseline="0" dirty="0" err="1" smtClean="0"/>
              <a:t>sillano</a:t>
            </a:r>
            <a:r>
              <a:rPr lang="it-IT" sz="1400" baseline="0" dirty="0" smtClean="0"/>
              <a:t> della prima ora poi entra in contrasto con Silla poi </a:t>
            </a:r>
            <a:r>
              <a:rPr lang="it-IT" sz="1400" baseline="0" dirty="0" smtClean="0"/>
              <a:t>politica più autonoma</a:t>
            </a:r>
            <a:endParaRPr lang="it-IT" sz="1400" baseline="0" dirty="0" smtClean="0">
              <a:sym typeface="Wingdings" pitchFamily="2" charset="2"/>
            </a:endParaRPr>
          </a:p>
          <a:p>
            <a:pPr>
              <a:buFont typeface="Wingdings"/>
              <a:buChar char="à"/>
            </a:pPr>
            <a:r>
              <a:rPr lang="it-IT" sz="1400" baseline="0" dirty="0" smtClean="0">
                <a:sym typeface="Wingdings" pitchFamily="2" charset="2"/>
              </a:rPr>
              <a:t> </a:t>
            </a:r>
            <a:r>
              <a:rPr lang="it-IT" sz="1400" baseline="0" dirty="0" smtClean="0">
                <a:sym typeface="Wingdings" pitchFamily="2" charset="2"/>
              </a:rPr>
              <a:t>Marco Emilio Lepido legge frumentaria(controllo delle assemblea), amnistie per i proscritti(impunemente ucciso, i beni confiscati) alcuni proscritti se ne scapparono, Lepido chiede amnistie per proscritti scampati, riabilitazione e dei loro figli, accesso </a:t>
            </a:r>
            <a:r>
              <a:rPr lang="it-IT" sz="1400" baseline="0" dirty="0" smtClean="0">
                <a:sym typeface="Wingdings" pitchFamily="2" charset="2"/>
              </a:rPr>
              <a:t>carriera </a:t>
            </a:r>
            <a:r>
              <a:rPr lang="it-IT" sz="1400" baseline="0" dirty="0" smtClean="0">
                <a:sym typeface="Wingdings" pitchFamily="2" charset="2"/>
              </a:rPr>
              <a:t>politica e restituzione dei </a:t>
            </a:r>
            <a:r>
              <a:rPr lang="it-IT" sz="1400" baseline="0" dirty="0" smtClean="0">
                <a:sym typeface="Wingdings" pitchFamily="2" charset="2"/>
              </a:rPr>
              <a:t>beni</a:t>
            </a:r>
          </a:p>
          <a:p>
            <a:pPr>
              <a:buFont typeface="Wingdings"/>
              <a:buChar char="à"/>
            </a:pPr>
            <a:r>
              <a:rPr lang="it-IT" sz="1400" baseline="0" dirty="0" smtClean="0">
                <a:sym typeface="Wingdings" pitchFamily="2" charset="2"/>
              </a:rPr>
              <a:t>piena </a:t>
            </a:r>
            <a:r>
              <a:rPr lang="it-IT" sz="1400" baseline="0" dirty="0" err="1" smtClean="0">
                <a:sym typeface="Wingdings" pitchFamily="2" charset="2"/>
              </a:rPr>
              <a:t>tesaurazione</a:t>
            </a:r>
            <a:r>
              <a:rPr lang="it-IT" sz="1400" baseline="0" dirty="0" smtClean="0">
                <a:sym typeface="Wingdings" pitchFamily="2" charset="2"/>
              </a:rPr>
              <a:t> del potere </a:t>
            </a:r>
            <a:r>
              <a:rPr lang="it-IT" sz="1400" baseline="0" dirty="0" smtClean="0">
                <a:sym typeface="Wingdings" pitchFamily="2" charset="2"/>
              </a:rPr>
              <a:t>dei tribunizi</a:t>
            </a:r>
            <a:endParaRPr lang="it-IT" sz="1400" dirty="0"/>
          </a:p>
        </p:txBody>
      </p:sp>
      <p:sp>
        <p:nvSpPr>
          <p:cNvPr id="4" name="Segnaposto numero diapositiva 3"/>
          <p:cNvSpPr>
            <a:spLocks noGrp="1"/>
          </p:cNvSpPr>
          <p:nvPr>
            <p:ph type="sldNum" sz="quarter" idx="10"/>
          </p:nvPr>
        </p:nvSpPr>
        <p:spPr/>
        <p:txBody>
          <a:bodyPr/>
          <a:lstStyle/>
          <a:p>
            <a:fld id="{DCF6504F-4E52-4E5C-9CBC-3D28638A12B8}" type="slidenum">
              <a:rPr lang="it-IT" smtClean="0"/>
              <a:pPr/>
              <a:t>42</a:t>
            </a:fld>
            <a:endParaRPr lang="it-IT"/>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sz="1400" dirty="0" smtClean="0"/>
              <a:t>Abbandono</a:t>
            </a:r>
            <a:r>
              <a:rPr lang="it-IT" sz="1400" baseline="0" dirty="0" smtClean="0"/>
              <a:t> dei suoi alleati</a:t>
            </a:r>
            <a:r>
              <a:rPr lang="it-IT" sz="1400" baseline="0" dirty="0" smtClean="0"/>
              <a:t>!</a:t>
            </a:r>
          </a:p>
          <a:p>
            <a:r>
              <a:rPr lang="it-IT" sz="1400" baseline="0" dirty="0" smtClean="0">
                <a:sym typeface="Wingdings" pitchFamily="2" charset="2"/>
              </a:rPr>
              <a:t></a:t>
            </a:r>
            <a:r>
              <a:rPr lang="it-IT" sz="1400" baseline="0" dirty="0" smtClean="0">
                <a:sym typeface="Wingdings" pitchFamily="2" charset="2"/>
              </a:rPr>
              <a:t>Campicello avito di Virgilio piange perché è stato dato ad </a:t>
            </a:r>
            <a:r>
              <a:rPr lang="it-IT" sz="1400" baseline="0" dirty="0" smtClean="0">
                <a:sym typeface="Wingdings" pitchFamily="2" charset="2"/>
              </a:rPr>
              <a:t>altri</a:t>
            </a:r>
          </a:p>
          <a:p>
            <a:pPr>
              <a:buFont typeface="Wingdings"/>
              <a:buChar char="à"/>
            </a:pPr>
            <a:r>
              <a:rPr lang="it-IT" sz="1400" baseline="0" dirty="0" smtClean="0">
                <a:sym typeface="Wingdings" pitchFamily="2" charset="2"/>
              </a:rPr>
              <a:t>coloni </a:t>
            </a:r>
            <a:r>
              <a:rPr lang="it-IT" sz="1400" baseline="0" dirty="0" err="1" smtClean="0">
                <a:sym typeface="Wingdings" pitchFamily="2" charset="2"/>
              </a:rPr>
              <a:t>sillani</a:t>
            </a:r>
            <a:r>
              <a:rPr lang="it-IT" sz="1400" baseline="0" dirty="0" smtClean="0">
                <a:sym typeface="Wingdings" pitchFamily="2" charset="2"/>
              </a:rPr>
              <a:t> ottengono vari appezzamenti di terra, in Etruria ora </a:t>
            </a:r>
            <a:r>
              <a:rPr lang="it-IT" sz="1400" baseline="0" dirty="0" smtClean="0">
                <a:sym typeface="Wingdings" pitchFamily="2" charset="2"/>
              </a:rPr>
              <a:t>c’è </a:t>
            </a:r>
            <a:r>
              <a:rPr lang="it-IT" sz="1400" baseline="0" dirty="0" smtClean="0">
                <a:sym typeface="Wingdings" pitchFamily="2" charset="2"/>
              </a:rPr>
              <a:t>la fuga dei </a:t>
            </a:r>
            <a:r>
              <a:rPr lang="it-IT" sz="1400" baseline="0" dirty="0" err="1" smtClean="0">
                <a:sym typeface="Wingdings" pitchFamily="2" charset="2"/>
              </a:rPr>
              <a:t>sillani</a:t>
            </a:r>
            <a:r>
              <a:rPr lang="it-IT" sz="1400" baseline="0" dirty="0" smtClean="0">
                <a:sym typeface="Wingdings" pitchFamily="2" charset="2"/>
              </a:rPr>
              <a:t> dagli appezzamenti di </a:t>
            </a:r>
            <a:r>
              <a:rPr lang="it-IT" sz="1400" baseline="0" dirty="0" smtClean="0">
                <a:sym typeface="Wingdings" pitchFamily="2" charset="2"/>
              </a:rPr>
              <a:t>terra</a:t>
            </a:r>
          </a:p>
          <a:p>
            <a:pPr>
              <a:buFont typeface="Wingdings"/>
              <a:buNone/>
            </a:pPr>
            <a:r>
              <a:rPr lang="it-IT" sz="1400" baseline="0" dirty="0" smtClean="0">
                <a:sym typeface="Wingdings" pitchFamily="2" charset="2"/>
              </a:rPr>
              <a:t> </a:t>
            </a:r>
            <a:r>
              <a:rPr lang="it-IT" sz="1400" baseline="0" dirty="0" smtClean="0">
                <a:sym typeface="Wingdings" pitchFamily="2" charset="2"/>
              </a:rPr>
              <a:t>invio di entrambi i consoli, Lepido fallisce; Lepido si pone a cardine di tali </a:t>
            </a:r>
            <a:r>
              <a:rPr lang="it-IT" sz="1400" baseline="0" dirty="0" smtClean="0">
                <a:sym typeface="Wingdings" pitchFamily="2" charset="2"/>
              </a:rPr>
              <a:t>ribelli </a:t>
            </a:r>
            <a:r>
              <a:rPr lang="it-IT" sz="1400" baseline="0" dirty="0" smtClean="0">
                <a:sym typeface="Wingdings" pitchFamily="2" charset="2"/>
              </a:rPr>
              <a:t>marciando verso Roma </a:t>
            </a:r>
            <a:r>
              <a:rPr lang="it-IT" sz="1400" baseline="0" dirty="0" smtClean="0">
                <a:sym typeface="Wingdings" pitchFamily="2" charset="2"/>
              </a:rPr>
              <a:t>ma è sconfitto </a:t>
            </a:r>
            <a:r>
              <a:rPr lang="it-IT" sz="1400" baseline="0" dirty="0" smtClean="0">
                <a:sym typeface="Wingdings" pitchFamily="2" charset="2"/>
              </a:rPr>
              <a:t>presso Roma e fugge in Sardegna i suoi seguaci fuggono in Spagna, un </a:t>
            </a:r>
            <a:r>
              <a:rPr lang="it-IT" sz="1400" baseline="0" dirty="0" err="1" smtClean="0">
                <a:sym typeface="Wingdings" pitchFamily="2" charset="2"/>
              </a:rPr>
              <a:t>enclub</a:t>
            </a:r>
            <a:r>
              <a:rPr lang="it-IT" sz="1400" baseline="0" dirty="0" smtClean="0">
                <a:sym typeface="Wingdings" pitchFamily="2" charset="2"/>
              </a:rPr>
              <a:t>, </a:t>
            </a:r>
            <a:r>
              <a:rPr lang="it-IT" sz="1400" baseline="0" dirty="0" smtClean="0">
                <a:sym typeface="Wingdings" pitchFamily="2" charset="2"/>
              </a:rPr>
              <a:t>si forma un partito Mariano comandato da </a:t>
            </a:r>
            <a:r>
              <a:rPr lang="it-IT" sz="1400" baseline="0" dirty="0" err="1" smtClean="0">
                <a:sym typeface="Wingdings" pitchFamily="2" charset="2"/>
              </a:rPr>
              <a:t>Sertorio</a:t>
            </a:r>
            <a:r>
              <a:rPr lang="it-IT" sz="1400" baseline="0" dirty="0" smtClean="0">
                <a:sym typeface="Wingdings" pitchFamily="2" charset="2"/>
              </a:rPr>
              <a:t>, spedito in Spagna citeriore da Silla</a:t>
            </a:r>
            <a:endParaRPr lang="it-IT" sz="1400" dirty="0"/>
          </a:p>
        </p:txBody>
      </p:sp>
      <p:sp>
        <p:nvSpPr>
          <p:cNvPr id="4" name="Segnaposto numero diapositiva 3"/>
          <p:cNvSpPr>
            <a:spLocks noGrp="1"/>
          </p:cNvSpPr>
          <p:nvPr>
            <p:ph type="sldNum" sz="quarter" idx="10"/>
          </p:nvPr>
        </p:nvSpPr>
        <p:spPr/>
        <p:txBody>
          <a:bodyPr/>
          <a:lstStyle/>
          <a:p>
            <a:fld id="{DCF6504F-4E52-4E5C-9CBC-3D28638A12B8}" type="slidenum">
              <a:rPr lang="it-IT" smtClean="0"/>
              <a:pPr/>
              <a:t>43</a:t>
            </a:fld>
            <a:endParaRPr lang="it-IT"/>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pPr algn="just"/>
            <a:r>
              <a:rPr lang="it-IT" sz="1600" dirty="0" smtClean="0"/>
              <a:t>Via via le sue truppe mariane</a:t>
            </a:r>
            <a:r>
              <a:rPr lang="it-IT" sz="1600" baseline="0" dirty="0" smtClean="0"/>
              <a:t> che si erano salvate dalla varie sconfitte ed era riuscito ad ammaliare il territorio della Spagna, controllo delle </a:t>
            </a:r>
            <a:r>
              <a:rPr lang="it-IT" sz="1600" baseline="0" dirty="0" err="1" smtClean="0"/>
              <a:t>elites</a:t>
            </a:r>
            <a:r>
              <a:rPr lang="it-IT" sz="1600" baseline="0" dirty="0" smtClean="0"/>
              <a:t> iberica, fonda elle scuole per rampolli dell’</a:t>
            </a:r>
            <a:r>
              <a:rPr lang="it-IT" sz="1600" baseline="0" dirty="0" err="1" smtClean="0"/>
              <a:t>elites</a:t>
            </a:r>
            <a:r>
              <a:rPr lang="it-IT" sz="1600" baseline="0" dirty="0" smtClean="0"/>
              <a:t> iberiche educati alla romana, apertura agli indigeni e apertura agli ostaggi iberici, sostegno anche delle popolazioni indigene dell’ </a:t>
            </a:r>
            <a:r>
              <a:rPr lang="it-IT" sz="1600" baseline="0" dirty="0" err="1" smtClean="0"/>
              <a:t>Iberia</a:t>
            </a:r>
            <a:r>
              <a:rPr lang="it-IT" sz="1600" baseline="0" dirty="0" smtClean="0"/>
              <a:t>.</a:t>
            </a:r>
          </a:p>
          <a:p>
            <a:pPr algn="just"/>
            <a:r>
              <a:rPr lang="it-IT" sz="1600" b="0" dirty="0" smtClean="0"/>
              <a:t>Mariano, abile generale, è inviato a governare la  Spagna Citeriore; riesce a controllare gran parte delle province iberiche tra 83 e 72, coagulando intorno a sé le aristocrazie indigene, i romani residenti nelle Spagne, i residui della resistenza </a:t>
            </a:r>
            <a:r>
              <a:rPr lang="it-IT" sz="1600" b="0" dirty="0" err="1" smtClean="0"/>
              <a:t>anti-sillana</a:t>
            </a:r>
            <a:r>
              <a:rPr lang="it-IT" sz="1600" b="0" dirty="0" smtClean="0"/>
              <a:t> fuggiti dall’Italia. </a:t>
            </a:r>
          </a:p>
          <a:p>
            <a:pPr algn="just"/>
            <a:r>
              <a:rPr lang="it-IT" sz="1600" b="0" dirty="0" smtClean="0"/>
              <a:t>Nel 79 viene inviato contro di lui </a:t>
            </a:r>
            <a:r>
              <a:rPr lang="it-IT" sz="1600" b="0" dirty="0" err="1" smtClean="0"/>
              <a:t>Cecilio</a:t>
            </a:r>
            <a:r>
              <a:rPr lang="it-IT" sz="1600" b="0" dirty="0" smtClean="0"/>
              <a:t> </a:t>
            </a:r>
            <a:r>
              <a:rPr lang="it-IT" sz="1600" b="0" dirty="0" err="1" smtClean="0"/>
              <a:t>Metello</a:t>
            </a:r>
            <a:r>
              <a:rPr lang="it-IT" sz="1600" b="0" dirty="0" smtClean="0"/>
              <a:t> Pio e nel 76 </a:t>
            </a:r>
            <a:r>
              <a:rPr lang="it-IT" sz="1600" b="0" dirty="0" err="1" smtClean="0"/>
              <a:t>Pompeo</a:t>
            </a:r>
            <a:r>
              <a:rPr lang="it-IT" sz="1600" b="0" dirty="0" smtClean="0"/>
              <a:t>.</a:t>
            </a:r>
          </a:p>
          <a:p>
            <a:pPr algn="just"/>
            <a:r>
              <a:rPr lang="it-IT" sz="1600" b="0" dirty="0" smtClean="0"/>
              <a:t>La lotta si chiude solo con l’uccisione di </a:t>
            </a:r>
            <a:r>
              <a:rPr lang="it-IT" sz="1600" b="0" dirty="0" err="1" smtClean="0"/>
              <a:t>Sertorio</a:t>
            </a:r>
            <a:r>
              <a:rPr lang="it-IT" sz="1600" b="0" dirty="0" smtClean="0"/>
              <a:t> da parte di un suo ufficiale.</a:t>
            </a:r>
          </a:p>
          <a:p>
            <a:r>
              <a:rPr lang="it-IT" sz="1600" baseline="0" dirty="0" smtClean="0">
                <a:sym typeface="Wingdings" pitchFamily="2" charset="2"/>
              </a:rPr>
              <a:t> </a:t>
            </a:r>
            <a:r>
              <a:rPr lang="it-IT" sz="1600" baseline="0" dirty="0" err="1" smtClean="0">
                <a:sym typeface="Wingdings" pitchFamily="2" charset="2"/>
              </a:rPr>
              <a:t>eliminazine</a:t>
            </a:r>
            <a:r>
              <a:rPr lang="it-IT" sz="1600" baseline="0" dirty="0" smtClean="0">
                <a:sym typeface="Wingdings" pitchFamily="2" charset="2"/>
              </a:rPr>
              <a:t> di </a:t>
            </a:r>
            <a:r>
              <a:rPr lang="it-IT" sz="1600" baseline="0" dirty="0" err="1" smtClean="0">
                <a:sym typeface="Wingdings" pitchFamily="2" charset="2"/>
              </a:rPr>
              <a:t>Sertorio</a:t>
            </a:r>
            <a:r>
              <a:rPr lang="it-IT" sz="1600" baseline="0" dirty="0" smtClean="0">
                <a:sym typeface="Wingdings" pitchFamily="2" charset="2"/>
              </a:rPr>
              <a:t> nata all’interno del suo </a:t>
            </a:r>
            <a:r>
              <a:rPr lang="it-IT" sz="1600" baseline="0" dirty="0" err="1" smtClean="0">
                <a:sym typeface="Wingdings" pitchFamily="2" charset="2"/>
              </a:rPr>
              <a:t>enclub</a:t>
            </a:r>
            <a:r>
              <a:rPr lang="it-IT" sz="1600" baseline="0" dirty="0" smtClean="0">
                <a:sym typeface="Wingdings" pitchFamily="2" charset="2"/>
              </a:rPr>
              <a:t> nel 72</a:t>
            </a:r>
            <a:endParaRPr lang="it-IT" sz="1600" dirty="0"/>
          </a:p>
        </p:txBody>
      </p:sp>
      <p:sp>
        <p:nvSpPr>
          <p:cNvPr id="4" name="Segnaposto numero diapositiva 3"/>
          <p:cNvSpPr>
            <a:spLocks noGrp="1"/>
          </p:cNvSpPr>
          <p:nvPr>
            <p:ph type="sldNum" sz="quarter" idx="10"/>
          </p:nvPr>
        </p:nvSpPr>
        <p:spPr/>
        <p:txBody>
          <a:bodyPr/>
          <a:lstStyle/>
          <a:p>
            <a:fld id="{DCF6504F-4E52-4E5C-9CBC-3D28638A12B8}" type="slidenum">
              <a:rPr lang="it-IT" smtClean="0"/>
              <a:pPr/>
              <a:t>44</a:t>
            </a:fld>
            <a:endParaRPr lang="it-IT"/>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sz="1400" b="1" dirty="0" smtClean="0"/>
              <a:t> Nel 73, a Capua, un gruppo di gladiatori si ribella e suscita una violenta rivolta a cui aderiscono non solo gli schiavi ma anche liberi, piccoli proprietari e braccianti. Dopo ripetute sconfitte, Il Senato attribuisce un comando straordinario, nel 72, a P. </a:t>
            </a:r>
            <a:r>
              <a:rPr lang="it-IT" sz="1400" b="1" dirty="0" err="1" smtClean="0"/>
              <a:t>Licinio</a:t>
            </a:r>
            <a:r>
              <a:rPr lang="it-IT" sz="1400" b="1" dirty="0" smtClean="0"/>
              <a:t> Crasso. Nel 71 Spartaco viene sconfitto e ucciso. I resti del suo esercito sono massacrati dalle truppe di </a:t>
            </a:r>
            <a:r>
              <a:rPr lang="it-IT" sz="1400" b="1" dirty="0" err="1" smtClean="0"/>
              <a:t>Pompeo</a:t>
            </a:r>
            <a:r>
              <a:rPr lang="it-IT" sz="1400" b="1" dirty="0" smtClean="0"/>
              <a:t>.</a:t>
            </a:r>
          </a:p>
          <a:p>
            <a:r>
              <a:rPr lang="it-IT" sz="1400" dirty="0" smtClean="0"/>
              <a:t>Problema </a:t>
            </a:r>
            <a:r>
              <a:rPr lang="it-IT" sz="1400" dirty="0" smtClean="0"/>
              <a:t>di Spartaco: rivolta scuola </a:t>
            </a:r>
            <a:r>
              <a:rPr lang="it-IT" sz="1400" dirty="0" err="1" smtClean="0"/>
              <a:t>gladatoria</a:t>
            </a:r>
            <a:r>
              <a:rPr lang="it-IT" sz="1400" dirty="0" smtClean="0"/>
              <a:t> di </a:t>
            </a:r>
            <a:r>
              <a:rPr lang="it-IT" sz="1400" dirty="0" smtClean="0"/>
              <a:t>Capua</a:t>
            </a:r>
          </a:p>
          <a:p>
            <a:r>
              <a:rPr lang="it-IT" sz="1400" dirty="0" smtClean="0">
                <a:sym typeface="Wingdings" pitchFamily="2" charset="2"/>
              </a:rPr>
              <a:t> </a:t>
            </a:r>
            <a:r>
              <a:rPr lang="it-IT" sz="1400" dirty="0" smtClean="0">
                <a:sym typeface="Wingdings" pitchFamily="2" charset="2"/>
              </a:rPr>
              <a:t>72 comando di </a:t>
            </a:r>
            <a:r>
              <a:rPr lang="it-IT" sz="1400" dirty="0" err="1" smtClean="0">
                <a:sym typeface="Wingdings" pitchFamily="2" charset="2"/>
              </a:rPr>
              <a:t>Licinio</a:t>
            </a:r>
            <a:r>
              <a:rPr lang="it-IT" sz="1400" dirty="0" smtClean="0">
                <a:sym typeface="Wingdings" pitchFamily="2" charset="2"/>
              </a:rPr>
              <a:t> Crasso(ex</a:t>
            </a:r>
            <a:r>
              <a:rPr lang="it-IT" sz="1400" baseline="0" dirty="0" smtClean="0">
                <a:sym typeface="Wingdings" pitchFamily="2" charset="2"/>
              </a:rPr>
              <a:t> sostenitore di Silla) alla ricerca di un successo militare, vede nella rivolta </a:t>
            </a:r>
            <a:r>
              <a:rPr lang="it-IT" sz="1400" baseline="0" dirty="0" err="1" smtClean="0">
                <a:sym typeface="Wingdings" pitchFamily="2" charset="2"/>
              </a:rPr>
              <a:t>schiavile</a:t>
            </a:r>
            <a:r>
              <a:rPr lang="it-IT" sz="1400" baseline="0" dirty="0" smtClean="0">
                <a:sym typeface="Wingdings" pitchFamily="2" charset="2"/>
              </a:rPr>
              <a:t> la possibilità di vari </a:t>
            </a:r>
            <a:r>
              <a:rPr lang="it-IT" sz="1400" baseline="0" dirty="0" smtClean="0">
                <a:sym typeface="Wingdings" pitchFamily="2" charset="2"/>
              </a:rPr>
              <a:t>allori</a:t>
            </a:r>
          </a:p>
          <a:p>
            <a:pPr>
              <a:buFont typeface="Wingdings"/>
              <a:buChar char="à"/>
            </a:pPr>
            <a:r>
              <a:rPr lang="it-IT" sz="1400" baseline="0" dirty="0" smtClean="0">
                <a:sym typeface="Wingdings" pitchFamily="2" charset="2"/>
              </a:rPr>
              <a:t>però </a:t>
            </a:r>
            <a:r>
              <a:rPr lang="it-IT" sz="1400" baseline="0" dirty="0" smtClean="0">
                <a:sym typeface="Wingdings" pitchFamily="2" charset="2"/>
              </a:rPr>
              <a:t>non gode pienamente del successo 6 7 mila schiavi fuggono verso Nord </a:t>
            </a:r>
            <a:r>
              <a:rPr lang="it-IT" sz="1400" baseline="0" dirty="0" err="1" smtClean="0">
                <a:sym typeface="Wingdings" pitchFamily="2" charset="2"/>
              </a:rPr>
              <a:t>Pompeo</a:t>
            </a:r>
            <a:r>
              <a:rPr lang="it-IT" sz="1400" baseline="0" dirty="0" smtClean="0">
                <a:sym typeface="Wingdings" pitchFamily="2" charset="2"/>
              </a:rPr>
              <a:t> che se crasso aveva ucciso gli schiavi </a:t>
            </a:r>
            <a:r>
              <a:rPr lang="it-IT" sz="1400" baseline="0" dirty="0" err="1" smtClean="0">
                <a:sym typeface="Wingdings" pitchFamily="2" charset="2"/>
              </a:rPr>
              <a:t>Pompeo</a:t>
            </a:r>
            <a:r>
              <a:rPr lang="it-IT" sz="1400" baseline="0" dirty="0" smtClean="0">
                <a:sym typeface="Wingdings" pitchFamily="2" charset="2"/>
              </a:rPr>
              <a:t> li aveva annientativi poiché aveva impalato gli schiavi lungo la via </a:t>
            </a:r>
            <a:r>
              <a:rPr lang="it-IT" sz="1400" baseline="0" dirty="0" smtClean="0">
                <a:sym typeface="Wingdings" pitchFamily="2" charset="2"/>
              </a:rPr>
              <a:t>Appia</a:t>
            </a:r>
          </a:p>
          <a:p>
            <a:pPr>
              <a:buFont typeface="Wingdings"/>
              <a:buNone/>
            </a:pPr>
            <a:r>
              <a:rPr lang="it-IT" sz="1400" baseline="0" dirty="0" smtClean="0">
                <a:sym typeface="Wingdings" pitchFamily="2" charset="2"/>
              </a:rPr>
              <a:t> </a:t>
            </a:r>
            <a:r>
              <a:rPr lang="it-IT" sz="1400" baseline="0" dirty="0" smtClean="0">
                <a:sym typeface="Wingdings" pitchFamily="2" charset="2"/>
              </a:rPr>
              <a:t>ulteriore motivo di frizione al problema del merito del problema di </a:t>
            </a:r>
            <a:r>
              <a:rPr lang="it-IT" sz="1400" baseline="0" dirty="0" smtClean="0">
                <a:sym typeface="Wingdings" pitchFamily="2" charset="2"/>
              </a:rPr>
              <a:t>Spartaco</a:t>
            </a:r>
            <a:endParaRPr lang="it-IT" sz="1400" dirty="0"/>
          </a:p>
        </p:txBody>
      </p:sp>
      <p:sp>
        <p:nvSpPr>
          <p:cNvPr id="4" name="Segnaposto numero diapositiva 3"/>
          <p:cNvSpPr>
            <a:spLocks noGrp="1"/>
          </p:cNvSpPr>
          <p:nvPr>
            <p:ph type="sldNum" sz="quarter" idx="10"/>
          </p:nvPr>
        </p:nvSpPr>
        <p:spPr/>
        <p:txBody>
          <a:bodyPr/>
          <a:lstStyle/>
          <a:p>
            <a:fld id="{DCF6504F-4E52-4E5C-9CBC-3D28638A12B8}" type="slidenum">
              <a:rPr lang="it-IT" smtClean="0"/>
              <a:pPr/>
              <a:t>45</a:t>
            </a:fld>
            <a:endParaRPr lang="it-IT"/>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dirty="0" err="1" smtClean="0"/>
              <a:t>Pompeo</a:t>
            </a:r>
            <a:r>
              <a:rPr lang="it-IT" baseline="0" dirty="0" smtClean="0"/>
              <a:t> e Crasso</a:t>
            </a:r>
            <a:endParaRPr lang="it-IT" dirty="0"/>
          </a:p>
        </p:txBody>
      </p:sp>
      <p:sp>
        <p:nvSpPr>
          <p:cNvPr id="4" name="Segnaposto numero diapositiva 3"/>
          <p:cNvSpPr>
            <a:spLocks noGrp="1"/>
          </p:cNvSpPr>
          <p:nvPr>
            <p:ph type="sldNum" sz="quarter" idx="10"/>
          </p:nvPr>
        </p:nvSpPr>
        <p:spPr/>
        <p:txBody>
          <a:bodyPr/>
          <a:lstStyle/>
          <a:p>
            <a:fld id="{DCF6504F-4E52-4E5C-9CBC-3D28638A12B8}" type="slidenum">
              <a:rPr lang="it-IT" smtClean="0"/>
              <a:pPr/>
              <a:t>46</a:t>
            </a:fld>
            <a:endParaRPr lang="it-IT"/>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dirty="0" smtClean="0"/>
              <a:t>Chi </a:t>
            </a:r>
            <a:r>
              <a:rPr lang="it-IT" dirty="0" smtClean="0"/>
              <a:t>è </a:t>
            </a:r>
            <a:r>
              <a:rPr lang="it-IT" dirty="0" err="1" smtClean="0"/>
              <a:t>Pompeo</a:t>
            </a:r>
            <a:r>
              <a:rPr lang="it-IT" dirty="0" smtClean="0"/>
              <a:t>? Eredita l’esercito</a:t>
            </a:r>
            <a:r>
              <a:rPr lang="it-IT" baseline="0" dirty="0" smtClean="0"/>
              <a:t> del padre lo mette al servizio di Silla; </a:t>
            </a:r>
            <a:endParaRPr lang="it-IT" baseline="0" dirty="0" smtClean="0"/>
          </a:p>
          <a:p>
            <a:r>
              <a:rPr lang="it-IT" baseline="0" dirty="0" smtClean="0">
                <a:sym typeface="Wingdings" pitchFamily="2" charset="2"/>
              </a:rPr>
              <a:t></a:t>
            </a:r>
            <a:r>
              <a:rPr lang="it-IT" baseline="0" dirty="0" smtClean="0"/>
              <a:t>compito </a:t>
            </a:r>
            <a:r>
              <a:rPr lang="it-IT" baseline="0" dirty="0" smtClean="0"/>
              <a:t>da </a:t>
            </a:r>
            <a:r>
              <a:rPr lang="it-IT" baseline="0" dirty="0" smtClean="0"/>
              <a:t>Silla </a:t>
            </a:r>
            <a:r>
              <a:rPr lang="it-IT" baseline="0" dirty="0" smtClean="0"/>
              <a:t>di eliminare </a:t>
            </a:r>
            <a:r>
              <a:rPr lang="it-IT" baseline="0" dirty="0" smtClean="0"/>
              <a:t>l’esercito </a:t>
            </a:r>
            <a:r>
              <a:rPr lang="it-IT" baseline="0" dirty="0" smtClean="0"/>
              <a:t>di Mario e i suoi residui in Sicilia e Africa, richiede il </a:t>
            </a:r>
            <a:r>
              <a:rPr lang="it-IT" baseline="0" dirty="0" err="1" smtClean="0"/>
              <a:t>triumphum</a:t>
            </a:r>
            <a:r>
              <a:rPr lang="it-IT" baseline="0" dirty="0" smtClean="0"/>
              <a:t> (Cesare </a:t>
            </a:r>
            <a:r>
              <a:rPr lang="it-IT" baseline="0" dirty="0" smtClean="0"/>
              <a:t>non parlerà mai di </a:t>
            </a:r>
            <a:r>
              <a:rPr lang="it-IT" baseline="0" dirty="0" err="1" smtClean="0"/>
              <a:t>Pompeo</a:t>
            </a:r>
            <a:r>
              <a:rPr lang="it-IT" baseline="0" dirty="0" smtClean="0"/>
              <a:t>, parlerà di quei sovrani stranieri; Augusto trionfo </a:t>
            </a:r>
            <a:r>
              <a:rPr lang="it-IT" baseline="0" dirty="0" smtClean="0"/>
              <a:t>sull’Egitto </a:t>
            </a:r>
            <a:r>
              <a:rPr lang="it-IT" baseline="0" dirty="0" smtClean="0"/>
              <a:t>ha sconfitto Cleopatra) </a:t>
            </a:r>
            <a:endParaRPr lang="it-IT" baseline="0" dirty="0" smtClean="0"/>
          </a:p>
          <a:p>
            <a:pPr>
              <a:buFont typeface="Wingdings"/>
              <a:buChar char="à"/>
            </a:pPr>
            <a:r>
              <a:rPr lang="it-IT" baseline="0" dirty="0" smtClean="0">
                <a:sym typeface="Wingdings" pitchFamily="2" charset="2"/>
              </a:rPr>
              <a:t>rottura </a:t>
            </a:r>
            <a:r>
              <a:rPr lang="it-IT" baseline="0" dirty="0" smtClean="0">
                <a:sym typeface="Wingdings" pitchFamily="2" charset="2"/>
              </a:rPr>
              <a:t>con Silla, conciliazione con i </a:t>
            </a:r>
            <a:r>
              <a:rPr lang="it-IT" baseline="0" dirty="0" err="1" smtClean="0">
                <a:sym typeface="Wingdings" pitchFamily="2" charset="2"/>
              </a:rPr>
              <a:t>Metelli</a:t>
            </a:r>
            <a:r>
              <a:rPr lang="it-IT" baseline="0" dirty="0" smtClean="0">
                <a:sym typeface="Wingdings" pitchFamily="2" charset="2"/>
              </a:rPr>
              <a:t>, dimostrando un fiuto politico si stacca da Lepido al momento giusto: comando della guerra contro </a:t>
            </a:r>
            <a:r>
              <a:rPr lang="it-IT" baseline="0" dirty="0" err="1" smtClean="0">
                <a:sym typeface="Wingdings" pitchFamily="2" charset="2"/>
              </a:rPr>
              <a:t>Sertorio</a:t>
            </a:r>
            <a:r>
              <a:rPr lang="it-IT" baseline="0" dirty="0" smtClean="0">
                <a:sym typeface="Wingdings" pitchFamily="2" charset="2"/>
              </a:rPr>
              <a:t>, acclamandosi come vincitore anche se non è </a:t>
            </a:r>
            <a:r>
              <a:rPr lang="it-IT" baseline="0" dirty="0" smtClean="0">
                <a:sym typeface="Wingdings" pitchFamily="2" charset="2"/>
              </a:rPr>
              <a:t>vero</a:t>
            </a:r>
          </a:p>
          <a:p>
            <a:pPr>
              <a:buFont typeface="Wingdings"/>
              <a:buNone/>
            </a:pPr>
            <a:r>
              <a:rPr lang="it-IT" baseline="0" dirty="0" smtClean="0">
                <a:sym typeface="Wingdings" pitchFamily="2" charset="2"/>
              </a:rPr>
              <a:t> </a:t>
            </a:r>
            <a:r>
              <a:rPr lang="it-IT" baseline="0" dirty="0" smtClean="0">
                <a:sym typeface="Wingdings" pitchFamily="2" charset="2"/>
              </a:rPr>
              <a:t>completamente liberato il problema degli schiavi</a:t>
            </a:r>
            <a:endParaRPr lang="it-IT" dirty="0"/>
          </a:p>
        </p:txBody>
      </p:sp>
      <p:sp>
        <p:nvSpPr>
          <p:cNvPr id="4" name="Segnaposto numero diapositiva 3"/>
          <p:cNvSpPr>
            <a:spLocks noGrp="1"/>
          </p:cNvSpPr>
          <p:nvPr>
            <p:ph type="sldNum" sz="quarter" idx="10"/>
          </p:nvPr>
        </p:nvSpPr>
        <p:spPr/>
        <p:txBody>
          <a:bodyPr/>
          <a:lstStyle/>
          <a:p>
            <a:fld id="{DCF6504F-4E52-4E5C-9CBC-3D28638A12B8}" type="slidenum">
              <a:rPr lang="it-IT" smtClean="0"/>
              <a:pPr/>
              <a:t>47</a:t>
            </a:fld>
            <a:endParaRPr lang="it-IT"/>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dirty="0" smtClean="0"/>
              <a:t>Somiglianza</a:t>
            </a:r>
            <a:r>
              <a:rPr lang="it-IT" baseline="0" dirty="0" smtClean="0"/>
              <a:t> con Bel </a:t>
            </a:r>
            <a:r>
              <a:rPr lang="it-IT" baseline="0" dirty="0" smtClean="0"/>
              <a:t>Pietro</a:t>
            </a:r>
          </a:p>
          <a:p>
            <a:pPr>
              <a:buFont typeface="Wingdings"/>
              <a:buChar char="à"/>
            </a:pPr>
            <a:r>
              <a:rPr lang="it-IT" baseline="0" dirty="0" smtClean="0">
                <a:sym typeface="Wingdings" pitchFamily="2" charset="2"/>
              </a:rPr>
              <a:t>schierandosi </a:t>
            </a:r>
            <a:r>
              <a:rPr lang="it-IT" baseline="0" dirty="0" smtClean="0">
                <a:sym typeface="Wingdings" pitchFamily="2" charset="2"/>
              </a:rPr>
              <a:t>con Silla negli anni </a:t>
            </a:r>
            <a:r>
              <a:rPr lang="it-IT" baseline="0" dirty="0" smtClean="0">
                <a:sym typeface="Wingdings" pitchFamily="2" charset="2"/>
              </a:rPr>
              <a:t>ottanta</a:t>
            </a:r>
          </a:p>
          <a:p>
            <a:pPr>
              <a:buFont typeface="Wingdings"/>
              <a:buNone/>
            </a:pPr>
            <a:r>
              <a:rPr lang="it-IT" baseline="0" dirty="0" smtClean="0">
                <a:sym typeface="Wingdings" pitchFamily="2" charset="2"/>
              </a:rPr>
              <a:t> </a:t>
            </a:r>
            <a:r>
              <a:rPr lang="it-IT" baseline="0" dirty="0" smtClean="0">
                <a:sym typeface="Wingdings" pitchFamily="2" charset="2"/>
              </a:rPr>
              <a:t>sostanza economica </a:t>
            </a:r>
            <a:r>
              <a:rPr lang="it-IT" baseline="0" dirty="0" smtClean="0">
                <a:sym typeface="Wingdings" pitchFamily="2" charset="2"/>
              </a:rPr>
              <a:t>mostruosa, </a:t>
            </a:r>
            <a:r>
              <a:rPr lang="it-IT" baseline="0" dirty="0" smtClean="0">
                <a:sym typeface="Wingdings" pitchFamily="2" charset="2"/>
              </a:rPr>
              <a:t>comando della guerra contro Spartaco si vanta di sconfiggere l’esercito contro Spartaco(i 6 mila si fanno annientare da </a:t>
            </a:r>
            <a:r>
              <a:rPr lang="it-IT" baseline="0" dirty="0" err="1" smtClean="0">
                <a:sym typeface="Wingdings" pitchFamily="2" charset="2"/>
              </a:rPr>
              <a:t>Pompeo</a:t>
            </a:r>
            <a:r>
              <a:rPr lang="it-IT" baseline="0" dirty="0" smtClean="0">
                <a:sym typeface="Wingdings" pitchFamily="2" charset="2"/>
              </a:rPr>
              <a:t> e non da lui)</a:t>
            </a:r>
            <a:endParaRPr lang="it-IT" dirty="0"/>
          </a:p>
        </p:txBody>
      </p:sp>
      <p:sp>
        <p:nvSpPr>
          <p:cNvPr id="4" name="Segnaposto numero diapositiva 3"/>
          <p:cNvSpPr>
            <a:spLocks noGrp="1"/>
          </p:cNvSpPr>
          <p:nvPr>
            <p:ph type="sldNum" sz="quarter" idx="10"/>
          </p:nvPr>
        </p:nvSpPr>
        <p:spPr/>
        <p:txBody>
          <a:bodyPr/>
          <a:lstStyle/>
          <a:p>
            <a:fld id="{DCF6504F-4E52-4E5C-9CBC-3D28638A12B8}" type="slidenum">
              <a:rPr lang="it-IT" smtClean="0"/>
              <a:pPr/>
              <a:t>48</a:t>
            </a:fld>
            <a:endParaRPr lang="it-IT"/>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dirty="0" smtClean="0"/>
              <a:t>Uniti dalla militanza con Silla erano già in concorrenza fra di loro, anche con il Caso di </a:t>
            </a:r>
            <a:r>
              <a:rPr lang="it-IT" dirty="0" smtClean="0"/>
              <a:t>Spartaco</a:t>
            </a:r>
          </a:p>
          <a:p>
            <a:r>
              <a:rPr lang="it-IT" dirty="0" smtClean="0">
                <a:sym typeface="Wingdings" pitchFamily="2" charset="2"/>
              </a:rPr>
              <a:t> </a:t>
            </a:r>
            <a:r>
              <a:rPr lang="it-IT" dirty="0" smtClean="0">
                <a:sym typeface="Wingdings" pitchFamily="2" charset="2"/>
              </a:rPr>
              <a:t>richiesta del consolato</a:t>
            </a:r>
            <a:r>
              <a:rPr lang="it-IT" baseline="0" dirty="0" smtClean="0">
                <a:sym typeface="Wingdings" pitchFamily="2" charset="2"/>
              </a:rPr>
              <a:t> devono collaborare, perché </a:t>
            </a:r>
            <a:r>
              <a:rPr lang="it-IT" baseline="0" dirty="0" err="1" smtClean="0">
                <a:sym typeface="Wingdings" pitchFamily="2" charset="2"/>
              </a:rPr>
              <a:t>Pompeo</a:t>
            </a:r>
            <a:r>
              <a:rPr lang="it-IT" baseline="0" dirty="0" smtClean="0">
                <a:sym typeface="Wingdings" pitchFamily="2" charset="2"/>
              </a:rPr>
              <a:t> ancora non era stato pretore, </a:t>
            </a:r>
            <a:r>
              <a:rPr lang="it-IT" baseline="0" dirty="0" smtClean="0">
                <a:sym typeface="Wingdings" pitchFamily="2" charset="2"/>
              </a:rPr>
              <a:t>Crasso </a:t>
            </a:r>
            <a:r>
              <a:rPr lang="it-IT" baseline="0" dirty="0" smtClean="0">
                <a:sym typeface="Wingdings" pitchFamily="2" charset="2"/>
              </a:rPr>
              <a:t>appena stato pretore non passa i periodo fra consolato e pretore, entrambe le </a:t>
            </a:r>
            <a:r>
              <a:rPr lang="it-IT" baseline="0" smtClean="0">
                <a:sym typeface="Wingdings" pitchFamily="2" charset="2"/>
              </a:rPr>
              <a:t>candidatura </a:t>
            </a:r>
            <a:r>
              <a:rPr lang="it-IT" baseline="0" smtClean="0">
                <a:sym typeface="Wingdings" pitchFamily="2" charset="2"/>
              </a:rPr>
              <a:t>erano irregolari</a:t>
            </a:r>
            <a:endParaRPr lang="it-IT" dirty="0"/>
          </a:p>
        </p:txBody>
      </p:sp>
      <p:sp>
        <p:nvSpPr>
          <p:cNvPr id="4" name="Segnaposto numero diapositiva 3"/>
          <p:cNvSpPr>
            <a:spLocks noGrp="1"/>
          </p:cNvSpPr>
          <p:nvPr>
            <p:ph type="sldNum" sz="quarter" idx="10"/>
          </p:nvPr>
        </p:nvSpPr>
        <p:spPr/>
        <p:txBody>
          <a:bodyPr/>
          <a:lstStyle/>
          <a:p>
            <a:fld id="{DCF6504F-4E52-4E5C-9CBC-3D28638A12B8}" type="slidenum">
              <a:rPr lang="it-IT" smtClean="0"/>
              <a:pPr/>
              <a:t>49</a:t>
            </a:fld>
            <a:endParaRPr lang="it-IT"/>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lo stile del titolo</a:t>
            </a:r>
            <a:endParaRPr lang="it-IT"/>
          </a:p>
        </p:txBody>
      </p:sp>
      <p:sp>
        <p:nvSpPr>
          <p:cNvPr id="3" name="Sottotitolo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lvl1pPr>
              <a:defRPr/>
            </a:lvl1pPr>
          </a:lstStyle>
          <a:p>
            <a:endParaRPr lang="it-IT"/>
          </a:p>
        </p:txBody>
      </p:sp>
      <p:sp>
        <p:nvSpPr>
          <p:cNvPr id="5" name="Segnaposto piè di pagina 4"/>
          <p:cNvSpPr>
            <a:spLocks noGrp="1"/>
          </p:cNvSpPr>
          <p:nvPr>
            <p:ph type="ftr" sz="quarter" idx="11"/>
          </p:nvPr>
        </p:nvSpPr>
        <p:spPr/>
        <p:txBody>
          <a:bodyPr/>
          <a:lstStyle>
            <a:lvl1pPr>
              <a:defRPr/>
            </a:lvl1pPr>
          </a:lstStyle>
          <a:p>
            <a:endParaRPr lang="it-IT"/>
          </a:p>
        </p:txBody>
      </p:sp>
      <p:sp>
        <p:nvSpPr>
          <p:cNvPr id="6" name="Segnaposto numero diapositiva 5"/>
          <p:cNvSpPr>
            <a:spLocks noGrp="1"/>
          </p:cNvSpPr>
          <p:nvPr>
            <p:ph type="sldNum" sz="quarter" idx="12"/>
          </p:nvPr>
        </p:nvSpPr>
        <p:spPr/>
        <p:txBody>
          <a:bodyPr/>
          <a:lstStyle>
            <a:lvl1pPr>
              <a:defRPr/>
            </a:lvl1pPr>
          </a:lstStyle>
          <a:p>
            <a:fld id="{CC15440C-809F-4FA3-A466-9B6125954B1A}" type="slidenum">
              <a:rPr lang="it-IT"/>
              <a:pPr/>
              <a:t>‹N›</a:t>
            </a:fld>
            <a:endParaRPr lang="it-I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lvl1pPr>
              <a:defRPr/>
            </a:lvl1pPr>
          </a:lstStyle>
          <a:p>
            <a:endParaRPr lang="it-IT"/>
          </a:p>
        </p:txBody>
      </p:sp>
      <p:sp>
        <p:nvSpPr>
          <p:cNvPr id="5" name="Segnaposto piè di pagina 4"/>
          <p:cNvSpPr>
            <a:spLocks noGrp="1"/>
          </p:cNvSpPr>
          <p:nvPr>
            <p:ph type="ftr" sz="quarter" idx="11"/>
          </p:nvPr>
        </p:nvSpPr>
        <p:spPr/>
        <p:txBody>
          <a:bodyPr/>
          <a:lstStyle>
            <a:lvl1pPr>
              <a:defRPr/>
            </a:lvl1pPr>
          </a:lstStyle>
          <a:p>
            <a:endParaRPr lang="it-IT"/>
          </a:p>
        </p:txBody>
      </p:sp>
      <p:sp>
        <p:nvSpPr>
          <p:cNvPr id="6" name="Segnaposto numero diapositiva 5"/>
          <p:cNvSpPr>
            <a:spLocks noGrp="1"/>
          </p:cNvSpPr>
          <p:nvPr>
            <p:ph type="sldNum" sz="quarter" idx="12"/>
          </p:nvPr>
        </p:nvSpPr>
        <p:spPr/>
        <p:txBody>
          <a:bodyPr/>
          <a:lstStyle>
            <a:lvl1pPr>
              <a:defRPr/>
            </a:lvl1pPr>
          </a:lstStyle>
          <a:p>
            <a:fld id="{5C82C46C-FC2B-4538-BBCE-AE400EB88001}" type="slidenum">
              <a:rPr lang="it-IT"/>
              <a:pPr/>
              <a:t>‹N›</a:t>
            </a:fld>
            <a:endParaRPr 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it-IT" smtClean="0"/>
              <a:t>Fare clic per modificare stili del testo dello schema</a:t>
            </a:r>
          </a:p>
        </p:txBody>
      </p:sp>
      <p:sp>
        <p:nvSpPr>
          <p:cNvPr id="4" name="Segnaposto data 3"/>
          <p:cNvSpPr>
            <a:spLocks noGrp="1"/>
          </p:cNvSpPr>
          <p:nvPr>
            <p:ph type="dt" sz="half" idx="10"/>
          </p:nvPr>
        </p:nvSpPr>
        <p:spPr/>
        <p:txBody>
          <a:bodyPr/>
          <a:lstStyle>
            <a:lvl1pPr>
              <a:defRPr/>
            </a:lvl1pPr>
          </a:lstStyle>
          <a:p>
            <a:endParaRPr lang="it-IT"/>
          </a:p>
        </p:txBody>
      </p:sp>
      <p:sp>
        <p:nvSpPr>
          <p:cNvPr id="5" name="Segnaposto piè di pagina 4"/>
          <p:cNvSpPr>
            <a:spLocks noGrp="1"/>
          </p:cNvSpPr>
          <p:nvPr>
            <p:ph type="ftr" sz="quarter" idx="11"/>
          </p:nvPr>
        </p:nvSpPr>
        <p:spPr/>
        <p:txBody>
          <a:bodyPr/>
          <a:lstStyle>
            <a:lvl1pPr>
              <a:defRPr/>
            </a:lvl1pPr>
          </a:lstStyle>
          <a:p>
            <a:endParaRPr lang="it-IT"/>
          </a:p>
        </p:txBody>
      </p:sp>
      <p:sp>
        <p:nvSpPr>
          <p:cNvPr id="6" name="Segnaposto numero diapositiva 5"/>
          <p:cNvSpPr>
            <a:spLocks noGrp="1"/>
          </p:cNvSpPr>
          <p:nvPr>
            <p:ph type="sldNum" sz="quarter" idx="12"/>
          </p:nvPr>
        </p:nvSpPr>
        <p:spPr/>
        <p:txBody>
          <a:bodyPr/>
          <a:lstStyle>
            <a:lvl1pPr>
              <a:defRPr/>
            </a:lvl1pPr>
          </a:lstStyle>
          <a:p>
            <a:fld id="{3760E873-2C0D-4D8B-979D-7630A1DA2295}" type="slidenum">
              <a:rPr lang="it-IT"/>
              <a:pPr/>
              <a:t>‹N›</a:t>
            </a:fld>
            <a:endParaRPr lang="it-IT"/>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4"/>
          <p:cNvSpPr>
            <a:spLocks noGrp="1"/>
          </p:cNvSpPr>
          <p:nvPr>
            <p:ph type="dt" sz="half" idx="10"/>
          </p:nvPr>
        </p:nvSpPr>
        <p:spPr/>
        <p:txBody>
          <a:bodyPr/>
          <a:lstStyle>
            <a:lvl1pPr>
              <a:defRPr/>
            </a:lvl1pPr>
          </a:lstStyle>
          <a:p>
            <a:endParaRPr lang="it-IT"/>
          </a:p>
        </p:txBody>
      </p:sp>
      <p:sp>
        <p:nvSpPr>
          <p:cNvPr id="6" name="Segnaposto piè di pagina 5"/>
          <p:cNvSpPr>
            <a:spLocks noGrp="1"/>
          </p:cNvSpPr>
          <p:nvPr>
            <p:ph type="ftr" sz="quarter" idx="11"/>
          </p:nvPr>
        </p:nvSpPr>
        <p:spPr/>
        <p:txBody>
          <a:bodyPr/>
          <a:lstStyle>
            <a:lvl1pPr>
              <a:defRPr/>
            </a:lvl1pPr>
          </a:lstStyle>
          <a:p>
            <a:endParaRPr lang="it-IT"/>
          </a:p>
        </p:txBody>
      </p:sp>
      <p:sp>
        <p:nvSpPr>
          <p:cNvPr id="7" name="Segnaposto numero diapositiva 6"/>
          <p:cNvSpPr>
            <a:spLocks noGrp="1"/>
          </p:cNvSpPr>
          <p:nvPr>
            <p:ph type="sldNum" sz="quarter" idx="12"/>
          </p:nvPr>
        </p:nvSpPr>
        <p:spPr/>
        <p:txBody>
          <a:bodyPr/>
          <a:lstStyle>
            <a:lvl1pPr>
              <a:defRPr/>
            </a:lvl1pPr>
          </a:lstStyle>
          <a:p>
            <a:fld id="{0CC7D55D-7A53-48E3-AA9F-698D3591CB89}" type="slidenum">
              <a:rPr lang="it-IT"/>
              <a:pPr/>
              <a:t>‹N›</a:t>
            </a:fld>
            <a:endParaRPr lang="it-I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6"/>
          <p:cNvSpPr>
            <a:spLocks noGrp="1"/>
          </p:cNvSpPr>
          <p:nvPr>
            <p:ph type="dt" sz="half" idx="10"/>
          </p:nvPr>
        </p:nvSpPr>
        <p:spPr/>
        <p:txBody>
          <a:bodyPr/>
          <a:lstStyle>
            <a:lvl1pPr>
              <a:defRPr/>
            </a:lvl1pPr>
          </a:lstStyle>
          <a:p>
            <a:endParaRPr lang="it-IT"/>
          </a:p>
        </p:txBody>
      </p:sp>
      <p:sp>
        <p:nvSpPr>
          <p:cNvPr id="8" name="Segnaposto piè di pagina 7"/>
          <p:cNvSpPr>
            <a:spLocks noGrp="1"/>
          </p:cNvSpPr>
          <p:nvPr>
            <p:ph type="ftr" sz="quarter" idx="11"/>
          </p:nvPr>
        </p:nvSpPr>
        <p:spPr/>
        <p:txBody>
          <a:bodyPr/>
          <a:lstStyle>
            <a:lvl1pPr>
              <a:defRPr/>
            </a:lvl1pPr>
          </a:lstStyle>
          <a:p>
            <a:endParaRPr lang="it-IT"/>
          </a:p>
        </p:txBody>
      </p:sp>
      <p:sp>
        <p:nvSpPr>
          <p:cNvPr id="9" name="Segnaposto numero diapositiva 8"/>
          <p:cNvSpPr>
            <a:spLocks noGrp="1"/>
          </p:cNvSpPr>
          <p:nvPr>
            <p:ph type="sldNum" sz="quarter" idx="12"/>
          </p:nvPr>
        </p:nvSpPr>
        <p:spPr/>
        <p:txBody>
          <a:bodyPr/>
          <a:lstStyle>
            <a:lvl1pPr>
              <a:defRPr/>
            </a:lvl1pPr>
          </a:lstStyle>
          <a:p>
            <a:fld id="{DBA0D253-8601-4AAF-852D-F3D7C0EBAAFA}" type="slidenum">
              <a:rPr lang="it-IT"/>
              <a:pPr/>
              <a:t>‹N›</a:t>
            </a:fld>
            <a:endParaRPr lang="it-I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data 2"/>
          <p:cNvSpPr>
            <a:spLocks noGrp="1"/>
          </p:cNvSpPr>
          <p:nvPr>
            <p:ph type="dt" sz="half" idx="10"/>
          </p:nvPr>
        </p:nvSpPr>
        <p:spPr/>
        <p:txBody>
          <a:bodyPr/>
          <a:lstStyle>
            <a:lvl1pPr>
              <a:defRPr/>
            </a:lvl1pPr>
          </a:lstStyle>
          <a:p>
            <a:endParaRPr lang="it-IT"/>
          </a:p>
        </p:txBody>
      </p:sp>
      <p:sp>
        <p:nvSpPr>
          <p:cNvPr id="4" name="Segnaposto piè di pagina 3"/>
          <p:cNvSpPr>
            <a:spLocks noGrp="1"/>
          </p:cNvSpPr>
          <p:nvPr>
            <p:ph type="ftr" sz="quarter" idx="11"/>
          </p:nvPr>
        </p:nvSpPr>
        <p:spPr/>
        <p:txBody>
          <a:bodyPr/>
          <a:lstStyle>
            <a:lvl1pPr>
              <a:defRPr/>
            </a:lvl1pPr>
          </a:lstStyle>
          <a:p>
            <a:endParaRPr lang="it-IT"/>
          </a:p>
        </p:txBody>
      </p:sp>
      <p:sp>
        <p:nvSpPr>
          <p:cNvPr id="5" name="Segnaposto numero diapositiva 4"/>
          <p:cNvSpPr>
            <a:spLocks noGrp="1"/>
          </p:cNvSpPr>
          <p:nvPr>
            <p:ph type="sldNum" sz="quarter" idx="12"/>
          </p:nvPr>
        </p:nvSpPr>
        <p:spPr/>
        <p:txBody>
          <a:bodyPr/>
          <a:lstStyle>
            <a:lvl1pPr>
              <a:defRPr/>
            </a:lvl1pPr>
          </a:lstStyle>
          <a:p>
            <a:fld id="{23FBC3A6-8301-47F4-B2D3-355156FA82CE}" type="slidenum">
              <a:rPr lang="it-IT"/>
              <a:pPr/>
              <a:t>‹N›</a:t>
            </a:fld>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lvl1pPr>
              <a:defRPr/>
            </a:lvl1pPr>
          </a:lstStyle>
          <a:p>
            <a:endParaRPr lang="it-IT"/>
          </a:p>
        </p:txBody>
      </p:sp>
      <p:sp>
        <p:nvSpPr>
          <p:cNvPr id="3" name="Segnaposto piè di pagina 2"/>
          <p:cNvSpPr>
            <a:spLocks noGrp="1"/>
          </p:cNvSpPr>
          <p:nvPr>
            <p:ph type="ftr" sz="quarter" idx="11"/>
          </p:nvPr>
        </p:nvSpPr>
        <p:spPr/>
        <p:txBody>
          <a:bodyPr/>
          <a:lstStyle>
            <a:lvl1pPr>
              <a:defRPr/>
            </a:lvl1pPr>
          </a:lstStyle>
          <a:p>
            <a:endParaRPr lang="it-IT"/>
          </a:p>
        </p:txBody>
      </p:sp>
      <p:sp>
        <p:nvSpPr>
          <p:cNvPr id="4" name="Segnaposto numero diapositiva 3"/>
          <p:cNvSpPr>
            <a:spLocks noGrp="1"/>
          </p:cNvSpPr>
          <p:nvPr>
            <p:ph type="sldNum" sz="quarter" idx="12"/>
          </p:nvPr>
        </p:nvSpPr>
        <p:spPr/>
        <p:txBody>
          <a:bodyPr/>
          <a:lstStyle>
            <a:lvl1pPr>
              <a:defRPr/>
            </a:lvl1pPr>
          </a:lstStyle>
          <a:p>
            <a:fld id="{4EB1B084-0396-4E52-BDD0-0B4E227CD9D6}" type="slidenum">
              <a:rPr lang="it-IT"/>
              <a:pPr/>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lvl1pPr>
              <a:defRPr/>
            </a:lvl1pPr>
          </a:lstStyle>
          <a:p>
            <a:endParaRPr lang="it-IT"/>
          </a:p>
        </p:txBody>
      </p:sp>
      <p:sp>
        <p:nvSpPr>
          <p:cNvPr id="6" name="Segnaposto piè di pagina 5"/>
          <p:cNvSpPr>
            <a:spLocks noGrp="1"/>
          </p:cNvSpPr>
          <p:nvPr>
            <p:ph type="ftr" sz="quarter" idx="11"/>
          </p:nvPr>
        </p:nvSpPr>
        <p:spPr/>
        <p:txBody>
          <a:bodyPr/>
          <a:lstStyle>
            <a:lvl1pPr>
              <a:defRPr/>
            </a:lvl1pPr>
          </a:lstStyle>
          <a:p>
            <a:endParaRPr lang="it-IT"/>
          </a:p>
        </p:txBody>
      </p:sp>
      <p:sp>
        <p:nvSpPr>
          <p:cNvPr id="7" name="Segnaposto numero diapositiva 6"/>
          <p:cNvSpPr>
            <a:spLocks noGrp="1"/>
          </p:cNvSpPr>
          <p:nvPr>
            <p:ph type="sldNum" sz="quarter" idx="12"/>
          </p:nvPr>
        </p:nvSpPr>
        <p:spPr/>
        <p:txBody>
          <a:bodyPr/>
          <a:lstStyle>
            <a:lvl1pPr>
              <a:defRPr/>
            </a:lvl1pPr>
          </a:lstStyle>
          <a:p>
            <a:fld id="{3B2E568A-900B-4BE7-852C-9F8D0EC46767}" type="slidenum">
              <a:rPr lang="it-IT"/>
              <a:pPr/>
              <a:t>‹N›</a:t>
            </a:fld>
            <a:endParaRPr lang="it-I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lvl1pPr>
              <a:defRPr/>
            </a:lvl1pPr>
          </a:lstStyle>
          <a:p>
            <a:endParaRPr lang="it-IT"/>
          </a:p>
        </p:txBody>
      </p:sp>
      <p:sp>
        <p:nvSpPr>
          <p:cNvPr id="6" name="Segnaposto piè di pagina 5"/>
          <p:cNvSpPr>
            <a:spLocks noGrp="1"/>
          </p:cNvSpPr>
          <p:nvPr>
            <p:ph type="ftr" sz="quarter" idx="11"/>
          </p:nvPr>
        </p:nvSpPr>
        <p:spPr/>
        <p:txBody>
          <a:bodyPr/>
          <a:lstStyle>
            <a:lvl1pPr>
              <a:defRPr/>
            </a:lvl1pPr>
          </a:lstStyle>
          <a:p>
            <a:endParaRPr lang="it-IT"/>
          </a:p>
        </p:txBody>
      </p:sp>
      <p:sp>
        <p:nvSpPr>
          <p:cNvPr id="7" name="Segnaposto numero diapositiva 6"/>
          <p:cNvSpPr>
            <a:spLocks noGrp="1"/>
          </p:cNvSpPr>
          <p:nvPr>
            <p:ph type="sldNum" sz="quarter" idx="12"/>
          </p:nvPr>
        </p:nvSpPr>
        <p:spPr/>
        <p:txBody>
          <a:bodyPr/>
          <a:lstStyle>
            <a:lvl1pPr>
              <a:defRPr/>
            </a:lvl1pPr>
          </a:lstStyle>
          <a:p>
            <a:fld id="{67E91478-EAD9-4D92-98F6-7C7CE3AF481B}" type="slidenum">
              <a:rPr lang="it-IT"/>
              <a:pPr/>
              <a:t>‹N›</a:t>
            </a:fld>
            <a:endParaRPr lang="it-I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lvl1pPr>
              <a:defRPr/>
            </a:lvl1pPr>
          </a:lstStyle>
          <a:p>
            <a:endParaRPr lang="it-IT"/>
          </a:p>
        </p:txBody>
      </p:sp>
      <p:sp>
        <p:nvSpPr>
          <p:cNvPr id="5" name="Segnaposto piè di pagina 4"/>
          <p:cNvSpPr>
            <a:spLocks noGrp="1"/>
          </p:cNvSpPr>
          <p:nvPr>
            <p:ph type="ftr" sz="quarter" idx="11"/>
          </p:nvPr>
        </p:nvSpPr>
        <p:spPr/>
        <p:txBody>
          <a:bodyPr/>
          <a:lstStyle>
            <a:lvl1pPr>
              <a:defRPr/>
            </a:lvl1pPr>
          </a:lstStyle>
          <a:p>
            <a:endParaRPr lang="it-IT"/>
          </a:p>
        </p:txBody>
      </p:sp>
      <p:sp>
        <p:nvSpPr>
          <p:cNvPr id="6" name="Segnaposto numero diapositiva 5"/>
          <p:cNvSpPr>
            <a:spLocks noGrp="1"/>
          </p:cNvSpPr>
          <p:nvPr>
            <p:ph type="sldNum" sz="quarter" idx="12"/>
          </p:nvPr>
        </p:nvSpPr>
        <p:spPr/>
        <p:txBody>
          <a:bodyPr/>
          <a:lstStyle>
            <a:lvl1pPr>
              <a:defRPr/>
            </a:lvl1pPr>
          </a:lstStyle>
          <a:p>
            <a:fld id="{E2406703-E919-4970-BB76-64D9AE850E6B}" type="slidenum">
              <a:rPr lang="it-IT"/>
              <a:pPr/>
              <a:t>‹N›</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lvl1pPr>
              <a:defRPr/>
            </a:lvl1pPr>
          </a:lstStyle>
          <a:p>
            <a:endParaRPr lang="it-IT"/>
          </a:p>
        </p:txBody>
      </p:sp>
      <p:sp>
        <p:nvSpPr>
          <p:cNvPr id="5" name="Segnaposto piè di pagina 4"/>
          <p:cNvSpPr>
            <a:spLocks noGrp="1"/>
          </p:cNvSpPr>
          <p:nvPr>
            <p:ph type="ftr" sz="quarter" idx="11"/>
          </p:nvPr>
        </p:nvSpPr>
        <p:spPr/>
        <p:txBody>
          <a:bodyPr/>
          <a:lstStyle>
            <a:lvl1pPr>
              <a:defRPr/>
            </a:lvl1pPr>
          </a:lstStyle>
          <a:p>
            <a:endParaRPr lang="it-IT"/>
          </a:p>
        </p:txBody>
      </p:sp>
      <p:sp>
        <p:nvSpPr>
          <p:cNvPr id="6" name="Segnaposto numero diapositiva 5"/>
          <p:cNvSpPr>
            <a:spLocks noGrp="1"/>
          </p:cNvSpPr>
          <p:nvPr>
            <p:ph type="sldNum" sz="quarter" idx="12"/>
          </p:nvPr>
        </p:nvSpPr>
        <p:spPr/>
        <p:txBody>
          <a:bodyPr/>
          <a:lstStyle>
            <a:lvl1pPr>
              <a:defRPr/>
            </a:lvl1pPr>
          </a:lstStyle>
          <a:p>
            <a:fld id="{B11D6318-8C37-45F5-8765-88A86A9F9574}" type="slidenum">
              <a:rPr lang="it-IT"/>
              <a:pPr/>
              <a:t>‹N›</a:t>
            </a:fld>
            <a:endParaRPr lang="it-I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it-IT" smtClean="0"/>
              <a:t>Fare clic per modificare lo stile del titolo</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endParaRPr lang="it-IT"/>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endParaRPr lang="it-IT"/>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149A1E52-B311-45AF-814B-5D63911B3685}" type="slidenum">
              <a:rPr lang="it-IT"/>
              <a:pPr/>
              <a:t>‹N›</a:t>
            </a:fld>
            <a:endParaRPr lang="it-IT"/>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defRPr>
      </a:lvl2pPr>
      <a:lvl3pPr algn="ctr" rtl="0" fontAlgn="base">
        <a:spcBef>
          <a:spcPct val="0"/>
        </a:spcBef>
        <a:spcAft>
          <a:spcPct val="0"/>
        </a:spcAft>
        <a:defRPr sz="4400">
          <a:solidFill>
            <a:schemeClr val="tx2"/>
          </a:solidFill>
          <a:latin typeface="Arial" charset="0"/>
        </a:defRPr>
      </a:lvl3pPr>
      <a:lvl4pPr algn="ctr" rtl="0" fontAlgn="base">
        <a:spcBef>
          <a:spcPct val="0"/>
        </a:spcBef>
        <a:spcAft>
          <a:spcPct val="0"/>
        </a:spcAft>
        <a:defRPr sz="4400">
          <a:solidFill>
            <a:schemeClr val="tx2"/>
          </a:solidFill>
          <a:latin typeface="Arial" charset="0"/>
        </a:defRPr>
      </a:lvl4pPr>
      <a:lvl5pPr algn="ctr" rtl="0" fontAlgn="base">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12.gif"/><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8.xml"/><Relationship Id="rId1" Type="http://schemas.openxmlformats.org/officeDocument/2006/relationships/slideLayout" Target="../slideLayouts/slideLayout7.xml"/><Relationship Id="rId4" Type="http://schemas.openxmlformats.org/officeDocument/2006/relationships/image" Target="../media/image15.png"/></Relationships>
</file>

<file path=ppt/slides/_rels/slide3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0.xml"/><Relationship Id="rId1" Type="http://schemas.openxmlformats.org/officeDocument/2006/relationships/slideLayout" Target="../slideLayouts/slideLayout7.xml"/><Relationship Id="rId4" Type="http://schemas.openxmlformats.org/officeDocument/2006/relationships/image" Target="../media/image18.jpe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5.xml"/><Relationship Id="rId1" Type="http://schemas.openxmlformats.org/officeDocument/2006/relationships/slideLayout" Target="../slideLayouts/slideLayout7.xml"/><Relationship Id="rId4" Type="http://schemas.openxmlformats.org/officeDocument/2006/relationships/image" Target="../media/image20.jpeg"/></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44.xml"/><Relationship Id="rId1" Type="http://schemas.openxmlformats.org/officeDocument/2006/relationships/slideLayout" Target="../slideLayouts/slideLayout7.xml"/><Relationship Id="rId4" Type="http://schemas.openxmlformats.org/officeDocument/2006/relationships/image" Target="../media/image25.png"/></Relationships>
</file>

<file path=ppt/slides/_rels/slide4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Text Box 4"/>
          <p:cNvSpPr txBox="1">
            <a:spLocks noChangeArrowheads="1"/>
          </p:cNvSpPr>
          <p:nvPr/>
        </p:nvSpPr>
        <p:spPr bwMode="auto">
          <a:xfrm>
            <a:off x="0" y="0"/>
            <a:ext cx="7200900" cy="2677656"/>
          </a:xfrm>
          <a:prstGeom prst="rect">
            <a:avLst/>
          </a:prstGeom>
          <a:solidFill>
            <a:srgbClr val="99CCFF"/>
          </a:solidFill>
          <a:ln w="38100">
            <a:solidFill>
              <a:srgbClr val="808000"/>
            </a:solidFill>
            <a:miter lim="800000"/>
            <a:headEnd/>
            <a:tailEnd/>
          </a:ln>
          <a:effectLst/>
        </p:spPr>
        <p:txBody>
          <a:bodyPr>
            <a:spAutoFit/>
          </a:bodyPr>
          <a:lstStyle/>
          <a:p>
            <a:pPr algn="just"/>
            <a:r>
              <a:rPr lang="it-IT" sz="2000" b="1" dirty="0"/>
              <a:t>     </a:t>
            </a:r>
            <a:r>
              <a:rPr lang="it-IT" sz="2800" b="1" dirty="0"/>
              <a:t>Nonostante la morte di Tiberio </a:t>
            </a:r>
            <a:r>
              <a:rPr lang="it-IT" sz="2800" b="1" dirty="0" err="1"/>
              <a:t>Gracco</a:t>
            </a:r>
            <a:r>
              <a:rPr lang="it-IT" sz="2800" b="1" dirty="0"/>
              <a:t>, il suo programma  agrario viene portato avanti. La commissione agraria è sicuramente operante, come dimostrano i cippi rinvenuti, negli anni immediatamente successivi</a:t>
            </a:r>
            <a:r>
              <a:rPr lang="it-IT" sz="2400" b="1" dirty="0"/>
              <a:t>.</a:t>
            </a:r>
            <a:endParaRPr lang="it-IT" b="1" dirty="0"/>
          </a:p>
        </p:txBody>
      </p:sp>
      <p:sp>
        <p:nvSpPr>
          <p:cNvPr id="2053" name="Text Box 5"/>
          <p:cNvSpPr txBox="1">
            <a:spLocks noChangeArrowheads="1"/>
          </p:cNvSpPr>
          <p:nvPr/>
        </p:nvSpPr>
        <p:spPr bwMode="auto">
          <a:xfrm>
            <a:off x="1" y="2809870"/>
            <a:ext cx="9143999" cy="3539430"/>
          </a:xfrm>
          <a:prstGeom prst="rect">
            <a:avLst/>
          </a:prstGeom>
          <a:solidFill>
            <a:srgbClr val="99CCFF"/>
          </a:solidFill>
          <a:ln w="38100">
            <a:solidFill>
              <a:srgbClr val="808000"/>
            </a:solidFill>
            <a:miter lim="800000"/>
            <a:headEnd/>
            <a:tailEnd/>
          </a:ln>
          <a:effectLst/>
        </p:spPr>
        <p:txBody>
          <a:bodyPr wrap="square">
            <a:spAutoFit/>
          </a:bodyPr>
          <a:lstStyle/>
          <a:p>
            <a:pPr algn="just"/>
            <a:r>
              <a:rPr lang="it-IT" sz="2000" b="1" dirty="0"/>
              <a:t>     </a:t>
            </a:r>
            <a:r>
              <a:rPr lang="it-IT" sz="2800" b="1" dirty="0"/>
              <a:t>A Roma, la tensione politica rimaneva particolarmente alta: nel 132, i nuovi consoli fecero condannare a morte alcuni partigiani di Tiberio, accusati di complicità  nel tentativo di instaurare una tirannide, mentre Cornelio Scipione Nasica, che aveva guidato l’attacco a Tiberio, viene fatto allontanare da Roma per evitargli un processo per l’accusa di aver ucciso o fatto uccidere un tribuno</a:t>
            </a:r>
            <a:r>
              <a:rPr lang="it-IT" b="1" dirty="0"/>
              <a:t>.</a:t>
            </a:r>
          </a:p>
        </p:txBody>
      </p:sp>
      <p:pic>
        <p:nvPicPr>
          <p:cNvPr id="2054" name="Picture 6" descr="cippo graccano"/>
          <p:cNvPicPr>
            <a:picLocks noChangeAspect="1" noChangeArrowheads="1"/>
          </p:cNvPicPr>
          <p:nvPr/>
        </p:nvPicPr>
        <p:blipFill>
          <a:blip r:embed="rId3" cstate="print"/>
          <a:srcRect/>
          <a:stretch>
            <a:fillRect/>
          </a:stretch>
        </p:blipFill>
        <p:spPr bwMode="auto">
          <a:xfrm>
            <a:off x="7281636" y="0"/>
            <a:ext cx="1673225" cy="1800225"/>
          </a:xfrm>
          <a:prstGeom prst="rect">
            <a:avLst/>
          </a:prstGeom>
          <a:noFill/>
          <a:ln w="38100">
            <a:solidFill>
              <a:srgbClr val="808000"/>
            </a:solid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ext Box 2"/>
          <p:cNvSpPr txBox="1">
            <a:spLocks noChangeArrowheads="1"/>
          </p:cNvSpPr>
          <p:nvPr/>
        </p:nvSpPr>
        <p:spPr bwMode="auto">
          <a:xfrm>
            <a:off x="0" y="0"/>
            <a:ext cx="9144000" cy="3046988"/>
          </a:xfrm>
          <a:prstGeom prst="rect">
            <a:avLst/>
          </a:prstGeom>
          <a:solidFill>
            <a:srgbClr val="CC99FF"/>
          </a:solidFill>
          <a:ln w="38100">
            <a:solidFill>
              <a:srgbClr val="808000"/>
            </a:solidFill>
            <a:miter lim="800000"/>
            <a:headEnd/>
            <a:tailEnd/>
          </a:ln>
          <a:effectLst/>
        </p:spPr>
        <p:txBody>
          <a:bodyPr wrap="square">
            <a:spAutoFit/>
          </a:bodyPr>
          <a:lstStyle/>
          <a:p>
            <a:pPr algn="just"/>
            <a:r>
              <a:rPr lang="it-IT" b="1" dirty="0"/>
              <a:t>     </a:t>
            </a:r>
            <a:r>
              <a:rPr lang="it-IT" sz="2400" b="1" dirty="0"/>
              <a:t>La legge agraria di Tiberio, oltre che da una larga parte della élite romana, era fortemente osteggiata anche dagli Italici, a danno dei quali erano state realizzate le confische che avevano  permesso la costituzione dell’</a:t>
            </a:r>
            <a:r>
              <a:rPr lang="it-IT" sz="2400" b="1" i="1" dirty="0" err="1"/>
              <a:t>ager</a:t>
            </a:r>
            <a:r>
              <a:rPr lang="it-IT" sz="2400" b="1" dirty="0"/>
              <a:t> </a:t>
            </a:r>
            <a:r>
              <a:rPr lang="it-IT" sz="2400" b="1" i="1" dirty="0" err="1"/>
              <a:t>publicus</a:t>
            </a:r>
            <a:r>
              <a:rPr lang="it-IT" sz="2400" b="1" dirty="0"/>
              <a:t> che adesso si intendeva recuperare. Questi terreni, lasciati alla libera occupazione, erano stati sfruttati anche dalle aristocrazie locali che, con il provvedimento </a:t>
            </a:r>
            <a:r>
              <a:rPr lang="it-IT" sz="2400" b="1" dirty="0" err="1"/>
              <a:t>tiberiano</a:t>
            </a:r>
            <a:r>
              <a:rPr lang="it-IT" sz="2400" b="1" dirty="0"/>
              <a:t>, si vedevano minacciate nel loro possesso.</a:t>
            </a:r>
            <a:endParaRPr lang="it-IT" b="1" dirty="0"/>
          </a:p>
        </p:txBody>
      </p:sp>
      <p:sp>
        <p:nvSpPr>
          <p:cNvPr id="3075" name="Text Box 3"/>
          <p:cNvSpPr txBox="1">
            <a:spLocks noChangeArrowheads="1"/>
          </p:cNvSpPr>
          <p:nvPr/>
        </p:nvSpPr>
        <p:spPr bwMode="auto">
          <a:xfrm>
            <a:off x="971550" y="3429000"/>
            <a:ext cx="4321175" cy="2677656"/>
          </a:xfrm>
          <a:prstGeom prst="rect">
            <a:avLst/>
          </a:prstGeom>
          <a:solidFill>
            <a:srgbClr val="CC99FF"/>
          </a:solidFill>
          <a:ln w="38100">
            <a:solidFill>
              <a:srgbClr val="808000"/>
            </a:solidFill>
            <a:miter lim="800000"/>
            <a:headEnd/>
            <a:tailEnd/>
          </a:ln>
          <a:effectLst/>
        </p:spPr>
        <p:txBody>
          <a:bodyPr>
            <a:spAutoFit/>
          </a:bodyPr>
          <a:lstStyle/>
          <a:p>
            <a:pPr algn="just"/>
            <a:r>
              <a:rPr lang="it-IT" b="1" dirty="0"/>
              <a:t>     </a:t>
            </a:r>
            <a:r>
              <a:rPr lang="it-IT" sz="2400" b="1" dirty="0"/>
              <a:t>La difesa degli interessi di queste aristocrazie locali venne assunto da Scipione Emiliano, legato ai Gracchi da vincoli di parentela, ma strenuo oppositore della loro politica  agraria</a:t>
            </a:r>
            <a:r>
              <a:rPr lang="it-IT" b="1" dirty="0"/>
              <a:t>. </a:t>
            </a:r>
          </a:p>
        </p:txBody>
      </p:sp>
      <p:pic>
        <p:nvPicPr>
          <p:cNvPr id="3076" name="Picture 4" descr="Scipione Emiliano"/>
          <p:cNvPicPr>
            <a:picLocks noChangeAspect="1" noChangeArrowheads="1"/>
          </p:cNvPicPr>
          <p:nvPr/>
        </p:nvPicPr>
        <p:blipFill>
          <a:blip r:embed="rId3" cstate="print"/>
          <a:srcRect/>
          <a:stretch>
            <a:fillRect/>
          </a:stretch>
        </p:blipFill>
        <p:spPr bwMode="auto">
          <a:xfrm>
            <a:off x="5867400" y="3429000"/>
            <a:ext cx="2292350" cy="2808288"/>
          </a:xfrm>
          <a:prstGeom prst="rect">
            <a:avLst/>
          </a:prstGeom>
          <a:noFill/>
          <a:ln w="38100">
            <a:solidFill>
              <a:srgbClr val="808000"/>
            </a:solidFill>
            <a:miter lim="800000"/>
            <a:headEnd/>
            <a:tailEnd/>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Text Box 4"/>
          <p:cNvSpPr txBox="1">
            <a:spLocks noChangeArrowheads="1"/>
          </p:cNvSpPr>
          <p:nvPr/>
        </p:nvSpPr>
        <p:spPr bwMode="auto">
          <a:xfrm>
            <a:off x="0" y="0"/>
            <a:ext cx="9124950" cy="3046988"/>
          </a:xfrm>
          <a:prstGeom prst="rect">
            <a:avLst/>
          </a:prstGeom>
          <a:solidFill>
            <a:srgbClr val="CC99FF"/>
          </a:solidFill>
          <a:ln w="38100">
            <a:solidFill>
              <a:srgbClr val="808000"/>
            </a:solidFill>
            <a:miter lim="800000"/>
            <a:headEnd/>
            <a:tailEnd/>
          </a:ln>
          <a:effectLst/>
        </p:spPr>
        <p:txBody>
          <a:bodyPr wrap="square">
            <a:spAutoFit/>
          </a:bodyPr>
          <a:lstStyle/>
          <a:p>
            <a:pPr algn="just"/>
            <a:r>
              <a:rPr lang="it-IT" b="1" dirty="0" smtClean="0"/>
              <a:t>     </a:t>
            </a:r>
            <a:r>
              <a:rPr lang="it-IT" sz="2400" b="1" dirty="0" smtClean="0"/>
              <a:t>Nel 129 </a:t>
            </a:r>
            <a:r>
              <a:rPr lang="it-IT" sz="2400" b="1" dirty="0"/>
              <a:t>Scipione Emiliano fece votare un senatoconsulto che toglieva ai triumviri agrari il potere giudicante nei casi controversi assegnandolo ad uno dei consoli. Per quell’anno il console scelto come arbitro era G. Sempronio </a:t>
            </a:r>
            <a:r>
              <a:rPr lang="it-IT" sz="2400" b="1" dirty="0" err="1"/>
              <a:t>Tuditano</a:t>
            </a:r>
            <a:r>
              <a:rPr lang="it-IT" sz="2400" b="1" dirty="0"/>
              <a:t>, al quale era stato affidato il compito di condurre una spedizione contro alcune popolazioni illiriche; l’assenza del console da Roma rallentò notevolmente l’attività della commissione agraria</a:t>
            </a:r>
            <a:r>
              <a:rPr lang="it-IT" b="1" dirty="0"/>
              <a:t>. </a:t>
            </a:r>
          </a:p>
        </p:txBody>
      </p:sp>
      <p:sp>
        <p:nvSpPr>
          <p:cNvPr id="4101" name="Text Box 5"/>
          <p:cNvSpPr txBox="1">
            <a:spLocks noChangeArrowheads="1"/>
          </p:cNvSpPr>
          <p:nvPr/>
        </p:nvSpPr>
        <p:spPr bwMode="auto">
          <a:xfrm>
            <a:off x="0" y="3429000"/>
            <a:ext cx="9144000" cy="3108543"/>
          </a:xfrm>
          <a:prstGeom prst="rect">
            <a:avLst/>
          </a:prstGeom>
          <a:solidFill>
            <a:srgbClr val="CCFFCC"/>
          </a:solidFill>
          <a:ln w="38100">
            <a:solidFill>
              <a:srgbClr val="808000"/>
            </a:solidFill>
            <a:miter lim="800000"/>
            <a:headEnd/>
            <a:tailEnd/>
          </a:ln>
          <a:effectLst/>
        </p:spPr>
        <p:txBody>
          <a:bodyPr wrap="square">
            <a:spAutoFit/>
          </a:bodyPr>
          <a:lstStyle/>
          <a:p>
            <a:pPr algn="just"/>
            <a:r>
              <a:rPr lang="it-IT" sz="2000" b="1" dirty="0"/>
              <a:t>     </a:t>
            </a:r>
            <a:r>
              <a:rPr lang="it-IT" sz="2800" b="1" dirty="0"/>
              <a:t>Che l’intento della misura proposta da  Scipione fosse quello di </a:t>
            </a:r>
            <a:r>
              <a:rPr lang="it-IT" sz="2800" b="1" u="sng" dirty="0"/>
              <a:t>bloccare l’attività dei triumviri agrari era evidente</a:t>
            </a:r>
            <a:r>
              <a:rPr lang="it-IT" sz="2800" b="1" dirty="0"/>
              <a:t>; ciò provocò </a:t>
            </a:r>
            <a:r>
              <a:rPr lang="it-IT" sz="2800" b="1" u="sng" dirty="0"/>
              <a:t>un’ondata di ostilità nei confronti di Scipione</a:t>
            </a:r>
            <a:r>
              <a:rPr lang="it-IT" sz="2800" b="1" dirty="0"/>
              <a:t> che dopo poco morì improvvisamente. </a:t>
            </a:r>
            <a:r>
              <a:rPr lang="it-IT" sz="2800" b="1" u="sng" dirty="0"/>
              <a:t>Si diffuse il sospetto che fosse stato assassinato nel sonno dai </a:t>
            </a:r>
            <a:r>
              <a:rPr lang="it-IT" sz="2800" b="1" u="sng" dirty="0" err="1"/>
              <a:t>Graccani</a:t>
            </a:r>
            <a:r>
              <a:rPr lang="it-IT" sz="2800" b="1" u="sng" dirty="0"/>
              <a:t> </a:t>
            </a:r>
            <a:r>
              <a:rPr lang="it-IT" sz="2800" b="1" dirty="0"/>
              <a:t>o dalla moglie </a:t>
            </a:r>
            <a:r>
              <a:rPr lang="it-IT" sz="2800" b="1" dirty="0" err="1"/>
              <a:t>Sempronia</a:t>
            </a:r>
            <a:r>
              <a:rPr lang="it-IT" sz="2800" b="1" dirty="0"/>
              <a:t>, sorella di Tiberio</a:t>
            </a:r>
            <a:r>
              <a:rPr lang="it-IT" sz="2400" b="1" dirty="0"/>
              <a:t>.</a:t>
            </a:r>
            <a:endParaRPr lang="it-IT" b="1"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ext Box 2"/>
          <p:cNvSpPr txBox="1">
            <a:spLocks noChangeArrowheads="1"/>
          </p:cNvSpPr>
          <p:nvPr/>
        </p:nvSpPr>
        <p:spPr bwMode="auto">
          <a:xfrm>
            <a:off x="0" y="0"/>
            <a:ext cx="9239250" cy="3416320"/>
          </a:xfrm>
          <a:prstGeom prst="rect">
            <a:avLst/>
          </a:prstGeom>
          <a:solidFill>
            <a:srgbClr val="FFCC99"/>
          </a:solidFill>
          <a:ln w="38100">
            <a:solidFill>
              <a:srgbClr val="808000"/>
            </a:solidFill>
            <a:miter lim="800000"/>
            <a:headEnd/>
            <a:tailEnd/>
          </a:ln>
          <a:effectLst/>
        </p:spPr>
        <p:txBody>
          <a:bodyPr wrap="square">
            <a:spAutoFit/>
          </a:bodyPr>
          <a:lstStyle/>
          <a:p>
            <a:pPr algn="just"/>
            <a:r>
              <a:rPr lang="it-IT" b="1" dirty="0"/>
              <a:t>     </a:t>
            </a:r>
            <a:r>
              <a:rPr lang="it-IT" sz="2400" b="1" dirty="0"/>
              <a:t>Nel 125 </a:t>
            </a:r>
            <a:r>
              <a:rPr lang="it-IT" sz="2400" b="1" u="sng" dirty="0"/>
              <a:t>M. Fulvio </a:t>
            </a:r>
            <a:r>
              <a:rPr lang="it-IT" sz="2400" b="1" u="sng" dirty="0" err="1"/>
              <a:t>Flacco</a:t>
            </a:r>
            <a:r>
              <a:rPr lang="it-IT" sz="2400" b="1" dirty="0"/>
              <a:t>, membro del triumvirato agrario e in quell’anno console, </a:t>
            </a:r>
            <a:r>
              <a:rPr lang="it-IT" sz="2400" b="1" u="sng" dirty="0"/>
              <a:t>per superare le resistenze degli alleati, offrì loro la concessione della cittadinanza romana o</a:t>
            </a:r>
            <a:r>
              <a:rPr lang="it-IT" sz="2400" b="1" dirty="0"/>
              <a:t>, in alternativa, </a:t>
            </a:r>
            <a:r>
              <a:rPr lang="it-IT" sz="2400" b="1" u="sng" dirty="0"/>
              <a:t>della </a:t>
            </a:r>
            <a:r>
              <a:rPr lang="it-IT" sz="2400" b="1" i="1" u="sng" dirty="0" err="1"/>
              <a:t>provocatio</a:t>
            </a:r>
            <a:r>
              <a:rPr lang="it-IT" sz="2400" b="1" i="1" u="sng" dirty="0"/>
              <a:t> ad </a:t>
            </a:r>
            <a:r>
              <a:rPr lang="it-IT" sz="2400" b="1" i="1" u="sng" dirty="0" err="1"/>
              <a:t>populum</a:t>
            </a:r>
            <a:r>
              <a:rPr lang="it-IT" sz="2400" b="1" dirty="0"/>
              <a:t>.</a:t>
            </a:r>
          </a:p>
          <a:p>
            <a:pPr algn="just"/>
            <a:r>
              <a:rPr lang="it-IT" sz="2400" b="1" dirty="0"/>
              <a:t>     La proposta del console non potette essere neppure presentata ai comizi per la </a:t>
            </a:r>
            <a:r>
              <a:rPr lang="it-IT" sz="2400" b="1" u="sng" dirty="0"/>
              <a:t>forte opposizione del Senato</a:t>
            </a:r>
            <a:r>
              <a:rPr lang="it-IT" sz="2400" b="1" dirty="0"/>
              <a:t>. </a:t>
            </a:r>
            <a:r>
              <a:rPr lang="it-IT" sz="2400" b="1" dirty="0" err="1"/>
              <a:t>Flacco</a:t>
            </a:r>
            <a:r>
              <a:rPr lang="it-IT" sz="2400" b="1" dirty="0"/>
              <a:t> fu spedito in Gallia Transalpina, mentre la colonia latina di </a:t>
            </a:r>
            <a:r>
              <a:rPr lang="it-IT" sz="2400" b="1" i="1" u="sng" dirty="0" err="1"/>
              <a:t>Fregellae</a:t>
            </a:r>
            <a:r>
              <a:rPr lang="it-IT" sz="2400" b="1" u="sng" dirty="0"/>
              <a:t> si ribellava a Roma ed era  punita  con la sua totale distruzione</a:t>
            </a:r>
            <a:r>
              <a:rPr lang="it-IT" sz="2400" b="1" dirty="0"/>
              <a:t>.</a:t>
            </a:r>
          </a:p>
        </p:txBody>
      </p:sp>
      <p:sp>
        <p:nvSpPr>
          <p:cNvPr id="5123" name="Text Box 3"/>
          <p:cNvSpPr txBox="1">
            <a:spLocks noChangeArrowheads="1"/>
          </p:cNvSpPr>
          <p:nvPr/>
        </p:nvSpPr>
        <p:spPr bwMode="auto">
          <a:xfrm>
            <a:off x="0" y="4180344"/>
            <a:ext cx="9144000" cy="2677656"/>
          </a:xfrm>
          <a:prstGeom prst="rect">
            <a:avLst/>
          </a:prstGeom>
          <a:solidFill>
            <a:srgbClr val="CC99FF"/>
          </a:solidFill>
          <a:ln w="38100">
            <a:solidFill>
              <a:srgbClr val="808000"/>
            </a:solidFill>
            <a:miter lim="800000"/>
            <a:headEnd/>
            <a:tailEnd/>
          </a:ln>
          <a:effectLst/>
        </p:spPr>
        <p:txBody>
          <a:bodyPr wrap="square">
            <a:spAutoFit/>
          </a:bodyPr>
          <a:lstStyle/>
          <a:p>
            <a:pPr algn="just"/>
            <a:r>
              <a:rPr lang="it-IT" b="1" dirty="0"/>
              <a:t>     </a:t>
            </a:r>
            <a:r>
              <a:rPr lang="it-IT" sz="2800" b="1" dirty="0"/>
              <a:t>E’ da porre in questi anni anche un provvedimento di legge che </a:t>
            </a:r>
            <a:r>
              <a:rPr lang="it-IT" sz="2800" b="1" u="sng" dirty="0"/>
              <a:t>consentiva la elezione del tribuno della plebe per più anni di seguito</a:t>
            </a:r>
            <a:r>
              <a:rPr lang="it-IT" sz="2800" b="1" dirty="0"/>
              <a:t>; anche se questo divieto non sembra mai essere esistito formalmente, in questo modo </a:t>
            </a:r>
            <a:r>
              <a:rPr lang="it-IT" sz="2800" b="1" u="sng" dirty="0"/>
              <a:t>i </a:t>
            </a:r>
            <a:r>
              <a:rPr lang="it-IT" sz="2800" b="1" u="sng" dirty="0" err="1"/>
              <a:t>graccani</a:t>
            </a:r>
            <a:r>
              <a:rPr lang="it-IT" sz="2800" b="1" u="sng" dirty="0"/>
              <a:t> eliminavano una volta per tutte quel vincolo che era costato la vita di Tiberio</a:t>
            </a:r>
            <a:r>
              <a:rPr lang="it-IT" sz="2800" b="1" dirty="0"/>
              <a:t>.</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Text Box 4"/>
          <p:cNvSpPr txBox="1">
            <a:spLocks noChangeArrowheads="1"/>
          </p:cNvSpPr>
          <p:nvPr/>
        </p:nvSpPr>
        <p:spPr bwMode="auto">
          <a:xfrm>
            <a:off x="0" y="0"/>
            <a:ext cx="9144000" cy="2308324"/>
          </a:xfrm>
          <a:prstGeom prst="rect">
            <a:avLst/>
          </a:prstGeom>
          <a:solidFill>
            <a:srgbClr val="FFCC99"/>
          </a:solidFill>
          <a:ln w="38100">
            <a:solidFill>
              <a:srgbClr val="808000"/>
            </a:solidFill>
            <a:miter lim="800000"/>
            <a:headEnd/>
            <a:tailEnd/>
          </a:ln>
          <a:effectLst/>
        </p:spPr>
        <p:txBody>
          <a:bodyPr wrap="square">
            <a:spAutoFit/>
          </a:bodyPr>
          <a:lstStyle/>
          <a:p>
            <a:pPr algn="just"/>
            <a:r>
              <a:rPr lang="it-IT" b="1" dirty="0"/>
              <a:t>     </a:t>
            </a:r>
            <a:r>
              <a:rPr lang="it-IT" sz="2400" b="1" dirty="0"/>
              <a:t>Nel </a:t>
            </a:r>
            <a:r>
              <a:rPr lang="it-IT" sz="2400" b="1" u="sng" dirty="0"/>
              <a:t>123</a:t>
            </a:r>
            <a:r>
              <a:rPr lang="it-IT" sz="2400" b="1" dirty="0"/>
              <a:t> si fa eleggere </a:t>
            </a:r>
            <a:r>
              <a:rPr lang="it-IT" sz="2400" b="1" u="sng" dirty="0"/>
              <a:t>tribuno della plebe Gaio Sempronio </a:t>
            </a:r>
            <a:r>
              <a:rPr lang="it-IT" sz="2400" b="1" u="sng" dirty="0" err="1"/>
              <a:t>Gracco</a:t>
            </a:r>
            <a:r>
              <a:rPr lang="it-IT" sz="2400" b="1" u="sng" dirty="0"/>
              <a:t>, fratello di Tiberio. </a:t>
            </a:r>
          </a:p>
          <a:p>
            <a:pPr algn="just"/>
            <a:r>
              <a:rPr lang="it-IT" sz="2400" b="1" dirty="0"/>
              <a:t>     L’incisività dell’azione </a:t>
            </a:r>
            <a:r>
              <a:rPr lang="it-IT" sz="2400" b="1" dirty="0" err="1"/>
              <a:t>graccana</a:t>
            </a:r>
            <a:r>
              <a:rPr lang="it-IT" sz="2400" b="1" dirty="0"/>
              <a:t> è testimoniata per questi anni dalla </a:t>
            </a:r>
            <a:r>
              <a:rPr lang="it-IT" sz="2400" b="1" u="sng" dirty="0"/>
              <a:t>rielezione di Gaio per il 122, anno in cui viene affiancato nel collegio tribunizio da M. Fulvio </a:t>
            </a:r>
            <a:r>
              <a:rPr lang="it-IT" sz="2400" b="1" u="sng" dirty="0" err="1"/>
              <a:t>Flacco</a:t>
            </a:r>
            <a:r>
              <a:rPr lang="it-IT" sz="2400" b="1" dirty="0"/>
              <a:t>, già console nel 125 e componente della commissione agraria.     </a:t>
            </a:r>
          </a:p>
        </p:txBody>
      </p:sp>
      <p:sp>
        <p:nvSpPr>
          <p:cNvPr id="6150" name="Text Box 6"/>
          <p:cNvSpPr txBox="1">
            <a:spLocks noChangeArrowheads="1"/>
          </p:cNvSpPr>
          <p:nvPr/>
        </p:nvSpPr>
        <p:spPr bwMode="auto">
          <a:xfrm>
            <a:off x="0" y="2333685"/>
            <a:ext cx="9144000" cy="4524315"/>
          </a:xfrm>
          <a:prstGeom prst="rect">
            <a:avLst/>
          </a:prstGeom>
          <a:solidFill>
            <a:srgbClr val="33CCCC"/>
          </a:solidFill>
          <a:ln w="38100">
            <a:solidFill>
              <a:srgbClr val="808000"/>
            </a:solidFill>
            <a:miter lim="800000"/>
            <a:headEnd/>
            <a:tailEnd/>
          </a:ln>
          <a:effectLst/>
        </p:spPr>
        <p:txBody>
          <a:bodyPr wrap="square">
            <a:spAutoFit/>
          </a:bodyPr>
          <a:lstStyle/>
          <a:p>
            <a:pPr algn="just"/>
            <a:r>
              <a:rPr lang="it-IT" sz="2400" b="1" dirty="0" smtClean="0"/>
              <a:t>Gaio </a:t>
            </a:r>
            <a:r>
              <a:rPr lang="it-IT" sz="2400" b="1" dirty="0"/>
              <a:t>vara subito una nuova legge agraria che aggiornava e completava quella del fratello </a:t>
            </a:r>
            <a:r>
              <a:rPr lang="it-IT" sz="2400" b="1" u="sng" dirty="0"/>
              <a:t>restituendo anche ai triumviri il potere giudicant</a:t>
            </a:r>
            <a:r>
              <a:rPr lang="it-IT" sz="2400" b="1" dirty="0"/>
              <a:t>e.</a:t>
            </a:r>
            <a:r>
              <a:rPr lang="it-IT" sz="2400" dirty="0"/>
              <a:t> </a:t>
            </a:r>
            <a:r>
              <a:rPr lang="it-IT" sz="2400" b="1" dirty="0"/>
              <a:t>La nuova legge, oltre a prevedere un </a:t>
            </a:r>
            <a:r>
              <a:rPr lang="it-IT" sz="2400" b="1" u="sng" dirty="0"/>
              <a:t>rilancio delle distribuzioni di agro pubblico in Italia, era intesa a creare anche migliori infrastrutture </a:t>
            </a:r>
            <a:r>
              <a:rPr lang="it-IT" sz="2400" b="1" dirty="0"/>
              <a:t>per garantire la riuscita del programma, disponendo un </a:t>
            </a:r>
            <a:r>
              <a:rPr lang="it-IT" sz="2400" b="1" u="sng" dirty="0"/>
              <a:t>ampio piano di lavori stradali in Italia.</a:t>
            </a:r>
            <a:r>
              <a:rPr lang="it-IT" sz="2400" b="1" dirty="0"/>
              <a:t> Ciò, oltre a dare lavoro a mano d’opera non soltanto romana, </a:t>
            </a:r>
            <a:r>
              <a:rPr lang="it-IT" sz="2400" b="1" u="sng" dirty="0"/>
              <a:t>favoriva nuovamente gli appaltatori. Forse in questa legge era anche compresa la deduzione di alcune colonie </a:t>
            </a:r>
            <a:r>
              <a:rPr lang="it-IT" sz="2400" b="1" dirty="0"/>
              <a:t>in Italia meridionale, nel golfo di Squillace (</a:t>
            </a:r>
            <a:r>
              <a:rPr lang="it-IT" sz="2400" b="1" i="1" dirty="0" err="1"/>
              <a:t>Scolacium</a:t>
            </a:r>
            <a:r>
              <a:rPr lang="it-IT" sz="2400" b="1" i="1" dirty="0"/>
              <a:t> </a:t>
            </a:r>
            <a:r>
              <a:rPr lang="it-IT" sz="2400" b="1" i="1" dirty="0" err="1"/>
              <a:t>Minervium</a:t>
            </a:r>
            <a:r>
              <a:rPr lang="it-IT" sz="2400" b="1" dirty="0"/>
              <a:t>) e a Taranto (</a:t>
            </a:r>
            <a:r>
              <a:rPr lang="it-IT" sz="2400" b="1" i="1" dirty="0" err="1"/>
              <a:t>Tarentum</a:t>
            </a:r>
            <a:r>
              <a:rPr lang="it-IT" sz="2400" b="1" i="1" dirty="0"/>
              <a:t> </a:t>
            </a:r>
            <a:r>
              <a:rPr lang="it-IT" sz="2400" b="1" i="1" dirty="0" err="1"/>
              <a:t>Neptunia</a:t>
            </a:r>
            <a:r>
              <a:rPr lang="it-IT" sz="2400" b="1" dirty="0"/>
              <a:t>), forse anche a Capua, al fine di rivitalizzare aree decadute del sud.</a:t>
            </a:r>
            <a:endParaRPr lang="it-IT" b="1"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4" name="Picture 4" descr="localizzazione colonie"/>
          <p:cNvPicPr>
            <a:picLocks noChangeAspect="1" noChangeArrowheads="1"/>
          </p:cNvPicPr>
          <p:nvPr/>
        </p:nvPicPr>
        <p:blipFill>
          <a:blip r:embed="rId3" cstate="print"/>
          <a:srcRect/>
          <a:stretch>
            <a:fillRect/>
          </a:stretch>
        </p:blipFill>
        <p:spPr bwMode="auto">
          <a:xfrm>
            <a:off x="-1866900" y="-457200"/>
            <a:ext cx="11468100" cy="7696200"/>
          </a:xfrm>
          <a:prstGeom prst="rect">
            <a:avLst/>
          </a:prstGeom>
          <a:noFill/>
          <a:ln w="38100">
            <a:solidFill>
              <a:srgbClr val="808000"/>
            </a:solidFill>
            <a:miter lim="800000"/>
            <a:headEnd/>
            <a:tailEnd/>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9" name="Text Box 5"/>
          <p:cNvSpPr txBox="1">
            <a:spLocks noChangeArrowheads="1"/>
          </p:cNvSpPr>
          <p:nvPr/>
        </p:nvSpPr>
        <p:spPr bwMode="auto">
          <a:xfrm>
            <a:off x="0" y="438150"/>
            <a:ext cx="9144000" cy="5262979"/>
          </a:xfrm>
          <a:prstGeom prst="rect">
            <a:avLst/>
          </a:prstGeom>
          <a:solidFill>
            <a:srgbClr val="FFFF00"/>
          </a:solidFill>
          <a:ln w="38100">
            <a:solidFill>
              <a:srgbClr val="808000"/>
            </a:solidFill>
            <a:miter lim="800000"/>
            <a:headEnd/>
            <a:tailEnd/>
          </a:ln>
          <a:effectLst/>
        </p:spPr>
        <p:txBody>
          <a:bodyPr wrap="square">
            <a:spAutoFit/>
          </a:bodyPr>
          <a:lstStyle/>
          <a:p>
            <a:pPr algn="just"/>
            <a:r>
              <a:rPr lang="it-IT" b="1" dirty="0"/>
              <a:t>     </a:t>
            </a:r>
            <a:r>
              <a:rPr lang="it-IT" sz="2800" b="1" dirty="0"/>
              <a:t>Un suo collega, </a:t>
            </a:r>
            <a:r>
              <a:rPr lang="it-IT" sz="2800" b="1" dirty="0" err="1"/>
              <a:t>Rubrio</a:t>
            </a:r>
            <a:r>
              <a:rPr lang="it-IT" sz="2800" b="1" dirty="0"/>
              <a:t>, propone ancora la </a:t>
            </a:r>
            <a:r>
              <a:rPr lang="it-IT" sz="2800" b="1" u="sng" dirty="0"/>
              <a:t>deduzione di una colonia romana sulle rovine di  </a:t>
            </a:r>
            <a:r>
              <a:rPr lang="it-IT" sz="2800" b="1" u="sng" dirty="0" err="1"/>
              <a:t>Cartagine</a:t>
            </a:r>
            <a:r>
              <a:rPr lang="it-IT" sz="2800" b="1" dirty="0"/>
              <a:t>. La proposta, che venne approvata, </a:t>
            </a:r>
            <a:r>
              <a:rPr lang="it-IT" sz="2800" b="1" u="sng" dirty="0"/>
              <a:t>sfidava l’oligarchia senatoria </a:t>
            </a:r>
            <a:r>
              <a:rPr lang="it-IT" sz="2800" b="1" dirty="0"/>
              <a:t>non solo perché </a:t>
            </a:r>
            <a:r>
              <a:rPr lang="it-IT" sz="2800" b="1" u="sng" dirty="0"/>
              <a:t>Scipione Emiliano, nel 146, aveva con solenni imprecazioni giurato che il terreno della città distrutta sarebbe rimasto per sempre un pascolo</a:t>
            </a:r>
            <a:r>
              <a:rPr lang="it-IT" sz="2800" b="1" dirty="0"/>
              <a:t>, ma anche perché la misura intendeva rompere con  i principi della </a:t>
            </a:r>
            <a:r>
              <a:rPr lang="it-IT" sz="2800" b="1" dirty="0" err="1"/>
              <a:t>città–stato</a:t>
            </a:r>
            <a:r>
              <a:rPr lang="it-IT" sz="2800" b="1" dirty="0"/>
              <a:t> inviando dei cittadini fuori dall’Italia. E’ probabile che nelle intenzioni di Gaio </a:t>
            </a:r>
            <a:r>
              <a:rPr lang="it-IT" sz="2800" b="1" dirty="0" err="1"/>
              <a:t>Gracco</a:t>
            </a:r>
            <a:r>
              <a:rPr lang="it-IT" sz="2800" b="1" dirty="0"/>
              <a:t> vi fosse anche quella di far rinascere un centro commerciale di prospettiva mediterranea. </a:t>
            </a:r>
            <a:endParaRPr lang="it-IT" b="1"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ext Box 2"/>
          <p:cNvSpPr txBox="1">
            <a:spLocks noChangeArrowheads="1"/>
          </p:cNvSpPr>
          <p:nvPr/>
        </p:nvSpPr>
        <p:spPr bwMode="auto">
          <a:xfrm>
            <a:off x="0" y="3622675"/>
            <a:ext cx="9144000" cy="2677656"/>
          </a:xfrm>
          <a:prstGeom prst="rect">
            <a:avLst/>
          </a:prstGeom>
          <a:solidFill>
            <a:srgbClr val="99CC00"/>
          </a:solidFill>
          <a:ln w="38100">
            <a:solidFill>
              <a:srgbClr val="808000"/>
            </a:solidFill>
            <a:miter lim="800000"/>
            <a:headEnd/>
            <a:tailEnd/>
          </a:ln>
          <a:effectLst/>
        </p:spPr>
        <p:txBody>
          <a:bodyPr wrap="square">
            <a:spAutoFit/>
          </a:bodyPr>
          <a:lstStyle/>
          <a:p>
            <a:pPr algn="just"/>
            <a:r>
              <a:rPr lang="it-IT" b="1" dirty="0"/>
              <a:t>     </a:t>
            </a:r>
            <a:r>
              <a:rPr lang="it-IT" sz="2400" b="1" dirty="0"/>
              <a:t>Mentre Tiberio si era rivolto soprattutto alla plebe rurale, Gaio cerca di ottenere l’appoggio anche della plebe urbana. A favore di questa </a:t>
            </a:r>
            <a:r>
              <a:rPr lang="it-IT" sz="2400" b="1" u="sng" dirty="0"/>
              <a:t>fa approvare una </a:t>
            </a:r>
            <a:r>
              <a:rPr lang="it-IT" sz="2400" b="1" i="1" u="sng" dirty="0" err="1"/>
              <a:t>lex</a:t>
            </a:r>
            <a:r>
              <a:rPr lang="it-IT" sz="2400" b="1" i="1" u="sng" dirty="0"/>
              <a:t> frumentaria</a:t>
            </a:r>
            <a:r>
              <a:rPr lang="it-IT" sz="2400" b="1" u="sng" dirty="0"/>
              <a:t> che assicurava regolari distribuzioni di grano al prezzo di 6 assi e ½  al </a:t>
            </a:r>
            <a:r>
              <a:rPr lang="it-IT" sz="2400" b="1" u="sng" dirty="0" err="1"/>
              <a:t>modio</a:t>
            </a:r>
            <a:r>
              <a:rPr lang="it-IT" sz="2400" b="1" dirty="0"/>
              <a:t> (1 </a:t>
            </a:r>
            <a:r>
              <a:rPr lang="it-IT" sz="2400" b="1" dirty="0" err="1"/>
              <a:t>modio</a:t>
            </a:r>
            <a:r>
              <a:rPr lang="it-IT" sz="2400" b="1" dirty="0"/>
              <a:t> = 8,733 litri). La misura tendeva principalmente </a:t>
            </a:r>
            <a:r>
              <a:rPr lang="it-IT" sz="2400" b="1" u="sng" dirty="0"/>
              <a:t>ad evitare accaparramenti e speculazioni da parte dei privati.</a:t>
            </a:r>
          </a:p>
        </p:txBody>
      </p:sp>
      <p:sp>
        <p:nvSpPr>
          <p:cNvPr id="7172" name="Text Box 4"/>
          <p:cNvSpPr txBox="1">
            <a:spLocks noChangeArrowheads="1"/>
          </p:cNvSpPr>
          <p:nvPr/>
        </p:nvSpPr>
        <p:spPr bwMode="auto">
          <a:xfrm>
            <a:off x="0" y="-400050"/>
            <a:ext cx="9144000" cy="2677656"/>
          </a:xfrm>
          <a:prstGeom prst="rect">
            <a:avLst/>
          </a:prstGeom>
          <a:solidFill>
            <a:srgbClr val="FF99CC"/>
          </a:solidFill>
          <a:ln w="38100">
            <a:solidFill>
              <a:srgbClr val="808000"/>
            </a:solidFill>
            <a:miter lim="800000"/>
            <a:headEnd/>
            <a:tailEnd/>
          </a:ln>
          <a:effectLst/>
        </p:spPr>
        <p:txBody>
          <a:bodyPr wrap="square">
            <a:spAutoFit/>
          </a:bodyPr>
          <a:lstStyle/>
          <a:p>
            <a:pPr algn="just"/>
            <a:r>
              <a:rPr lang="it-IT" sz="2800" b="1" dirty="0"/>
              <a:t>     Nel  corso del 123 Gaio, direttamente o attraverso gli altri </a:t>
            </a:r>
            <a:r>
              <a:rPr lang="it-IT" sz="2800" b="1" dirty="0" smtClean="0"/>
              <a:t>membri </a:t>
            </a:r>
            <a:r>
              <a:rPr lang="it-IT" sz="2800" b="1" dirty="0"/>
              <a:t>del collegio tribunizio, fa approvare una serie di </a:t>
            </a:r>
            <a:r>
              <a:rPr lang="it-IT" sz="2800" b="1" dirty="0" smtClean="0"/>
              <a:t>provvedimenti </a:t>
            </a:r>
            <a:r>
              <a:rPr lang="it-IT" sz="2800" b="1" dirty="0"/>
              <a:t>che mirano a indebolire il predominio dell’oligarchia senatoria e a guadagnare l’appoggio di forze rimaste fino ad allora ostili o indifferenti alla causa </a:t>
            </a:r>
            <a:r>
              <a:rPr lang="it-IT" sz="2800" b="1" dirty="0" err="1"/>
              <a:t>graccana</a:t>
            </a:r>
            <a:r>
              <a:rPr lang="it-IT" b="1" dirty="0"/>
              <a:t>.</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Text Box 3"/>
          <p:cNvSpPr txBox="1">
            <a:spLocks noChangeArrowheads="1"/>
          </p:cNvSpPr>
          <p:nvPr/>
        </p:nvSpPr>
        <p:spPr bwMode="auto">
          <a:xfrm>
            <a:off x="0" y="0"/>
            <a:ext cx="9144000" cy="1938992"/>
          </a:xfrm>
          <a:prstGeom prst="rect">
            <a:avLst/>
          </a:prstGeom>
          <a:solidFill>
            <a:srgbClr val="3366FF"/>
          </a:solidFill>
          <a:ln w="38100">
            <a:solidFill>
              <a:srgbClr val="808000"/>
            </a:solidFill>
            <a:miter lim="800000"/>
            <a:headEnd/>
            <a:tailEnd/>
          </a:ln>
          <a:effectLst/>
        </p:spPr>
        <p:txBody>
          <a:bodyPr wrap="square">
            <a:spAutoFit/>
          </a:bodyPr>
          <a:lstStyle/>
          <a:p>
            <a:pPr algn="just"/>
            <a:r>
              <a:rPr lang="it-IT" sz="2400" b="1" dirty="0" smtClean="0"/>
              <a:t>Per </a:t>
            </a:r>
            <a:r>
              <a:rPr lang="it-IT" sz="2400" b="1" dirty="0"/>
              <a:t>ottenere l’appoggio dell’ordine equestre, Gaio fa approvare una </a:t>
            </a:r>
            <a:r>
              <a:rPr lang="it-IT" sz="2400" b="1" i="1" dirty="0" err="1"/>
              <a:t>lex</a:t>
            </a:r>
            <a:r>
              <a:rPr lang="it-IT" sz="2400" b="1" i="1" dirty="0"/>
              <a:t> </a:t>
            </a:r>
            <a:r>
              <a:rPr lang="it-IT" sz="2400" b="1" i="1" dirty="0" err="1"/>
              <a:t>iudiciaria</a:t>
            </a:r>
            <a:r>
              <a:rPr lang="it-IT" sz="2400" b="1" dirty="0"/>
              <a:t> secondo cui le corti  giudicanti il reato di concussione (dal 149 era istituita una </a:t>
            </a:r>
            <a:r>
              <a:rPr lang="it-IT" sz="2400" b="1" i="1" dirty="0"/>
              <a:t>quaestio perpetua de </a:t>
            </a:r>
            <a:r>
              <a:rPr lang="it-IT" sz="2400" b="1" i="1" dirty="0" err="1"/>
              <a:t>repetundis</a:t>
            </a:r>
            <a:r>
              <a:rPr lang="it-IT" sz="2400" b="1" dirty="0"/>
              <a:t>) dovessero essere composte da cavalieri e non più, come fino ad allora, da senatori.</a:t>
            </a:r>
          </a:p>
        </p:txBody>
      </p:sp>
      <p:pic>
        <p:nvPicPr>
          <p:cNvPr id="10244" name="Picture 4" descr="lex de repetundis"/>
          <p:cNvPicPr>
            <a:picLocks noChangeAspect="1" noChangeArrowheads="1"/>
          </p:cNvPicPr>
          <p:nvPr/>
        </p:nvPicPr>
        <p:blipFill>
          <a:blip r:embed="rId3" cstate="print"/>
          <a:srcRect/>
          <a:stretch>
            <a:fillRect/>
          </a:stretch>
        </p:blipFill>
        <p:spPr bwMode="auto">
          <a:xfrm>
            <a:off x="0" y="2109788"/>
            <a:ext cx="9144000" cy="4748212"/>
          </a:xfrm>
          <a:prstGeom prst="rect">
            <a:avLst/>
          </a:prstGeom>
          <a:noFill/>
          <a:ln w="38100">
            <a:solidFill>
              <a:srgbClr val="808000"/>
            </a:solidFill>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ext Box 2"/>
          <p:cNvSpPr txBox="1">
            <a:spLocks noChangeArrowheads="1"/>
          </p:cNvSpPr>
          <p:nvPr/>
        </p:nvSpPr>
        <p:spPr bwMode="auto">
          <a:xfrm>
            <a:off x="0" y="0"/>
            <a:ext cx="9144000" cy="3046988"/>
          </a:xfrm>
          <a:prstGeom prst="rect">
            <a:avLst/>
          </a:prstGeom>
          <a:solidFill>
            <a:srgbClr val="99CC00"/>
          </a:solidFill>
          <a:ln w="38100">
            <a:solidFill>
              <a:srgbClr val="808000"/>
            </a:solidFill>
            <a:miter lim="800000"/>
            <a:headEnd/>
            <a:tailEnd/>
          </a:ln>
          <a:effectLst/>
        </p:spPr>
        <p:txBody>
          <a:bodyPr wrap="square">
            <a:spAutoFit/>
          </a:bodyPr>
          <a:lstStyle/>
          <a:p>
            <a:pPr algn="just"/>
            <a:r>
              <a:rPr lang="it-IT" b="1" dirty="0"/>
              <a:t>     </a:t>
            </a:r>
            <a:r>
              <a:rPr lang="it-IT" sz="2400" b="1" dirty="0"/>
              <a:t>Sempre a favore dell’ordine equestre, ed in particolare dei </a:t>
            </a:r>
            <a:r>
              <a:rPr lang="it-IT" sz="2400" b="1" i="1" dirty="0" err="1"/>
              <a:t>publicani</a:t>
            </a:r>
            <a:r>
              <a:rPr lang="it-IT" sz="2400" b="1" dirty="0"/>
              <a:t> che ne costituivano il gruppo più influente, stabilisce che la provincia d’Asia (ovvero quello che era stato il regno di Pergamo, ereditato da Roma) dovesse pagare il suo tributo sotto forma di decima (ovvero, decima parte del raccolto). La riscossione di questa decima era data in appalto ai </a:t>
            </a:r>
            <a:r>
              <a:rPr lang="it-IT" sz="2400" b="1" i="1" dirty="0" err="1"/>
              <a:t>publicani</a:t>
            </a:r>
            <a:r>
              <a:rPr lang="it-IT" sz="2400" b="1" dirty="0"/>
              <a:t>  e l’appalto medesimo doveva avvenire a Roma, ad opera dei censori.</a:t>
            </a:r>
            <a:endParaRPr lang="it-IT" b="1" dirty="0"/>
          </a:p>
        </p:txBody>
      </p:sp>
      <p:sp>
        <p:nvSpPr>
          <p:cNvPr id="8195" name="Text Box 3"/>
          <p:cNvSpPr txBox="1">
            <a:spLocks noChangeArrowheads="1"/>
          </p:cNvSpPr>
          <p:nvPr/>
        </p:nvSpPr>
        <p:spPr bwMode="auto">
          <a:xfrm>
            <a:off x="0" y="3141663"/>
            <a:ext cx="9144000" cy="3416320"/>
          </a:xfrm>
          <a:prstGeom prst="rect">
            <a:avLst/>
          </a:prstGeom>
          <a:solidFill>
            <a:srgbClr val="FF9900"/>
          </a:solidFill>
          <a:ln w="38100">
            <a:solidFill>
              <a:srgbClr val="808000"/>
            </a:solidFill>
            <a:miter lim="800000"/>
            <a:headEnd/>
            <a:tailEnd/>
          </a:ln>
          <a:effectLst/>
        </p:spPr>
        <p:txBody>
          <a:bodyPr wrap="square">
            <a:spAutoFit/>
          </a:bodyPr>
          <a:lstStyle/>
          <a:p>
            <a:pPr algn="just"/>
            <a:r>
              <a:rPr lang="it-IT" b="1" dirty="0"/>
              <a:t>     </a:t>
            </a:r>
            <a:r>
              <a:rPr lang="it-IT" sz="2400" b="1" dirty="0"/>
              <a:t>Nelle altre province, ad eccezione della Sicilia dove vigeva un regime misto, i sudditi pagavano un tributo fisso (un </a:t>
            </a:r>
            <a:r>
              <a:rPr lang="it-IT" sz="2400" b="1" i="1" dirty="0" err="1"/>
              <a:t>vectigal</a:t>
            </a:r>
            <a:r>
              <a:rPr lang="it-IT" sz="2400" b="1" i="1" dirty="0"/>
              <a:t> </a:t>
            </a:r>
            <a:r>
              <a:rPr lang="it-IT" sz="2400" b="1" i="1" dirty="0" err="1"/>
              <a:t>certum</a:t>
            </a:r>
            <a:r>
              <a:rPr lang="it-IT" sz="2400" b="1" dirty="0"/>
              <a:t>), indipendente dall’andamento dei raccolti, la cui riscossione era curata direttamente dal governatore provinciale.</a:t>
            </a:r>
          </a:p>
          <a:p>
            <a:pPr algn="just"/>
            <a:r>
              <a:rPr lang="it-IT" sz="2400" b="1" u="sng" dirty="0"/>
              <a:t>Il provvedimento di Gaio mirava a creare riserve finanziarie straordinarie a Roma e, al tempo stesso, ad accentuare lo sfruttamento economico della provincia, già allora la più ricca dell’impero</a:t>
            </a:r>
            <a:r>
              <a:rPr lang="it-IT" sz="2400" b="1" dirty="0"/>
              <a:t>.</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ext Box 2"/>
          <p:cNvSpPr txBox="1">
            <a:spLocks noChangeArrowheads="1"/>
          </p:cNvSpPr>
          <p:nvPr/>
        </p:nvSpPr>
        <p:spPr bwMode="auto">
          <a:xfrm>
            <a:off x="0" y="549275"/>
            <a:ext cx="9144000" cy="1938992"/>
          </a:xfrm>
          <a:prstGeom prst="rect">
            <a:avLst/>
          </a:prstGeom>
          <a:solidFill>
            <a:srgbClr val="99CC00"/>
          </a:solidFill>
          <a:ln w="38100">
            <a:solidFill>
              <a:srgbClr val="808000"/>
            </a:solidFill>
            <a:miter lim="800000"/>
            <a:headEnd/>
            <a:tailEnd/>
          </a:ln>
          <a:effectLst/>
        </p:spPr>
        <p:txBody>
          <a:bodyPr wrap="square">
            <a:spAutoFit/>
          </a:bodyPr>
          <a:lstStyle/>
          <a:p>
            <a:pPr algn="just"/>
            <a:r>
              <a:rPr lang="it-IT" sz="2400" b="1" dirty="0"/>
              <a:t>     All’apice della sua potenza Gaio ottiene facilmente nel 122 la rielezione al tribunato; la posizione del suo gruppo viene ulteriormente rafforzata dalla presenza, tra i tribuni, di M. Fulvio </a:t>
            </a:r>
            <a:r>
              <a:rPr lang="it-IT" sz="2400" b="1" dirty="0" err="1"/>
              <a:t>Flacco</a:t>
            </a:r>
            <a:r>
              <a:rPr lang="it-IT" sz="2400" b="1" dirty="0"/>
              <a:t>, e dalla elezione al consolato, per il 122, di un personaggio a loro legato, G. </a:t>
            </a:r>
            <a:r>
              <a:rPr lang="it-IT" sz="2400" b="1" dirty="0" err="1"/>
              <a:t>Fannio</a:t>
            </a:r>
            <a:r>
              <a:rPr lang="it-IT" b="1" dirty="0"/>
              <a:t>.</a:t>
            </a:r>
          </a:p>
        </p:txBody>
      </p:sp>
      <p:sp>
        <p:nvSpPr>
          <p:cNvPr id="9220" name="Text Box 4"/>
          <p:cNvSpPr txBox="1">
            <a:spLocks noChangeArrowheads="1"/>
          </p:cNvSpPr>
          <p:nvPr/>
        </p:nvSpPr>
        <p:spPr bwMode="auto">
          <a:xfrm>
            <a:off x="0" y="2708275"/>
            <a:ext cx="9144000" cy="3539430"/>
          </a:xfrm>
          <a:prstGeom prst="rect">
            <a:avLst/>
          </a:prstGeom>
          <a:solidFill>
            <a:srgbClr val="FF6600"/>
          </a:solidFill>
          <a:ln w="38100">
            <a:solidFill>
              <a:srgbClr val="808000"/>
            </a:solidFill>
            <a:miter lim="800000"/>
            <a:headEnd/>
            <a:tailEnd/>
          </a:ln>
          <a:effectLst/>
        </p:spPr>
        <p:txBody>
          <a:bodyPr wrap="square">
            <a:spAutoFit/>
          </a:bodyPr>
          <a:lstStyle/>
          <a:p>
            <a:pPr algn="just"/>
            <a:r>
              <a:rPr lang="it-IT" sz="2800" b="1" dirty="0"/>
              <a:t>     Gaio propone a questo punto la concessione della cittadinanza romana agli alleati latini e di quella latina agli altri alleati italici. Inoltre, propone una modifica al sistema di voto dei comizi centuriati, tale che le centurie fossero chiamate a votare non partendo da quelle delle prima classe e scendendo poi alle altre, ma per sorteggio fra tutte le classi indistintamente</a:t>
            </a:r>
            <a:r>
              <a:rPr lang="it-IT" b="1" dirty="0"/>
              <a:t>.</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ext Box 2"/>
          <p:cNvSpPr txBox="1">
            <a:spLocks noChangeArrowheads="1"/>
          </p:cNvSpPr>
          <p:nvPr/>
        </p:nvSpPr>
        <p:spPr bwMode="auto">
          <a:xfrm>
            <a:off x="0" y="0"/>
            <a:ext cx="9144000" cy="3785652"/>
          </a:xfrm>
          <a:prstGeom prst="rect">
            <a:avLst/>
          </a:prstGeom>
          <a:solidFill>
            <a:srgbClr val="FFFF00"/>
          </a:solidFill>
          <a:ln w="38100">
            <a:solidFill>
              <a:srgbClr val="808000"/>
            </a:solidFill>
            <a:miter lim="800000"/>
            <a:headEnd/>
            <a:tailEnd/>
          </a:ln>
          <a:effectLst/>
        </p:spPr>
        <p:txBody>
          <a:bodyPr wrap="square">
            <a:spAutoFit/>
          </a:bodyPr>
          <a:lstStyle/>
          <a:p>
            <a:pPr algn="just"/>
            <a:r>
              <a:rPr lang="it-IT" b="1" dirty="0"/>
              <a:t>     </a:t>
            </a:r>
            <a:r>
              <a:rPr lang="it-IT" sz="2400" b="1" dirty="0"/>
              <a:t>Le due proposte fallirono, anche probabilmente per  fratture all’interno dei gruppi politici che avevano sostenuto fino ad allora l’azione di Gaio. </a:t>
            </a:r>
          </a:p>
          <a:p>
            <a:pPr algn="just"/>
            <a:r>
              <a:rPr lang="it-IT" sz="2400" b="1" dirty="0"/>
              <a:t>    La proposta di concessione della cittadinanza fu osteggiata dal console </a:t>
            </a:r>
            <a:r>
              <a:rPr lang="it-IT" sz="2400" b="1" dirty="0" err="1"/>
              <a:t>Fannio</a:t>
            </a:r>
            <a:r>
              <a:rPr lang="it-IT" sz="2400" b="1" dirty="0"/>
              <a:t>, mentre un altro tribuno, M. Livio Druso, oltre a porre il veto alle proposte di Gaio, propose a sua volta un vasto programma coloniale in Italia e </a:t>
            </a:r>
            <a:r>
              <a:rPr lang="it-IT" sz="2400" b="1" dirty="0" smtClean="0"/>
              <a:t>S</a:t>
            </a:r>
            <a:r>
              <a:rPr lang="it-IT" sz="2400" b="1" dirty="0" smtClean="0"/>
              <a:t>icilia</a:t>
            </a:r>
            <a:r>
              <a:rPr lang="it-IT" sz="2400" b="1" dirty="0"/>
              <a:t>, con la deduzione di 12 colonie, ciascuna di 3.000; perso così l’appoggio della plebe urbana Gaio perse l’elezione al tribunato del 121.  </a:t>
            </a:r>
          </a:p>
        </p:txBody>
      </p:sp>
      <p:sp>
        <p:nvSpPr>
          <p:cNvPr id="12292" name="Text Box 4"/>
          <p:cNvSpPr txBox="1">
            <a:spLocks noChangeArrowheads="1"/>
          </p:cNvSpPr>
          <p:nvPr/>
        </p:nvSpPr>
        <p:spPr bwMode="auto">
          <a:xfrm>
            <a:off x="0" y="3811012"/>
            <a:ext cx="9144000" cy="3046988"/>
          </a:xfrm>
          <a:prstGeom prst="rect">
            <a:avLst/>
          </a:prstGeom>
          <a:solidFill>
            <a:srgbClr val="92D050"/>
          </a:solidFill>
          <a:ln w="38100">
            <a:solidFill>
              <a:srgbClr val="808000"/>
            </a:solidFill>
            <a:miter lim="800000"/>
            <a:headEnd/>
            <a:tailEnd/>
          </a:ln>
          <a:effectLst/>
        </p:spPr>
        <p:txBody>
          <a:bodyPr wrap="square">
            <a:spAutoFit/>
          </a:bodyPr>
          <a:lstStyle/>
          <a:p>
            <a:pPr algn="just"/>
            <a:r>
              <a:rPr lang="it-IT" b="1" dirty="0"/>
              <a:t>     </a:t>
            </a:r>
            <a:r>
              <a:rPr lang="it-IT" sz="2400" b="1" dirty="0"/>
              <a:t>Recatosi in Africa per sovrintendere alla deduzione della colonia di </a:t>
            </a:r>
            <a:r>
              <a:rPr lang="it-IT" sz="2400" b="1" dirty="0" err="1"/>
              <a:t>Cartagine</a:t>
            </a:r>
            <a:r>
              <a:rPr lang="it-IT" sz="2400" b="1" dirty="0"/>
              <a:t> per rientrare a Roma nel 121. Nel giugno del 121 venne abrogata la </a:t>
            </a:r>
            <a:r>
              <a:rPr lang="it-IT" sz="2400" b="1" i="1" dirty="0" err="1"/>
              <a:t>lex</a:t>
            </a:r>
            <a:r>
              <a:rPr lang="it-IT" sz="2400" b="1" i="1" dirty="0"/>
              <a:t> </a:t>
            </a:r>
            <a:r>
              <a:rPr lang="it-IT" sz="2400" b="1" i="1" dirty="0" err="1"/>
              <a:t>Rubria</a:t>
            </a:r>
            <a:r>
              <a:rPr lang="it-IT" sz="2400" b="1" dirty="0"/>
              <a:t>; i coloni rimasero in Africa in una posizione giuridica incerta.  Qualche giorno più tardi, a seguito di gravi disordini, il console del 121, L. </a:t>
            </a:r>
            <a:r>
              <a:rPr lang="it-IT" sz="2400" b="1" dirty="0" err="1"/>
              <a:t>Opimio</a:t>
            </a:r>
            <a:r>
              <a:rPr lang="it-IT" sz="2400" b="1" dirty="0"/>
              <a:t>, in virtù di un </a:t>
            </a:r>
            <a:r>
              <a:rPr lang="it-IT" sz="2400" b="1" i="1" dirty="0" err="1"/>
              <a:t>senatusconsultum</a:t>
            </a:r>
            <a:r>
              <a:rPr lang="it-IT" sz="2400" b="1" i="1" dirty="0"/>
              <a:t> </a:t>
            </a:r>
            <a:r>
              <a:rPr lang="it-IT" sz="2400" b="1" i="1" dirty="0" err="1"/>
              <a:t>ultimum</a:t>
            </a:r>
            <a:r>
              <a:rPr lang="it-IT" sz="2400" b="1" dirty="0"/>
              <a:t>, attaccò Gaio, Fulvio </a:t>
            </a:r>
            <a:r>
              <a:rPr lang="it-IT" sz="2400" b="1" dirty="0" err="1"/>
              <a:t>Flacco</a:t>
            </a:r>
            <a:r>
              <a:rPr lang="it-IT" sz="2400" b="1" dirty="0"/>
              <a:t> ed i loro partigiani. Fulvio fu ucciso, Gaio si suicidò.</a:t>
            </a:r>
            <a:endParaRPr lang="it-IT" b="1"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6" name="Text Box 4"/>
          <p:cNvSpPr txBox="1">
            <a:spLocks noChangeArrowheads="1"/>
          </p:cNvSpPr>
          <p:nvPr/>
        </p:nvSpPr>
        <p:spPr bwMode="auto">
          <a:xfrm>
            <a:off x="0" y="0"/>
            <a:ext cx="5772150" cy="6740307"/>
          </a:xfrm>
          <a:prstGeom prst="rect">
            <a:avLst/>
          </a:prstGeom>
          <a:solidFill>
            <a:srgbClr val="FFC000"/>
          </a:solidFill>
          <a:ln w="38100">
            <a:solidFill>
              <a:srgbClr val="808000"/>
            </a:solidFill>
            <a:miter lim="800000"/>
            <a:headEnd/>
            <a:tailEnd/>
          </a:ln>
          <a:effectLst/>
        </p:spPr>
        <p:txBody>
          <a:bodyPr wrap="square">
            <a:spAutoFit/>
          </a:bodyPr>
          <a:lstStyle/>
          <a:p>
            <a:pPr algn="just"/>
            <a:r>
              <a:rPr lang="it-IT" b="1" dirty="0"/>
              <a:t>     </a:t>
            </a:r>
            <a:r>
              <a:rPr lang="it-IT" sz="2400" b="1" dirty="0"/>
              <a:t>La legislazione </a:t>
            </a:r>
            <a:r>
              <a:rPr lang="it-IT" sz="2400" b="1" dirty="0" err="1"/>
              <a:t>graccana</a:t>
            </a:r>
            <a:r>
              <a:rPr lang="it-IT" sz="2400" b="1" dirty="0"/>
              <a:t> venne rapidamente smantellata:</a:t>
            </a:r>
          </a:p>
          <a:p>
            <a:pPr algn="just"/>
            <a:endParaRPr lang="it-IT" sz="2400" b="1" dirty="0"/>
          </a:p>
          <a:p>
            <a:pPr algn="just">
              <a:buFontTx/>
              <a:buChar char="-"/>
            </a:pPr>
            <a:r>
              <a:rPr lang="it-IT" sz="2400" b="1" dirty="0"/>
              <a:t> già nel 121 fu abolito il vincolo della inalienabilità dei lotti assegnati dalla commissione </a:t>
            </a:r>
            <a:r>
              <a:rPr lang="it-IT" sz="2400" b="1" dirty="0" err="1"/>
              <a:t>graccana</a:t>
            </a:r>
            <a:r>
              <a:rPr lang="it-IT" sz="2400" b="1" dirty="0"/>
              <a:t>;</a:t>
            </a:r>
          </a:p>
          <a:p>
            <a:pPr algn="just">
              <a:buFontTx/>
              <a:buChar char="-"/>
            </a:pPr>
            <a:endParaRPr lang="it-IT" sz="2400" b="1" dirty="0"/>
          </a:p>
          <a:p>
            <a:pPr algn="just">
              <a:buFontTx/>
              <a:buChar char="-"/>
            </a:pPr>
            <a:r>
              <a:rPr lang="it-IT" sz="2400" b="1" dirty="0"/>
              <a:t>  qualche anno più tardi, una </a:t>
            </a:r>
            <a:r>
              <a:rPr lang="it-IT" sz="2400" b="1" i="1" dirty="0" err="1"/>
              <a:t>lex</a:t>
            </a:r>
            <a:r>
              <a:rPr lang="it-IT" sz="2400" b="1" i="1" dirty="0"/>
              <a:t> </a:t>
            </a:r>
            <a:r>
              <a:rPr lang="it-IT" sz="2400" b="1" i="1" dirty="0" err="1"/>
              <a:t>Thoria</a:t>
            </a:r>
            <a:r>
              <a:rPr lang="it-IT" sz="2400" b="1" dirty="0"/>
              <a:t> sospendeva le assegnazioni di </a:t>
            </a:r>
            <a:r>
              <a:rPr lang="it-IT" sz="2400" b="1" dirty="0" err="1"/>
              <a:t>ager</a:t>
            </a:r>
            <a:r>
              <a:rPr lang="it-IT" sz="2400" b="1" dirty="0"/>
              <a:t> </a:t>
            </a:r>
            <a:r>
              <a:rPr lang="it-IT" sz="2400" b="1" dirty="0" err="1"/>
              <a:t>publicus</a:t>
            </a:r>
            <a:r>
              <a:rPr lang="it-IT" sz="2400" b="1" dirty="0"/>
              <a:t> lasciando l’agro pubblico ancora recuperabile nelle mani degli occupanti; imponeva però su ogni categoria di terreno pubblico una tassa che doveva essere distribuita al popolo;</a:t>
            </a:r>
          </a:p>
          <a:p>
            <a:pPr algn="just">
              <a:buFontTx/>
              <a:buChar char="-"/>
            </a:pPr>
            <a:endParaRPr lang="it-IT" sz="2400" b="1" dirty="0"/>
          </a:p>
          <a:p>
            <a:pPr algn="just">
              <a:buFontTx/>
              <a:buChar char="-"/>
            </a:pPr>
            <a:r>
              <a:rPr lang="it-IT" sz="2400" b="1" dirty="0"/>
              <a:t> nel 111 venne soppresso anche questo modesto </a:t>
            </a:r>
            <a:r>
              <a:rPr lang="it-IT" sz="2400" b="1" i="1" dirty="0" err="1"/>
              <a:t>vectigal</a:t>
            </a:r>
            <a:endParaRPr lang="it-IT" sz="2400" b="1" i="1" dirty="0"/>
          </a:p>
        </p:txBody>
      </p:sp>
      <p:pic>
        <p:nvPicPr>
          <p:cNvPr id="13317" name="Picture 5" descr="lex agraria epigrafica"/>
          <p:cNvPicPr>
            <a:picLocks noChangeAspect="1" noChangeArrowheads="1"/>
          </p:cNvPicPr>
          <p:nvPr/>
        </p:nvPicPr>
        <p:blipFill>
          <a:blip r:embed="rId3" cstate="print"/>
          <a:srcRect/>
          <a:stretch>
            <a:fillRect/>
          </a:stretch>
        </p:blipFill>
        <p:spPr bwMode="auto">
          <a:xfrm>
            <a:off x="5795963" y="0"/>
            <a:ext cx="3348037" cy="6858000"/>
          </a:xfrm>
          <a:prstGeom prst="rect">
            <a:avLst/>
          </a:prstGeom>
          <a:noFill/>
          <a:ln w="38100">
            <a:solidFill>
              <a:srgbClr val="808000"/>
            </a:solidFill>
            <a:miter lim="800000"/>
            <a:headEnd/>
            <a:tailEnd/>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8" name="Picture 4" descr="Appiano I 27"/>
          <p:cNvPicPr>
            <a:picLocks noChangeAspect="1" noChangeArrowheads="1"/>
          </p:cNvPicPr>
          <p:nvPr/>
        </p:nvPicPr>
        <p:blipFill>
          <a:blip r:embed="rId3" cstate="print"/>
          <a:srcRect/>
          <a:stretch>
            <a:fillRect/>
          </a:stretch>
        </p:blipFill>
        <p:spPr bwMode="auto">
          <a:xfrm>
            <a:off x="-5169902" y="0"/>
            <a:ext cx="17984871" cy="6858000"/>
          </a:xfrm>
          <a:prstGeom prst="rect">
            <a:avLst/>
          </a:prstGeom>
          <a:noFill/>
          <a:ln w="38100">
            <a:solidFill>
              <a:srgbClr val="808000"/>
            </a:solidFill>
            <a:miter lim="800000"/>
            <a:headEnd/>
            <a:tailEnd/>
          </a:ln>
        </p:spPr>
      </p:pic>
      <p:sp>
        <p:nvSpPr>
          <p:cNvPr id="11" name="Rettangolo 10"/>
          <p:cNvSpPr/>
          <p:nvPr/>
        </p:nvSpPr>
        <p:spPr>
          <a:xfrm>
            <a:off x="-2334126" y="1227221"/>
            <a:ext cx="5053263" cy="96253"/>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2" name="Rettangolo 11"/>
          <p:cNvSpPr/>
          <p:nvPr/>
        </p:nvSpPr>
        <p:spPr>
          <a:xfrm>
            <a:off x="-3288631" y="4892843"/>
            <a:ext cx="5053263" cy="96253"/>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3" name="Rettangolo 12"/>
          <p:cNvSpPr/>
          <p:nvPr/>
        </p:nvSpPr>
        <p:spPr>
          <a:xfrm>
            <a:off x="-2831432" y="3545306"/>
            <a:ext cx="5053263" cy="96253"/>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4" name="Rettangolo 13"/>
          <p:cNvSpPr/>
          <p:nvPr/>
        </p:nvSpPr>
        <p:spPr>
          <a:xfrm>
            <a:off x="-2526632" y="3986463"/>
            <a:ext cx="5053263" cy="96253"/>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5" name="Rettangolo 14"/>
          <p:cNvSpPr/>
          <p:nvPr/>
        </p:nvSpPr>
        <p:spPr>
          <a:xfrm>
            <a:off x="-3826042" y="4427621"/>
            <a:ext cx="5967663" cy="72190"/>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6" name="Rettangolo 15"/>
          <p:cNvSpPr/>
          <p:nvPr/>
        </p:nvSpPr>
        <p:spPr>
          <a:xfrm>
            <a:off x="-1820778" y="1740568"/>
            <a:ext cx="5053263" cy="96253"/>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7" name="Rettangolo 16"/>
          <p:cNvSpPr/>
          <p:nvPr/>
        </p:nvSpPr>
        <p:spPr>
          <a:xfrm>
            <a:off x="-2149641" y="2181726"/>
            <a:ext cx="5053263" cy="96253"/>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8" name="Rettangolo 17"/>
          <p:cNvSpPr/>
          <p:nvPr/>
        </p:nvSpPr>
        <p:spPr>
          <a:xfrm>
            <a:off x="-4491789" y="6216316"/>
            <a:ext cx="5053263" cy="96253"/>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9" name="Rettangolo 18"/>
          <p:cNvSpPr/>
          <p:nvPr/>
        </p:nvSpPr>
        <p:spPr>
          <a:xfrm>
            <a:off x="6047874" y="1355558"/>
            <a:ext cx="5053263" cy="96253"/>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0" name="Rettangolo 19"/>
          <p:cNvSpPr/>
          <p:nvPr/>
        </p:nvSpPr>
        <p:spPr>
          <a:xfrm>
            <a:off x="6216316" y="2245895"/>
            <a:ext cx="5053263" cy="96253"/>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1" name="Rettangolo 20"/>
          <p:cNvSpPr/>
          <p:nvPr/>
        </p:nvSpPr>
        <p:spPr>
          <a:xfrm>
            <a:off x="5085347" y="2703095"/>
            <a:ext cx="5053263" cy="96253"/>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2" name="Rettangolo 21"/>
          <p:cNvSpPr/>
          <p:nvPr/>
        </p:nvSpPr>
        <p:spPr>
          <a:xfrm>
            <a:off x="5622758" y="3986463"/>
            <a:ext cx="5053263" cy="96253"/>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3" name="Rettangolo 22"/>
          <p:cNvSpPr/>
          <p:nvPr/>
        </p:nvSpPr>
        <p:spPr>
          <a:xfrm>
            <a:off x="7243011" y="5414211"/>
            <a:ext cx="5053263" cy="96253"/>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4" name="Rettangolo 23"/>
          <p:cNvSpPr/>
          <p:nvPr/>
        </p:nvSpPr>
        <p:spPr>
          <a:xfrm>
            <a:off x="4539916" y="5791201"/>
            <a:ext cx="5053263" cy="96253"/>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5" name="Rettangolo 24"/>
          <p:cNvSpPr/>
          <p:nvPr/>
        </p:nvSpPr>
        <p:spPr>
          <a:xfrm>
            <a:off x="7066547" y="6272463"/>
            <a:ext cx="5053263" cy="96253"/>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6" name="Rettangolo 25"/>
          <p:cNvSpPr/>
          <p:nvPr/>
        </p:nvSpPr>
        <p:spPr>
          <a:xfrm>
            <a:off x="3433010" y="6761747"/>
            <a:ext cx="5053263" cy="96253"/>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1" name="Text Box 5"/>
          <p:cNvSpPr txBox="1">
            <a:spLocks noChangeArrowheads="1"/>
          </p:cNvSpPr>
          <p:nvPr/>
        </p:nvSpPr>
        <p:spPr bwMode="auto">
          <a:xfrm>
            <a:off x="2" y="0"/>
            <a:ext cx="9143998" cy="923330"/>
          </a:xfrm>
          <a:prstGeom prst="rect">
            <a:avLst/>
          </a:prstGeom>
          <a:solidFill>
            <a:srgbClr val="92D050"/>
          </a:solidFill>
          <a:ln w="38100">
            <a:solidFill>
              <a:srgbClr val="808000"/>
            </a:solidFill>
            <a:miter lim="800000"/>
            <a:headEnd/>
            <a:tailEnd/>
          </a:ln>
          <a:effectLst/>
        </p:spPr>
        <p:txBody>
          <a:bodyPr wrap="square">
            <a:spAutoFit/>
          </a:bodyPr>
          <a:lstStyle/>
          <a:p>
            <a:pPr algn="just"/>
            <a:r>
              <a:rPr lang="it-IT" sz="2400" b="1" dirty="0"/>
              <a:t>     </a:t>
            </a:r>
            <a:r>
              <a:rPr lang="it-IT" sz="5400" b="1" dirty="0"/>
              <a:t>La guerra giugurtina</a:t>
            </a:r>
            <a:endParaRPr lang="it-IT" sz="5400" b="1" i="1" dirty="0"/>
          </a:p>
        </p:txBody>
      </p:sp>
      <p:pic>
        <p:nvPicPr>
          <p:cNvPr id="14348" name="Picture 12" descr="regno di Numidia"/>
          <p:cNvPicPr>
            <a:picLocks noChangeAspect="1" noChangeArrowheads="1"/>
          </p:cNvPicPr>
          <p:nvPr/>
        </p:nvPicPr>
        <p:blipFill>
          <a:blip r:embed="rId3" cstate="print"/>
          <a:srcRect/>
          <a:stretch>
            <a:fillRect/>
          </a:stretch>
        </p:blipFill>
        <p:spPr bwMode="auto">
          <a:xfrm>
            <a:off x="0" y="986590"/>
            <a:ext cx="9144000" cy="5871410"/>
          </a:xfrm>
          <a:prstGeom prst="rect">
            <a:avLst/>
          </a:prstGeom>
          <a:noFill/>
          <a:ln w="38100">
            <a:solidFill>
              <a:srgbClr val="808000"/>
            </a:solidFill>
            <a:miter lim="800000"/>
            <a:headEnd/>
            <a:tailEnd/>
          </a:ln>
        </p:spPr>
      </p:pic>
      <p:sp>
        <p:nvSpPr>
          <p:cNvPr id="7" name="Text Box 8"/>
          <p:cNvSpPr txBox="1">
            <a:spLocks noChangeArrowheads="1"/>
          </p:cNvSpPr>
          <p:nvPr/>
        </p:nvSpPr>
        <p:spPr bwMode="auto">
          <a:xfrm>
            <a:off x="3533169" y="6088559"/>
            <a:ext cx="5610831" cy="769441"/>
          </a:xfrm>
          <a:prstGeom prst="rect">
            <a:avLst/>
          </a:prstGeom>
          <a:solidFill>
            <a:srgbClr val="99CCFF"/>
          </a:solidFill>
          <a:ln w="38100">
            <a:solidFill>
              <a:srgbClr val="808000"/>
            </a:solidFill>
            <a:miter lim="800000"/>
            <a:headEnd/>
            <a:tailEnd/>
          </a:ln>
          <a:effectLst/>
        </p:spPr>
        <p:txBody>
          <a:bodyPr wrap="none">
            <a:spAutoFit/>
          </a:bodyPr>
          <a:lstStyle/>
          <a:p>
            <a:r>
              <a:rPr lang="it-IT" sz="2000" b="1" dirty="0" err="1"/>
              <a:t>Iempsale</a:t>
            </a:r>
            <a:r>
              <a:rPr lang="it-IT" sz="2000" b="1" dirty="0"/>
              <a:t>      </a:t>
            </a:r>
            <a:r>
              <a:rPr lang="it-IT" sz="4400" b="1" dirty="0" err="1"/>
              <a:t>Aderbale</a:t>
            </a:r>
            <a:r>
              <a:rPr lang="it-IT" sz="2000" b="1" dirty="0"/>
              <a:t>      </a:t>
            </a:r>
            <a:r>
              <a:rPr lang="it-IT" sz="2000" b="1" dirty="0" err="1"/>
              <a:t>Giugurta</a:t>
            </a:r>
            <a:endParaRPr lang="it-IT" sz="2000" b="1" dirty="0"/>
          </a:p>
        </p:txBody>
      </p:sp>
      <p:sp>
        <p:nvSpPr>
          <p:cNvPr id="8" name="Text Box 7"/>
          <p:cNvSpPr txBox="1">
            <a:spLocks noChangeArrowheads="1"/>
          </p:cNvSpPr>
          <p:nvPr/>
        </p:nvSpPr>
        <p:spPr bwMode="auto">
          <a:xfrm>
            <a:off x="294949" y="4809206"/>
            <a:ext cx="2255746" cy="769441"/>
          </a:xfrm>
          <a:prstGeom prst="rect">
            <a:avLst/>
          </a:prstGeom>
          <a:solidFill>
            <a:srgbClr val="99CCFF"/>
          </a:solidFill>
          <a:ln w="38100">
            <a:solidFill>
              <a:srgbClr val="808000"/>
            </a:solidFill>
            <a:miter lim="800000"/>
            <a:headEnd/>
            <a:tailEnd/>
          </a:ln>
          <a:effectLst/>
        </p:spPr>
        <p:txBody>
          <a:bodyPr wrap="none">
            <a:spAutoFit/>
          </a:bodyPr>
          <a:lstStyle/>
          <a:p>
            <a:r>
              <a:rPr lang="it-IT" sz="4400" b="1" dirty="0" err="1"/>
              <a:t>Micipsa</a:t>
            </a:r>
            <a:endParaRPr lang="it-IT" sz="2000" b="1" dirty="0"/>
          </a:p>
        </p:txBody>
      </p:sp>
      <p:sp>
        <p:nvSpPr>
          <p:cNvPr id="9" name="Text Box 6"/>
          <p:cNvSpPr txBox="1">
            <a:spLocks noChangeArrowheads="1"/>
          </p:cNvSpPr>
          <p:nvPr/>
        </p:nvSpPr>
        <p:spPr bwMode="auto">
          <a:xfrm>
            <a:off x="0" y="1010654"/>
            <a:ext cx="2694489" cy="646331"/>
          </a:xfrm>
          <a:prstGeom prst="rect">
            <a:avLst/>
          </a:prstGeom>
          <a:solidFill>
            <a:srgbClr val="99CCFF"/>
          </a:solidFill>
          <a:ln w="38100">
            <a:solidFill>
              <a:srgbClr val="808000"/>
            </a:solidFill>
            <a:miter lim="800000"/>
            <a:headEnd/>
            <a:tailEnd/>
          </a:ln>
          <a:effectLst/>
        </p:spPr>
        <p:txBody>
          <a:bodyPr wrap="square">
            <a:spAutoFit/>
          </a:bodyPr>
          <a:lstStyle/>
          <a:p>
            <a:r>
              <a:rPr lang="it-IT" sz="3600" b="1" dirty="0" err="1"/>
              <a:t>Massinissa</a:t>
            </a:r>
            <a:endParaRPr lang="it-IT" sz="2000" b="1"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0" name="Text Box 10"/>
          <p:cNvSpPr txBox="1">
            <a:spLocks noChangeArrowheads="1"/>
          </p:cNvSpPr>
          <p:nvPr/>
        </p:nvSpPr>
        <p:spPr bwMode="auto">
          <a:xfrm>
            <a:off x="971550" y="4149725"/>
            <a:ext cx="1938351" cy="584775"/>
          </a:xfrm>
          <a:prstGeom prst="rect">
            <a:avLst/>
          </a:prstGeom>
          <a:solidFill>
            <a:srgbClr val="99CCFF"/>
          </a:solidFill>
          <a:ln w="38100">
            <a:solidFill>
              <a:srgbClr val="808000"/>
            </a:solidFill>
            <a:miter lim="800000"/>
            <a:headEnd/>
            <a:tailEnd/>
          </a:ln>
          <a:effectLst/>
        </p:spPr>
        <p:txBody>
          <a:bodyPr wrap="none">
            <a:spAutoFit/>
          </a:bodyPr>
          <a:lstStyle/>
          <a:p>
            <a:r>
              <a:rPr lang="it-IT" sz="3200" b="1" dirty="0" err="1"/>
              <a:t>Aderbale</a:t>
            </a:r>
            <a:endParaRPr lang="it-IT" sz="2000" b="1" dirty="0"/>
          </a:p>
        </p:txBody>
      </p:sp>
      <p:sp>
        <p:nvSpPr>
          <p:cNvPr id="15362" name="Text Box 2"/>
          <p:cNvSpPr txBox="1">
            <a:spLocks noChangeArrowheads="1"/>
          </p:cNvSpPr>
          <p:nvPr/>
        </p:nvSpPr>
        <p:spPr bwMode="auto">
          <a:xfrm>
            <a:off x="751056" y="477086"/>
            <a:ext cx="5794124" cy="646331"/>
          </a:xfrm>
          <a:prstGeom prst="rect">
            <a:avLst/>
          </a:prstGeom>
          <a:solidFill>
            <a:srgbClr val="FFFF00"/>
          </a:solidFill>
          <a:ln w="38100">
            <a:solidFill>
              <a:srgbClr val="808000"/>
            </a:solidFill>
            <a:miter lim="800000"/>
            <a:headEnd/>
            <a:tailEnd/>
          </a:ln>
          <a:effectLst/>
        </p:spPr>
        <p:txBody>
          <a:bodyPr wrap="square">
            <a:spAutoFit/>
          </a:bodyPr>
          <a:lstStyle/>
          <a:p>
            <a:pPr algn="just"/>
            <a:r>
              <a:rPr lang="it-IT" sz="2400" b="1" dirty="0"/>
              <a:t>     </a:t>
            </a:r>
            <a:r>
              <a:rPr lang="it-IT" sz="3600" b="1" dirty="0"/>
              <a:t>La guerra giugurtina</a:t>
            </a:r>
            <a:endParaRPr lang="it-IT" sz="3600" b="1" i="1" dirty="0"/>
          </a:p>
        </p:txBody>
      </p:sp>
      <p:sp>
        <p:nvSpPr>
          <p:cNvPr id="15365" name="Text Box 5"/>
          <p:cNvSpPr txBox="1">
            <a:spLocks noChangeArrowheads="1"/>
          </p:cNvSpPr>
          <p:nvPr/>
        </p:nvSpPr>
        <p:spPr bwMode="auto">
          <a:xfrm>
            <a:off x="586539" y="2013201"/>
            <a:ext cx="2108269" cy="646331"/>
          </a:xfrm>
          <a:prstGeom prst="rect">
            <a:avLst/>
          </a:prstGeom>
          <a:solidFill>
            <a:srgbClr val="99CCFF"/>
          </a:solidFill>
          <a:ln w="38100">
            <a:solidFill>
              <a:srgbClr val="808000"/>
            </a:solidFill>
            <a:miter lim="800000"/>
            <a:headEnd/>
            <a:tailEnd/>
          </a:ln>
          <a:effectLst/>
        </p:spPr>
        <p:txBody>
          <a:bodyPr wrap="none">
            <a:spAutoFit/>
          </a:bodyPr>
          <a:lstStyle/>
          <a:p>
            <a:r>
              <a:rPr lang="it-IT" sz="3600" b="1" dirty="0" err="1"/>
              <a:t>Giugurta</a:t>
            </a:r>
            <a:endParaRPr lang="it-IT" sz="2000" b="1" dirty="0"/>
          </a:p>
        </p:txBody>
      </p:sp>
      <p:sp>
        <p:nvSpPr>
          <p:cNvPr id="15366" name="Text Box 6"/>
          <p:cNvSpPr txBox="1">
            <a:spLocks noChangeArrowheads="1"/>
          </p:cNvSpPr>
          <p:nvPr/>
        </p:nvSpPr>
        <p:spPr bwMode="auto">
          <a:xfrm>
            <a:off x="3132138" y="1989138"/>
            <a:ext cx="1938351" cy="584775"/>
          </a:xfrm>
          <a:prstGeom prst="rect">
            <a:avLst/>
          </a:prstGeom>
          <a:solidFill>
            <a:srgbClr val="99CCFF"/>
          </a:solidFill>
          <a:ln w="38100">
            <a:solidFill>
              <a:srgbClr val="808000"/>
            </a:solidFill>
            <a:miter lim="800000"/>
            <a:headEnd/>
            <a:tailEnd/>
          </a:ln>
          <a:effectLst/>
        </p:spPr>
        <p:txBody>
          <a:bodyPr wrap="none">
            <a:spAutoFit/>
          </a:bodyPr>
          <a:lstStyle/>
          <a:p>
            <a:r>
              <a:rPr lang="it-IT" sz="3200" b="1" dirty="0" err="1"/>
              <a:t>Iempsale</a:t>
            </a:r>
            <a:endParaRPr lang="it-IT" sz="2000" b="1" dirty="0"/>
          </a:p>
        </p:txBody>
      </p:sp>
      <p:sp>
        <p:nvSpPr>
          <p:cNvPr id="15367" name="Line 7"/>
          <p:cNvSpPr>
            <a:spLocks noChangeShapeType="1"/>
          </p:cNvSpPr>
          <p:nvPr/>
        </p:nvSpPr>
        <p:spPr bwMode="auto">
          <a:xfrm flipH="1">
            <a:off x="1115929" y="3813342"/>
            <a:ext cx="1295400" cy="1512888"/>
          </a:xfrm>
          <a:prstGeom prst="line">
            <a:avLst/>
          </a:prstGeom>
          <a:noFill/>
          <a:ln w="76200">
            <a:solidFill>
              <a:srgbClr val="FF3300"/>
            </a:solidFill>
            <a:round/>
            <a:headEnd/>
            <a:tailEnd/>
          </a:ln>
          <a:effectLst/>
        </p:spPr>
        <p:txBody>
          <a:bodyPr/>
          <a:lstStyle/>
          <a:p>
            <a:endParaRPr lang="it-IT"/>
          </a:p>
        </p:txBody>
      </p:sp>
      <p:sp>
        <p:nvSpPr>
          <p:cNvPr id="15368" name="Line 8"/>
          <p:cNvSpPr>
            <a:spLocks noChangeShapeType="1"/>
          </p:cNvSpPr>
          <p:nvPr/>
        </p:nvSpPr>
        <p:spPr bwMode="auto">
          <a:xfrm>
            <a:off x="1427998" y="3644900"/>
            <a:ext cx="1008062" cy="1439863"/>
          </a:xfrm>
          <a:prstGeom prst="line">
            <a:avLst/>
          </a:prstGeom>
          <a:noFill/>
          <a:ln w="76200">
            <a:solidFill>
              <a:srgbClr val="FF3300"/>
            </a:solidFill>
            <a:round/>
            <a:headEnd/>
            <a:tailEnd/>
          </a:ln>
          <a:effectLst/>
        </p:spPr>
        <p:txBody>
          <a:bodyPr/>
          <a:lstStyle/>
          <a:p>
            <a:endParaRPr lang="it-IT"/>
          </a:p>
        </p:txBody>
      </p:sp>
      <p:sp>
        <p:nvSpPr>
          <p:cNvPr id="15371" name="Line 11"/>
          <p:cNvSpPr>
            <a:spLocks noChangeShapeType="1"/>
          </p:cNvSpPr>
          <p:nvPr/>
        </p:nvSpPr>
        <p:spPr bwMode="auto">
          <a:xfrm flipH="1">
            <a:off x="3372770" y="1508377"/>
            <a:ext cx="1295400" cy="1512887"/>
          </a:xfrm>
          <a:prstGeom prst="line">
            <a:avLst/>
          </a:prstGeom>
          <a:noFill/>
          <a:ln w="76200">
            <a:solidFill>
              <a:srgbClr val="FF3300"/>
            </a:solidFill>
            <a:round/>
            <a:headEnd/>
            <a:tailEnd/>
          </a:ln>
          <a:effectLst/>
        </p:spPr>
        <p:txBody>
          <a:bodyPr/>
          <a:lstStyle/>
          <a:p>
            <a:endParaRPr lang="it-IT"/>
          </a:p>
        </p:txBody>
      </p:sp>
      <p:sp>
        <p:nvSpPr>
          <p:cNvPr id="15372" name="Line 12"/>
          <p:cNvSpPr>
            <a:spLocks noChangeShapeType="1"/>
          </p:cNvSpPr>
          <p:nvPr/>
        </p:nvSpPr>
        <p:spPr bwMode="auto">
          <a:xfrm>
            <a:off x="3540460" y="1484313"/>
            <a:ext cx="1008063" cy="1439862"/>
          </a:xfrm>
          <a:prstGeom prst="line">
            <a:avLst/>
          </a:prstGeom>
          <a:noFill/>
          <a:ln w="76200">
            <a:solidFill>
              <a:srgbClr val="FF3300"/>
            </a:solidFill>
            <a:round/>
            <a:headEnd/>
            <a:tailEnd/>
          </a:ln>
          <a:effectLst/>
        </p:spPr>
        <p:txBody>
          <a:bodyPr/>
          <a:lstStyle/>
          <a:p>
            <a:endParaRPr lang="it-IT"/>
          </a:p>
        </p:txBody>
      </p:sp>
      <p:sp>
        <p:nvSpPr>
          <p:cNvPr id="15373" name="Text Box 13"/>
          <p:cNvSpPr txBox="1">
            <a:spLocks noChangeArrowheads="1"/>
          </p:cNvSpPr>
          <p:nvPr/>
        </p:nvSpPr>
        <p:spPr bwMode="auto">
          <a:xfrm>
            <a:off x="4215022" y="4294104"/>
            <a:ext cx="4928978" cy="584775"/>
          </a:xfrm>
          <a:prstGeom prst="rect">
            <a:avLst/>
          </a:prstGeom>
          <a:solidFill>
            <a:srgbClr val="CC99FF"/>
          </a:solidFill>
          <a:ln w="38100">
            <a:solidFill>
              <a:srgbClr val="808000"/>
            </a:solidFill>
            <a:miter lim="800000"/>
            <a:headEnd/>
            <a:tailEnd/>
          </a:ln>
          <a:effectLst/>
        </p:spPr>
        <p:txBody>
          <a:bodyPr wrap="none">
            <a:spAutoFit/>
          </a:bodyPr>
          <a:lstStyle/>
          <a:p>
            <a:r>
              <a:rPr lang="it-IT" sz="3200" b="1" dirty="0"/>
              <a:t>assedio di </a:t>
            </a:r>
            <a:r>
              <a:rPr lang="it-IT" sz="3200" b="1" dirty="0" err="1"/>
              <a:t>Cirta</a:t>
            </a:r>
            <a:r>
              <a:rPr lang="it-IT" sz="3200" b="1" dirty="0"/>
              <a:t> </a:t>
            </a:r>
            <a:r>
              <a:rPr lang="it-IT" sz="2800" b="1" dirty="0"/>
              <a:t>(112 a.C.)</a:t>
            </a:r>
          </a:p>
        </p:txBody>
      </p:sp>
      <p:sp>
        <p:nvSpPr>
          <p:cNvPr id="15374" name="Text Box 14"/>
          <p:cNvSpPr txBox="1">
            <a:spLocks noChangeArrowheads="1"/>
          </p:cNvSpPr>
          <p:nvPr/>
        </p:nvSpPr>
        <p:spPr bwMode="auto">
          <a:xfrm>
            <a:off x="0" y="4941888"/>
            <a:ext cx="9144000" cy="1815882"/>
          </a:xfrm>
          <a:prstGeom prst="rect">
            <a:avLst/>
          </a:prstGeom>
          <a:solidFill>
            <a:srgbClr val="CCFFCC"/>
          </a:solidFill>
          <a:ln w="38100">
            <a:solidFill>
              <a:srgbClr val="808000"/>
            </a:solidFill>
            <a:miter lim="800000"/>
            <a:headEnd/>
            <a:tailEnd/>
          </a:ln>
          <a:effectLst/>
        </p:spPr>
        <p:txBody>
          <a:bodyPr wrap="square">
            <a:spAutoFit/>
          </a:bodyPr>
          <a:lstStyle/>
          <a:p>
            <a:pPr algn="just"/>
            <a:r>
              <a:rPr lang="it-IT" sz="2400" b="1" dirty="0"/>
              <a:t>     </a:t>
            </a:r>
            <a:r>
              <a:rPr lang="it-IT" sz="2800" b="1" dirty="0"/>
              <a:t>I </a:t>
            </a:r>
            <a:r>
              <a:rPr lang="it-IT" sz="2800" b="1" i="1" dirty="0" err="1"/>
              <a:t>negotiatores</a:t>
            </a:r>
            <a:r>
              <a:rPr lang="it-IT" sz="2800" b="1" dirty="0"/>
              <a:t> romani e italici partecipano alla difesa di </a:t>
            </a:r>
            <a:r>
              <a:rPr lang="it-IT" sz="2800" b="1" dirty="0" err="1"/>
              <a:t>Cirta</a:t>
            </a:r>
            <a:r>
              <a:rPr lang="it-IT" sz="2800" b="1" dirty="0"/>
              <a:t> ma, dopo diversi mesi di assedio, senza che Roma tentasse alcuna azione, convincono </a:t>
            </a:r>
            <a:r>
              <a:rPr lang="it-IT" sz="2800" b="1" dirty="0" err="1"/>
              <a:t>Aderbale</a:t>
            </a:r>
            <a:r>
              <a:rPr lang="it-IT" sz="2800" b="1" dirty="0"/>
              <a:t> ad arrendersi</a:t>
            </a:r>
            <a:endParaRPr lang="it-IT" b="1" dirty="0"/>
          </a:p>
        </p:txBody>
      </p:sp>
      <p:sp>
        <p:nvSpPr>
          <p:cNvPr id="15375" name="Text Box 15"/>
          <p:cNvSpPr txBox="1">
            <a:spLocks noChangeArrowheads="1"/>
          </p:cNvSpPr>
          <p:nvPr/>
        </p:nvSpPr>
        <p:spPr bwMode="auto">
          <a:xfrm>
            <a:off x="4453106" y="2482850"/>
            <a:ext cx="1488934" cy="523220"/>
          </a:xfrm>
          <a:prstGeom prst="rect">
            <a:avLst/>
          </a:prstGeom>
          <a:noFill/>
          <a:ln w="9525">
            <a:noFill/>
            <a:miter lim="800000"/>
            <a:headEnd/>
            <a:tailEnd/>
          </a:ln>
          <a:effectLst/>
        </p:spPr>
        <p:txBody>
          <a:bodyPr wrap="none">
            <a:spAutoFit/>
          </a:bodyPr>
          <a:lstStyle/>
          <a:p>
            <a:r>
              <a:rPr lang="it-IT" sz="2800" b="1" dirty="0"/>
              <a:t>116 a.C</a:t>
            </a:r>
            <a:r>
              <a:rPr lang="it-IT" b="1" dirty="0"/>
              <a:t>.</a:t>
            </a:r>
          </a:p>
        </p:txBody>
      </p:sp>
      <p:pic>
        <p:nvPicPr>
          <p:cNvPr id="15376" name="Picture 16" descr="giugurta moneta"/>
          <p:cNvPicPr>
            <a:picLocks noChangeAspect="1" noChangeArrowheads="1"/>
          </p:cNvPicPr>
          <p:nvPr/>
        </p:nvPicPr>
        <p:blipFill>
          <a:blip r:embed="rId2" cstate="print"/>
          <a:srcRect/>
          <a:stretch>
            <a:fillRect/>
          </a:stretch>
        </p:blipFill>
        <p:spPr bwMode="auto">
          <a:xfrm>
            <a:off x="6256421" y="1405680"/>
            <a:ext cx="2633579" cy="2788495"/>
          </a:xfrm>
          <a:prstGeom prst="rect">
            <a:avLst/>
          </a:prstGeom>
          <a:noFill/>
          <a:ln w="38100">
            <a:solidFill>
              <a:srgbClr val="808000"/>
            </a:solidFill>
            <a:miter lim="800000"/>
            <a:headEnd/>
            <a:tailEnd/>
          </a:ln>
        </p:spPr>
      </p:pic>
      <p:sp>
        <p:nvSpPr>
          <p:cNvPr id="17" name="Freccia a destra 16"/>
          <p:cNvSpPr/>
          <p:nvPr/>
        </p:nvSpPr>
        <p:spPr>
          <a:xfrm>
            <a:off x="3104147" y="4403558"/>
            <a:ext cx="962527" cy="336884"/>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15371"/>
                                        </p:tgtEl>
                                        <p:attrNameLst>
                                          <p:attrName>style.visibility</p:attrName>
                                        </p:attrNameLst>
                                      </p:cBhvr>
                                      <p:to>
                                        <p:strVal val="visible"/>
                                      </p:to>
                                    </p:set>
                                    <p:anim calcmode="lin" valueType="num">
                                      <p:cBhvr>
                                        <p:cTn id="7" dur="500" fill="hold"/>
                                        <p:tgtEl>
                                          <p:spTgt spid="15371"/>
                                        </p:tgtEl>
                                        <p:attrNameLst>
                                          <p:attrName>ppt_w</p:attrName>
                                        </p:attrNameLst>
                                      </p:cBhvr>
                                      <p:tavLst>
                                        <p:tav tm="0">
                                          <p:val>
                                            <p:strVal val="#ppt_w*0.70"/>
                                          </p:val>
                                        </p:tav>
                                        <p:tav tm="100000">
                                          <p:val>
                                            <p:strVal val="#ppt_w"/>
                                          </p:val>
                                        </p:tav>
                                      </p:tavLst>
                                    </p:anim>
                                    <p:anim calcmode="lin" valueType="num">
                                      <p:cBhvr>
                                        <p:cTn id="8" dur="500" fill="hold"/>
                                        <p:tgtEl>
                                          <p:spTgt spid="15371"/>
                                        </p:tgtEl>
                                        <p:attrNameLst>
                                          <p:attrName>ppt_h</p:attrName>
                                        </p:attrNameLst>
                                      </p:cBhvr>
                                      <p:tavLst>
                                        <p:tav tm="0">
                                          <p:val>
                                            <p:strVal val="#ppt_h"/>
                                          </p:val>
                                        </p:tav>
                                        <p:tav tm="100000">
                                          <p:val>
                                            <p:strVal val="#ppt_h"/>
                                          </p:val>
                                        </p:tav>
                                      </p:tavLst>
                                    </p:anim>
                                    <p:animEffect transition="in" filter="fade">
                                      <p:cBhvr>
                                        <p:cTn id="9" dur="500"/>
                                        <p:tgtEl>
                                          <p:spTgt spid="15371"/>
                                        </p:tgtEl>
                                      </p:cBhvr>
                                    </p:animEffect>
                                  </p:childTnLst>
                                </p:cTn>
                              </p:par>
                              <p:par>
                                <p:cTn id="10" presetID="55" presetClass="entr" presetSubtype="0" fill="hold" grpId="0" nodeType="withEffect">
                                  <p:stCondLst>
                                    <p:cond delay="0"/>
                                  </p:stCondLst>
                                  <p:childTnLst>
                                    <p:set>
                                      <p:cBhvr>
                                        <p:cTn id="11" dur="1" fill="hold">
                                          <p:stCondLst>
                                            <p:cond delay="0"/>
                                          </p:stCondLst>
                                        </p:cTn>
                                        <p:tgtEl>
                                          <p:spTgt spid="15372"/>
                                        </p:tgtEl>
                                        <p:attrNameLst>
                                          <p:attrName>style.visibility</p:attrName>
                                        </p:attrNameLst>
                                      </p:cBhvr>
                                      <p:to>
                                        <p:strVal val="visible"/>
                                      </p:to>
                                    </p:set>
                                    <p:anim calcmode="lin" valueType="num">
                                      <p:cBhvr>
                                        <p:cTn id="12" dur="500" fill="hold"/>
                                        <p:tgtEl>
                                          <p:spTgt spid="15372"/>
                                        </p:tgtEl>
                                        <p:attrNameLst>
                                          <p:attrName>ppt_w</p:attrName>
                                        </p:attrNameLst>
                                      </p:cBhvr>
                                      <p:tavLst>
                                        <p:tav tm="0">
                                          <p:val>
                                            <p:strVal val="#ppt_w*0.70"/>
                                          </p:val>
                                        </p:tav>
                                        <p:tav tm="100000">
                                          <p:val>
                                            <p:strVal val="#ppt_w"/>
                                          </p:val>
                                        </p:tav>
                                      </p:tavLst>
                                    </p:anim>
                                    <p:anim calcmode="lin" valueType="num">
                                      <p:cBhvr>
                                        <p:cTn id="13" dur="500" fill="hold"/>
                                        <p:tgtEl>
                                          <p:spTgt spid="15372"/>
                                        </p:tgtEl>
                                        <p:attrNameLst>
                                          <p:attrName>ppt_h</p:attrName>
                                        </p:attrNameLst>
                                      </p:cBhvr>
                                      <p:tavLst>
                                        <p:tav tm="0">
                                          <p:val>
                                            <p:strVal val="#ppt_h"/>
                                          </p:val>
                                        </p:tav>
                                        <p:tav tm="100000">
                                          <p:val>
                                            <p:strVal val="#ppt_h"/>
                                          </p:val>
                                        </p:tav>
                                      </p:tavLst>
                                    </p:anim>
                                    <p:animEffect transition="in" filter="fade">
                                      <p:cBhvr>
                                        <p:cTn id="14" dur="500"/>
                                        <p:tgtEl>
                                          <p:spTgt spid="15372"/>
                                        </p:tgtEl>
                                      </p:cBhvr>
                                    </p:animEffect>
                                  </p:childTnLst>
                                </p:cTn>
                              </p:par>
                            </p:childTnLst>
                          </p:cTn>
                        </p:par>
                      </p:childTnLst>
                    </p:cTn>
                  </p:par>
                  <p:par>
                    <p:cTn id="15" fill="hold">
                      <p:stCondLst>
                        <p:cond delay="indefinite"/>
                      </p:stCondLst>
                      <p:childTnLst>
                        <p:par>
                          <p:cTn id="16" fill="hold">
                            <p:stCondLst>
                              <p:cond delay="0"/>
                            </p:stCondLst>
                            <p:childTnLst>
                              <p:par>
                                <p:cTn id="17" presetID="18" presetClass="entr" presetSubtype="6" fill="hold" grpId="0" nodeType="clickEffect">
                                  <p:stCondLst>
                                    <p:cond delay="0"/>
                                  </p:stCondLst>
                                  <p:childTnLst>
                                    <p:set>
                                      <p:cBhvr>
                                        <p:cTn id="18" dur="1" fill="hold">
                                          <p:stCondLst>
                                            <p:cond delay="0"/>
                                          </p:stCondLst>
                                        </p:cTn>
                                        <p:tgtEl>
                                          <p:spTgt spid="15373"/>
                                        </p:tgtEl>
                                        <p:attrNameLst>
                                          <p:attrName>style.visibility</p:attrName>
                                        </p:attrNameLst>
                                      </p:cBhvr>
                                      <p:to>
                                        <p:strVal val="visible"/>
                                      </p:to>
                                    </p:set>
                                    <p:animEffect transition="in" filter="strips(downRight)">
                                      <p:cBhvr>
                                        <p:cTn id="19" dur="500"/>
                                        <p:tgtEl>
                                          <p:spTgt spid="15373"/>
                                        </p:tgtEl>
                                      </p:cBhvr>
                                    </p:animEffect>
                                  </p:childTnLst>
                                </p:cTn>
                              </p:par>
                            </p:childTnLst>
                          </p:cTn>
                        </p:par>
                      </p:childTnLst>
                    </p:cTn>
                  </p:par>
                  <p:par>
                    <p:cTn id="20" fill="hold">
                      <p:stCondLst>
                        <p:cond delay="indefinite"/>
                      </p:stCondLst>
                      <p:childTnLst>
                        <p:par>
                          <p:cTn id="21" fill="hold">
                            <p:stCondLst>
                              <p:cond delay="0"/>
                            </p:stCondLst>
                            <p:childTnLst>
                              <p:par>
                                <p:cTn id="22" presetID="23" presetClass="entr" presetSubtype="16" fill="hold" grpId="0" nodeType="clickEffect">
                                  <p:stCondLst>
                                    <p:cond delay="0"/>
                                  </p:stCondLst>
                                  <p:childTnLst>
                                    <p:set>
                                      <p:cBhvr>
                                        <p:cTn id="23" dur="1" fill="hold">
                                          <p:stCondLst>
                                            <p:cond delay="0"/>
                                          </p:stCondLst>
                                        </p:cTn>
                                        <p:tgtEl>
                                          <p:spTgt spid="15374"/>
                                        </p:tgtEl>
                                        <p:attrNameLst>
                                          <p:attrName>style.visibility</p:attrName>
                                        </p:attrNameLst>
                                      </p:cBhvr>
                                      <p:to>
                                        <p:strVal val="visible"/>
                                      </p:to>
                                    </p:set>
                                    <p:anim calcmode="lin" valueType="num">
                                      <p:cBhvr>
                                        <p:cTn id="24" dur="500" fill="hold"/>
                                        <p:tgtEl>
                                          <p:spTgt spid="15374"/>
                                        </p:tgtEl>
                                        <p:attrNameLst>
                                          <p:attrName>ppt_w</p:attrName>
                                        </p:attrNameLst>
                                      </p:cBhvr>
                                      <p:tavLst>
                                        <p:tav tm="0">
                                          <p:val>
                                            <p:fltVal val="0"/>
                                          </p:val>
                                        </p:tav>
                                        <p:tav tm="100000">
                                          <p:val>
                                            <p:strVal val="#ppt_w"/>
                                          </p:val>
                                        </p:tav>
                                      </p:tavLst>
                                    </p:anim>
                                    <p:anim calcmode="lin" valueType="num">
                                      <p:cBhvr>
                                        <p:cTn id="25" dur="500" fill="hold"/>
                                        <p:tgtEl>
                                          <p:spTgt spid="15374"/>
                                        </p:tgtEl>
                                        <p:attrNameLst>
                                          <p:attrName>ppt_h</p:attrName>
                                        </p:attrNameLst>
                                      </p:cBhvr>
                                      <p:tavLst>
                                        <p:tav tm="0">
                                          <p:val>
                                            <p:fltVal val="0"/>
                                          </p:val>
                                        </p:tav>
                                        <p:tav tm="100000">
                                          <p:val>
                                            <p:strVal val="#ppt_h"/>
                                          </p:val>
                                        </p:tav>
                                      </p:tavLst>
                                    </p:anim>
                                  </p:childTnLst>
                                </p:cTn>
                              </p:par>
                            </p:childTnLst>
                          </p:cTn>
                        </p:par>
                      </p:childTnLst>
                    </p:cTn>
                  </p:par>
                  <p:par>
                    <p:cTn id="26" fill="hold">
                      <p:stCondLst>
                        <p:cond delay="indefinite"/>
                      </p:stCondLst>
                      <p:childTnLst>
                        <p:par>
                          <p:cTn id="27" fill="hold">
                            <p:stCondLst>
                              <p:cond delay="0"/>
                            </p:stCondLst>
                            <p:childTnLst>
                              <p:par>
                                <p:cTn id="28" presetID="55" presetClass="entr" presetSubtype="0" fill="hold" grpId="0" nodeType="clickEffect">
                                  <p:stCondLst>
                                    <p:cond delay="0"/>
                                  </p:stCondLst>
                                  <p:childTnLst>
                                    <p:set>
                                      <p:cBhvr>
                                        <p:cTn id="29" dur="1" fill="hold">
                                          <p:stCondLst>
                                            <p:cond delay="0"/>
                                          </p:stCondLst>
                                        </p:cTn>
                                        <p:tgtEl>
                                          <p:spTgt spid="15367"/>
                                        </p:tgtEl>
                                        <p:attrNameLst>
                                          <p:attrName>style.visibility</p:attrName>
                                        </p:attrNameLst>
                                      </p:cBhvr>
                                      <p:to>
                                        <p:strVal val="visible"/>
                                      </p:to>
                                    </p:set>
                                    <p:anim calcmode="lin" valueType="num">
                                      <p:cBhvr>
                                        <p:cTn id="30" dur="500" fill="hold"/>
                                        <p:tgtEl>
                                          <p:spTgt spid="15367"/>
                                        </p:tgtEl>
                                        <p:attrNameLst>
                                          <p:attrName>ppt_w</p:attrName>
                                        </p:attrNameLst>
                                      </p:cBhvr>
                                      <p:tavLst>
                                        <p:tav tm="0">
                                          <p:val>
                                            <p:strVal val="#ppt_w*0.70"/>
                                          </p:val>
                                        </p:tav>
                                        <p:tav tm="100000">
                                          <p:val>
                                            <p:strVal val="#ppt_w"/>
                                          </p:val>
                                        </p:tav>
                                      </p:tavLst>
                                    </p:anim>
                                    <p:anim calcmode="lin" valueType="num">
                                      <p:cBhvr>
                                        <p:cTn id="31" dur="500" fill="hold"/>
                                        <p:tgtEl>
                                          <p:spTgt spid="15367"/>
                                        </p:tgtEl>
                                        <p:attrNameLst>
                                          <p:attrName>ppt_h</p:attrName>
                                        </p:attrNameLst>
                                      </p:cBhvr>
                                      <p:tavLst>
                                        <p:tav tm="0">
                                          <p:val>
                                            <p:strVal val="#ppt_h"/>
                                          </p:val>
                                        </p:tav>
                                        <p:tav tm="100000">
                                          <p:val>
                                            <p:strVal val="#ppt_h"/>
                                          </p:val>
                                        </p:tav>
                                      </p:tavLst>
                                    </p:anim>
                                    <p:animEffect transition="in" filter="fade">
                                      <p:cBhvr>
                                        <p:cTn id="32" dur="500"/>
                                        <p:tgtEl>
                                          <p:spTgt spid="15367"/>
                                        </p:tgtEl>
                                      </p:cBhvr>
                                    </p:animEffect>
                                  </p:childTnLst>
                                </p:cTn>
                              </p:par>
                              <p:par>
                                <p:cTn id="33" presetID="55" presetClass="entr" presetSubtype="0" fill="hold" grpId="0" nodeType="withEffect">
                                  <p:stCondLst>
                                    <p:cond delay="0"/>
                                  </p:stCondLst>
                                  <p:childTnLst>
                                    <p:set>
                                      <p:cBhvr>
                                        <p:cTn id="34" dur="1" fill="hold">
                                          <p:stCondLst>
                                            <p:cond delay="0"/>
                                          </p:stCondLst>
                                        </p:cTn>
                                        <p:tgtEl>
                                          <p:spTgt spid="15368"/>
                                        </p:tgtEl>
                                        <p:attrNameLst>
                                          <p:attrName>style.visibility</p:attrName>
                                        </p:attrNameLst>
                                      </p:cBhvr>
                                      <p:to>
                                        <p:strVal val="visible"/>
                                      </p:to>
                                    </p:set>
                                    <p:anim calcmode="lin" valueType="num">
                                      <p:cBhvr>
                                        <p:cTn id="35" dur="500" fill="hold"/>
                                        <p:tgtEl>
                                          <p:spTgt spid="15368"/>
                                        </p:tgtEl>
                                        <p:attrNameLst>
                                          <p:attrName>ppt_w</p:attrName>
                                        </p:attrNameLst>
                                      </p:cBhvr>
                                      <p:tavLst>
                                        <p:tav tm="0">
                                          <p:val>
                                            <p:strVal val="#ppt_w*0.70"/>
                                          </p:val>
                                        </p:tav>
                                        <p:tav tm="100000">
                                          <p:val>
                                            <p:strVal val="#ppt_w"/>
                                          </p:val>
                                        </p:tav>
                                      </p:tavLst>
                                    </p:anim>
                                    <p:anim calcmode="lin" valueType="num">
                                      <p:cBhvr>
                                        <p:cTn id="36" dur="500" fill="hold"/>
                                        <p:tgtEl>
                                          <p:spTgt spid="15368"/>
                                        </p:tgtEl>
                                        <p:attrNameLst>
                                          <p:attrName>ppt_h</p:attrName>
                                        </p:attrNameLst>
                                      </p:cBhvr>
                                      <p:tavLst>
                                        <p:tav tm="0">
                                          <p:val>
                                            <p:strVal val="#ppt_h"/>
                                          </p:val>
                                        </p:tav>
                                        <p:tav tm="100000">
                                          <p:val>
                                            <p:strVal val="#ppt_h"/>
                                          </p:val>
                                        </p:tav>
                                      </p:tavLst>
                                    </p:anim>
                                    <p:animEffect transition="in" filter="fade">
                                      <p:cBhvr>
                                        <p:cTn id="37" dur="500"/>
                                        <p:tgtEl>
                                          <p:spTgt spid="153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7" grpId="0" animBg="1"/>
      <p:bldP spid="15368" grpId="0" animBg="1"/>
      <p:bldP spid="15371" grpId="0" animBg="1"/>
      <p:bldP spid="15372" grpId="0" animBg="1"/>
      <p:bldP spid="15373" grpId="0" animBg="1"/>
      <p:bldP spid="15374"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8" name="Text Box 4"/>
          <p:cNvSpPr txBox="1">
            <a:spLocks noChangeArrowheads="1"/>
          </p:cNvSpPr>
          <p:nvPr/>
        </p:nvSpPr>
        <p:spPr bwMode="auto">
          <a:xfrm>
            <a:off x="0" y="0"/>
            <a:ext cx="6973218" cy="646331"/>
          </a:xfrm>
          <a:prstGeom prst="rect">
            <a:avLst/>
          </a:prstGeom>
          <a:solidFill>
            <a:srgbClr val="FFFF00"/>
          </a:solidFill>
          <a:ln w="38100">
            <a:solidFill>
              <a:srgbClr val="808000"/>
            </a:solidFill>
            <a:miter lim="800000"/>
            <a:headEnd/>
            <a:tailEnd/>
          </a:ln>
          <a:effectLst/>
        </p:spPr>
        <p:txBody>
          <a:bodyPr wrap="square">
            <a:spAutoFit/>
          </a:bodyPr>
          <a:lstStyle/>
          <a:p>
            <a:pPr algn="just"/>
            <a:r>
              <a:rPr lang="it-IT" sz="3600" b="1" dirty="0"/>
              <a:t>     La guerra giugurtina</a:t>
            </a:r>
            <a:endParaRPr lang="it-IT" sz="3600" b="1" i="1" dirty="0"/>
          </a:p>
        </p:txBody>
      </p:sp>
      <p:sp>
        <p:nvSpPr>
          <p:cNvPr id="16389" name="Text Box 5"/>
          <p:cNvSpPr txBox="1">
            <a:spLocks noChangeArrowheads="1"/>
          </p:cNvSpPr>
          <p:nvPr/>
        </p:nvSpPr>
        <p:spPr bwMode="auto">
          <a:xfrm>
            <a:off x="0" y="1323307"/>
            <a:ext cx="9144000" cy="2246769"/>
          </a:xfrm>
          <a:prstGeom prst="rect">
            <a:avLst/>
          </a:prstGeom>
          <a:solidFill>
            <a:srgbClr val="99CCFF"/>
          </a:solidFill>
          <a:ln w="38100">
            <a:solidFill>
              <a:srgbClr val="808000"/>
            </a:solidFill>
            <a:miter lim="800000"/>
            <a:headEnd/>
            <a:tailEnd/>
          </a:ln>
          <a:effectLst/>
        </p:spPr>
        <p:txBody>
          <a:bodyPr wrap="square">
            <a:spAutoFit/>
          </a:bodyPr>
          <a:lstStyle/>
          <a:p>
            <a:pPr algn="just"/>
            <a:r>
              <a:rPr lang="it-IT" sz="2800" b="1" dirty="0"/>
              <a:t>112: dietro le pressioni dell’ordine equestre e del tribuno G. </a:t>
            </a:r>
            <a:r>
              <a:rPr lang="it-IT" sz="2800" b="1" dirty="0" err="1"/>
              <a:t>Memmio</a:t>
            </a:r>
            <a:r>
              <a:rPr lang="it-IT" sz="2800" b="1" dirty="0"/>
              <a:t> viene nominata una commissione di inchiesta. </a:t>
            </a:r>
          </a:p>
          <a:p>
            <a:pPr algn="just"/>
            <a:r>
              <a:rPr lang="it-IT" sz="2800" b="1" dirty="0"/>
              <a:t>111: il cos. L. </a:t>
            </a:r>
            <a:r>
              <a:rPr lang="it-IT" sz="2800" b="1" dirty="0" err="1"/>
              <a:t>Calpurnio</a:t>
            </a:r>
            <a:r>
              <a:rPr lang="it-IT" sz="2800" b="1" dirty="0"/>
              <a:t> Bestia è inviato in </a:t>
            </a:r>
            <a:r>
              <a:rPr lang="it-IT" sz="2800" b="1" dirty="0" err="1"/>
              <a:t>Numidia</a:t>
            </a:r>
            <a:r>
              <a:rPr lang="it-IT" sz="2800" b="1" dirty="0"/>
              <a:t> con un esercito. E’ sconfitto a </a:t>
            </a:r>
            <a:r>
              <a:rPr lang="it-IT" sz="2800" b="1" dirty="0" err="1"/>
              <a:t>Suthul</a:t>
            </a:r>
            <a:r>
              <a:rPr lang="it-IT" sz="2800" b="1" dirty="0"/>
              <a:t>.</a:t>
            </a:r>
          </a:p>
        </p:txBody>
      </p:sp>
      <p:sp>
        <p:nvSpPr>
          <p:cNvPr id="16390" name="Text Box 6"/>
          <p:cNvSpPr txBox="1">
            <a:spLocks noChangeArrowheads="1"/>
          </p:cNvSpPr>
          <p:nvPr/>
        </p:nvSpPr>
        <p:spPr bwMode="auto">
          <a:xfrm>
            <a:off x="1" y="3840163"/>
            <a:ext cx="9144000" cy="2246769"/>
          </a:xfrm>
          <a:prstGeom prst="rect">
            <a:avLst/>
          </a:prstGeom>
          <a:solidFill>
            <a:srgbClr val="99CCFF"/>
          </a:solidFill>
          <a:ln w="38100">
            <a:solidFill>
              <a:srgbClr val="808000"/>
            </a:solidFill>
            <a:miter lim="800000"/>
            <a:headEnd/>
            <a:tailEnd/>
          </a:ln>
          <a:effectLst/>
        </p:spPr>
        <p:txBody>
          <a:bodyPr wrap="square">
            <a:spAutoFit/>
          </a:bodyPr>
          <a:lstStyle/>
          <a:p>
            <a:pPr algn="just"/>
            <a:r>
              <a:rPr lang="it-IT" sz="2800" b="1" dirty="0"/>
              <a:t>109: viene nominata una nuova commissione di inchiesta su proposta del tribuno L. </a:t>
            </a:r>
            <a:r>
              <a:rPr lang="it-IT" sz="2800" b="1" dirty="0" err="1"/>
              <a:t>Mamilio</a:t>
            </a:r>
            <a:r>
              <a:rPr lang="it-IT" sz="2800" b="1" dirty="0"/>
              <a:t>. A capo della commissione è posto M. Emilio </a:t>
            </a:r>
            <a:r>
              <a:rPr lang="it-IT" sz="2800" b="1" dirty="0" err="1"/>
              <a:t>Scauro</a:t>
            </a:r>
            <a:r>
              <a:rPr lang="it-IT" sz="2800" b="1" dirty="0"/>
              <a:t>. Il comando della guerra viene affidato a Q. </a:t>
            </a:r>
            <a:r>
              <a:rPr lang="it-IT" sz="2800" b="1" dirty="0" err="1"/>
              <a:t>Cecilio</a:t>
            </a:r>
            <a:r>
              <a:rPr lang="it-IT" sz="2800" b="1" dirty="0"/>
              <a:t> </a:t>
            </a:r>
            <a:r>
              <a:rPr lang="it-IT" sz="2800" b="1" dirty="0" err="1"/>
              <a:t>Metello</a:t>
            </a:r>
            <a:r>
              <a:rPr lang="it-IT" sz="2800" b="1" dirty="0"/>
              <a: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ext Box 2"/>
          <p:cNvSpPr txBox="1">
            <a:spLocks noChangeArrowheads="1"/>
          </p:cNvSpPr>
          <p:nvPr/>
        </p:nvSpPr>
        <p:spPr bwMode="auto">
          <a:xfrm>
            <a:off x="0" y="0"/>
            <a:ext cx="9144000" cy="646331"/>
          </a:xfrm>
          <a:prstGeom prst="rect">
            <a:avLst/>
          </a:prstGeom>
          <a:solidFill>
            <a:srgbClr val="FFFF00"/>
          </a:solidFill>
          <a:ln w="38100">
            <a:solidFill>
              <a:srgbClr val="808000"/>
            </a:solidFill>
            <a:miter lim="800000"/>
            <a:headEnd/>
            <a:tailEnd/>
          </a:ln>
          <a:effectLst/>
        </p:spPr>
        <p:txBody>
          <a:bodyPr wrap="square">
            <a:spAutoFit/>
          </a:bodyPr>
          <a:lstStyle/>
          <a:p>
            <a:pPr algn="just"/>
            <a:r>
              <a:rPr lang="it-IT" sz="3600" b="1" dirty="0"/>
              <a:t> </a:t>
            </a:r>
            <a:r>
              <a:rPr lang="it-IT" sz="3600" b="1" dirty="0" smtClean="0"/>
              <a:t>La guerra </a:t>
            </a:r>
            <a:r>
              <a:rPr lang="it-IT" sz="3600" b="1" dirty="0"/>
              <a:t>giugurtina</a:t>
            </a:r>
            <a:endParaRPr lang="it-IT" sz="3600" b="1" i="1" dirty="0"/>
          </a:p>
        </p:txBody>
      </p:sp>
      <p:sp>
        <p:nvSpPr>
          <p:cNvPr id="17411" name="Text Box 3"/>
          <p:cNvSpPr txBox="1">
            <a:spLocks noChangeArrowheads="1"/>
          </p:cNvSpPr>
          <p:nvPr/>
        </p:nvSpPr>
        <p:spPr bwMode="auto">
          <a:xfrm>
            <a:off x="4018547" y="733246"/>
            <a:ext cx="5125453" cy="6124754"/>
          </a:xfrm>
          <a:prstGeom prst="rect">
            <a:avLst/>
          </a:prstGeom>
          <a:solidFill>
            <a:srgbClr val="99CCFF"/>
          </a:solidFill>
          <a:ln w="38100">
            <a:solidFill>
              <a:srgbClr val="808000"/>
            </a:solidFill>
            <a:miter lim="800000"/>
            <a:headEnd/>
            <a:tailEnd/>
          </a:ln>
          <a:effectLst/>
        </p:spPr>
        <p:txBody>
          <a:bodyPr wrap="square">
            <a:spAutoFit/>
          </a:bodyPr>
          <a:lstStyle/>
          <a:p>
            <a:pPr algn="just"/>
            <a:r>
              <a:rPr lang="it-IT" sz="2800" b="1" dirty="0"/>
              <a:t>109-108: Q. </a:t>
            </a:r>
            <a:r>
              <a:rPr lang="it-IT" sz="2800" b="1" dirty="0" err="1"/>
              <a:t>Cecilio</a:t>
            </a:r>
            <a:r>
              <a:rPr lang="it-IT" sz="2800" b="1" dirty="0"/>
              <a:t> </a:t>
            </a:r>
            <a:r>
              <a:rPr lang="it-IT" sz="2800" b="1" dirty="0" err="1"/>
              <a:t>Metello</a:t>
            </a:r>
            <a:r>
              <a:rPr lang="it-IT" sz="2800" b="1" dirty="0"/>
              <a:t> ottiene buoni risultati senza però riuscire a chiudere il conflitto. </a:t>
            </a:r>
            <a:r>
              <a:rPr lang="it-IT" sz="2800" b="1" i="1" dirty="0" err="1"/>
              <a:t>Populares</a:t>
            </a:r>
            <a:r>
              <a:rPr lang="it-IT" sz="2800" b="1" dirty="0"/>
              <a:t> e cavalieri, alla ricerca di una soluzione rapida, consentono l’elezione al consolato, per il 107, di G. Mario, un </a:t>
            </a:r>
            <a:r>
              <a:rPr lang="it-IT" sz="2800" b="1" i="1" dirty="0"/>
              <a:t>homo </a:t>
            </a:r>
            <a:r>
              <a:rPr lang="it-IT" sz="2800" b="1" i="1" dirty="0" err="1"/>
              <a:t>novus</a:t>
            </a:r>
            <a:r>
              <a:rPr lang="it-IT" sz="2800" b="1" dirty="0"/>
              <a:t> che aveva fatto carriera all’ombra dei </a:t>
            </a:r>
            <a:r>
              <a:rPr lang="it-IT" sz="2800" b="1" dirty="0" err="1"/>
              <a:t>Metelli</a:t>
            </a:r>
            <a:r>
              <a:rPr lang="it-IT" sz="2800" b="1" dirty="0"/>
              <a:t> e che adesso porta avanti una vigorosa campagna elettorale antinobiliare.</a:t>
            </a:r>
          </a:p>
        </p:txBody>
      </p:sp>
      <p:pic>
        <p:nvPicPr>
          <p:cNvPr id="64514" name="Picture 2" descr="https://storiaedintorni.files.wordpress.com/2015/01/gaio-mario.jpg"/>
          <p:cNvPicPr>
            <a:picLocks noChangeAspect="1" noChangeArrowheads="1"/>
          </p:cNvPicPr>
          <p:nvPr/>
        </p:nvPicPr>
        <p:blipFill>
          <a:blip r:embed="rId3"/>
          <a:srcRect/>
          <a:stretch>
            <a:fillRect/>
          </a:stretch>
        </p:blipFill>
        <p:spPr bwMode="auto">
          <a:xfrm>
            <a:off x="0" y="721895"/>
            <a:ext cx="3994484" cy="6136105"/>
          </a:xfrm>
          <a:prstGeom prst="rect">
            <a:avLst/>
          </a:prstGeom>
          <a:noFill/>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ext Box 2"/>
          <p:cNvSpPr txBox="1">
            <a:spLocks noChangeArrowheads="1"/>
          </p:cNvSpPr>
          <p:nvPr/>
        </p:nvSpPr>
        <p:spPr bwMode="auto">
          <a:xfrm>
            <a:off x="0" y="0"/>
            <a:ext cx="9144001" cy="769441"/>
          </a:xfrm>
          <a:prstGeom prst="rect">
            <a:avLst/>
          </a:prstGeom>
          <a:solidFill>
            <a:srgbClr val="FFFF00"/>
          </a:solidFill>
          <a:ln w="38100">
            <a:solidFill>
              <a:srgbClr val="808000"/>
            </a:solidFill>
            <a:miter lim="800000"/>
            <a:headEnd/>
            <a:tailEnd/>
          </a:ln>
          <a:effectLst/>
        </p:spPr>
        <p:txBody>
          <a:bodyPr wrap="square">
            <a:spAutoFit/>
          </a:bodyPr>
          <a:lstStyle/>
          <a:p>
            <a:pPr algn="just"/>
            <a:r>
              <a:rPr lang="it-IT" sz="2400" b="1" dirty="0"/>
              <a:t>     </a:t>
            </a:r>
            <a:r>
              <a:rPr lang="it-IT" sz="3200" b="1" dirty="0"/>
              <a:t>La guerra </a:t>
            </a:r>
            <a:r>
              <a:rPr lang="it-IT" sz="4400" b="1" dirty="0"/>
              <a:t>giugurtina</a:t>
            </a:r>
            <a:endParaRPr lang="it-IT" sz="2400" b="1" i="1" dirty="0"/>
          </a:p>
        </p:txBody>
      </p:sp>
      <p:sp>
        <p:nvSpPr>
          <p:cNvPr id="18435" name="Text Box 3"/>
          <p:cNvSpPr txBox="1">
            <a:spLocks noChangeArrowheads="1"/>
          </p:cNvSpPr>
          <p:nvPr/>
        </p:nvSpPr>
        <p:spPr bwMode="auto">
          <a:xfrm>
            <a:off x="0" y="1413461"/>
            <a:ext cx="9144000" cy="1569660"/>
          </a:xfrm>
          <a:prstGeom prst="rect">
            <a:avLst/>
          </a:prstGeom>
          <a:solidFill>
            <a:srgbClr val="99CCFF"/>
          </a:solidFill>
          <a:ln w="38100">
            <a:solidFill>
              <a:srgbClr val="808000"/>
            </a:solidFill>
            <a:miter lim="800000"/>
            <a:headEnd/>
            <a:tailEnd/>
          </a:ln>
          <a:effectLst/>
        </p:spPr>
        <p:txBody>
          <a:bodyPr wrap="square">
            <a:spAutoFit/>
          </a:bodyPr>
          <a:lstStyle/>
          <a:p>
            <a:pPr algn="just"/>
            <a:r>
              <a:rPr lang="it-IT" sz="2400" b="1" dirty="0"/>
              <a:t>107: G. Mario, incaricato di sostituire </a:t>
            </a:r>
            <a:r>
              <a:rPr lang="it-IT" sz="2400" b="1" dirty="0" err="1"/>
              <a:t>Metello</a:t>
            </a:r>
            <a:r>
              <a:rPr lang="it-IT" sz="2400" b="1" dirty="0"/>
              <a:t> in </a:t>
            </a:r>
            <a:r>
              <a:rPr lang="it-IT" sz="2400" b="1" dirty="0" err="1"/>
              <a:t>Numidia</a:t>
            </a:r>
            <a:r>
              <a:rPr lang="it-IT" sz="2400" b="1" dirty="0"/>
              <a:t>, ricorre </a:t>
            </a:r>
            <a:r>
              <a:rPr lang="it-IT" sz="2400" b="1" u="sng" dirty="0"/>
              <a:t>all’arruolamento volontario dei proletari</a:t>
            </a:r>
            <a:r>
              <a:rPr lang="it-IT" sz="2400" b="1" dirty="0"/>
              <a:t>, sancendo così di fatto </a:t>
            </a:r>
            <a:r>
              <a:rPr lang="it-IT" sz="2400" b="1" u="sng" dirty="0"/>
              <a:t>la fine dell’esercito cittadino e aprendo la strada alla formazione di eserciti professionali</a:t>
            </a:r>
            <a:r>
              <a:rPr lang="it-IT" b="1" dirty="0"/>
              <a:t>.</a:t>
            </a:r>
          </a:p>
        </p:txBody>
      </p:sp>
      <p:sp>
        <p:nvSpPr>
          <p:cNvPr id="18437" name="Text Box 5"/>
          <p:cNvSpPr txBox="1">
            <a:spLocks noChangeArrowheads="1"/>
          </p:cNvSpPr>
          <p:nvPr/>
        </p:nvSpPr>
        <p:spPr bwMode="auto">
          <a:xfrm>
            <a:off x="0" y="4180344"/>
            <a:ext cx="5381625" cy="2677656"/>
          </a:xfrm>
          <a:prstGeom prst="rect">
            <a:avLst/>
          </a:prstGeom>
          <a:solidFill>
            <a:srgbClr val="99CCFF"/>
          </a:solidFill>
          <a:ln w="38100">
            <a:solidFill>
              <a:srgbClr val="808000"/>
            </a:solidFill>
            <a:miter lim="800000"/>
            <a:headEnd/>
            <a:tailEnd/>
          </a:ln>
          <a:effectLst/>
        </p:spPr>
        <p:txBody>
          <a:bodyPr>
            <a:spAutoFit/>
          </a:bodyPr>
          <a:lstStyle/>
          <a:p>
            <a:pPr algn="just"/>
            <a:r>
              <a:rPr lang="it-IT" sz="2400" b="1" dirty="0"/>
              <a:t>107-105: Mario, sfruttando anche i successi ottenuti da </a:t>
            </a:r>
            <a:r>
              <a:rPr lang="it-IT" sz="2400" b="1" dirty="0" err="1"/>
              <a:t>Metello</a:t>
            </a:r>
            <a:r>
              <a:rPr lang="it-IT" sz="2400" b="1" dirty="0"/>
              <a:t>, sconfigge e cattura </a:t>
            </a:r>
            <a:r>
              <a:rPr lang="it-IT" sz="2400" b="1" dirty="0" err="1"/>
              <a:t>Giugurta</a:t>
            </a:r>
            <a:r>
              <a:rPr lang="it-IT" sz="2400" b="1" dirty="0"/>
              <a:t>, anche grazie al tradimento del genero </a:t>
            </a:r>
            <a:r>
              <a:rPr lang="it-IT" sz="2400" b="1" dirty="0" err="1"/>
              <a:t>Bocco</a:t>
            </a:r>
            <a:r>
              <a:rPr lang="it-IT" sz="2400" b="1" dirty="0"/>
              <a:t>, re di </a:t>
            </a:r>
            <a:r>
              <a:rPr lang="it-IT" sz="2400" b="1" dirty="0" err="1"/>
              <a:t>Mauretania</a:t>
            </a:r>
            <a:r>
              <a:rPr lang="it-IT" sz="2400" b="1" dirty="0"/>
              <a:t>. </a:t>
            </a:r>
            <a:r>
              <a:rPr lang="it-IT" sz="2400" b="1" dirty="0" err="1"/>
              <a:t>Metello</a:t>
            </a:r>
            <a:r>
              <a:rPr lang="it-IT" sz="2400" b="1" dirty="0"/>
              <a:t> ottiene comunque, dal Senato, il </a:t>
            </a:r>
            <a:r>
              <a:rPr lang="it-IT" sz="2400" b="1" i="1" dirty="0" err="1"/>
              <a:t>cognomen</a:t>
            </a:r>
            <a:r>
              <a:rPr lang="it-IT" sz="2400" b="1" dirty="0"/>
              <a:t> di Numidico.</a:t>
            </a:r>
          </a:p>
        </p:txBody>
      </p:sp>
      <p:pic>
        <p:nvPicPr>
          <p:cNvPr id="18438" name="Picture 6" descr="Giugurta si arrende a Silla"/>
          <p:cNvPicPr>
            <a:picLocks noChangeAspect="1" noChangeArrowheads="1"/>
          </p:cNvPicPr>
          <p:nvPr/>
        </p:nvPicPr>
        <p:blipFill>
          <a:blip r:embed="rId3" cstate="print"/>
          <a:srcRect/>
          <a:stretch>
            <a:fillRect/>
          </a:stretch>
        </p:blipFill>
        <p:spPr bwMode="auto">
          <a:xfrm>
            <a:off x="5855034" y="3914775"/>
            <a:ext cx="2886075" cy="2943225"/>
          </a:xfrm>
          <a:prstGeom prst="rect">
            <a:avLst/>
          </a:prstGeom>
          <a:noFill/>
          <a:ln w="38100">
            <a:solidFill>
              <a:srgbClr val="808000"/>
            </a:solidFill>
            <a:miter lim="800000"/>
            <a:headEnd/>
            <a:tailEnd/>
          </a:ln>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60" name="Text Box 4"/>
          <p:cNvSpPr txBox="1">
            <a:spLocks noChangeArrowheads="1"/>
          </p:cNvSpPr>
          <p:nvPr/>
        </p:nvSpPr>
        <p:spPr bwMode="auto">
          <a:xfrm>
            <a:off x="1" y="0"/>
            <a:ext cx="9143999" cy="646331"/>
          </a:xfrm>
          <a:prstGeom prst="rect">
            <a:avLst/>
          </a:prstGeom>
          <a:solidFill>
            <a:srgbClr val="FF3300"/>
          </a:solidFill>
          <a:ln w="38100">
            <a:solidFill>
              <a:srgbClr val="808000"/>
            </a:solidFill>
            <a:miter lim="800000"/>
            <a:headEnd/>
            <a:tailEnd/>
          </a:ln>
          <a:effectLst/>
        </p:spPr>
        <p:txBody>
          <a:bodyPr wrap="square">
            <a:spAutoFit/>
          </a:bodyPr>
          <a:lstStyle/>
          <a:p>
            <a:pPr algn="just"/>
            <a:r>
              <a:rPr lang="it-IT" sz="3600" b="1" dirty="0"/>
              <a:t>     La guerra contro Cimbri e Teutoni</a:t>
            </a:r>
            <a:endParaRPr lang="it-IT" sz="3600" b="1" i="1" dirty="0"/>
          </a:p>
        </p:txBody>
      </p:sp>
      <p:sp>
        <p:nvSpPr>
          <p:cNvPr id="19462" name="Text Box 6"/>
          <p:cNvSpPr txBox="1">
            <a:spLocks noChangeArrowheads="1"/>
          </p:cNvSpPr>
          <p:nvPr/>
        </p:nvSpPr>
        <p:spPr bwMode="auto">
          <a:xfrm>
            <a:off x="0" y="689728"/>
            <a:ext cx="9144000" cy="2246769"/>
          </a:xfrm>
          <a:prstGeom prst="rect">
            <a:avLst/>
          </a:prstGeom>
          <a:solidFill>
            <a:srgbClr val="99CCFF"/>
          </a:solidFill>
          <a:ln w="38100">
            <a:solidFill>
              <a:srgbClr val="808000"/>
            </a:solidFill>
            <a:miter lim="800000"/>
            <a:headEnd/>
            <a:tailEnd/>
          </a:ln>
          <a:effectLst/>
        </p:spPr>
        <p:txBody>
          <a:bodyPr wrap="square">
            <a:spAutoFit/>
          </a:bodyPr>
          <a:lstStyle/>
          <a:p>
            <a:pPr algn="just"/>
            <a:r>
              <a:rPr lang="it-IT" sz="2800" b="1" dirty="0"/>
              <a:t>113: il console </a:t>
            </a:r>
            <a:r>
              <a:rPr lang="it-IT" sz="2800" b="1" dirty="0" err="1"/>
              <a:t>Papirio</a:t>
            </a:r>
            <a:r>
              <a:rPr lang="it-IT" sz="2800" b="1" dirty="0"/>
              <a:t> Carbone è sconfitto a </a:t>
            </a:r>
            <a:r>
              <a:rPr lang="it-IT" sz="2800" b="1" dirty="0" err="1"/>
              <a:t>Noreia</a:t>
            </a:r>
            <a:r>
              <a:rPr lang="it-IT" sz="2800" b="1" dirty="0"/>
              <a:t> da un esercito composto da Cimbri e Teutoni, popoli di stirpe germanica in movimento dalle loro sedi, nella penisola danese, verso l’Europa centrale e occidentale.</a:t>
            </a:r>
          </a:p>
        </p:txBody>
      </p:sp>
      <p:sp>
        <p:nvSpPr>
          <p:cNvPr id="19463" name="Text Box 7"/>
          <p:cNvSpPr txBox="1">
            <a:spLocks noChangeArrowheads="1"/>
          </p:cNvSpPr>
          <p:nvPr/>
        </p:nvSpPr>
        <p:spPr bwMode="auto">
          <a:xfrm>
            <a:off x="0" y="2961607"/>
            <a:ext cx="9144000" cy="954107"/>
          </a:xfrm>
          <a:prstGeom prst="rect">
            <a:avLst/>
          </a:prstGeom>
          <a:solidFill>
            <a:srgbClr val="99CCFF"/>
          </a:solidFill>
          <a:ln w="38100">
            <a:solidFill>
              <a:srgbClr val="808000"/>
            </a:solidFill>
            <a:miter lim="800000"/>
            <a:headEnd/>
            <a:tailEnd/>
          </a:ln>
          <a:effectLst/>
        </p:spPr>
        <p:txBody>
          <a:bodyPr wrap="square">
            <a:spAutoFit/>
          </a:bodyPr>
          <a:lstStyle/>
          <a:p>
            <a:pPr algn="just"/>
            <a:r>
              <a:rPr lang="it-IT" sz="2800" b="1" dirty="0"/>
              <a:t>106: il console </a:t>
            </a:r>
            <a:r>
              <a:rPr lang="it-IT" sz="2800" b="1" dirty="0" err="1"/>
              <a:t>Servilio</a:t>
            </a:r>
            <a:r>
              <a:rPr lang="it-IT" sz="2800" b="1" dirty="0"/>
              <a:t> </a:t>
            </a:r>
            <a:r>
              <a:rPr lang="it-IT" sz="2800" b="1" dirty="0" err="1"/>
              <a:t>Cepione</a:t>
            </a:r>
            <a:r>
              <a:rPr lang="it-IT" sz="2800" b="1" dirty="0"/>
              <a:t> viene sconfitto dai Cimbri ad </a:t>
            </a:r>
            <a:r>
              <a:rPr lang="it-IT" sz="2800" b="1" dirty="0" err="1"/>
              <a:t>Arausio</a:t>
            </a:r>
            <a:r>
              <a:rPr lang="it-IT" b="1" dirty="0"/>
              <a:t>. </a:t>
            </a:r>
          </a:p>
        </p:txBody>
      </p:sp>
      <p:sp>
        <p:nvSpPr>
          <p:cNvPr id="19464" name="Text Box 8"/>
          <p:cNvSpPr txBox="1">
            <a:spLocks noChangeArrowheads="1"/>
          </p:cNvSpPr>
          <p:nvPr/>
        </p:nvSpPr>
        <p:spPr bwMode="auto">
          <a:xfrm>
            <a:off x="0" y="3969753"/>
            <a:ext cx="9144000" cy="954107"/>
          </a:xfrm>
          <a:prstGeom prst="rect">
            <a:avLst/>
          </a:prstGeom>
          <a:solidFill>
            <a:srgbClr val="99CCFF"/>
          </a:solidFill>
          <a:ln w="38100">
            <a:solidFill>
              <a:srgbClr val="808000"/>
            </a:solidFill>
            <a:miter lim="800000"/>
            <a:headEnd/>
            <a:tailEnd/>
          </a:ln>
          <a:effectLst/>
        </p:spPr>
        <p:txBody>
          <a:bodyPr wrap="square">
            <a:spAutoFit/>
          </a:bodyPr>
          <a:lstStyle/>
          <a:p>
            <a:pPr algn="just"/>
            <a:r>
              <a:rPr lang="it-IT" sz="2800" b="1" dirty="0"/>
              <a:t>104: Mario viene eletto console per condurre la campagna contro Cimbri e Teutoni. </a:t>
            </a:r>
          </a:p>
        </p:txBody>
      </p:sp>
      <p:sp>
        <p:nvSpPr>
          <p:cNvPr id="19465" name="Text Box 9"/>
          <p:cNvSpPr txBox="1">
            <a:spLocks noChangeArrowheads="1"/>
          </p:cNvSpPr>
          <p:nvPr/>
        </p:nvSpPr>
        <p:spPr bwMode="auto">
          <a:xfrm>
            <a:off x="0" y="4975519"/>
            <a:ext cx="9144000" cy="2246769"/>
          </a:xfrm>
          <a:prstGeom prst="rect">
            <a:avLst/>
          </a:prstGeom>
          <a:solidFill>
            <a:srgbClr val="99CCFF"/>
          </a:solidFill>
          <a:ln w="38100">
            <a:solidFill>
              <a:srgbClr val="808000"/>
            </a:solidFill>
            <a:miter lim="800000"/>
            <a:headEnd/>
            <a:tailEnd/>
          </a:ln>
          <a:effectLst/>
        </p:spPr>
        <p:txBody>
          <a:bodyPr wrap="square">
            <a:spAutoFit/>
          </a:bodyPr>
          <a:lstStyle/>
          <a:p>
            <a:pPr algn="just"/>
            <a:r>
              <a:rPr lang="it-IT" sz="2800" b="1" dirty="0"/>
              <a:t>104-101: Mario, rieletto al consolato anche per gli anni successivi, sconfigge i Teutoni ad </a:t>
            </a:r>
            <a:r>
              <a:rPr lang="it-IT" sz="2800" b="1" i="1" dirty="0" err="1"/>
              <a:t>Aquae</a:t>
            </a:r>
            <a:r>
              <a:rPr lang="it-IT" sz="2800" b="1" i="1" dirty="0"/>
              <a:t> </a:t>
            </a:r>
            <a:r>
              <a:rPr lang="it-IT" sz="2800" b="1" i="1" dirty="0" err="1"/>
              <a:t>Sextiae</a:t>
            </a:r>
            <a:r>
              <a:rPr lang="it-IT" sz="2800" b="1" dirty="0"/>
              <a:t> (</a:t>
            </a:r>
            <a:r>
              <a:rPr lang="it-IT" sz="2800" b="1" dirty="0" err="1"/>
              <a:t>Aix-en-Provence</a:t>
            </a:r>
            <a:r>
              <a:rPr lang="it-IT" sz="2800" b="1" dirty="0"/>
              <a:t>) nel 102; l’anno successivo, nel 101, nei pressi di </a:t>
            </a:r>
            <a:r>
              <a:rPr lang="it-IT" sz="2800" b="1" i="1" dirty="0" err="1"/>
              <a:t>Vercellae</a:t>
            </a:r>
            <a:r>
              <a:rPr lang="it-IT" sz="2800" b="1" dirty="0"/>
              <a:t>, ai </a:t>
            </a:r>
            <a:r>
              <a:rPr lang="it-IT" sz="2800" b="1" i="1" dirty="0"/>
              <a:t>Campi </a:t>
            </a:r>
            <a:r>
              <a:rPr lang="it-IT" sz="2800" b="1" i="1" dirty="0" err="1"/>
              <a:t>Raudii</a:t>
            </a:r>
            <a:r>
              <a:rPr lang="it-IT" sz="2800" b="1" dirty="0"/>
              <a:t>, sconfigge anche i Cimbri</a:t>
            </a:r>
            <a:r>
              <a:rPr lang="it-IT" sz="2000" b="1" dirty="0"/>
              <a: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Picture 2" descr="Cimbrians and Teutons - it.png"/>
          <p:cNvPicPr>
            <a:picLocks noChangeAspect="1" noChangeArrowheads="1"/>
          </p:cNvPicPr>
          <p:nvPr/>
        </p:nvPicPr>
        <p:blipFill>
          <a:blip r:embed="rId2"/>
          <a:srcRect/>
          <a:stretch>
            <a:fillRect/>
          </a:stretch>
        </p:blipFill>
        <p:spPr bwMode="auto">
          <a:xfrm>
            <a:off x="0" y="0"/>
            <a:ext cx="9144000" cy="6858000"/>
          </a:xfrm>
          <a:prstGeom prst="rect">
            <a:avLst/>
          </a:prstGeom>
          <a:noFill/>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Box 2"/>
          <p:cNvSpPr txBox="1">
            <a:spLocks noChangeArrowheads="1"/>
          </p:cNvSpPr>
          <p:nvPr/>
        </p:nvSpPr>
        <p:spPr bwMode="auto">
          <a:xfrm>
            <a:off x="652129" y="0"/>
            <a:ext cx="8154987" cy="523220"/>
          </a:xfrm>
          <a:prstGeom prst="rect">
            <a:avLst/>
          </a:prstGeom>
          <a:solidFill>
            <a:srgbClr val="FFFF00"/>
          </a:solidFill>
          <a:ln w="38100">
            <a:solidFill>
              <a:srgbClr val="808000"/>
            </a:solidFill>
            <a:miter lim="800000"/>
            <a:headEnd/>
            <a:tailEnd/>
          </a:ln>
          <a:effectLst/>
        </p:spPr>
        <p:txBody>
          <a:bodyPr wrap="square">
            <a:spAutoFit/>
          </a:bodyPr>
          <a:lstStyle/>
          <a:p>
            <a:pPr algn="just"/>
            <a:r>
              <a:rPr lang="it-IT" sz="2400" b="1" dirty="0"/>
              <a:t>     </a:t>
            </a:r>
            <a:r>
              <a:rPr lang="it-IT" sz="2800" b="1" dirty="0"/>
              <a:t>La situazione interna: Saturnino e </a:t>
            </a:r>
            <a:r>
              <a:rPr lang="it-IT" sz="2800" b="1" dirty="0" err="1"/>
              <a:t>Glaucia</a:t>
            </a:r>
            <a:endParaRPr lang="it-IT" sz="2800" b="1" i="1" dirty="0"/>
          </a:p>
        </p:txBody>
      </p:sp>
      <p:sp>
        <p:nvSpPr>
          <p:cNvPr id="20487" name="Text Box 7"/>
          <p:cNvSpPr txBox="1">
            <a:spLocks noChangeArrowheads="1"/>
          </p:cNvSpPr>
          <p:nvPr/>
        </p:nvSpPr>
        <p:spPr bwMode="auto">
          <a:xfrm>
            <a:off x="0" y="887135"/>
            <a:ext cx="9144000" cy="5970865"/>
          </a:xfrm>
          <a:prstGeom prst="rect">
            <a:avLst/>
          </a:prstGeom>
          <a:solidFill>
            <a:srgbClr val="99CCFF"/>
          </a:solidFill>
          <a:ln w="38100">
            <a:solidFill>
              <a:srgbClr val="808000"/>
            </a:solidFill>
            <a:miter lim="800000"/>
            <a:headEnd/>
            <a:tailEnd/>
          </a:ln>
          <a:effectLst/>
        </p:spPr>
        <p:txBody>
          <a:bodyPr wrap="square">
            <a:spAutoFit/>
          </a:bodyPr>
          <a:lstStyle/>
          <a:p>
            <a:pPr algn="just"/>
            <a:r>
              <a:rPr lang="it-IT" sz="2800" b="1" dirty="0"/>
              <a:t>103: L. </a:t>
            </a:r>
            <a:r>
              <a:rPr lang="it-IT" sz="2800" b="1" dirty="0" err="1"/>
              <a:t>Appuleio</a:t>
            </a:r>
            <a:r>
              <a:rPr lang="it-IT" sz="2800" b="1" dirty="0"/>
              <a:t> Saturnino, tribuno della plebe, propone un pacchetto di leggi:</a:t>
            </a:r>
          </a:p>
          <a:p>
            <a:pPr algn="just"/>
            <a:endParaRPr lang="it-IT" sz="2800" b="1" dirty="0"/>
          </a:p>
          <a:p>
            <a:pPr algn="just">
              <a:buFont typeface="Wingdings" pitchFamily="2" charset="2"/>
              <a:buChar char="Ø"/>
            </a:pPr>
            <a:r>
              <a:rPr lang="it-IT" sz="2800" b="1" dirty="0"/>
              <a:t>  </a:t>
            </a:r>
            <a:r>
              <a:rPr lang="it-IT" sz="2800" b="1" u="sng" dirty="0"/>
              <a:t>una legge agraria a favore dei veterani di Mario, che prevede l’assegnazione di lotti di 25 ettari in </a:t>
            </a:r>
            <a:r>
              <a:rPr lang="it-IT" sz="2800" b="1" u="sng" dirty="0" err="1"/>
              <a:t>Numidia</a:t>
            </a:r>
            <a:r>
              <a:rPr lang="it-IT" sz="2800" b="1" dirty="0"/>
              <a:t>;</a:t>
            </a:r>
          </a:p>
          <a:p>
            <a:pPr algn="just">
              <a:buFont typeface="Wingdings" pitchFamily="2" charset="2"/>
              <a:buChar char="Ø"/>
            </a:pPr>
            <a:endParaRPr lang="it-IT" sz="2800" b="1" dirty="0"/>
          </a:p>
          <a:p>
            <a:pPr algn="just">
              <a:buFont typeface="Wingdings" pitchFamily="2" charset="2"/>
              <a:buChar char="Ø"/>
            </a:pPr>
            <a:r>
              <a:rPr lang="it-IT" sz="2800" b="1" dirty="0"/>
              <a:t>  </a:t>
            </a:r>
            <a:r>
              <a:rPr lang="it-IT" sz="2800" b="1" u="sng" dirty="0"/>
              <a:t>una legge </a:t>
            </a:r>
            <a:r>
              <a:rPr lang="it-IT" sz="2800" b="1" i="1" u="sng" dirty="0"/>
              <a:t>de </a:t>
            </a:r>
            <a:r>
              <a:rPr lang="it-IT" sz="2800" b="1" i="1" u="sng" dirty="0" err="1"/>
              <a:t>maiestate</a:t>
            </a:r>
            <a:r>
              <a:rPr lang="it-IT" sz="2800" b="1" u="sng" dirty="0"/>
              <a:t>, che prevede l’istituzione di una </a:t>
            </a:r>
            <a:r>
              <a:rPr lang="it-IT" sz="2800" b="1" i="1" u="sng" dirty="0"/>
              <a:t>quaestio perpetua</a:t>
            </a:r>
            <a:r>
              <a:rPr lang="it-IT" sz="2800" b="1" u="sng" dirty="0"/>
              <a:t> per i reati di </a:t>
            </a:r>
            <a:r>
              <a:rPr lang="it-IT" sz="2800" b="1" i="1" u="sng" dirty="0" err="1"/>
              <a:t>maiestas</a:t>
            </a:r>
            <a:r>
              <a:rPr lang="it-IT" sz="2800" b="1" u="sng" dirty="0"/>
              <a:t> (tradimento) affidata ai cavalieri</a:t>
            </a:r>
            <a:r>
              <a:rPr lang="it-IT" sz="2800" b="1" dirty="0"/>
              <a:t>;</a:t>
            </a:r>
          </a:p>
          <a:p>
            <a:pPr algn="just">
              <a:buFont typeface="Wingdings" pitchFamily="2" charset="2"/>
              <a:buChar char="Ø"/>
            </a:pPr>
            <a:endParaRPr lang="it-IT" sz="2800" b="1" dirty="0"/>
          </a:p>
          <a:p>
            <a:pPr algn="just">
              <a:buFont typeface="Wingdings" pitchFamily="2" charset="2"/>
              <a:buChar char="Ø"/>
            </a:pPr>
            <a:r>
              <a:rPr lang="it-IT" sz="2800" b="1" dirty="0"/>
              <a:t>  </a:t>
            </a:r>
            <a:r>
              <a:rPr lang="it-IT" sz="2800" b="1" u="sng" dirty="0"/>
              <a:t>una legge frumentaria a favore della plebe urbana</a:t>
            </a:r>
            <a:r>
              <a:rPr lang="it-IT" sz="2800" b="1" dirty="0"/>
              <a:t>.</a:t>
            </a:r>
          </a:p>
          <a:p>
            <a:pPr algn="just">
              <a:buFont typeface="Wingdings" pitchFamily="2" charset="2"/>
              <a:buChar char="Ø"/>
            </a:pPr>
            <a:endParaRPr lang="it-IT" b="1"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ext Box 2"/>
          <p:cNvSpPr txBox="1">
            <a:spLocks noChangeArrowheads="1"/>
          </p:cNvSpPr>
          <p:nvPr/>
        </p:nvSpPr>
        <p:spPr bwMode="auto">
          <a:xfrm>
            <a:off x="569913" y="0"/>
            <a:ext cx="8154987" cy="523220"/>
          </a:xfrm>
          <a:prstGeom prst="rect">
            <a:avLst/>
          </a:prstGeom>
          <a:solidFill>
            <a:srgbClr val="FFFF00"/>
          </a:solidFill>
          <a:ln w="38100">
            <a:solidFill>
              <a:srgbClr val="808000"/>
            </a:solidFill>
            <a:miter lim="800000"/>
            <a:headEnd/>
            <a:tailEnd/>
          </a:ln>
          <a:effectLst/>
        </p:spPr>
        <p:txBody>
          <a:bodyPr wrap="square">
            <a:spAutoFit/>
          </a:bodyPr>
          <a:lstStyle/>
          <a:p>
            <a:pPr algn="just"/>
            <a:r>
              <a:rPr lang="it-IT" sz="2400" b="1" dirty="0"/>
              <a:t>     </a:t>
            </a:r>
            <a:r>
              <a:rPr lang="it-IT" sz="2800" b="1" dirty="0"/>
              <a:t>La situazione interna: Saturnino e </a:t>
            </a:r>
            <a:r>
              <a:rPr lang="it-IT" sz="2800" b="1" dirty="0" err="1"/>
              <a:t>Glaucia</a:t>
            </a:r>
            <a:endParaRPr lang="it-IT" sz="2800" b="1" i="1" dirty="0"/>
          </a:p>
        </p:txBody>
      </p:sp>
      <p:sp>
        <p:nvSpPr>
          <p:cNvPr id="21507" name="Text Box 3"/>
          <p:cNvSpPr txBox="1">
            <a:spLocks noChangeArrowheads="1"/>
          </p:cNvSpPr>
          <p:nvPr/>
        </p:nvSpPr>
        <p:spPr bwMode="auto">
          <a:xfrm>
            <a:off x="0" y="788988"/>
            <a:ext cx="9144000" cy="2677656"/>
          </a:xfrm>
          <a:prstGeom prst="rect">
            <a:avLst/>
          </a:prstGeom>
          <a:solidFill>
            <a:srgbClr val="99CCFF"/>
          </a:solidFill>
          <a:ln w="38100">
            <a:solidFill>
              <a:srgbClr val="808000"/>
            </a:solidFill>
            <a:miter lim="800000"/>
            <a:headEnd/>
            <a:tailEnd/>
          </a:ln>
          <a:effectLst/>
        </p:spPr>
        <p:txBody>
          <a:bodyPr wrap="square">
            <a:spAutoFit/>
          </a:bodyPr>
          <a:lstStyle/>
          <a:p>
            <a:pPr algn="just"/>
            <a:r>
              <a:rPr lang="it-IT" sz="2400" b="1" dirty="0"/>
              <a:t>101: G. </a:t>
            </a:r>
            <a:r>
              <a:rPr lang="it-IT" sz="2400" b="1" dirty="0" err="1"/>
              <a:t>Servilio</a:t>
            </a:r>
            <a:r>
              <a:rPr lang="it-IT" sz="2400" b="1" dirty="0"/>
              <a:t> </a:t>
            </a:r>
            <a:r>
              <a:rPr lang="it-IT" sz="2400" b="1" dirty="0" err="1"/>
              <a:t>Glaucia</a:t>
            </a:r>
            <a:r>
              <a:rPr lang="it-IT" sz="2400" b="1" dirty="0"/>
              <a:t>, tribuno della plebe, fa approvare una legge (</a:t>
            </a:r>
            <a:r>
              <a:rPr lang="it-IT" sz="2400" b="1" u="sng" dirty="0" err="1"/>
              <a:t>lex</a:t>
            </a:r>
            <a:r>
              <a:rPr lang="it-IT" sz="2400" b="1" u="sng" dirty="0"/>
              <a:t> </a:t>
            </a:r>
            <a:r>
              <a:rPr lang="it-IT" sz="2400" b="1" u="sng" dirty="0" err="1"/>
              <a:t>Servilia</a:t>
            </a:r>
            <a:r>
              <a:rPr lang="it-IT" sz="2400" b="1" dirty="0"/>
              <a:t>) che </a:t>
            </a:r>
            <a:r>
              <a:rPr lang="it-IT" sz="2400" b="1" u="sng" dirty="0"/>
              <a:t>attribuisce nuovamente ai cavalieri la quaestio de </a:t>
            </a:r>
            <a:r>
              <a:rPr lang="it-IT" sz="2400" b="1" u="sng" dirty="0" err="1"/>
              <a:t>repetundis</a:t>
            </a:r>
            <a:r>
              <a:rPr lang="it-IT" sz="2400" b="1" u="sng" dirty="0"/>
              <a:t> </a:t>
            </a:r>
            <a:r>
              <a:rPr lang="it-IT" sz="2400" b="1" dirty="0"/>
              <a:t>(abolendo così la legge fatta approvare nel 106 dal console </a:t>
            </a:r>
            <a:r>
              <a:rPr lang="it-IT" sz="2400" b="1" dirty="0" err="1"/>
              <a:t>Servilio</a:t>
            </a:r>
            <a:r>
              <a:rPr lang="it-IT" sz="2400" b="1" dirty="0"/>
              <a:t> </a:t>
            </a:r>
            <a:r>
              <a:rPr lang="it-IT" sz="2400" b="1" dirty="0" err="1"/>
              <a:t>Cepione</a:t>
            </a:r>
            <a:r>
              <a:rPr lang="it-IT" sz="2400" b="1" dirty="0"/>
              <a:t> secondo cui le corti giudiziarie dovevano essere composte esclusivamente di senatori). </a:t>
            </a:r>
            <a:r>
              <a:rPr lang="it-IT" sz="2400" b="1" u="sng" dirty="0" err="1"/>
              <a:t>Appuleio</a:t>
            </a:r>
            <a:r>
              <a:rPr lang="it-IT" sz="2400" b="1" u="sng" dirty="0"/>
              <a:t> Saturnino ottiene il tribunato </a:t>
            </a:r>
            <a:r>
              <a:rPr lang="it-IT" sz="2400" b="1" u="sng" dirty="0" smtClean="0"/>
              <a:t>per il 100 </a:t>
            </a:r>
            <a:r>
              <a:rPr lang="it-IT" sz="2400" b="1" u="sng" dirty="0" err="1" smtClean="0"/>
              <a:t>a.C</a:t>
            </a:r>
            <a:r>
              <a:rPr lang="it-IT" sz="2400" b="1" u="sng" dirty="0" smtClean="0"/>
              <a:t>.</a:t>
            </a:r>
            <a:r>
              <a:rPr lang="it-IT" b="1" dirty="0" smtClean="0"/>
              <a:t>.</a:t>
            </a:r>
            <a:endParaRPr lang="it-IT" b="1" dirty="0"/>
          </a:p>
        </p:txBody>
      </p:sp>
      <p:sp>
        <p:nvSpPr>
          <p:cNvPr id="21508" name="Text Box 4"/>
          <p:cNvSpPr txBox="1">
            <a:spLocks noChangeArrowheads="1"/>
          </p:cNvSpPr>
          <p:nvPr/>
        </p:nvSpPr>
        <p:spPr bwMode="auto">
          <a:xfrm>
            <a:off x="1" y="3811012"/>
            <a:ext cx="9143999" cy="3046988"/>
          </a:xfrm>
          <a:prstGeom prst="rect">
            <a:avLst/>
          </a:prstGeom>
          <a:solidFill>
            <a:srgbClr val="99CCFF"/>
          </a:solidFill>
          <a:ln w="38100">
            <a:solidFill>
              <a:srgbClr val="808000"/>
            </a:solidFill>
            <a:miter lim="800000"/>
            <a:headEnd/>
            <a:tailEnd/>
          </a:ln>
          <a:effectLst/>
        </p:spPr>
        <p:txBody>
          <a:bodyPr wrap="square">
            <a:spAutoFit/>
          </a:bodyPr>
          <a:lstStyle/>
          <a:p>
            <a:pPr algn="just"/>
            <a:r>
              <a:rPr lang="it-IT" sz="2400" b="1" dirty="0"/>
              <a:t>100: </a:t>
            </a:r>
            <a:r>
              <a:rPr lang="it-IT" sz="2400" b="1" dirty="0" err="1"/>
              <a:t>Appuleio</a:t>
            </a:r>
            <a:r>
              <a:rPr lang="it-IT" sz="2400" b="1" dirty="0"/>
              <a:t> Saturnino presenta una nuova legge agraria per assegnare </a:t>
            </a:r>
            <a:r>
              <a:rPr lang="it-IT" sz="2400" b="1" u="sng" dirty="0"/>
              <a:t>terre ai veterani di Mario in Gallia Cisalpina</a:t>
            </a:r>
            <a:r>
              <a:rPr lang="it-IT" sz="2400" b="1" dirty="0"/>
              <a:t>. La legge prevede una clausola secondo cui </a:t>
            </a:r>
            <a:r>
              <a:rPr lang="it-IT" sz="2400" b="1" u="sng" dirty="0"/>
              <a:t>i senatori si impegnano con un giuramento a non tentare di abrogarla. </a:t>
            </a:r>
            <a:r>
              <a:rPr lang="it-IT" sz="2400" b="1" u="sng" dirty="0" err="1"/>
              <a:t>Metello</a:t>
            </a:r>
            <a:r>
              <a:rPr lang="it-IT" sz="2400" b="1" u="sng" dirty="0"/>
              <a:t> Numidico si rifiuta e va in esilio</a:t>
            </a:r>
            <a:r>
              <a:rPr lang="it-IT" sz="2400" b="1" dirty="0"/>
              <a:t>. Le violenze scatenate da </a:t>
            </a:r>
            <a:r>
              <a:rPr lang="it-IT" sz="2400" b="1" dirty="0" err="1"/>
              <a:t>Glaucia</a:t>
            </a:r>
            <a:r>
              <a:rPr lang="it-IT" sz="2400" b="1" dirty="0"/>
              <a:t> e Saturnino inducono il Senato a ricorrere al </a:t>
            </a:r>
            <a:r>
              <a:rPr lang="it-IT" sz="2400" b="1" u="sng" dirty="0" err="1"/>
              <a:t>senatusconsultum</a:t>
            </a:r>
            <a:r>
              <a:rPr lang="it-IT" sz="2400" b="1" u="sng" dirty="0"/>
              <a:t> </a:t>
            </a:r>
            <a:r>
              <a:rPr lang="it-IT" sz="2400" b="1" u="sng" dirty="0" err="1"/>
              <a:t>ultimum</a:t>
            </a:r>
            <a:r>
              <a:rPr lang="it-IT" sz="2400" b="1" u="sng" dirty="0"/>
              <a:t>. Mario, dopo qualche esitazione, interviene contro i suoi (ex) alleati</a:t>
            </a:r>
            <a:r>
              <a:rPr lang="it-IT" b="1" u="sng" dirty="0"/>
              <a:t>.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ext Box 2"/>
          <p:cNvSpPr txBox="1">
            <a:spLocks noChangeArrowheads="1"/>
          </p:cNvSpPr>
          <p:nvPr/>
        </p:nvSpPr>
        <p:spPr bwMode="auto">
          <a:xfrm>
            <a:off x="2298700" y="266700"/>
            <a:ext cx="5168900" cy="523220"/>
          </a:xfrm>
          <a:prstGeom prst="rect">
            <a:avLst/>
          </a:prstGeom>
          <a:solidFill>
            <a:srgbClr val="FFC000"/>
          </a:solidFill>
          <a:ln w="38100">
            <a:solidFill>
              <a:srgbClr val="808000"/>
            </a:solidFill>
            <a:miter lim="800000"/>
            <a:headEnd/>
            <a:tailEnd/>
          </a:ln>
          <a:effectLst/>
        </p:spPr>
        <p:txBody>
          <a:bodyPr wrap="square">
            <a:spAutoFit/>
          </a:bodyPr>
          <a:lstStyle/>
          <a:p>
            <a:pPr algn="ctr"/>
            <a:r>
              <a:rPr lang="it-IT" sz="2800" b="1" dirty="0"/>
              <a:t>La guerra sociale</a:t>
            </a:r>
            <a:endParaRPr lang="it-IT" sz="2800" b="1" i="1" dirty="0"/>
          </a:p>
        </p:txBody>
      </p:sp>
      <p:sp>
        <p:nvSpPr>
          <p:cNvPr id="22531" name="Text Box 3"/>
          <p:cNvSpPr txBox="1">
            <a:spLocks noChangeArrowheads="1"/>
          </p:cNvSpPr>
          <p:nvPr/>
        </p:nvSpPr>
        <p:spPr bwMode="auto">
          <a:xfrm>
            <a:off x="1" y="1687354"/>
            <a:ext cx="9143999" cy="5170646"/>
          </a:xfrm>
          <a:prstGeom prst="rect">
            <a:avLst/>
          </a:prstGeom>
          <a:solidFill>
            <a:srgbClr val="99CCFF"/>
          </a:solidFill>
          <a:ln w="38100">
            <a:solidFill>
              <a:srgbClr val="808000"/>
            </a:solidFill>
            <a:miter lim="800000"/>
            <a:headEnd/>
            <a:tailEnd/>
          </a:ln>
          <a:effectLst/>
        </p:spPr>
        <p:txBody>
          <a:bodyPr wrap="square">
            <a:spAutoFit/>
          </a:bodyPr>
          <a:lstStyle/>
          <a:p>
            <a:pPr algn="just"/>
            <a:r>
              <a:rPr lang="it-IT" sz="2400" b="1" dirty="0"/>
              <a:t>91: M. Livio Druso, tribuno della plebe, presenta un articolato programma legislativo che comprendeva:</a:t>
            </a:r>
          </a:p>
          <a:p>
            <a:pPr algn="just"/>
            <a:endParaRPr lang="it-IT" sz="2400" b="1" dirty="0"/>
          </a:p>
          <a:p>
            <a:pPr algn="just">
              <a:buFont typeface="Wingdings" pitchFamily="2" charset="2"/>
              <a:buChar char="q"/>
            </a:pPr>
            <a:r>
              <a:rPr lang="it-IT" sz="2400" b="1" dirty="0"/>
              <a:t>   una legge agraria;</a:t>
            </a:r>
          </a:p>
          <a:p>
            <a:pPr algn="just">
              <a:buFont typeface="Wingdings" pitchFamily="2" charset="2"/>
              <a:buChar char="q"/>
            </a:pPr>
            <a:endParaRPr lang="it-IT" sz="2400" b="1" dirty="0"/>
          </a:p>
          <a:p>
            <a:pPr algn="just">
              <a:buFont typeface="Wingdings" pitchFamily="2" charset="2"/>
              <a:buChar char="q"/>
            </a:pPr>
            <a:r>
              <a:rPr lang="it-IT" sz="2400" b="1" dirty="0"/>
              <a:t>   una legge frumentaria;</a:t>
            </a:r>
          </a:p>
          <a:p>
            <a:pPr algn="just">
              <a:buFont typeface="Wingdings" pitchFamily="2" charset="2"/>
              <a:buChar char="q"/>
            </a:pPr>
            <a:endParaRPr lang="it-IT" sz="2400" b="1" dirty="0"/>
          </a:p>
          <a:p>
            <a:pPr algn="just">
              <a:buFont typeface="Wingdings" pitchFamily="2" charset="2"/>
              <a:buChar char="q"/>
            </a:pPr>
            <a:r>
              <a:rPr lang="it-IT" sz="2400" b="1" dirty="0"/>
              <a:t>   una legge giudiziaria che passava nuovamente il controllo delle </a:t>
            </a:r>
            <a:r>
              <a:rPr lang="it-IT" sz="2400" b="1" i="1" dirty="0" err="1"/>
              <a:t>quaestiones</a:t>
            </a:r>
            <a:r>
              <a:rPr lang="it-IT" sz="2400" b="1" i="1" dirty="0"/>
              <a:t> </a:t>
            </a:r>
            <a:r>
              <a:rPr lang="it-IT" sz="2400" b="1" i="1" dirty="0" err="1"/>
              <a:t>perpetuae</a:t>
            </a:r>
            <a:r>
              <a:rPr lang="it-IT" sz="2400" b="1" dirty="0"/>
              <a:t> al Senato che, però, veniva ad essere raddoppiato nel numero dei componenti (da 300 a 600) con l’ingresso di esponenti dell’ordine equestre; </a:t>
            </a:r>
          </a:p>
          <a:p>
            <a:pPr algn="just">
              <a:buFont typeface="Wingdings" pitchFamily="2" charset="2"/>
              <a:buChar char="q"/>
            </a:pPr>
            <a:endParaRPr lang="it-IT" sz="2400" b="1" dirty="0"/>
          </a:p>
          <a:p>
            <a:pPr algn="just">
              <a:buFont typeface="Wingdings" pitchFamily="2" charset="2"/>
              <a:buChar char="q"/>
            </a:pPr>
            <a:r>
              <a:rPr lang="it-IT" sz="2400" b="1" dirty="0"/>
              <a:t>   la concessione della cittadinanza romana a tutti gli Italici.</a:t>
            </a:r>
          </a:p>
          <a:p>
            <a:pPr algn="just">
              <a:buFont typeface="Wingdings" pitchFamily="2" charset="2"/>
              <a:buChar char="q"/>
            </a:pPr>
            <a:endParaRPr lang="it-IT" b="1"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ext Box 2"/>
          <p:cNvSpPr txBox="1">
            <a:spLocks noChangeArrowheads="1"/>
          </p:cNvSpPr>
          <p:nvPr/>
        </p:nvSpPr>
        <p:spPr bwMode="auto">
          <a:xfrm>
            <a:off x="2527300" y="0"/>
            <a:ext cx="4289425" cy="461665"/>
          </a:xfrm>
          <a:prstGeom prst="rect">
            <a:avLst/>
          </a:prstGeom>
          <a:solidFill>
            <a:srgbClr val="FFC000"/>
          </a:solidFill>
          <a:ln w="38100">
            <a:solidFill>
              <a:srgbClr val="808000"/>
            </a:solidFill>
            <a:miter lim="800000"/>
            <a:headEnd/>
            <a:tailEnd/>
          </a:ln>
          <a:effectLst/>
        </p:spPr>
        <p:txBody>
          <a:bodyPr wrap="square">
            <a:spAutoFit/>
          </a:bodyPr>
          <a:lstStyle/>
          <a:p>
            <a:pPr algn="ctr"/>
            <a:r>
              <a:rPr lang="it-IT" sz="2400" b="1" dirty="0"/>
              <a:t>La guerra sociale</a:t>
            </a:r>
            <a:endParaRPr lang="it-IT" sz="2400" b="1" i="1" dirty="0"/>
          </a:p>
        </p:txBody>
      </p:sp>
      <p:sp>
        <p:nvSpPr>
          <p:cNvPr id="23555" name="Text Box 3"/>
          <p:cNvSpPr txBox="1">
            <a:spLocks noChangeArrowheads="1"/>
          </p:cNvSpPr>
          <p:nvPr/>
        </p:nvSpPr>
        <p:spPr bwMode="auto">
          <a:xfrm>
            <a:off x="0" y="400050"/>
            <a:ext cx="9144000" cy="6524863"/>
          </a:xfrm>
          <a:prstGeom prst="rect">
            <a:avLst/>
          </a:prstGeom>
          <a:solidFill>
            <a:srgbClr val="99CCFF"/>
          </a:solidFill>
          <a:ln w="38100">
            <a:solidFill>
              <a:srgbClr val="808000"/>
            </a:solidFill>
            <a:miter lim="800000"/>
            <a:headEnd/>
            <a:tailEnd/>
          </a:ln>
          <a:effectLst/>
        </p:spPr>
        <p:txBody>
          <a:bodyPr wrap="square">
            <a:spAutoFit/>
          </a:bodyPr>
          <a:lstStyle/>
          <a:p>
            <a:pPr algn="just">
              <a:buFont typeface="Wingdings" pitchFamily="2" charset="2"/>
              <a:buChar char="q"/>
            </a:pPr>
            <a:r>
              <a:rPr lang="it-IT" sz="2000" b="1" dirty="0"/>
              <a:t>   </a:t>
            </a:r>
            <a:r>
              <a:rPr lang="it-IT" sz="2200" b="1" dirty="0"/>
              <a:t>la legge agraria (o </a:t>
            </a:r>
            <a:r>
              <a:rPr lang="it-IT" sz="2200" b="1" dirty="0" err="1"/>
              <a:t>coloniaria</a:t>
            </a:r>
            <a:r>
              <a:rPr lang="it-IT" sz="2200" b="1" dirty="0"/>
              <a:t>, sul modello di quella proposta dal padre) era nell’interesse della plebe rurale e, sembra, avrebbe rimesso in discussione l’assetto dell’</a:t>
            </a:r>
            <a:r>
              <a:rPr lang="it-IT" sz="2200" b="1" i="1" dirty="0" err="1"/>
              <a:t>ager</a:t>
            </a:r>
            <a:r>
              <a:rPr lang="it-IT" sz="2200" b="1" dirty="0"/>
              <a:t> </a:t>
            </a:r>
            <a:r>
              <a:rPr lang="it-IT" sz="2200" b="1" i="1" dirty="0" err="1"/>
              <a:t>publicus</a:t>
            </a:r>
            <a:r>
              <a:rPr lang="it-IT" sz="2200" b="1" dirty="0"/>
              <a:t> raggiunto dopo l’età dei Gracchi. </a:t>
            </a:r>
            <a:r>
              <a:rPr lang="it-IT" sz="2200" b="1" u="sng" dirty="0"/>
              <a:t>Il provvedimento avrebbe colpito soprattutto gli Italici, ma questi sarebbero stati compensati con la concessione della cittadinanza romana</a:t>
            </a:r>
            <a:r>
              <a:rPr lang="it-IT" sz="2200" b="1" dirty="0"/>
              <a:t>.</a:t>
            </a:r>
          </a:p>
          <a:p>
            <a:pPr algn="just">
              <a:buFont typeface="Wingdings" pitchFamily="2" charset="2"/>
              <a:buChar char="q"/>
            </a:pPr>
            <a:endParaRPr lang="it-IT" sz="2200" b="1" dirty="0"/>
          </a:p>
          <a:p>
            <a:pPr algn="just">
              <a:buFont typeface="Wingdings" pitchFamily="2" charset="2"/>
              <a:buChar char="q"/>
            </a:pPr>
            <a:r>
              <a:rPr lang="it-IT" sz="2200" b="1" dirty="0"/>
              <a:t>   </a:t>
            </a:r>
            <a:r>
              <a:rPr lang="it-IT" sz="2200" b="1" u="sng" dirty="0"/>
              <a:t>la legge frumentaria era intesa a favore della plebe urbana </a:t>
            </a:r>
            <a:r>
              <a:rPr lang="it-IT" sz="2200" b="1" dirty="0"/>
              <a:t>e serviva ad ottenerne l’appoggio in occasione dei comizi</a:t>
            </a:r>
            <a:r>
              <a:rPr lang="it-IT" sz="2200" b="1" dirty="0" smtClean="0"/>
              <a:t>.</a:t>
            </a:r>
            <a:endParaRPr lang="it-IT" sz="2200" b="1" dirty="0" smtClean="0"/>
          </a:p>
          <a:p>
            <a:pPr algn="just">
              <a:buFont typeface="Wingdings" pitchFamily="2" charset="2"/>
              <a:buChar char="q"/>
            </a:pPr>
            <a:endParaRPr lang="it-IT" sz="2200" b="1" dirty="0"/>
          </a:p>
          <a:p>
            <a:pPr algn="just">
              <a:buFont typeface="Wingdings" pitchFamily="2" charset="2"/>
              <a:buChar char="q"/>
            </a:pPr>
            <a:r>
              <a:rPr lang="it-IT" sz="2200" b="1" dirty="0"/>
              <a:t>   </a:t>
            </a:r>
            <a:r>
              <a:rPr lang="it-IT" sz="2200" b="1" u="sng" dirty="0"/>
              <a:t>la legge giudiziaria consentiva di trovare consenso anche all’interno del Senato anche se dovette risultare poco gradita ai cavalieri, </a:t>
            </a:r>
            <a:r>
              <a:rPr lang="it-IT" sz="2200" b="1" dirty="0"/>
              <a:t>per le necessarie discriminazioni che avrebbe prodotto, e suscitare perplessità anche nel Senato medesimo che ne sarebbe uscito profondamente modificato nella sua struttura. </a:t>
            </a:r>
          </a:p>
          <a:p>
            <a:pPr algn="just">
              <a:buFont typeface="Wingdings" pitchFamily="2" charset="2"/>
              <a:buChar char="q"/>
            </a:pPr>
            <a:endParaRPr lang="it-IT" sz="2200" b="1" dirty="0"/>
          </a:p>
          <a:p>
            <a:pPr algn="just">
              <a:buFont typeface="Wingdings" pitchFamily="2" charset="2"/>
              <a:buChar char="q"/>
            </a:pPr>
            <a:r>
              <a:rPr lang="it-IT" sz="2200" b="1" dirty="0"/>
              <a:t>   la concessione della cittadinanza romana a tutti gli Italici avrebbe consentito di </a:t>
            </a:r>
            <a:r>
              <a:rPr lang="it-IT" sz="2200" b="1" u="sng" dirty="0"/>
              <a:t>superare una differenza di status che iniziava ad essere percepita come discriminante dagli Italici.</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ext Box 2"/>
          <p:cNvSpPr txBox="1">
            <a:spLocks noChangeArrowheads="1"/>
          </p:cNvSpPr>
          <p:nvPr/>
        </p:nvSpPr>
        <p:spPr bwMode="auto">
          <a:xfrm>
            <a:off x="2393950" y="0"/>
            <a:ext cx="4289425" cy="523220"/>
          </a:xfrm>
          <a:prstGeom prst="rect">
            <a:avLst/>
          </a:prstGeom>
          <a:solidFill>
            <a:srgbClr val="FFC000"/>
          </a:solidFill>
          <a:ln w="38100">
            <a:solidFill>
              <a:srgbClr val="808000"/>
            </a:solidFill>
            <a:miter lim="800000"/>
            <a:headEnd/>
            <a:tailEnd/>
          </a:ln>
          <a:effectLst/>
        </p:spPr>
        <p:txBody>
          <a:bodyPr>
            <a:spAutoFit/>
          </a:bodyPr>
          <a:lstStyle/>
          <a:p>
            <a:pPr algn="ctr"/>
            <a:r>
              <a:rPr lang="it-IT" sz="2800" b="1" dirty="0"/>
              <a:t>La guerra sociale</a:t>
            </a:r>
            <a:endParaRPr lang="it-IT" sz="2800" b="1" i="1" dirty="0"/>
          </a:p>
        </p:txBody>
      </p:sp>
      <p:sp>
        <p:nvSpPr>
          <p:cNvPr id="24579" name="Text Box 3"/>
          <p:cNvSpPr txBox="1">
            <a:spLocks noChangeArrowheads="1"/>
          </p:cNvSpPr>
          <p:nvPr/>
        </p:nvSpPr>
        <p:spPr bwMode="auto">
          <a:xfrm>
            <a:off x="1" y="764024"/>
            <a:ext cx="9143999" cy="6093976"/>
          </a:xfrm>
          <a:prstGeom prst="rect">
            <a:avLst/>
          </a:prstGeom>
          <a:solidFill>
            <a:srgbClr val="99CCFF"/>
          </a:solidFill>
          <a:ln w="38100">
            <a:solidFill>
              <a:srgbClr val="808000"/>
            </a:solidFill>
            <a:miter lim="800000"/>
            <a:headEnd/>
            <a:tailEnd/>
          </a:ln>
          <a:effectLst/>
        </p:spPr>
        <p:txBody>
          <a:bodyPr wrap="square">
            <a:spAutoFit/>
          </a:bodyPr>
          <a:lstStyle/>
          <a:p>
            <a:pPr algn="just">
              <a:buFont typeface="Wingdings" pitchFamily="2" charset="2"/>
              <a:buChar char="q"/>
            </a:pPr>
            <a:r>
              <a:rPr lang="it-IT" sz="2600" b="1" dirty="0"/>
              <a:t>   anche in questa occasione si deve ritenere che una parte del Senato fosse d’accordo  con le proposte di Druso che ebbe come sostenitori M. Emilio </a:t>
            </a:r>
            <a:r>
              <a:rPr lang="it-IT" sz="2600" b="1" dirty="0" err="1"/>
              <a:t>Scauro</a:t>
            </a:r>
            <a:r>
              <a:rPr lang="it-IT" sz="2600" b="1" dirty="0"/>
              <a:t>, </a:t>
            </a:r>
            <a:r>
              <a:rPr lang="it-IT" sz="2600" b="1" i="1" dirty="0" err="1"/>
              <a:t>princeps</a:t>
            </a:r>
            <a:r>
              <a:rPr lang="it-IT" sz="2600" b="1" i="1" dirty="0"/>
              <a:t> </a:t>
            </a:r>
            <a:r>
              <a:rPr lang="it-IT" sz="2600" b="1" i="1" dirty="0" err="1"/>
              <a:t>senatus</a:t>
            </a:r>
            <a:r>
              <a:rPr lang="it-IT" sz="2600" b="1" dirty="0"/>
              <a:t>, e il grande oratore </a:t>
            </a:r>
            <a:r>
              <a:rPr lang="it-IT" sz="2600" b="1" dirty="0" err="1"/>
              <a:t>Licinio</a:t>
            </a:r>
            <a:r>
              <a:rPr lang="it-IT" sz="2600" b="1" dirty="0"/>
              <a:t> Crasso. </a:t>
            </a:r>
          </a:p>
          <a:p>
            <a:pPr algn="just">
              <a:buFont typeface="Wingdings" pitchFamily="2" charset="2"/>
              <a:buChar char="q"/>
            </a:pPr>
            <a:endParaRPr lang="it-IT" sz="2600" b="1" dirty="0"/>
          </a:p>
          <a:p>
            <a:pPr algn="just">
              <a:buFont typeface="Wingdings" pitchFamily="2" charset="2"/>
              <a:buChar char="q"/>
            </a:pPr>
            <a:r>
              <a:rPr lang="it-IT" sz="2600" b="1" dirty="0"/>
              <a:t>   l’opposizione al progetto di Druso osservava come l’immissione degli alleati italici nella cittadinanza avrebbe avuto conseguenze di cui non si potevano misurare le conseguenze, con la necessità di procedere ad una completa ristrutturazione  delle strutture dello stato. Anche tra gli Italici</a:t>
            </a:r>
            <a:r>
              <a:rPr lang="it-IT" sz="2600" b="1" dirty="0" smtClean="0"/>
              <a:t>, erano presenti </a:t>
            </a:r>
            <a:r>
              <a:rPr lang="it-IT" sz="2600" b="1" dirty="0"/>
              <a:t>forti opposizioni  al </a:t>
            </a:r>
            <a:r>
              <a:rPr lang="it-IT" sz="2600" b="1" dirty="0" smtClean="0"/>
              <a:t>progetto, venivano in particolar modo </a:t>
            </a:r>
            <a:r>
              <a:rPr lang="it-IT" sz="2600" b="1" dirty="0"/>
              <a:t>dalle aristocrazie etrusca ed umbra che  vedevano minacciate le loro posizioni da quella parità che i ceti tradizionalmente loro dipendenti avrebbero conseguito.</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3" name="Oval 5"/>
          <p:cNvSpPr>
            <a:spLocks noChangeArrowheads="1"/>
          </p:cNvSpPr>
          <p:nvPr/>
        </p:nvSpPr>
        <p:spPr bwMode="auto">
          <a:xfrm>
            <a:off x="8051800" y="4489450"/>
            <a:ext cx="90488" cy="90488"/>
          </a:xfrm>
          <a:prstGeom prst="ellipse">
            <a:avLst/>
          </a:prstGeom>
          <a:solidFill>
            <a:schemeClr val="accent2"/>
          </a:solidFill>
          <a:ln w="9525">
            <a:solidFill>
              <a:schemeClr val="accent2"/>
            </a:solidFill>
            <a:round/>
            <a:headEnd/>
            <a:tailEnd/>
          </a:ln>
          <a:effectLst/>
        </p:spPr>
        <p:txBody>
          <a:bodyPr wrap="none" anchor="ctr"/>
          <a:lstStyle/>
          <a:p>
            <a:endParaRPr lang="it-IT"/>
          </a:p>
        </p:txBody>
      </p:sp>
      <p:pic>
        <p:nvPicPr>
          <p:cNvPr id="48130" name="Picture 2" descr="https://i0.wp.com/www.veja.it/wp-content/uploads/2013/12/corfinuim.gif"/>
          <p:cNvPicPr>
            <a:picLocks noChangeAspect="1" noChangeArrowheads="1"/>
          </p:cNvPicPr>
          <p:nvPr/>
        </p:nvPicPr>
        <p:blipFill>
          <a:blip r:embed="rId3"/>
          <a:srcRect/>
          <a:stretch>
            <a:fillRect/>
          </a:stretch>
        </p:blipFill>
        <p:spPr bwMode="auto">
          <a:xfrm>
            <a:off x="0" y="0"/>
            <a:ext cx="9144000" cy="7090781"/>
          </a:xfrm>
          <a:prstGeom prst="rect">
            <a:avLst/>
          </a:prstGeom>
          <a:noFill/>
        </p:spPr>
      </p:pic>
      <p:sp>
        <p:nvSpPr>
          <p:cNvPr id="9" name="Text Box 3"/>
          <p:cNvSpPr txBox="1">
            <a:spLocks noChangeArrowheads="1"/>
          </p:cNvSpPr>
          <p:nvPr/>
        </p:nvSpPr>
        <p:spPr bwMode="auto">
          <a:xfrm>
            <a:off x="0" y="5411450"/>
            <a:ext cx="9144000" cy="1446550"/>
          </a:xfrm>
          <a:prstGeom prst="rect">
            <a:avLst/>
          </a:prstGeom>
          <a:solidFill>
            <a:srgbClr val="FFC000"/>
          </a:solidFill>
          <a:ln w="38100">
            <a:solidFill>
              <a:srgbClr val="808000"/>
            </a:solidFill>
            <a:miter lim="800000"/>
            <a:headEnd/>
            <a:tailEnd/>
          </a:ln>
          <a:effectLst/>
        </p:spPr>
        <p:txBody>
          <a:bodyPr wrap="square">
            <a:spAutoFit/>
          </a:bodyPr>
          <a:lstStyle/>
          <a:p>
            <a:pPr algn="just">
              <a:buFont typeface="Wingdings" pitchFamily="2" charset="2"/>
              <a:buNone/>
            </a:pPr>
            <a:r>
              <a:rPr lang="it-IT" sz="2200" b="1" dirty="0"/>
              <a:t>     L’assassinio di Druso, nel novembre del 91, scatena gli alleati Italici che insorgono.</a:t>
            </a:r>
          </a:p>
          <a:p>
            <a:pPr algn="just">
              <a:buFont typeface="Wingdings" pitchFamily="2" charset="2"/>
              <a:buNone/>
            </a:pPr>
            <a:r>
              <a:rPr lang="it-IT" sz="2200" b="1" dirty="0"/>
              <a:t>     Gli insorti creano una sorta di stato federale e scelgono come capitale la </a:t>
            </a:r>
            <a:r>
              <a:rPr lang="it-IT" sz="2200" b="1" dirty="0" err="1"/>
              <a:t>peligna</a:t>
            </a:r>
            <a:r>
              <a:rPr lang="it-IT" sz="2200" b="1" dirty="0"/>
              <a:t> </a:t>
            </a:r>
            <a:r>
              <a:rPr lang="it-IT" sz="2200" b="1" i="1" dirty="0" err="1"/>
              <a:t>Corfinium</a:t>
            </a:r>
            <a:r>
              <a:rPr lang="it-IT" sz="2200" b="1" dirty="0"/>
              <a:t>, ribattezzata </a:t>
            </a:r>
            <a:r>
              <a:rPr lang="it-IT" sz="2200" b="1" i="1" dirty="0"/>
              <a:t>Italica</a:t>
            </a:r>
            <a:r>
              <a:rPr lang="it-IT" sz="2200" b="1" dirty="0"/>
              <a:t>.</a:t>
            </a:r>
          </a:p>
        </p:txBody>
      </p:sp>
      <p:sp>
        <p:nvSpPr>
          <p:cNvPr id="11" name="Text Box 2"/>
          <p:cNvSpPr txBox="1">
            <a:spLocks noChangeArrowheads="1"/>
          </p:cNvSpPr>
          <p:nvPr/>
        </p:nvSpPr>
        <p:spPr bwMode="auto">
          <a:xfrm>
            <a:off x="0" y="0"/>
            <a:ext cx="4289425" cy="495300"/>
          </a:xfrm>
          <a:prstGeom prst="rect">
            <a:avLst/>
          </a:prstGeom>
          <a:solidFill>
            <a:srgbClr val="FF0000"/>
          </a:solidFill>
          <a:ln w="38100">
            <a:solidFill>
              <a:srgbClr val="808000"/>
            </a:solidFill>
            <a:miter lim="800000"/>
            <a:headEnd/>
            <a:tailEnd/>
          </a:ln>
          <a:effectLst/>
        </p:spPr>
        <p:txBody>
          <a:bodyPr>
            <a:spAutoFit/>
          </a:bodyPr>
          <a:lstStyle/>
          <a:p>
            <a:pPr algn="ctr"/>
            <a:r>
              <a:rPr lang="it-IT" sz="2400" b="1" dirty="0"/>
              <a:t>La guerra sociale</a:t>
            </a:r>
            <a:endParaRPr lang="it-IT" sz="2400" b="1" i="1"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ext Box 2"/>
          <p:cNvSpPr txBox="1">
            <a:spLocks noChangeArrowheads="1"/>
          </p:cNvSpPr>
          <p:nvPr/>
        </p:nvSpPr>
        <p:spPr bwMode="auto">
          <a:xfrm>
            <a:off x="2413000" y="549275"/>
            <a:ext cx="4289425" cy="495300"/>
          </a:xfrm>
          <a:prstGeom prst="rect">
            <a:avLst/>
          </a:prstGeom>
          <a:solidFill>
            <a:srgbClr val="FFC000"/>
          </a:solidFill>
          <a:ln w="38100">
            <a:solidFill>
              <a:srgbClr val="808000"/>
            </a:solidFill>
            <a:miter lim="800000"/>
            <a:headEnd/>
            <a:tailEnd/>
          </a:ln>
          <a:effectLst/>
        </p:spPr>
        <p:txBody>
          <a:bodyPr>
            <a:spAutoFit/>
          </a:bodyPr>
          <a:lstStyle/>
          <a:p>
            <a:pPr algn="ctr"/>
            <a:r>
              <a:rPr lang="it-IT" sz="2400" b="1"/>
              <a:t>La guerra sociale</a:t>
            </a:r>
            <a:endParaRPr lang="it-IT" sz="2400" b="1" i="1"/>
          </a:p>
        </p:txBody>
      </p:sp>
      <p:sp>
        <p:nvSpPr>
          <p:cNvPr id="28677" name="Oval 5"/>
          <p:cNvSpPr>
            <a:spLocks noChangeArrowheads="1"/>
          </p:cNvSpPr>
          <p:nvPr/>
        </p:nvSpPr>
        <p:spPr bwMode="auto">
          <a:xfrm>
            <a:off x="8051800" y="4489450"/>
            <a:ext cx="90488" cy="90488"/>
          </a:xfrm>
          <a:prstGeom prst="ellipse">
            <a:avLst/>
          </a:prstGeom>
          <a:solidFill>
            <a:schemeClr val="accent2"/>
          </a:solidFill>
          <a:ln w="9525">
            <a:solidFill>
              <a:schemeClr val="accent2"/>
            </a:solidFill>
            <a:round/>
            <a:headEnd/>
            <a:tailEnd/>
          </a:ln>
          <a:effectLst/>
        </p:spPr>
        <p:txBody>
          <a:bodyPr wrap="none" anchor="ctr"/>
          <a:lstStyle/>
          <a:p>
            <a:endParaRPr lang="it-IT"/>
          </a:p>
        </p:txBody>
      </p:sp>
      <p:sp>
        <p:nvSpPr>
          <p:cNvPr id="28678" name="Text Box 6"/>
          <p:cNvSpPr txBox="1">
            <a:spLocks noChangeArrowheads="1"/>
          </p:cNvSpPr>
          <p:nvPr/>
        </p:nvSpPr>
        <p:spPr bwMode="auto">
          <a:xfrm>
            <a:off x="225425" y="1762125"/>
            <a:ext cx="8645525" cy="1569660"/>
          </a:xfrm>
          <a:prstGeom prst="rect">
            <a:avLst/>
          </a:prstGeom>
          <a:solidFill>
            <a:srgbClr val="99CCFF"/>
          </a:solidFill>
          <a:ln w="38100">
            <a:solidFill>
              <a:srgbClr val="808000"/>
            </a:solidFill>
            <a:miter lim="800000"/>
            <a:headEnd/>
            <a:tailEnd/>
          </a:ln>
          <a:effectLst/>
        </p:spPr>
        <p:txBody>
          <a:bodyPr>
            <a:spAutoFit/>
          </a:bodyPr>
          <a:lstStyle/>
          <a:p>
            <a:pPr algn="just">
              <a:buFont typeface="Wingdings" pitchFamily="2" charset="2"/>
              <a:buNone/>
            </a:pPr>
            <a:r>
              <a:rPr lang="it-IT" sz="2400" b="1" dirty="0"/>
              <a:t>     L’organizzazione statale viene modellata su quella romana, con un Senato, 2 consoli e 12 pretori; provvedono a battere moneta, con legenda sia in osco che in latino (VITELIV  o ITALIA</a:t>
            </a:r>
            <a:r>
              <a:rPr lang="it-IT" b="1" dirty="0"/>
              <a:t>).</a:t>
            </a:r>
          </a:p>
        </p:txBody>
      </p:sp>
      <p:pic>
        <p:nvPicPr>
          <p:cNvPr id="28680" name="Picture 8" descr="denario bellum sociale ITALIA"/>
          <p:cNvPicPr>
            <a:picLocks noChangeAspect="1" noChangeArrowheads="1"/>
          </p:cNvPicPr>
          <p:nvPr/>
        </p:nvPicPr>
        <p:blipFill>
          <a:blip r:embed="rId3" cstate="print"/>
          <a:srcRect/>
          <a:stretch>
            <a:fillRect/>
          </a:stretch>
        </p:blipFill>
        <p:spPr bwMode="auto">
          <a:xfrm>
            <a:off x="2364829" y="3408363"/>
            <a:ext cx="5796510" cy="2739289"/>
          </a:xfrm>
          <a:prstGeom prst="rect">
            <a:avLst/>
          </a:prstGeom>
          <a:noFill/>
          <a:ln w="38100">
            <a:solidFill>
              <a:srgbClr val="808000"/>
            </a:solidFill>
            <a:miter lim="800000"/>
            <a:headEnd/>
            <a:tailEnd/>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ext Box 2"/>
          <p:cNvSpPr txBox="1">
            <a:spLocks noChangeArrowheads="1"/>
          </p:cNvSpPr>
          <p:nvPr/>
        </p:nvSpPr>
        <p:spPr bwMode="auto">
          <a:xfrm>
            <a:off x="2413000" y="549275"/>
            <a:ext cx="4289425" cy="495300"/>
          </a:xfrm>
          <a:prstGeom prst="rect">
            <a:avLst/>
          </a:prstGeom>
          <a:solidFill>
            <a:srgbClr val="FFC000"/>
          </a:solidFill>
          <a:ln w="38100">
            <a:solidFill>
              <a:srgbClr val="808000"/>
            </a:solidFill>
            <a:miter lim="800000"/>
            <a:headEnd/>
            <a:tailEnd/>
          </a:ln>
          <a:effectLst/>
        </p:spPr>
        <p:txBody>
          <a:bodyPr>
            <a:spAutoFit/>
          </a:bodyPr>
          <a:lstStyle/>
          <a:p>
            <a:pPr algn="ctr"/>
            <a:r>
              <a:rPr lang="it-IT" sz="2400" b="1"/>
              <a:t>La guerra sociale</a:t>
            </a:r>
            <a:endParaRPr lang="it-IT" sz="2400" b="1" i="1"/>
          </a:p>
        </p:txBody>
      </p:sp>
      <p:sp>
        <p:nvSpPr>
          <p:cNvPr id="29699" name="Oval 3"/>
          <p:cNvSpPr>
            <a:spLocks noChangeArrowheads="1"/>
          </p:cNvSpPr>
          <p:nvPr/>
        </p:nvSpPr>
        <p:spPr bwMode="auto">
          <a:xfrm>
            <a:off x="8051800" y="4489450"/>
            <a:ext cx="90488" cy="90488"/>
          </a:xfrm>
          <a:prstGeom prst="ellipse">
            <a:avLst/>
          </a:prstGeom>
          <a:solidFill>
            <a:schemeClr val="accent2"/>
          </a:solidFill>
          <a:ln w="9525">
            <a:solidFill>
              <a:schemeClr val="accent2"/>
            </a:solidFill>
            <a:round/>
            <a:headEnd/>
            <a:tailEnd/>
          </a:ln>
          <a:effectLst/>
        </p:spPr>
        <p:txBody>
          <a:bodyPr wrap="none" anchor="ctr"/>
          <a:lstStyle/>
          <a:p>
            <a:endParaRPr lang="it-IT"/>
          </a:p>
        </p:txBody>
      </p:sp>
      <p:sp>
        <p:nvSpPr>
          <p:cNvPr id="29700" name="Text Box 4"/>
          <p:cNvSpPr txBox="1">
            <a:spLocks noChangeArrowheads="1"/>
          </p:cNvSpPr>
          <p:nvPr/>
        </p:nvSpPr>
        <p:spPr bwMode="auto">
          <a:xfrm>
            <a:off x="0" y="1762125"/>
            <a:ext cx="9143999" cy="3416320"/>
          </a:xfrm>
          <a:prstGeom prst="rect">
            <a:avLst/>
          </a:prstGeom>
          <a:solidFill>
            <a:srgbClr val="99CCFF"/>
          </a:solidFill>
          <a:ln w="38100">
            <a:solidFill>
              <a:srgbClr val="808000"/>
            </a:solidFill>
            <a:miter lim="800000"/>
            <a:headEnd/>
            <a:tailEnd/>
          </a:ln>
          <a:effectLst/>
        </p:spPr>
        <p:txBody>
          <a:bodyPr wrap="square">
            <a:spAutoFit/>
          </a:bodyPr>
          <a:lstStyle/>
          <a:p>
            <a:pPr algn="just">
              <a:buFont typeface="Wingdings" pitchFamily="2" charset="2"/>
              <a:buChar char="q"/>
            </a:pPr>
            <a:r>
              <a:rPr lang="it-IT" sz="2400" b="1" dirty="0"/>
              <a:t>     90: </a:t>
            </a:r>
            <a:r>
              <a:rPr lang="it-IT" sz="2400" b="1" i="1" dirty="0" err="1"/>
              <a:t>Lex</a:t>
            </a:r>
            <a:r>
              <a:rPr lang="it-IT" sz="2400" b="1" i="1" dirty="0"/>
              <a:t> </a:t>
            </a:r>
            <a:r>
              <a:rPr lang="it-IT" sz="2400" b="1" i="1" dirty="0" err="1"/>
              <a:t>Iulia</a:t>
            </a:r>
            <a:r>
              <a:rPr lang="it-IT" sz="2400" b="1" i="1" dirty="0"/>
              <a:t> de </a:t>
            </a:r>
            <a:r>
              <a:rPr lang="it-IT" sz="2400" b="1" i="1" dirty="0" err="1"/>
              <a:t>civitate</a:t>
            </a:r>
            <a:r>
              <a:rPr lang="it-IT" sz="2400" b="1" dirty="0"/>
              <a:t> – concede la cittadinanza romana ai </a:t>
            </a:r>
            <a:r>
              <a:rPr lang="it-IT" sz="2400" b="1" i="1" dirty="0" err="1"/>
              <a:t>socii</a:t>
            </a:r>
            <a:r>
              <a:rPr lang="it-IT" sz="2400" b="1" dirty="0"/>
              <a:t> </a:t>
            </a:r>
            <a:r>
              <a:rPr lang="it-IT" sz="2400" b="1" dirty="0" smtClean="0"/>
              <a:t>rimasti  </a:t>
            </a:r>
            <a:r>
              <a:rPr lang="it-IT" sz="2400" b="1" dirty="0"/>
              <a:t>fedeli e a quanti hanno già deposto le armi o le deporranno entro 60 giorni.</a:t>
            </a:r>
          </a:p>
          <a:p>
            <a:pPr algn="just">
              <a:buFont typeface="Wingdings" pitchFamily="2" charset="2"/>
              <a:buChar char="q"/>
            </a:pPr>
            <a:endParaRPr lang="it-IT" sz="2400" b="1" dirty="0"/>
          </a:p>
          <a:p>
            <a:pPr algn="just">
              <a:buFont typeface="Wingdings" pitchFamily="2" charset="2"/>
              <a:buChar char="q"/>
            </a:pPr>
            <a:r>
              <a:rPr lang="it-IT" sz="2400" b="1" dirty="0"/>
              <a:t>     89: </a:t>
            </a:r>
            <a:r>
              <a:rPr lang="it-IT" sz="2400" b="1" i="1" dirty="0" err="1"/>
              <a:t>Lex</a:t>
            </a:r>
            <a:r>
              <a:rPr lang="it-IT" sz="2400" b="1" i="1" dirty="0"/>
              <a:t> </a:t>
            </a:r>
            <a:r>
              <a:rPr lang="it-IT" sz="2400" b="1" i="1" dirty="0" err="1"/>
              <a:t>Plautia-Papiria</a:t>
            </a:r>
            <a:r>
              <a:rPr lang="it-IT" sz="2400" b="1" dirty="0"/>
              <a:t> – concede la cittadinanza romana ai singoli che ne avessero fatta richiesta al pretore urbano </a:t>
            </a:r>
          </a:p>
          <a:p>
            <a:pPr algn="just">
              <a:buFont typeface="Wingdings" pitchFamily="2" charset="2"/>
              <a:buChar char="q"/>
            </a:pPr>
            <a:endParaRPr lang="it-IT" sz="2400" b="1" dirty="0"/>
          </a:p>
          <a:p>
            <a:pPr algn="just">
              <a:buFont typeface="Wingdings" pitchFamily="2" charset="2"/>
              <a:buChar char="q"/>
            </a:pPr>
            <a:r>
              <a:rPr lang="it-IT" sz="2400" b="1" dirty="0"/>
              <a:t>     89: </a:t>
            </a:r>
            <a:r>
              <a:rPr lang="it-IT" sz="2400" b="1" i="1" dirty="0" err="1"/>
              <a:t>Lex</a:t>
            </a:r>
            <a:r>
              <a:rPr lang="it-IT" sz="2400" b="1" i="1" dirty="0"/>
              <a:t> </a:t>
            </a:r>
            <a:r>
              <a:rPr lang="it-IT" sz="2400" b="1" i="1" dirty="0" err="1"/>
              <a:t>Pompeia</a:t>
            </a:r>
            <a:r>
              <a:rPr lang="it-IT" sz="2400" b="1" dirty="0"/>
              <a:t> – concede il diritto latino alle comunità della Gallia Cisalpina. </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ext Box 2"/>
          <p:cNvSpPr txBox="1">
            <a:spLocks noChangeArrowheads="1"/>
          </p:cNvSpPr>
          <p:nvPr/>
        </p:nvSpPr>
        <p:spPr bwMode="auto">
          <a:xfrm>
            <a:off x="0" y="0"/>
            <a:ext cx="4289425" cy="461665"/>
          </a:xfrm>
          <a:prstGeom prst="rect">
            <a:avLst/>
          </a:prstGeom>
          <a:solidFill>
            <a:srgbClr val="FFC000"/>
          </a:solidFill>
          <a:ln w="38100">
            <a:solidFill>
              <a:srgbClr val="808000"/>
            </a:solidFill>
            <a:miter lim="800000"/>
            <a:headEnd/>
            <a:tailEnd/>
          </a:ln>
          <a:effectLst/>
        </p:spPr>
        <p:txBody>
          <a:bodyPr>
            <a:spAutoFit/>
          </a:bodyPr>
          <a:lstStyle/>
          <a:p>
            <a:pPr algn="ctr"/>
            <a:r>
              <a:rPr lang="it-IT" sz="2400" b="1" dirty="0"/>
              <a:t>La prima guerra mitridatica</a:t>
            </a:r>
            <a:endParaRPr lang="it-IT" sz="2400" b="1" i="1" dirty="0"/>
          </a:p>
        </p:txBody>
      </p:sp>
      <p:sp>
        <p:nvSpPr>
          <p:cNvPr id="30723" name="Oval 3"/>
          <p:cNvSpPr>
            <a:spLocks noChangeArrowheads="1"/>
          </p:cNvSpPr>
          <p:nvPr/>
        </p:nvSpPr>
        <p:spPr bwMode="auto">
          <a:xfrm>
            <a:off x="8051800" y="4489450"/>
            <a:ext cx="90488" cy="90488"/>
          </a:xfrm>
          <a:prstGeom prst="ellipse">
            <a:avLst/>
          </a:prstGeom>
          <a:solidFill>
            <a:schemeClr val="accent2"/>
          </a:solidFill>
          <a:ln w="9525">
            <a:solidFill>
              <a:schemeClr val="accent2"/>
            </a:solidFill>
            <a:round/>
            <a:headEnd/>
            <a:tailEnd/>
          </a:ln>
          <a:effectLst/>
        </p:spPr>
        <p:txBody>
          <a:bodyPr wrap="none" anchor="ctr"/>
          <a:lstStyle/>
          <a:p>
            <a:endParaRPr lang="it-IT"/>
          </a:p>
        </p:txBody>
      </p:sp>
      <p:sp>
        <p:nvSpPr>
          <p:cNvPr id="30724" name="Text Box 4"/>
          <p:cNvSpPr txBox="1">
            <a:spLocks noChangeArrowheads="1"/>
          </p:cNvSpPr>
          <p:nvPr/>
        </p:nvSpPr>
        <p:spPr bwMode="auto">
          <a:xfrm>
            <a:off x="0" y="473788"/>
            <a:ext cx="6006662" cy="5878532"/>
          </a:xfrm>
          <a:prstGeom prst="rect">
            <a:avLst/>
          </a:prstGeom>
          <a:solidFill>
            <a:srgbClr val="99CCFF"/>
          </a:solidFill>
          <a:ln w="38100">
            <a:solidFill>
              <a:srgbClr val="808000"/>
            </a:solidFill>
            <a:miter lim="800000"/>
            <a:headEnd/>
            <a:tailEnd/>
          </a:ln>
          <a:effectLst/>
        </p:spPr>
        <p:txBody>
          <a:bodyPr wrap="square">
            <a:spAutoFit/>
          </a:bodyPr>
          <a:lstStyle/>
          <a:p>
            <a:pPr algn="just">
              <a:buFont typeface="Wingdings" pitchFamily="2" charset="2"/>
              <a:buChar char="q"/>
            </a:pPr>
            <a:r>
              <a:rPr lang="it-IT" sz="2400" b="1" dirty="0"/>
              <a:t>     89: </a:t>
            </a:r>
            <a:r>
              <a:rPr lang="it-IT" sz="2400" b="1" dirty="0" err="1"/>
              <a:t>Nicomede</a:t>
            </a:r>
            <a:r>
              <a:rPr lang="it-IT" sz="2400" b="1" dirty="0"/>
              <a:t> IV di </a:t>
            </a:r>
            <a:r>
              <a:rPr lang="it-IT" sz="2400" b="1" dirty="0" err="1"/>
              <a:t>Bitinia</a:t>
            </a:r>
            <a:r>
              <a:rPr lang="it-IT" sz="2400" b="1" dirty="0"/>
              <a:t>, spinto da alcuni senatori romani verso i quali era debitore, attacca Mitridate.</a:t>
            </a:r>
          </a:p>
          <a:p>
            <a:pPr algn="just">
              <a:buFont typeface="Wingdings" pitchFamily="2" charset="2"/>
              <a:buChar char="q"/>
            </a:pPr>
            <a:endParaRPr lang="it-IT" sz="2400" b="1" dirty="0"/>
          </a:p>
          <a:p>
            <a:pPr algn="just">
              <a:buFont typeface="Wingdings" pitchFamily="2" charset="2"/>
              <a:buChar char="q"/>
            </a:pPr>
            <a:r>
              <a:rPr lang="it-IT" sz="2400" b="1" dirty="0"/>
              <a:t>     </a:t>
            </a:r>
            <a:r>
              <a:rPr lang="it-IT" sz="2800" b="1" dirty="0"/>
              <a:t>88: Sconfitto l’esercito di </a:t>
            </a:r>
            <a:r>
              <a:rPr lang="it-IT" sz="2800" b="1" dirty="0" err="1"/>
              <a:t>Nicomede</a:t>
            </a:r>
            <a:r>
              <a:rPr lang="it-IT" sz="2800" b="1" dirty="0"/>
              <a:t>, Mitridate penetra nella provincia d’Asia, sconfigge le truppe romane e raggiunge Efeso. Si mette d’accordo con i magistrati delle città greche per massacrare, in un dato giorno, tutti i civili romani e </a:t>
            </a:r>
            <a:r>
              <a:rPr lang="it-IT" sz="2800" b="1" dirty="0" smtClean="0"/>
              <a:t>italici. L’evento ci è noto come “Vespri asiatici”.</a:t>
            </a:r>
            <a:endParaRPr lang="it-IT" b="1" dirty="0"/>
          </a:p>
        </p:txBody>
      </p:sp>
      <p:pic>
        <p:nvPicPr>
          <p:cNvPr id="30726" name="Picture 6" descr="Mitridate ritratto Louvre"/>
          <p:cNvPicPr>
            <a:picLocks noChangeAspect="1" noChangeArrowheads="1"/>
          </p:cNvPicPr>
          <p:nvPr/>
        </p:nvPicPr>
        <p:blipFill>
          <a:blip r:embed="rId3" cstate="print"/>
          <a:srcRect/>
          <a:stretch>
            <a:fillRect/>
          </a:stretch>
        </p:blipFill>
        <p:spPr bwMode="auto">
          <a:xfrm>
            <a:off x="6230827" y="2782228"/>
            <a:ext cx="2913173" cy="4060006"/>
          </a:xfrm>
          <a:prstGeom prst="rect">
            <a:avLst/>
          </a:prstGeom>
          <a:noFill/>
          <a:ln w="38100">
            <a:solidFill>
              <a:srgbClr val="808000"/>
            </a:solidFill>
            <a:miter lim="800000"/>
            <a:headEnd/>
            <a:tailEnd/>
          </a:ln>
        </p:spPr>
      </p:pic>
      <p:pic>
        <p:nvPicPr>
          <p:cNvPr id="30727" name="Picture 7" descr="Mitridate moneta"/>
          <p:cNvPicPr>
            <a:picLocks noChangeAspect="1" noChangeArrowheads="1"/>
          </p:cNvPicPr>
          <p:nvPr/>
        </p:nvPicPr>
        <p:blipFill>
          <a:blip r:embed="rId4" cstate="print"/>
          <a:srcRect/>
          <a:stretch>
            <a:fillRect/>
          </a:stretch>
        </p:blipFill>
        <p:spPr bwMode="auto">
          <a:xfrm>
            <a:off x="6269367" y="0"/>
            <a:ext cx="2874633" cy="2748430"/>
          </a:xfrm>
          <a:prstGeom prst="rect">
            <a:avLst/>
          </a:prstGeom>
          <a:noFill/>
          <a:ln w="38100">
            <a:solidFill>
              <a:srgbClr val="808000"/>
            </a:solidFill>
            <a:miter lim="800000"/>
            <a:headEnd/>
            <a:tailEnd/>
          </a:ln>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2" name="Picture 4" descr="Mitridate regno"/>
          <p:cNvPicPr>
            <a:picLocks noChangeAspect="1" noChangeArrowheads="1"/>
          </p:cNvPicPr>
          <p:nvPr/>
        </p:nvPicPr>
        <p:blipFill>
          <a:blip r:embed="rId3" cstate="print"/>
          <a:srcRect/>
          <a:stretch>
            <a:fillRect/>
          </a:stretch>
        </p:blipFill>
        <p:spPr bwMode="auto">
          <a:xfrm>
            <a:off x="0" y="1"/>
            <a:ext cx="9144000" cy="6858000"/>
          </a:xfrm>
          <a:prstGeom prst="rect">
            <a:avLst/>
          </a:prstGeom>
          <a:noFill/>
          <a:ln w="38100">
            <a:solidFill>
              <a:srgbClr val="808000"/>
            </a:solidFill>
            <a:miter lim="800000"/>
            <a:headEnd/>
            <a:tailEnd/>
          </a:ln>
        </p:spPr>
      </p:pic>
      <p:sp>
        <p:nvSpPr>
          <p:cNvPr id="4" name="Text Box 5"/>
          <p:cNvSpPr txBox="1">
            <a:spLocks noChangeArrowheads="1"/>
          </p:cNvSpPr>
          <p:nvPr/>
        </p:nvSpPr>
        <p:spPr bwMode="auto">
          <a:xfrm>
            <a:off x="4854575" y="6362700"/>
            <a:ext cx="4289425" cy="495300"/>
          </a:xfrm>
          <a:prstGeom prst="rect">
            <a:avLst/>
          </a:prstGeom>
          <a:solidFill>
            <a:srgbClr val="FFFF00"/>
          </a:solidFill>
          <a:ln w="38100">
            <a:solidFill>
              <a:srgbClr val="808000"/>
            </a:solidFill>
            <a:miter lim="800000"/>
            <a:headEnd/>
            <a:tailEnd/>
          </a:ln>
          <a:effectLst/>
        </p:spPr>
        <p:txBody>
          <a:bodyPr>
            <a:spAutoFit/>
          </a:bodyPr>
          <a:lstStyle/>
          <a:p>
            <a:pPr algn="ctr"/>
            <a:r>
              <a:rPr lang="it-IT" sz="2400" b="1" dirty="0"/>
              <a:t>La prima guerra mitridatica</a:t>
            </a:r>
            <a:endParaRPr lang="it-IT" sz="2400" b="1" i="1"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ext Box 2"/>
          <p:cNvSpPr txBox="1">
            <a:spLocks noChangeArrowheads="1"/>
          </p:cNvSpPr>
          <p:nvPr/>
        </p:nvSpPr>
        <p:spPr bwMode="auto">
          <a:xfrm>
            <a:off x="0" y="0"/>
            <a:ext cx="4289425" cy="495300"/>
          </a:xfrm>
          <a:prstGeom prst="rect">
            <a:avLst/>
          </a:prstGeom>
          <a:solidFill>
            <a:srgbClr val="FFFF00"/>
          </a:solidFill>
          <a:ln w="38100">
            <a:solidFill>
              <a:srgbClr val="808000"/>
            </a:solidFill>
            <a:miter lim="800000"/>
            <a:headEnd/>
            <a:tailEnd/>
          </a:ln>
          <a:effectLst/>
        </p:spPr>
        <p:txBody>
          <a:bodyPr>
            <a:spAutoFit/>
          </a:bodyPr>
          <a:lstStyle/>
          <a:p>
            <a:pPr algn="ctr"/>
            <a:r>
              <a:rPr lang="it-IT" sz="2400" b="1" dirty="0"/>
              <a:t>La prima guerra mitridatica</a:t>
            </a:r>
            <a:endParaRPr lang="it-IT" sz="2400" b="1" i="1" dirty="0"/>
          </a:p>
        </p:txBody>
      </p:sp>
      <p:sp>
        <p:nvSpPr>
          <p:cNvPr id="31747" name="Oval 3"/>
          <p:cNvSpPr>
            <a:spLocks noChangeArrowheads="1"/>
          </p:cNvSpPr>
          <p:nvPr/>
        </p:nvSpPr>
        <p:spPr bwMode="auto">
          <a:xfrm>
            <a:off x="8051800" y="4489450"/>
            <a:ext cx="90488" cy="90488"/>
          </a:xfrm>
          <a:prstGeom prst="ellipse">
            <a:avLst/>
          </a:prstGeom>
          <a:solidFill>
            <a:schemeClr val="accent2"/>
          </a:solidFill>
          <a:ln w="9525">
            <a:solidFill>
              <a:schemeClr val="accent2"/>
            </a:solidFill>
            <a:round/>
            <a:headEnd/>
            <a:tailEnd/>
          </a:ln>
          <a:effectLst/>
        </p:spPr>
        <p:txBody>
          <a:bodyPr wrap="none" anchor="ctr"/>
          <a:lstStyle/>
          <a:p>
            <a:endParaRPr lang="it-IT"/>
          </a:p>
        </p:txBody>
      </p:sp>
      <p:sp>
        <p:nvSpPr>
          <p:cNvPr id="31748" name="Text Box 4"/>
          <p:cNvSpPr txBox="1">
            <a:spLocks noChangeArrowheads="1"/>
          </p:cNvSpPr>
          <p:nvPr/>
        </p:nvSpPr>
        <p:spPr bwMode="auto">
          <a:xfrm>
            <a:off x="217488" y="1719263"/>
            <a:ext cx="5772150" cy="3970318"/>
          </a:xfrm>
          <a:prstGeom prst="rect">
            <a:avLst/>
          </a:prstGeom>
          <a:solidFill>
            <a:srgbClr val="99CCFF"/>
          </a:solidFill>
          <a:ln w="38100">
            <a:solidFill>
              <a:srgbClr val="808000"/>
            </a:solidFill>
            <a:miter lim="800000"/>
            <a:headEnd/>
            <a:tailEnd/>
          </a:ln>
          <a:effectLst/>
        </p:spPr>
        <p:txBody>
          <a:bodyPr>
            <a:spAutoFit/>
          </a:bodyPr>
          <a:lstStyle/>
          <a:p>
            <a:pPr algn="just">
              <a:buFont typeface="Wingdings" pitchFamily="2" charset="2"/>
              <a:buChar char="q"/>
            </a:pPr>
            <a:r>
              <a:rPr lang="it-IT" sz="2800" b="1" dirty="0"/>
              <a:t>     88: Le truppe di Mitridate raggiungono la Macedonia (via Tracia) e la Grecia (via Egeo).</a:t>
            </a:r>
          </a:p>
          <a:p>
            <a:pPr algn="just">
              <a:buFont typeface="Wingdings" pitchFamily="2" charset="2"/>
              <a:buChar char="q"/>
            </a:pPr>
            <a:endParaRPr lang="it-IT" sz="2800" b="1" dirty="0"/>
          </a:p>
          <a:p>
            <a:pPr algn="just">
              <a:buFont typeface="Wingdings" pitchFamily="2" charset="2"/>
              <a:buChar char="q"/>
            </a:pPr>
            <a:r>
              <a:rPr lang="it-IT" sz="2800" b="1" dirty="0"/>
              <a:t>     88: il Senato decide di inviare un esercito in Oriente affidandone il comando a L. Cornelio Silla, in quel momento impegnato nell’assedio di Nola</a:t>
            </a:r>
            <a:r>
              <a:rPr lang="it-IT" b="1" dirty="0"/>
              <a:t>.</a:t>
            </a:r>
          </a:p>
        </p:txBody>
      </p:sp>
      <p:pic>
        <p:nvPicPr>
          <p:cNvPr id="31750" name="Picture 6" descr="Silla"/>
          <p:cNvPicPr>
            <a:picLocks noChangeAspect="1" noChangeArrowheads="1"/>
          </p:cNvPicPr>
          <p:nvPr/>
        </p:nvPicPr>
        <p:blipFill>
          <a:blip r:embed="rId3" cstate="print"/>
          <a:srcRect/>
          <a:stretch>
            <a:fillRect/>
          </a:stretch>
        </p:blipFill>
        <p:spPr bwMode="auto">
          <a:xfrm>
            <a:off x="6858001" y="-1"/>
            <a:ext cx="2286000" cy="3231932"/>
          </a:xfrm>
          <a:prstGeom prst="rect">
            <a:avLst/>
          </a:prstGeom>
          <a:noFill/>
          <a:ln w="38100">
            <a:solidFill>
              <a:srgbClr val="808000"/>
            </a:solidFill>
            <a:miter lim="800000"/>
            <a:headEnd/>
            <a:tailEnd/>
          </a:ln>
        </p:spPr>
      </p:pic>
      <p:pic>
        <p:nvPicPr>
          <p:cNvPr id="37890" name="Picture 2" descr="http://win.storiain.net/arret/num193/big/silla1932.jpg"/>
          <p:cNvPicPr>
            <a:picLocks noChangeAspect="1" noChangeArrowheads="1"/>
          </p:cNvPicPr>
          <p:nvPr/>
        </p:nvPicPr>
        <p:blipFill>
          <a:blip r:embed="rId4"/>
          <a:srcRect/>
          <a:stretch>
            <a:fillRect/>
          </a:stretch>
        </p:blipFill>
        <p:spPr bwMode="auto">
          <a:xfrm>
            <a:off x="6838786" y="3326524"/>
            <a:ext cx="2305213" cy="3531475"/>
          </a:xfrm>
          <a:prstGeom prst="rect">
            <a:avLst/>
          </a:prstGeom>
          <a:noFill/>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ext Box 2"/>
          <p:cNvSpPr txBox="1">
            <a:spLocks noChangeArrowheads="1"/>
          </p:cNvSpPr>
          <p:nvPr/>
        </p:nvSpPr>
        <p:spPr bwMode="auto">
          <a:xfrm>
            <a:off x="2413000" y="549275"/>
            <a:ext cx="4289425" cy="495300"/>
          </a:xfrm>
          <a:prstGeom prst="rect">
            <a:avLst/>
          </a:prstGeom>
          <a:solidFill>
            <a:srgbClr val="FFFF00"/>
          </a:solidFill>
          <a:ln w="38100">
            <a:solidFill>
              <a:srgbClr val="808000"/>
            </a:solidFill>
            <a:miter lim="800000"/>
            <a:headEnd/>
            <a:tailEnd/>
          </a:ln>
          <a:effectLst/>
        </p:spPr>
        <p:txBody>
          <a:bodyPr>
            <a:spAutoFit/>
          </a:bodyPr>
          <a:lstStyle/>
          <a:p>
            <a:pPr algn="ctr"/>
            <a:r>
              <a:rPr lang="it-IT" sz="2400" b="1" dirty="0"/>
              <a:t>La prima guerra mitridatica</a:t>
            </a:r>
            <a:endParaRPr lang="it-IT" sz="2400" b="1" i="1" dirty="0"/>
          </a:p>
        </p:txBody>
      </p:sp>
      <p:sp>
        <p:nvSpPr>
          <p:cNvPr id="33795" name="Oval 3"/>
          <p:cNvSpPr>
            <a:spLocks noChangeArrowheads="1"/>
          </p:cNvSpPr>
          <p:nvPr/>
        </p:nvSpPr>
        <p:spPr bwMode="auto">
          <a:xfrm>
            <a:off x="8051800" y="4489450"/>
            <a:ext cx="90488" cy="90488"/>
          </a:xfrm>
          <a:prstGeom prst="ellipse">
            <a:avLst/>
          </a:prstGeom>
          <a:solidFill>
            <a:schemeClr val="accent2"/>
          </a:solidFill>
          <a:ln w="9525">
            <a:solidFill>
              <a:schemeClr val="accent2"/>
            </a:solidFill>
            <a:round/>
            <a:headEnd/>
            <a:tailEnd/>
          </a:ln>
          <a:effectLst/>
        </p:spPr>
        <p:txBody>
          <a:bodyPr wrap="none" anchor="ctr"/>
          <a:lstStyle/>
          <a:p>
            <a:endParaRPr lang="it-IT"/>
          </a:p>
        </p:txBody>
      </p:sp>
      <p:sp>
        <p:nvSpPr>
          <p:cNvPr id="33796" name="Text Box 4"/>
          <p:cNvSpPr txBox="1">
            <a:spLocks noChangeArrowheads="1"/>
          </p:cNvSpPr>
          <p:nvPr/>
        </p:nvSpPr>
        <p:spPr bwMode="auto">
          <a:xfrm>
            <a:off x="0" y="1230533"/>
            <a:ext cx="9144000" cy="5262979"/>
          </a:xfrm>
          <a:prstGeom prst="rect">
            <a:avLst/>
          </a:prstGeom>
          <a:solidFill>
            <a:srgbClr val="99CCFF"/>
          </a:solidFill>
          <a:ln w="38100">
            <a:solidFill>
              <a:srgbClr val="808000"/>
            </a:solidFill>
            <a:miter lim="800000"/>
            <a:headEnd/>
            <a:tailEnd/>
          </a:ln>
          <a:effectLst/>
        </p:spPr>
        <p:txBody>
          <a:bodyPr wrap="square">
            <a:spAutoFit/>
          </a:bodyPr>
          <a:lstStyle/>
          <a:p>
            <a:pPr algn="just">
              <a:buFont typeface="Wingdings" pitchFamily="2" charset="2"/>
              <a:buNone/>
            </a:pPr>
            <a:r>
              <a:rPr lang="it-IT" b="1" dirty="0"/>
              <a:t>     </a:t>
            </a:r>
            <a:r>
              <a:rPr lang="it-IT" sz="2400" b="1" dirty="0"/>
              <a:t>Mentre la questione dei </a:t>
            </a:r>
            <a:r>
              <a:rPr lang="it-IT" sz="2400" b="1" i="1" dirty="0" err="1"/>
              <a:t>socii</a:t>
            </a:r>
            <a:r>
              <a:rPr lang="it-IT" sz="2400" b="1" dirty="0"/>
              <a:t> si andava risolvendo sul piano militare, si poneva il problema di come distribuire i nuovi </a:t>
            </a:r>
            <a:r>
              <a:rPr lang="it-IT" sz="2400" b="1" i="1" dirty="0" err="1"/>
              <a:t>cives</a:t>
            </a:r>
            <a:r>
              <a:rPr lang="it-IT" sz="2400" b="1" dirty="0"/>
              <a:t> nel  sistema elettorale: la </a:t>
            </a:r>
            <a:r>
              <a:rPr lang="it-IT" sz="2400" b="1" i="1" dirty="0" err="1"/>
              <a:t>lex</a:t>
            </a:r>
            <a:r>
              <a:rPr lang="it-IT" sz="2400" b="1" i="1" dirty="0"/>
              <a:t> </a:t>
            </a:r>
            <a:r>
              <a:rPr lang="it-IT" sz="2400" b="1" i="1" dirty="0" err="1"/>
              <a:t>Iulia</a:t>
            </a:r>
            <a:r>
              <a:rPr lang="it-IT" sz="2400" b="1" i="1" dirty="0"/>
              <a:t> de </a:t>
            </a:r>
            <a:r>
              <a:rPr lang="it-IT" sz="2400" b="1" i="1" dirty="0" err="1"/>
              <a:t>civitate</a:t>
            </a:r>
            <a:r>
              <a:rPr lang="it-IT" sz="2400" b="1" dirty="0"/>
              <a:t>, del 90, prevedeva la costituzione di otto nuove tribù destinate ai nuovi </a:t>
            </a:r>
            <a:r>
              <a:rPr lang="it-IT" sz="2400" b="1" i="1" dirty="0" err="1"/>
              <a:t>cives</a:t>
            </a:r>
            <a:r>
              <a:rPr lang="it-IT" sz="2400" b="1" dirty="0"/>
              <a:t>, in modo da ridurre il peso che costoro avrebbero avuto nei comizi elettorali. Questo compromesso era gradito alla maggioranza del Senato ed anche ad una parte dei sostenitori di Druso.</a:t>
            </a:r>
          </a:p>
          <a:p>
            <a:pPr algn="just">
              <a:buFont typeface="Wingdings" pitchFamily="2" charset="2"/>
              <a:buNone/>
            </a:pPr>
            <a:endParaRPr lang="it-IT" sz="2400" b="1" dirty="0"/>
          </a:p>
          <a:p>
            <a:pPr algn="just">
              <a:buFont typeface="Wingdings" pitchFamily="2" charset="2"/>
              <a:buNone/>
            </a:pPr>
            <a:r>
              <a:rPr lang="it-IT" sz="2400" b="1" dirty="0"/>
              <a:t>     Diversamente, un tribuno della plebe, P. </a:t>
            </a:r>
            <a:r>
              <a:rPr lang="it-IT" sz="2400" b="1" dirty="0" err="1"/>
              <a:t>Sulpicio</a:t>
            </a:r>
            <a:r>
              <a:rPr lang="it-IT" sz="2400" b="1" dirty="0"/>
              <a:t> </a:t>
            </a:r>
            <a:r>
              <a:rPr lang="it-IT" sz="2400" b="1" dirty="0" err="1"/>
              <a:t>Rufo</a:t>
            </a:r>
            <a:r>
              <a:rPr lang="it-IT" sz="2400" b="1" dirty="0"/>
              <a:t>, presentò un plebiscito secondo cui non si dovevano istituire le nuove tribù, ma i nuovi </a:t>
            </a:r>
            <a:r>
              <a:rPr lang="it-IT" sz="2400" b="1" i="1" dirty="0" err="1"/>
              <a:t>cives</a:t>
            </a:r>
            <a:r>
              <a:rPr lang="it-IT" sz="2400" b="1" dirty="0"/>
              <a:t> dovevano essere ripartiti tra le tribù esistenti; contro tale proposta si schierarono i consoli dell’anno, Silla e Q. </a:t>
            </a:r>
            <a:r>
              <a:rPr lang="it-IT" sz="2400" b="1" dirty="0" err="1"/>
              <a:t>Pompeo</a:t>
            </a:r>
            <a:r>
              <a:rPr lang="it-IT" sz="2400" b="1" dirty="0"/>
              <a:t> </a:t>
            </a:r>
            <a:r>
              <a:rPr lang="it-IT" sz="2400" b="1" dirty="0" err="1"/>
              <a:t>Rufo</a:t>
            </a:r>
            <a:r>
              <a:rPr lang="it-IT" sz="2400" b="1" dirty="0"/>
              <a:t>.</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ext Box 2"/>
          <p:cNvSpPr txBox="1">
            <a:spLocks noChangeArrowheads="1"/>
          </p:cNvSpPr>
          <p:nvPr/>
        </p:nvSpPr>
        <p:spPr bwMode="auto">
          <a:xfrm>
            <a:off x="2413000" y="549275"/>
            <a:ext cx="4289425" cy="495300"/>
          </a:xfrm>
          <a:prstGeom prst="rect">
            <a:avLst/>
          </a:prstGeom>
          <a:solidFill>
            <a:srgbClr val="FFFF00"/>
          </a:solidFill>
          <a:ln w="38100">
            <a:solidFill>
              <a:srgbClr val="808000"/>
            </a:solidFill>
            <a:miter lim="800000"/>
            <a:headEnd/>
            <a:tailEnd/>
          </a:ln>
          <a:effectLst/>
        </p:spPr>
        <p:txBody>
          <a:bodyPr>
            <a:spAutoFit/>
          </a:bodyPr>
          <a:lstStyle/>
          <a:p>
            <a:pPr algn="ctr"/>
            <a:r>
              <a:rPr lang="it-IT" sz="2400" b="1" dirty="0"/>
              <a:t>La prima guerra mitridatica</a:t>
            </a:r>
            <a:endParaRPr lang="it-IT" sz="2400" b="1" i="1" dirty="0"/>
          </a:p>
        </p:txBody>
      </p:sp>
      <p:sp>
        <p:nvSpPr>
          <p:cNvPr id="34819" name="Oval 3"/>
          <p:cNvSpPr>
            <a:spLocks noChangeArrowheads="1"/>
          </p:cNvSpPr>
          <p:nvPr/>
        </p:nvSpPr>
        <p:spPr bwMode="auto">
          <a:xfrm>
            <a:off x="8051800" y="4489450"/>
            <a:ext cx="90488" cy="90488"/>
          </a:xfrm>
          <a:prstGeom prst="ellipse">
            <a:avLst/>
          </a:prstGeom>
          <a:solidFill>
            <a:schemeClr val="accent2"/>
          </a:solidFill>
          <a:ln w="9525">
            <a:solidFill>
              <a:schemeClr val="accent2"/>
            </a:solidFill>
            <a:round/>
            <a:headEnd/>
            <a:tailEnd/>
          </a:ln>
          <a:effectLst/>
        </p:spPr>
        <p:txBody>
          <a:bodyPr wrap="none" anchor="ctr"/>
          <a:lstStyle/>
          <a:p>
            <a:endParaRPr lang="it-IT"/>
          </a:p>
        </p:txBody>
      </p:sp>
      <p:sp>
        <p:nvSpPr>
          <p:cNvPr id="34820" name="Text Box 4"/>
          <p:cNvSpPr txBox="1">
            <a:spLocks noChangeArrowheads="1"/>
          </p:cNvSpPr>
          <p:nvPr/>
        </p:nvSpPr>
        <p:spPr bwMode="auto">
          <a:xfrm>
            <a:off x="0" y="1293594"/>
            <a:ext cx="9144000" cy="5262979"/>
          </a:xfrm>
          <a:prstGeom prst="rect">
            <a:avLst/>
          </a:prstGeom>
          <a:solidFill>
            <a:srgbClr val="99CCFF"/>
          </a:solidFill>
          <a:ln w="38100">
            <a:solidFill>
              <a:srgbClr val="808000"/>
            </a:solidFill>
            <a:miter lim="800000"/>
            <a:headEnd/>
            <a:tailEnd/>
          </a:ln>
          <a:effectLst/>
        </p:spPr>
        <p:txBody>
          <a:bodyPr wrap="square">
            <a:spAutoFit/>
          </a:bodyPr>
          <a:lstStyle/>
          <a:p>
            <a:pPr algn="just">
              <a:buFont typeface="Wingdings" pitchFamily="2" charset="2"/>
              <a:buNone/>
            </a:pPr>
            <a:r>
              <a:rPr lang="it-IT" b="1" dirty="0"/>
              <a:t>     </a:t>
            </a:r>
            <a:r>
              <a:rPr lang="it-IT" sz="2400" b="1" dirty="0"/>
              <a:t>Il plebiscito di </a:t>
            </a:r>
            <a:r>
              <a:rPr lang="it-IT" sz="2400" b="1" dirty="0" err="1"/>
              <a:t>Sulpicio</a:t>
            </a:r>
            <a:r>
              <a:rPr lang="it-IT" sz="2400" b="1" dirty="0"/>
              <a:t> venne alla fine approvato mentre Silla, aggredito per aver tentato di fermare  la proposta, raggiungeva le sue truppe a Nola. Subito dopo, un nuovo plebiscito di </a:t>
            </a:r>
            <a:r>
              <a:rPr lang="it-IT" sz="2400" b="1" dirty="0" err="1"/>
              <a:t>Sulpicio</a:t>
            </a:r>
            <a:r>
              <a:rPr lang="it-IT" sz="2400" b="1" dirty="0"/>
              <a:t> </a:t>
            </a:r>
            <a:r>
              <a:rPr lang="it-IT" sz="2400" b="1" dirty="0" err="1"/>
              <a:t>Rufo</a:t>
            </a:r>
            <a:r>
              <a:rPr lang="it-IT" sz="2400" b="1" dirty="0"/>
              <a:t> passava il comando della spedizione contro Mitridate a G. Mario.</a:t>
            </a:r>
          </a:p>
          <a:p>
            <a:pPr algn="just">
              <a:buFont typeface="Wingdings" pitchFamily="2" charset="2"/>
              <a:buNone/>
            </a:pPr>
            <a:endParaRPr lang="it-IT" sz="2400" b="1" dirty="0"/>
          </a:p>
          <a:p>
            <a:pPr algn="just">
              <a:buFont typeface="Wingdings" pitchFamily="2" charset="2"/>
              <a:buNone/>
            </a:pPr>
            <a:r>
              <a:rPr lang="it-IT" sz="2400" b="1" u="sng" dirty="0"/>
              <a:t>     Silla marcia con le sue legioni su Roma, obbligando </a:t>
            </a:r>
            <a:r>
              <a:rPr lang="it-IT" sz="2400" b="1" u="sng" dirty="0" err="1"/>
              <a:t>Sulpicio</a:t>
            </a:r>
            <a:r>
              <a:rPr lang="it-IT" sz="2400" b="1" u="sng" dirty="0"/>
              <a:t> </a:t>
            </a:r>
            <a:r>
              <a:rPr lang="it-IT" sz="2400" b="1" u="sng" dirty="0" err="1"/>
              <a:t>Rufo</a:t>
            </a:r>
            <a:r>
              <a:rPr lang="it-IT" sz="2400" b="1" u="sng" dirty="0"/>
              <a:t> e Mario alla fuga. </a:t>
            </a:r>
            <a:r>
              <a:rPr lang="it-IT" sz="2400" b="1" u="sng" dirty="0" err="1"/>
              <a:t>Sulpicio</a:t>
            </a:r>
            <a:r>
              <a:rPr lang="it-IT" sz="2400" b="1" u="sng" dirty="0"/>
              <a:t> viene ucciso, Mario raggiunge i suoi veterani in Africa</a:t>
            </a:r>
            <a:r>
              <a:rPr lang="it-IT" sz="2400" b="1" dirty="0"/>
              <a:t>. Padrone di Roma, Silla non riesce a controllare le elezioni consolari: per l’anno successivo sono eletti un suo seguace, </a:t>
            </a:r>
            <a:r>
              <a:rPr lang="it-IT" sz="2400" b="1" dirty="0" err="1"/>
              <a:t>Gn</a:t>
            </a:r>
            <a:r>
              <a:rPr lang="it-IT" sz="2400" b="1" dirty="0"/>
              <a:t>. Ottavio, ed un suo oppositore, L. Cornelio </a:t>
            </a:r>
            <a:r>
              <a:rPr lang="it-IT" sz="2400" b="1" dirty="0" err="1"/>
              <a:t>Cinna</a:t>
            </a:r>
            <a:r>
              <a:rPr lang="it-IT" sz="2400" b="1" dirty="0"/>
              <a:t>.</a:t>
            </a:r>
          </a:p>
          <a:p>
            <a:pPr algn="just">
              <a:buFont typeface="Wingdings" pitchFamily="2" charset="2"/>
              <a:buNone/>
            </a:pPr>
            <a:endParaRPr lang="it-IT" sz="2400" b="1" dirty="0"/>
          </a:p>
          <a:p>
            <a:pPr algn="just">
              <a:buFont typeface="Wingdings" pitchFamily="2" charset="2"/>
              <a:buNone/>
            </a:pPr>
            <a:r>
              <a:rPr lang="it-IT" sz="2400" b="1" u="sng" dirty="0"/>
              <a:t>Agli inizi dell’87 Silla parte per la Grecia</a:t>
            </a:r>
            <a:r>
              <a:rPr lang="it-IT" sz="2400" b="1" dirty="0"/>
              <a:t>.</a:t>
            </a:r>
            <a:endParaRPr lang="it-IT" b="1"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ext Box 2"/>
          <p:cNvSpPr txBox="1">
            <a:spLocks noChangeArrowheads="1"/>
          </p:cNvSpPr>
          <p:nvPr/>
        </p:nvSpPr>
        <p:spPr bwMode="auto">
          <a:xfrm>
            <a:off x="2413000" y="0"/>
            <a:ext cx="4289425" cy="495300"/>
          </a:xfrm>
          <a:prstGeom prst="rect">
            <a:avLst/>
          </a:prstGeom>
          <a:solidFill>
            <a:srgbClr val="FFFF00"/>
          </a:solidFill>
          <a:ln w="38100">
            <a:solidFill>
              <a:srgbClr val="808000"/>
            </a:solidFill>
            <a:miter lim="800000"/>
            <a:headEnd/>
            <a:tailEnd/>
          </a:ln>
          <a:effectLst/>
        </p:spPr>
        <p:txBody>
          <a:bodyPr>
            <a:spAutoFit/>
          </a:bodyPr>
          <a:lstStyle/>
          <a:p>
            <a:pPr algn="ctr"/>
            <a:r>
              <a:rPr lang="it-IT" sz="2400" b="1" dirty="0"/>
              <a:t>Il potere di </a:t>
            </a:r>
            <a:r>
              <a:rPr lang="it-IT" sz="2400" b="1" dirty="0" err="1"/>
              <a:t>Cinna</a:t>
            </a:r>
            <a:r>
              <a:rPr lang="it-IT" sz="2400" b="1" dirty="0"/>
              <a:t> </a:t>
            </a:r>
            <a:endParaRPr lang="it-IT" sz="2400" b="1" i="1" dirty="0"/>
          </a:p>
        </p:txBody>
      </p:sp>
      <p:sp>
        <p:nvSpPr>
          <p:cNvPr id="35843" name="Oval 3"/>
          <p:cNvSpPr>
            <a:spLocks noChangeArrowheads="1"/>
          </p:cNvSpPr>
          <p:nvPr/>
        </p:nvSpPr>
        <p:spPr bwMode="auto">
          <a:xfrm>
            <a:off x="8051800" y="4489450"/>
            <a:ext cx="90488" cy="90488"/>
          </a:xfrm>
          <a:prstGeom prst="ellipse">
            <a:avLst/>
          </a:prstGeom>
          <a:solidFill>
            <a:schemeClr val="accent2"/>
          </a:solidFill>
          <a:ln w="9525">
            <a:solidFill>
              <a:schemeClr val="accent2"/>
            </a:solidFill>
            <a:round/>
            <a:headEnd/>
            <a:tailEnd/>
          </a:ln>
          <a:effectLst/>
        </p:spPr>
        <p:txBody>
          <a:bodyPr wrap="none" anchor="ctr"/>
          <a:lstStyle/>
          <a:p>
            <a:endParaRPr lang="it-IT"/>
          </a:p>
        </p:txBody>
      </p:sp>
      <p:sp>
        <p:nvSpPr>
          <p:cNvPr id="35844" name="Text Box 4"/>
          <p:cNvSpPr txBox="1">
            <a:spLocks noChangeArrowheads="1"/>
          </p:cNvSpPr>
          <p:nvPr/>
        </p:nvSpPr>
        <p:spPr bwMode="auto">
          <a:xfrm>
            <a:off x="0" y="543536"/>
            <a:ext cx="9144000" cy="6001643"/>
          </a:xfrm>
          <a:prstGeom prst="rect">
            <a:avLst/>
          </a:prstGeom>
          <a:solidFill>
            <a:srgbClr val="99CCFF"/>
          </a:solidFill>
          <a:ln w="38100">
            <a:solidFill>
              <a:srgbClr val="808000"/>
            </a:solidFill>
            <a:miter lim="800000"/>
            <a:headEnd/>
            <a:tailEnd/>
          </a:ln>
          <a:effectLst/>
        </p:spPr>
        <p:txBody>
          <a:bodyPr wrap="square">
            <a:spAutoFit/>
          </a:bodyPr>
          <a:lstStyle/>
          <a:p>
            <a:pPr algn="just">
              <a:buFont typeface="Wingdings" pitchFamily="2" charset="2"/>
              <a:buNone/>
            </a:pPr>
            <a:r>
              <a:rPr lang="it-IT" b="1" dirty="0"/>
              <a:t>     </a:t>
            </a:r>
            <a:r>
              <a:rPr lang="it-IT" sz="2400" b="1" dirty="0"/>
              <a:t>87: </a:t>
            </a:r>
            <a:r>
              <a:rPr lang="it-IT" sz="2400" b="1" dirty="0" err="1"/>
              <a:t>Cinna</a:t>
            </a:r>
            <a:r>
              <a:rPr lang="it-IT" sz="2400" b="1" dirty="0"/>
              <a:t> propone una legge per distribuire i nuovi </a:t>
            </a:r>
            <a:r>
              <a:rPr lang="it-IT" sz="2400" b="1" i="1" dirty="0" err="1"/>
              <a:t>cives</a:t>
            </a:r>
            <a:r>
              <a:rPr lang="it-IT" sz="2400" b="1" dirty="0"/>
              <a:t> tra le 35 tribù; Ottavio si oppone. I seguaci dei due consoli si scontrano nelle strade; </a:t>
            </a:r>
            <a:r>
              <a:rPr lang="it-IT" sz="2400" b="1" dirty="0" err="1"/>
              <a:t>Cinna</a:t>
            </a:r>
            <a:r>
              <a:rPr lang="it-IT" sz="2400" b="1" dirty="0"/>
              <a:t>, sconfitto raggiunge le truppe impegnate in Campania, ove riesce a chiudere il conflitto con Sanniti e Lucani ed anche a ricevere da questi cospicui rinforzi. A </a:t>
            </a:r>
            <a:r>
              <a:rPr lang="it-IT" sz="2400" b="1" dirty="0" err="1"/>
              <a:t>Cinna</a:t>
            </a:r>
            <a:r>
              <a:rPr lang="it-IT" sz="2400" b="1" dirty="0"/>
              <a:t> che avanza verso Roma si unisce anche Mario che, tornato dall’Africa, aveva raccolto un esercito composta da suoi veterani e schiavi a cui era stata promessa la libertà. </a:t>
            </a:r>
          </a:p>
          <a:p>
            <a:pPr algn="just">
              <a:buFont typeface="Wingdings" pitchFamily="2" charset="2"/>
              <a:buNone/>
            </a:pPr>
            <a:r>
              <a:rPr lang="it-IT" sz="2400" b="1" dirty="0"/>
              <a:t>     A Roma, si schierano dalla parte di </a:t>
            </a:r>
            <a:r>
              <a:rPr lang="it-IT" sz="2400" b="1" dirty="0" err="1"/>
              <a:t>Gn</a:t>
            </a:r>
            <a:r>
              <a:rPr lang="it-IT" sz="2400" b="1" dirty="0"/>
              <a:t>. Ottavio Q. </a:t>
            </a:r>
            <a:r>
              <a:rPr lang="it-IT" sz="2400" b="1" dirty="0" err="1"/>
              <a:t>Cecilio</a:t>
            </a:r>
            <a:r>
              <a:rPr lang="it-IT" sz="2400" b="1" dirty="0"/>
              <a:t> </a:t>
            </a:r>
            <a:r>
              <a:rPr lang="it-IT" sz="2400" b="1" dirty="0" err="1"/>
              <a:t>Metello</a:t>
            </a:r>
            <a:r>
              <a:rPr lang="it-IT" sz="2400" b="1" dirty="0"/>
              <a:t> Pio e L. </a:t>
            </a:r>
            <a:r>
              <a:rPr lang="it-IT" sz="2400" b="1" dirty="0" err="1"/>
              <a:t>Pompeo</a:t>
            </a:r>
            <a:r>
              <a:rPr lang="it-IT" sz="2400" b="1" dirty="0"/>
              <a:t> </a:t>
            </a:r>
            <a:r>
              <a:rPr lang="it-IT" sz="2400" b="1" dirty="0" err="1"/>
              <a:t>Strabone</a:t>
            </a:r>
            <a:r>
              <a:rPr lang="it-IT" sz="2400" b="1" dirty="0"/>
              <a:t> che ancora non avevano congedato i loro eserciti. La morte di </a:t>
            </a:r>
            <a:r>
              <a:rPr lang="it-IT" sz="2400" b="1" dirty="0" err="1"/>
              <a:t>Pompeo</a:t>
            </a:r>
            <a:r>
              <a:rPr lang="it-IT" sz="2400" b="1" dirty="0"/>
              <a:t> </a:t>
            </a:r>
            <a:r>
              <a:rPr lang="it-IT" sz="2400" b="1" dirty="0" err="1"/>
              <a:t>Strabone</a:t>
            </a:r>
            <a:r>
              <a:rPr lang="it-IT" sz="2400" b="1" dirty="0"/>
              <a:t> e l’incapacità di Ottavio spingono </a:t>
            </a:r>
            <a:r>
              <a:rPr lang="it-IT" sz="2400" b="1" dirty="0" err="1"/>
              <a:t>Metello</a:t>
            </a:r>
            <a:r>
              <a:rPr lang="it-IT" sz="2400" b="1" dirty="0"/>
              <a:t> a riparare in Africa. </a:t>
            </a:r>
            <a:r>
              <a:rPr lang="it-IT" sz="2400" b="1" dirty="0" err="1"/>
              <a:t>Cinna</a:t>
            </a:r>
            <a:r>
              <a:rPr lang="it-IT" sz="2400" b="1" dirty="0"/>
              <a:t> e Mario occupano Roma. </a:t>
            </a:r>
          </a:p>
          <a:p>
            <a:pPr algn="just">
              <a:buFont typeface="Wingdings" pitchFamily="2" charset="2"/>
              <a:buNone/>
            </a:pPr>
            <a:r>
              <a:rPr lang="it-IT" sz="2400" b="1" dirty="0"/>
              <a:t>      Alle elezioni consolari risultano eletti, per l’86, </a:t>
            </a:r>
            <a:r>
              <a:rPr lang="it-IT" sz="2400" b="1" dirty="0" err="1"/>
              <a:t>Cinna</a:t>
            </a:r>
            <a:r>
              <a:rPr lang="it-IT" sz="2400" b="1" dirty="0"/>
              <a:t> e Mario</a:t>
            </a:r>
            <a:r>
              <a:rPr lang="it-IT" b="1" dirty="0"/>
              <a:t>.</a:t>
            </a: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ext Box 2"/>
          <p:cNvSpPr txBox="1">
            <a:spLocks noChangeArrowheads="1"/>
          </p:cNvSpPr>
          <p:nvPr/>
        </p:nvSpPr>
        <p:spPr bwMode="auto">
          <a:xfrm>
            <a:off x="2316748" y="0"/>
            <a:ext cx="4289425" cy="495300"/>
          </a:xfrm>
          <a:prstGeom prst="rect">
            <a:avLst/>
          </a:prstGeom>
          <a:solidFill>
            <a:srgbClr val="FFC000"/>
          </a:solidFill>
          <a:ln w="38100">
            <a:solidFill>
              <a:srgbClr val="808000"/>
            </a:solidFill>
            <a:miter lim="800000"/>
            <a:headEnd/>
            <a:tailEnd/>
          </a:ln>
          <a:effectLst/>
        </p:spPr>
        <p:txBody>
          <a:bodyPr>
            <a:spAutoFit/>
          </a:bodyPr>
          <a:lstStyle/>
          <a:p>
            <a:pPr algn="ctr"/>
            <a:r>
              <a:rPr lang="it-IT" sz="2400" b="1" i="1"/>
              <a:t>Cinnae dominatio</a:t>
            </a:r>
          </a:p>
        </p:txBody>
      </p:sp>
      <p:sp>
        <p:nvSpPr>
          <p:cNvPr id="36867" name="Oval 3"/>
          <p:cNvSpPr>
            <a:spLocks noChangeArrowheads="1"/>
          </p:cNvSpPr>
          <p:nvPr/>
        </p:nvSpPr>
        <p:spPr bwMode="auto">
          <a:xfrm>
            <a:off x="8051800" y="4489450"/>
            <a:ext cx="90488" cy="90488"/>
          </a:xfrm>
          <a:prstGeom prst="ellipse">
            <a:avLst/>
          </a:prstGeom>
          <a:solidFill>
            <a:schemeClr val="accent2"/>
          </a:solidFill>
          <a:ln w="9525">
            <a:solidFill>
              <a:schemeClr val="accent2"/>
            </a:solidFill>
            <a:round/>
            <a:headEnd/>
            <a:tailEnd/>
          </a:ln>
          <a:effectLst/>
        </p:spPr>
        <p:txBody>
          <a:bodyPr wrap="none" anchor="ctr"/>
          <a:lstStyle/>
          <a:p>
            <a:endParaRPr lang="it-IT"/>
          </a:p>
        </p:txBody>
      </p:sp>
      <p:sp>
        <p:nvSpPr>
          <p:cNvPr id="36868" name="Text Box 4"/>
          <p:cNvSpPr txBox="1">
            <a:spLocks noChangeArrowheads="1"/>
          </p:cNvSpPr>
          <p:nvPr/>
        </p:nvSpPr>
        <p:spPr bwMode="auto">
          <a:xfrm>
            <a:off x="0" y="487025"/>
            <a:ext cx="9144000" cy="6370975"/>
          </a:xfrm>
          <a:prstGeom prst="rect">
            <a:avLst/>
          </a:prstGeom>
          <a:solidFill>
            <a:srgbClr val="99CCFF"/>
          </a:solidFill>
          <a:ln w="38100">
            <a:solidFill>
              <a:srgbClr val="808000"/>
            </a:solidFill>
            <a:miter lim="800000"/>
            <a:headEnd/>
            <a:tailEnd/>
          </a:ln>
          <a:effectLst/>
        </p:spPr>
        <p:txBody>
          <a:bodyPr wrap="square">
            <a:spAutoFit/>
          </a:bodyPr>
          <a:lstStyle/>
          <a:p>
            <a:pPr algn="just">
              <a:buFont typeface="Wingdings" pitchFamily="2" charset="2"/>
              <a:buNone/>
            </a:pPr>
            <a:r>
              <a:rPr lang="it-IT" b="1" dirty="0"/>
              <a:t>     </a:t>
            </a:r>
            <a:r>
              <a:rPr lang="it-IT" sz="2400" b="1" dirty="0"/>
              <a:t>86-84: Mario muore nei primi giorni del suo settimo consolato. </a:t>
            </a:r>
            <a:r>
              <a:rPr lang="it-IT" sz="2400" b="1" dirty="0" err="1"/>
              <a:t>Cinna</a:t>
            </a:r>
            <a:r>
              <a:rPr lang="it-IT" sz="2400" b="1" dirty="0"/>
              <a:t>, padrone della situazione, viene rieletto al consolato anche nei due anni successivi. Secondo le fonti, furono anni di terrore e molti senatori sarebbero fuggiti in Oriente da Silla, ma questa è una versione che sembra risalire allo stesso Silla, autore di una autobiografia.  </a:t>
            </a:r>
          </a:p>
          <a:p>
            <a:pPr algn="just">
              <a:buFont typeface="Wingdings" pitchFamily="2" charset="2"/>
              <a:buNone/>
            </a:pPr>
            <a:r>
              <a:rPr lang="it-IT" sz="2400" b="1" dirty="0"/>
              <a:t>     Piuttosto, la maggioranza del Senato era ostile ad entrambe le fazioni che non avevano rispettato il gioco politico; diversi esponenti illustri del Senato preferirono comunque collaborare con </a:t>
            </a:r>
            <a:r>
              <a:rPr lang="it-IT" sz="2400" b="1" dirty="0" err="1"/>
              <a:t>Cinna</a:t>
            </a:r>
            <a:r>
              <a:rPr lang="it-IT" sz="2400" b="1" dirty="0"/>
              <a:t>.</a:t>
            </a:r>
          </a:p>
          <a:p>
            <a:pPr algn="just">
              <a:buFont typeface="Wingdings" pitchFamily="2" charset="2"/>
              <a:buNone/>
            </a:pPr>
            <a:r>
              <a:rPr lang="it-IT" sz="2400" b="1" dirty="0"/>
              <a:t>     Secondo molti moderni, il regime </a:t>
            </a:r>
            <a:r>
              <a:rPr lang="it-IT" sz="2400" b="1" dirty="0" err="1"/>
              <a:t>cinnano</a:t>
            </a:r>
            <a:r>
              <a:rPr lang="it-IT" sz="2400" b="1" dirty="0"/>
              <a:t> sarebbe stato democratico: in realtà non sembra scorgersi, nella legislazione di quegli anni, alcuna riforma tesa a rinnovare le strutture politiche e sociali. Nei confronti degli alleati si osserva quanto meno uno scarso zelo nell’applicazione del provvedimento di </a:t>
            </a:r>
            <a:r>
              <a:rPr lang="it-IT" sz="2400" b="1" dirty="0" err="1"/>
              <a:t>Sulpicio</a:t>
            </a:r>
            <a:r>
              <a:rPr lang="it-IT" sz="2400" b="1" dirty="0"/>
              <a:t> che, fatto proprio da </a:t>
            </a:r>
            <a:r>
              <a:rPr lang="it-IT" sz="2400" b="1" dirty="0" err="1"/>
              <a:t>Cinna</a:t>
            </a:r>
            <a:r>
              <a:rPr lang="it-IT" sz="2400" b="1" dirty="0"/>
              <a:t>, aveva poi portato alla guerra civile.</a:t>
            </a: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ext Box 2"/>
          <p:cNvSpPr txBox="1">
            <a:spLocks noChangeArrowheads="1"/>
          </p:cNvSpPr>
          <p:nvPr/>
        </p:nvSpPr>
        <p:spPr bwMode="auto">
          <a:xfrm>
            <a:off x="0" y="-1"/>
            <a:ext cx="4427621" cy="461665"/>
          </a:xfrm>
          <a:prstGeom prst="rect">
            <a:avLst/>
          </a:prstGeom>
          <a:solidFill>
            <a:srgbClr val="FFC000"/>
          </a:solidFill>
          <a:ln w="38100">
            <a:solidFill>
              <a:srgbClr val="808000"/>
            </a:solidFill>
            <a:miter lim="800000"/>
            <a:headEnd/>
            <a:tailEnd/>
          </a:ln>
          <a:effectLst/>
        </p:spPr>
        <p:txBody>
          <a:bodyPr wrap="square">
            <a:spAutoFit/>
          </a:bodyPr>
          <a:lstStyle/>
          <a:p>
            <a:pPr algn="ctr"/>
            <a:r>
              <a:rPr lang="it-IT" sz="2400" b="1" dirty="0"/>
              <a:t>La prima guerra mitridatica</a:t>
            </a:r>
            <a:endParaRPr lang="it-IT" sz="2400" b="1" i="1" dirty="0"/>
          </a:p>
        </p:txBody>
      </p:sp>
      <p:sp>
        <p:nvSpPr>
          <p:cNvPr id="37891" name="Oval 3"/>
          <p:cNvSpPr>
            <a:spLocks noChangeArrowheads="1"/>
          </p:cNvSpPr>
          <p:nvPr/>
        </p:nvSpPr>
        <p:spPr bwMode="auto">
          <a:xfrm>
            <a:off x="8051800" y="4489450"/>
            <a:ext cx="90488" cy="90488"/>
          </a:xfrm>
          <a:prstGeom prst="ellipse">
            <a:avLst/>
          </a:prstGeom>
          <a:solidFill>
            <a:schemeClr val="accent2"/>
          </a:solidFill>
          <a:ln w="9525">
            <a:solidFill>
              <a:schemeClr val="accent2"/>
            </a:solidFill>
            <a:round/>
            <a:headEnd/>
            <a:tailEnd/>
          </a:ln>
          <a:effectLst/>
        </p:spPr>
        <p:txBody>
          <a:bodyPr wrap="none" anchor="ctr"/>
          <a:lstStyle/>
          <a:p>
            <a:endParaRPr lang="it-IT"/>
          </a:p>
        </p:txBody>
      </p:sp>
      <p:sp>
        <p:nvSpPr>
          <p:cNvPr id="37892" name="Text Box 4"/>
          <p:cNvSpPr txBox="1">
            <a:spLocks noChangeArrowheads="1"/>
          </p:cNvSpPr>
          <p:nvPr/>
        </p:nvSpPr>
        <p:spPr bwMode="auto">
          <a:xfrm>
            <a:off x="0" y="601579"/>
            <a:ext cx="6497053" cy="6370975"/>
          </a:xfrm>
          <a:prstGeom prst="rect">
            <a:avLst/>
          </a:prstGeom>
          <a:solidFill>
            <a:srgbClr val="99CCFF"/>
          </a:solidFill>
          <a:ln w="38100">
            <a:solidFill>
              <a:srgbClr val="808000"/>
            </a:solidFill>
            <a:miter lim="800000"/>
            <a:headEnd/>
            <a:tailEnd/>
          </a:ln>
          <a:effectLst/>
        </p:spPr>
        <p:txBody>
          <a:bodyPr wrap="square">
            <a:spAutoFit/>
          </a:bodyPr>
          <a:lstStyle/>
          <a:p>
            <a:pPr algn="just">
              <a:buFont typeface="Wingdings" pitchFamily="2" charset="2"/>
              <a:buChar char="q"/>
            </a:pPr>
            <a:r>
              <a:rPr lang="it-IT" b="1" dirty="0"/>
              <a:t>     </a:t>
            </a:r>
            <a:r>
              <a:rPr lang="it-IT" sz="2400" b="1" dirty="0"/>
              <a:t>86: Silla sconfigge ripetutamente Mitridate in Grecia ed espugna Atene.</a:t>
            </a:r>
          </a:p>
          <a:p>
            <a:pPr algn="just">
              <a:buFont typeface="Wingdings" pitchFamily="2" charset="2"/>
              <a:buChar char="q"/>
            </a:pPr>
            <a:endParaRPr lang="it-IT" sz="2400" b="1" dirty="0"/>
          </a:p>
          <a:p>
            <a:pPr algn="just">
              <a:buFont typeface="Wingdings" pitchFamily="2" charset="2"/>
              <a:buChar char="q"/>
            </a:pPr>
            <a:r>
              <a:rPr lang="it-IT" sz="2400" b="1" dirty="0"/>
              <a:t>     86: </a:t>
            </a:r>
            <a:r>
              <a:rPr lang="it-IT" sz="2400" b="1" dirty="0" err="1"/>
              <a:t>Cinna</a:t>
            </a:r>
            <a:r>
              <a:rPr lang="it-IT" sz="2400" b="1" dirty="0"/>
              <a:t> invia in Asia L. Valerio </a:t>
            </a:r>
            <a:r>
              <a:rPr lang="it-IT" sz="2400" b="1" dirty="0" err="1"/>
              <a:t>Flacco</a:t>
            </a:r>
            <a:r>
              <a:rPr lang="it-IT" sz="2400" b="1" dirty="0"/>
              <a:t>; viene ucciso dal suo legato G. Flavio Fimbria. Fimbria sconfigge più volte Mitridate ma quando i due eserciti romani </a:t>
            </a:r>
            <a:r>
              <a:rPr lang="it-IT" sz="2400" b="1" dirty="0" smtClean="0"/>
              <a:t>(</a:t>
            </a:r>
            <a:r>
              <a:rPr lang="it-IT" sz="2400" b="1" dirty="0" smtClean="0"/>
              <a:t>quelli di Silla e Fimbria) </a:t>
            </a:r>
            <a:r>
              <a:rPr lang="it-IT" sz="2400" b="1" dirty="0" smtClean="0"/>
              <a:t>si </a:t>
            </a:r>
            <a:r>
              <a:rPr lang="it-IT" sz="2400" b="1" dirty="0"/>
              <a:t>incontrano, le truppe di Fimbria passano sotto le insegne di Silla. Fimbria si uccide.  </a:t>
            </a:r>
          </a:p>
          <a:p>
            <a:pPr algn="just">
              <a:buFont typeface="Wingdings" pitchFamily="2" charset="2"/>
              <a:buChar char="q"/>
            </a:pPr>
            <a:endParaRPr lang="it-IT" sz="2400" b="1" dirty="0"/>
          </a:p>
          <a:p>
            <a:pPr algn="just">
              <a:buFont typeface="Wingdings" pitchFamily="2" charset="2"/>
              <a:buChar char="q"/>
            </a:pPr>
            <a:r>
              <a:rPr lang="it-IT" sz="2400" b="1" dirty="0"/>
              <a:t>     85: Mitridate ottiene un trattato di  pace, pagando 3.000 talenti e accettando di rientrare nei suoi confini; le città greche d’Asia sono punite con la perdita dell’indipendenza </a:t>
            </a:r>
            <a:r>
              <a:rPr lang="it-IT" sz="2400" b="1" dirty="0" smtClean="0"/>
              <a:t>e pesanti </a:t>
            </a:r>
            <a:r>
              <a:rPr lang="it-IT" sz="2400" b="1" dirty="0"/>
              <a:t>sanzioni economiche</a:t>
            </a:r>
            <a:r>
              <a:rPr lang="it-IT" b="1" dirty="0"/>
              <a:t>.</a:t>
            </a:r>
          </a:p>
        </p:txBody>
      </p:sp>
      <p:pic>
        <p:nvPicPr>
          <p:cNvPr id="27650" name="Picture 2" descr="http://win.storiain.net/arret/num193/big/silla1931.jpg"/>
          <p:cNvPicPr>
            <a:picLocks noChangeAspect="1" noChangeArrowheads="1"/>
          </p:cNvPicPr>
          <p:nvPr/>
        </p:nvPicPr>
        <p:blipFill>
          <a:blip r:embed="rId3"/>
          <a:srcRect/>
          <a:stretch>
            <a:fillRect/>
          </a:stretch>
        </p:blipFill>
        <p:spPr bwMode="auto">
          <a:xfrm>
            <a:off x="6524069" y="0"/>
            <a:ext cx="2619930" cy="3344779"/>
          </a:xfrm>
          <a:prstGeom prst="rect">
            <a:avLst/>
          </a:prstGeom>
          <a:noFill/>
        </p:spPr>
      </p:pic>
      <p:pic>
        <p:nvPicPr>
          <p:cNvPr id="27652" name="Picture 4" descr="https://triskel182.files.wordpress.com/2012/04/mitridate-re-del-ponto.jpg"/>
          <p:cNvPicPr>
            <a:picLocks noChangeAspect="1" noChangeArrowheads="1"/>
          </p:cNvPicPr>
          <p:nvPr/>
        </p:nvPicPr>
        <p:blipFill>
          <a:blip r:embed="rId4"/>
          <a:srcRect/>
          <a:stretch>
            <a:fillRect/>
          </a:stretch>
        </p:blipFill>
        <p:spPr bwMode="auto">
          <a:xfrm>
            <a:off x="6484186" y="3348623"/>
            <a:ext cx="2659814" cy="3509377"/>
          </a:xfrm>
          <a:prstGeom prst="rect">
            <a:avLst/>
          </a:prstGeom>
          <a:noFill/>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6" name="Text Box 4"/>
          <p:cNvSpPr txBox="1">
            <a:spLocks noChangeArrowheads="1"/>
          </p:cNvSpPr>
          <p:nvPr/>
        </p:nvSpPr>
        <p:spPr bwMode="auto">
          <a:xfrm>
            <a:off x="1618916" y="0"/>
            <a:ext cx="4289425" cy="495300"/>
          </a:xfrm>
          <a:prstGeom prst="rect">
            <a:avLst/>
          </a:prstGeom>
          <a:solidFill>
            <a:srgbClr val="FFC000"/>
          </a:solidFill>
          <a:ln w="38100">
            <a:solidFill>
              <a:srgbClr val="808000"/>
            </a:solidFill>
            <a:miter lim="800000"/>
            <a:headEnd/>
            <a:tailEnd/>
          </a:ln>
          <a:effectLst/>
        </p:spPr>
        <p:txBody>
          <a:bodyPr>
            <a:spAutoFit/>
          </a:bodyPr>
          <a:lstStyle/>
          <a:p>
            <a:pPr algn="ctr"/>
            <a:r>
              <a:rPr lang="it-IT" sz="2400" b="1" dirty="0"/>
              <a:t>Il ritorno di Silla</a:t>
            </a:r>
            <a:endParaRPr lang="it-IT" sz="2400" b="1" i="1" dirty="0"/>
          </a:p>
        </p:txBody>
      </p:sp>
      <p:sp>
        <p:nvSpPr>
          <p:cNvPr id="38917" name="Text Box 5"/>
          <p:cNvSpPr txBox="1">
            <a:spLocks noChangeArrowheads="1"/>
          </p:cNvSpPr>
          <p:nvPr/>
        </p:nvSpPr>
        <p:spPr bwMode="auto">
          <a:xfrm>
            <a:off x="0" y="1189873"/>
            <a:ext cx="9144000" cy="5262979"/>
          </a:xfrm>
          <a:prstGeom prst="rect">
            <a:avLst/>
          </a:prstGeom>
          <a:solidFill>
            <a:srgbClr val="99CCFF"/>
          </a:solidFill>
          <a:ln w="38100">
            <a:solidFill>
              <a:srgbClr val="808000"/>
            </a:solidFill>
            <a:miter lim="800000"/>
            <a:headEnd/>
            <a:tailEnd/>
          </a:ln>
          <a:effectLst/>
        </p:spPr>
        <p:txBody>
          <a:bodyPr wrap="square">
            <a:spAutoFit/>
          </a:bodyPr>
          <a:lstStyle/>
          <a:p>
            <a:pPr algn="just">
              <a:buFont typeface="Wingdings" pitchFamily="2" charset="2"/>
              <a:buChar char="q"/>
            </a:pPr>
            <a:r>
              <a:rPr lang="it-IT" b="1" dirty="0"/>
              <a:t>     </a:t>
            </a:r>
            <a:r>
              <a:rPr lang="it-IT" sz="2800" b="1" dirty="0"/>
              <a:t>83: Silla sbarca a Brindisi.</a:t>
            </a:r>
          </a:p>
          <a:p>
            <a:pPr algn="just">
              <a:buFont typeface="Wingdings" pitchFamily="2" charset="2"/>
              <a:buChar char="q"/>
            </a:pPr>
            <a:endParaRPr lang="it-IT" sz="2800" b="1" dirty="0"/>
          </a:p>
          <a:p>
            <a:pPr algn="just">
              <a:buFont typeface="Wingdings" pitchFamily="2" charset="2"/>
              <a:buChar char="q"/>
            </a:pPr>
            <a:r>
              <a:rPr lang="it-IT" sz="2800" b="1" dirty="0"/>
              <a:t>     </a:t>
            </a:r>
            <a:r>
              <a:rPr lang="it-IT" sz="2800" b="1" dirty="0" err="1"/>
              <a:t>Gn</a:t>
            </a:r>
            <a:r>
              <a:rPr lang="it-IT" sz="2800" b="1" dirty="0"/>
              <a:t>. </a:t>
            </a:r>
            <a:r>
              <a:rPr lang="it-IT" sz="2800" b="1" dirty="0" err="1"/>
              <a:t>Papirio</a:t>
            </a:r>
            <a:r>
              <a:rPr lang="it-IT" sz="2800" b="1" dirty="0"/>
              <a:t> Carbone e G. Mario cercano di trovare alleanze tra gli Italici. Solo gli Etruschi e i Sanniti si schierano con loro.</a:t>
            </a:r>
          </a:p>
          <a:p>
            <a:pPr algn="just">
              <a:buFont typeface="Wingdings" pitchFamily="2" charset="2"/>
              <a:buChar char="q"/>
            </a:pPr>
            <a:endParaRPr lang="it-IT" sz="2800" b="1" dirty="0"/>
          </a:p>
          <a:p>
            <a:pPr algn="just">
              <a:buFont typeface="Wingdings" pitchFamily="2" charset="2"/>
              <a:buChar char="q"/>
            </a:pPr>
            <a:r>
              <a:rPr lang="it-IT" sz="2800" b="1" dirty="0"/>
              <a:t>     </a:t>
            </a:r>
            <a:r>
              <a:rPr lang="it-IT" sz="2800" b="1" dirty="0" err="1"/>
              <a:t>Cecilio</a:t>
            </a:r>
            <a:r>
              <a:rPr lang="it-IT" sz="2800" b="1" dirty="0"/>
              <a:t> </a:t>
            </a:r>
            <a:r>
              <a:rPr lang="it-IT" sz="2800" b="1" dirty="0" err="1"/>
              <a:t>Metello</a:t>
            </a:r>
            <a:r>
              <a:rPr lang="it-IT" sz="2800" b="1" dirty="0"/>
              <a:t> Pio si schiera con Silla, seguito anche da M. </a:t>
            </a:r>
            <a:r>
              <a:rPr lang="it-IT" sz="2800" b="1" dirty="0" err="1"/>
              <a:t>Licinio</a:t>
            </a:r>
            <a:r>
              <a:rPr lang="it-IT" sz="2800" b="1" dirty="0"/>
              <a:t> Crasso e </a:t>
            </a:r>
            <a:r>
              <a:rPr lang="it-IT" sz="2800" b="1" dirty="0" err="1"/>
              <a:t>Gn</a:t>
            </a:r>
            <a:r>
              <a:rPr lang="it-IT" sz="2800" b="1" dirty="0"/>
              <a:t>. </a:t>
            </a:r>
            <a:r>
              <a:rPr lang="it-IT" sz="2800" b="1" dirty="0" err="1"/>
              <a:t>Pompeo</a:t>
            </a:r>
            <a:r>
              <a:rPr lang="it-IT" sz="2800" b="1" dirty="0"/>
              <a:t>: ciascuno porta con sé un esercito arruolato tra i propri clienti.</a:t>
            </a:r>
          </a:p>
          <a:p>
            <a:pPr algn="just">
              <a:buFont typeface="Wingdings" pitchFamily="2" charset="2"/>
              <a:buChar char="q"/>
            </a:pPr>
            <a:endParaRPr lang="it-IT" sz="2800" b="1" dirty="0"/>
          </a:p>
          <a:p>
            <a:pPr algn="just">
              <a:buFont typeface="Wingdings" pitchFamily="2" charset="2"/>
              <a:buChar char="q"/>
            </a:pPr>
            <a:r>
              <a:rPr lang="it-IT" sz="2800" b="1" dirty="0"/>
              <a:t>     82: i mariani sono sconfitti e uccisi. Alla fine dell’anno Silla entra a Roma.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ext Box 2"/>
          <p:cNvSpPr txBox="1">
            <a:spLocks noChangeArrowheads="1"/>
          </p:cNvSpPr>
          <p:nvPr/>
        </p:nvSpPr>
        <p:spPr bwMode="auto">
          <a:xfrm>
            <a:off x="0" y="0"/>
            <a:ext cx="4289425" cy="495300"/>
          </a:xfrm>
          <a:prstGeom prst="rect">
            <a:avLst/>
          </a:prstGeom>
          <a:solidFill>
            <a:srgbClr val="FFC000"/>
          </a:solidFill>
          <a:ln w="38100">
            <a:solidFill>
              <a:srgbClr val="808000"/>
            </a:solidFill>
            <a:miter lim="800000"/>
            <a:headEnd/>
            <a:tailEnd/>
          </a:ln>
          <a:effectLst/>
        </p:spPr>
        <p:txBody>
          <a:bodyPr>
            <a:spAutoFit/>
          </a:bodyPr>
          <a:lstStyle/>
          <a:p>
            <a:pPr algn="ctr"/>
            <a:r>
              <a:rPr lang="it-IT" sz="2400" b="1" dirty="0"/>
              <a:t>La dittatura di Silla</a:t>
            </a:r>
            <a:endParaRPr lang="it-IT" sz="2400" b="1" i="1" dirty="0"/>
          </a:p>
        </p:txBody>
      </p:sp>
      <p:sp>
        <p:nvSpPr>
          <p:cNvPr id="39939" name="Text Box 3"/>
          <p:cNvSpPr txBox="1">
            <a:spLocks noChangeArrowheads="1"/>
          </p:cNvSpPr>
          <p:nvPr/>
        </p:nvSpPr>
        <p:spPr bwMode="auto">
          <a:xfrm>
            <a:off x="0" y="676708"/>
            <a:ext cx="9144000" cy="6093976"/>
          </a:xfrm>
          <a:prstGeom prst="rect">
            <a:avLst/>
          </a:prstGeom>
          <a:solidFill>
            <a:srgbClr val="99CCFF"/>
          </a:solidFill>
          <a:ln w="38100">
            <a:solidFill>
              <a:srgbClr val="808000"/>
            </a:solidFill>
            <a:miter lim="800000"/>
            <a:headEnd/>
            <a:tailEnd/>
          </a:ln>
          <a:effectLst/>
        </p:spPr>
        <p:txBody>
          <a:bodyPr wrap="square">
            <a:spAutoFit/>
          </a:bodyPr>
          <a:lstStyle/>
          <a:p>
            <a:pPr algn="just">
              <a:buFont typeface="Wingdings" pitchFamily="2" charset="2"/>
              <a:buChar char="q"/>
            </a:pPr>
            <a:r>
              <a:rPr lang="it-IT" sz="2000" b="1" dirty="0"/>
              <a:t>     </a:t>
            </a:r>
            <a:r>
              <a:rPr lang="it-IT" sz="2600" b="1" dirty="0"/>
              <a:t>81: Silla si fa eleggere </a:t>
            </a:r>
            <a:r>
              <a:rPr lang="it-IT" sz="2600" b="1" i="1" dirty="0" err="1"/>
              <a:t>dictator</a:t>
            </a:r>
            <a:r>
              <a:rPr lang="it-IT" sz="2600" b="1" i="1" dirty="0"/>
              <a:t> </a:t>
            </a:r>
            <a:r>
              <a:rPr lang="it-IT" sz="2600" b="1" i="1" dirty="0" err="1"/>
              <a:t>legibus</a:t>
            </a:r>
            <a:r>
              <a:rPr lang="it-IT" sz="2600" b="1" i="1" dirty="0"/>
              <a:t> </a:t>
            </a:r>
            <a:r>
              <a:rPr lang="it-IT" sz="2600" b="1" i="1" dirty="0" err="1"/>
              <a:t>scribundis</a:t>
            </a:r>
            <a:r>
              <a:rPr lang="it-IT" sz="2600" b="1" i="1" dirty="0"/>
              <a:t> </a:t>
            </a:r>
            <a:r>
              <a:rPr lang="it-IT" sz="2600" b="1" i="1" dirty="0" err="1"/>
              <a:t>et</a:t>
            </a:r>
            <a:r>
              <a:rPr lang="it-IT" sz="2600" b="1" i="1" dirty="0"/>
              <a:t> rei </a:t>
            </a:r>
            <a:r>
              <a:rPr lang="it-IT" sz="2600" b="1" i="1" dirty="0" err="1"/>
              <a:t>publicae</a:t>
            </a:r>
            <a:r>
              <a:rPr lang="it-IT" sz="2600" b="1" i="1" dirty="0"/>
              <a:t> </a:t>
            </a:r>
            <a:r>
              <a:rPr lang="it-IT" sz="2600" b="1" i="1" dirty="0" err="1"/>
              <a:t>constituendae</a:t>
            </a:r>
            <a:r>
              <a:rPr lang="it-IT" sz="2600" b="1" dirty="0"/>
              <a:t>. La sua azione comporta:</a:t>
            </a:r>
          </a:p>
          <a:p>
            <a:pPr algn="just">
              <a:buFont typeface="Wingdings" pitchFamily="2" charset="2"/>
              <a:buChar char="q"/>
            </a:pPr>
            <a:endParaRPr lang="it-IT" sz="2600" b="1" dirty="0"/>
          </a:p>
          <a:p>
            <a:pPr algn="just">
              <a:buFont typeface="Wingdings" pitchFamily="2" charset="2"/>
              <a:buChar char="Ø"/>
            </a:pPr>
            <a:r>
              <a:rPr lang="it-IT" sz="2600" b="1" dirty="0"/>
              <a:t>     il Senato viene portato da 300 a 600 membri; i nuovi senatori provengono oltre che dalle file della aristocrazia, dall’ordine equestre e dai ranghi delle  legioni.</a:t>
            </a:r>
          </a:p>
          <a:p>
            <a:pPr algn="just">
              <a:buFont typeface="Wingdings" pitchFamily="2" charset="2"/>
              <a:buChar char="Ø"/>
            </a:pPr>
            <a:endParaRPr lang="it-IT" sz="2600" b="1" dirty="0"/>
          </a:p>
          <a:p>
            <a:pPr algn="just">
              <a:buFont typeface="Wingdings" pitchFamily="2" charset="2"/>
              <a:buChar char="Ø"/>
            </a:pPr>
            <a:r>
              <a:rPr lang="it-IT" sz="2600" b="1" dirty="0"/>
              <a:t>     le corti giudicanti tornano ad essere composte solo da senatori; a quelle già esistenti se ne aggiungono alcune nuove, tra cui quella </a:t>
            </a:r>
            <a:r>
              <a:rPr lang="it-IT" sz="2600" b="1" i="1" dirty="0"/>
              <a:t>de </a:t>
            </a:r>
            <a:r>
              <a:rPr lang="it-IT" sz="2600" b="1" i="1" dirty="0" err="1"/>
              <a:t>ambitu</a:t>
            </a:r>
            <a:r>
              <a:rPr lang="it-IT" sz="2600" b="1" dirty="0"/>
              <a:t> (corruzione elettorale).</a:t>
            </a:r>
          </a:p>
          <a:p>
            <a:pPr algn="just">
              <a:buFont typeface="Wingdings" pitchFamily="2" charset="2"/>
              <a:buChar char="Ø"/>
            </a:pPr>
            <a:endParaRPr lang="it-IT" sz="2600" b="1" dirty="0"/>
          </a:p>
          <a:p>
            <a:pPr algn="just">
              <a:buFont typeface="Wingdings" pitchFamily="2" charset="2"/>
              <a:buChar char="Ø"/>
            </a:pPr>
            <a:r>
              <a:rPr lang="it-IT" sz="2600" b="1" dirty="0"/>
              <a:t>     promuove un’ampia politica coloniale in Italia a favore dei suoi veterani.</a:t>
            </a: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7" name="Freeform 7"/>
          <p:cNvSpPr>
            <a:spLocks/>
          </p:cNvSpPr>
          <p:nvPr/>
        </p:nvSpPr>
        <p:spPr bwMode="auto">
          <a:xfrm>
            <a:off x="6372225" y="5975350"/>
            <a:ext cx="87313" cy="396875"/>
          </a:xfrm>
          <a:custGeom>
            <a:avLst/>
            <a:gdLst/>
            <a:ahLst/>
            <a:cxnLst>
              <a:cxn ang="0">
                <a:pos x="54" y="250"/>
              </a:cxn>
              <a:cxn ang="0">
                <a:pos x="44" y="222"/>
              </a:cxn>
              <a:cxn ang="0">
                <a:pos x="30" y="206"/>
              </a:cxn>
              <a:cxn ang="0">
                <a:pos x="34" y="174"/>
              </a:cxn>
              <a:cxn ang="0">
                <a:pos x="48" y="134"/>
              </a:cxn>
              <a:cxn ang="0">
                <a:pos x="40" y="106"/>
              </a:cxn>
              <a:cxn ang="0">
                <a:pos x="30" y="64"/>
              </a:cxn>
              <a:cxn ang="0">
                <a:pos x="12" y="42"/>
              </a:cxn>
              <a:cxn ang="0">
                <a:pos x="0" y="18"/>
              </a:cxn>
              <a:cxn ang="0">
                <a:pos x="14" y="0"/>
              </a:cxn>
            </a:cxnLst>
            <a:rect l="0" t="0" r="r" b="b"/>
            <a:pathLst>
              <a:path w="55" h="250">
                <a:moveTo>
                  <a:pt x="54" y="250"/>
                </a:moveTo>
                <a:cubicBezTo>
                  <a:pt x="52" y="236"/>
                  <a:pt x="55" y="229"/>
                  <a:pt x="44" y="222"/>
                </a:cubicBezTo>
                <a:cubicBezTo>
                  <a:pt x="35" y="208"/>
                  <a:pt x="40" y="213"/>
                  <a:pt x="30" y="206"/>
                </a:cubicBezTo>
                <a:cubicBezTo>
                  <a:pt x="27" y="192"/>
                  <a:pt x="21" y="183"/>
                  <a:pt x="34" y="174"/>
                </a:cubicBezTo>
                <a:cubicBezTo>
                  <a:pt x="42" y="162"/>
                  <a:pt x="43" y="148"/>
                  <a:pt x="48" y="134"/>
                </a:cubicBezTo>
                <a:cubicBezTo>
                  <a:pt x="46" y="121"/>
                  <a:pt x="47" y="116"/>
                  <a:pt x="40" y="106"/>
                </a:cubicBezTo>
                <a:cubicBezTo>
                  <a:pt x="44" y="91"/>
                  <a:pt x="47" y="70"/>
                  <a:pt x="30" y="64"/>
                </a:cubicBezTo>
                <a:cubicBezTo>
                  <a:pt x="24" y="55"/>
                  <a:pt x="21" y="48"/>
                  <a:pt x="12" y="42"/>
                </a:cubicBezTo>
                <a:cubicBezTo>
                  <a:pt x="9" y="33"/>
                  <a:pt x="3" y="27"/>
                  <a:pt x="0" y="18"/>
                </a:cubicBezTo>
                <a:cubicBezTo>
                  <a:pt x="1" y="14"/>
                  <a:pt x="10" y="4"/>
                  <a:pt x="14" y="0"/>
                </a:cubicBezTo>
              </a:path>
            </a:pathLst>
          </a:custGeom>
          <a:noFill/>
          <a:ln w="28575" cmpd="sng">
            <a:solidFill>
              <a:schemeClr val="accent2"/>
            </a:solidFill>
            <a:round/>
            <a:headEnd/>
            <a:tailEnd/>
          </a:ln>
          <a:effectLst/>
        </p:spPr>
        <p:txBody>
          <a:bodyPr/>
          <a:lstStyle/>
          <a:p>
            <a:endParaRPr lang="it-IT"/>
          </a:p>
        </p:txBody>
      </p:sp>
      <p:sp>
        <p:nvSpPr>
          <p:cNvPr id="40968" name="Freeform 8"/>
          <p:cNvSpPr>
            <a:spLocks/>
          </p:cNvSpPr>
          <p:nvPr/>
        </p:nvSpPr>
        <p:spPr bwMode="auto">
          <a:xfrm>
            <a:off x="8204200" y="6223000"/>
            <a:ext cx="95250" cy="177800"/>
          </a:xfrm>
          <a:custGeom>
            <a:avLst/>
            <a:gdLst/>
            <a:ahLst/>
            <a:cxnLst>
              <a:cxn ang="0">
                <a:pos x="0" y="112"/>
              </a:cxn>
              <a:cxn ang="0">
                <a:pos x="14" y="96"/>
              </a:cxn>
              <a:cxn ang="0">
                <a:pos x="30" y="74"/>
              </a:cxn>
              <a:cxn ang="0">
                <a:pos x="34" y="68"/>
              </a:cxn>
              <a:cxn ang="0">
                <a:pos x="58" y="6"/>
              </a:cxn>
              <a:cxn ang="0">
                <a:pos x="60" y="0"/>
              </a:cxn>
            </a:cxnLst>
            <a:rect l="0" t="0" r="r" b="b"/>
            <a:pathLst>
              <a:path w="60" h="112">
                <a:moveTo>
                  <a:pt x="0" y="112"/>
                </a:moveTo>
                <a:cubicBezTo>
                  <a:pt x="9" y="98"/>
                  <a:pt x="4" y="103"/>
                  <a:pt x="14" y="96"/>
                </a:cubicBezTo>
                <a:cubicBezTo>
                  <a:pt x="17" y="88"/>
                  <a:pt x="25" y="82"/>
                  <a:pt x="30" y="74"/>
                </a:cubicBezTo>
                <a:cubicBezTo>
                  <a:pt x="31" y="72"/>
                  <a:pt x="34" y="68"/>
                  <a:pt x="34" y="68"/>
                </a:cubicBezTo>
                <a:cubicBezTo>
                  <a:pt x="39" y="50"/>
                  <a:pt x="39" y="18"/>
                  <a:pt x="58" y="6"/>
                </a:cubicBezTo>
                <a:cubicBezTo>
                  <a:pt x="59" y="4"/>
                  <a:pt x="60" y="0"/>
                  <a:pt x="60" y="0"/>
                </a:cubicBezTo>
              </a:path>
            </a:pathLst>
          </a:custGeom>
          <a:noFill/>
          <a:ln w="28575" cmpd="sng">
            <a:solidFill>
              <a:schemeClr val="accent2"/>
            </a:solidFill>
            <a:round/>
            <a:headEnd/>
            <a:tailEnd/>
          </a:ln>
          <a:effectLst/>
        </p:spPr>
        <p:txBody>
          <a:bodyPr/>
          <a:lstStyle/>
          <a:p>
            <a:endParaRPr lang="it-IT"/>
          </a:p>
        </p:txBody>
      </p:sp>
      <p:pic>
        <p:nvPicPr>
          <p:cNvPr id="21506" name="Picture 2" descr="https://upload.wikimedia.org/wikipedia/commons/thumb/d/d2/LocationRubicon.PNG/260px-LocationRubicon.PNG"/>
          <p:cNvPicPr>
            <a:picLocks noChangeAspect="1" noChangeArrowheads="1"/>
          </p:cNvPicPr>
          <p:nvPr/>
        </p:nvPicPr>
        <p:blipFill>
          <a:blip r:embed="rId3"/>
          <a:srcRect/>
          <a:stretch>
            <a:fillRect/>
          </a:stretch>
        </p:blipFill>
        <p:spPr bwMode="auto">
          <a:xfrm>
            <a:off x="0" y="-1"/>
            <a:ext cx="9144000" cy="7807569"/>
          </a:xfrm>
          <a:prstGeom prst="rect">
            <a:avLst/>
          </a:prstGeom>
          <a:noFill/>
        </p:spPr>
      </p:pic>
      <p:sp>
        <p:nvSpPr>
          <p:cNvPr id="8" name="Text Box 2"/>
          <p:cNvSpPr txBox="1">
            <a:spLocks noChangeArrowheads="1"/>
          </p:cNvSpPr>
          <p:nvPr/>
        </p:nvSpPr>
        <p:spPr bwMode="auto">
          <a:xfrm>
            <a:off x="0" y="0"/>
            <a:ext cx="4289425" cy="495300"/>
          </a:xfrm>
          <a:prstGeom prst="rect">
            <a:avLst/>
          </a:prstGeom>
          <a:solidFill>
            <a:srgbClr val="FFC000"/>
          </a:solidFill>
          <a:ln w="38100">
            <a:solidFill>
              <a:srgbClr val="808000"/>
            </a:solidFill>
            <a:miter lim="800000"/>
            <a:headEnd/>
            <a:tailEnd/>
          </a:ln>
          <a:effectLst/>
        </p:spPr>
        <p:txBody>
          <a:bodyPr>
            <a:spAutoFit/>
          </a:bodyPr>
          <a:lstStyle/>
          <a:p>
            <a:pPr algn="ctr"/>
            <a:r>
              <a:rPr lang="it-IT" sz="2400" b="1"/>
              <a:t>La dittatura di Silla</a:t>
            </a:r>
            <a:endParaRPr lang="it-IT" sz="2400" b="1" i="1"/>
          </a:p>
        </p:txBody>
      </p:sp>
      <p:sp>
        <p:nvSpPr>
          <p:cNvPr id="9" name="Text Box 3"/>
          <p:cNvSpPr txBox="1">
            <a:spLocks noChangeArrowheads="1"/>
          </p:cNvSpPr>
          <p:nvPr/>
        </p:nvSpPr>
        <p:spPr bwMode="auto">
          <a:xfrm>
            <a:off x="0" y="4614863"/>
            <a:ext cx="9144000" cy="3785652"/>
          </a:xfrm>
          <a:prstGeom prst="rect">
            <a:avLst/>
          </a:prstGeom>
          <a:solidFill>
            <a:srgbClr val="99CCFF"/>
          </a:solidFill>
          <a:ln w="38100">
            <a:solidFill>
              <a:srgbClr val="808000"/>
            </a:solidFill>
            <a:miter lim="800000"/>
            <a:headEnd/>
            <a:tailEnd/>
          </a:ln>
          <a:effectLst/>
        </p:spPr>
        <p:txBody>
          <a:bodyPr wrap="square">
            <a:spAutoFit/>
          </a:bodyPr>
          <a:lstStyle/>
          <a:p>
            <a:pPr algn="just">
              <a:buFont typeface="Wingdings" pitchFamily="2" charset="2"/>
              <a:buChar char="Ø"/>
            </a:pPr>
            <a:r>
              <a:rPr lang="it-IT" b="1" dirty="0"/>
              <a:t>     </a:t>
            </a:r>
            <a:r>
              <a:rPr lang="it-IT" sz="2400" b="1" dirty="0"/>
              <a:t>fissa alla linea Magra – Rubicone il limite oltre il quale è vietato condurre eserciti in armi; i comandanti che tornavano dalle province erano obbligati a sciogliere l’esercito prima di varcare tale limite oppure, se giungevano via mare, a scioglierlo nel porto di sbarco.</a:t>
            </a:r>
          </a:p>
          <a:p>
            <a:pPr algn="just">
              <a:buFont typeface="Wingdings" pitchFamily="2" charset="2"/>
              <a:buChar char="Ø"/>
            </a:pPr>
            <a:endParaRPr lang="it-IT" sz="2400" b="1" dirty="0"/>
          </a:p>
          <a:p>
            <a:pPr algn="just">
              <a:buFont typeface="Wingdings" pitchFamily="2" charset="2"/>
              <a:buChar char="Ø"/>
            </a:pPr>
            <a:r>
              <a:rPr lang="it-IT" sz="2400" b="1" dirty="0"/>
              <a:t>     il tribuno della plebe viene limitato nella sua azione: perde il diritto di veto, può presentare plebisciti solo su richiesta del Senato, non può procedere nella carriera politica.     </a:t>
            </a: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ext Box 2"/>
          <p:cNvSpPr txBox="1">
            <a:spLocks noChangeArrowheads="1"/>
          </p:cNvSpPr>
          <p:nvPr/>
        </p:nvSpPr>
        <p:spPr bwMode="auto">
          <a:xfrm>
            <a:off x="0" y="0"/>
            <a:ext cx="4289425" cy="495300"/>
          </a:xfrm>
          <a:prstGeom prst="rect">
            <a:avLst/>
          </a:prstGeom>
          <a:solidFill>
            <a:srgbClr val="FFC000"/>
          </a:solidFill>
          <a:ln w="38100">
            <a:solidFill>
              <a:srgbClr val="808000"/>
            </a:solidFill>
            <a:miter lim="800000"/>
            <a:headEnd/>
            <a:tailEnd/>
          </a:ln>
          <a:effectLst/>
        </p:spPr>
        <p:txBody>
          <a:bodyPr>
            <a:spAutoFit/>
          </a:bodyPr>
          <a:lstStyle/>
          <a:p>
            <a:pPr algn="ctr"/>
            <a:r>
              <a:rPr lang="it-IT" sz="2400" b="1" dirty="0"/>
              <a:t>La dittatura di Silla</a:t>
            </a:r>
            <a:endParaRPr lang="it-IT" sz="2400" b="1" i="1" dirty="0"/>
          </a:p>
        </p:txBody>
      </p:sp>
      <p:sp>
        <p:nvSpPr>
          <p:cNvPr id="41987" name="Text Box 3"/>
          <p:cNvSpPr txBox="1">
            <a:spLocks noChangeArrowheads="1"/>
          </p:cNvSpPr>
          <p:nvPr/>
        </p:nvSpPr>
        <p:spPr bwMode="auto">
          <a:xfrm>
            <a:off x="0" y="1014413"/>
            <a:ext cx="9144000" cy="3693319"/>
          </a:xfrm>
          <a:prstGeom prst="rect">
            <a:avLst/>
          </a:prstGeom>
          <a:solidFill>
            <a:srgbClr val="99CCFF"/>
          </a:solidFill>
          <a:ln w="38100">
            <a:solidFill>
              <a:srgbClr val="808000"/>
            </a:solidFill>
            <a:miter lim="800000"/>
            <a:headEnd/>
            <a:tailEnd/>
          </a:ln>
          <a:effectLst/>
        </p:spPr>
        <p:txBody>
          <a:bodyPr wrap="square">
            <a:spAutoFit/>
          </a:bodyPr>
          <a:lstStyle/>
          <a:p>
            <a:pPr algn="just">
              <a:buFont typeface="Wingdings" pitchFamily="2" charset="2"/>
              <a:buChar char="Ø"/>
            </a:pPr>
            <a:r>
              <a:rPr lang="it-IT" sz="2400" b="1" dirty="0" smtClean="0"/>
              <a:t>     </a:t>
            </a:r>
            <a:r>
              <a:rPr lang="it-IT" sz="2400" b="1" dirty="0" smtClean="0"/>
              <a:t>pretori sono portati da 6 a 8 e presiedono le </a:t>
            </a:r>
            <a:r>
              <a:rPr lang="it-IT" sz="2400" b="1" i="1" dirty="0" err="1" smtClean="0"/>
              <a:t>quaestiones</a:t>
            </a:r>
            <a:r>
              <a:rPr lang="it-IT" sz="2400" b="1" dirty="0" smtClean="0"/>
              <a:t>.</a:t>
            </a:r>
          </a:p>
          <a:p>
            <a:pPr algn="just">
              <a:buFont typeface="Wingdings" pitchFamily="2" charset="2"/>
              <a:buChar char="Ø"/>
            </a:pPr>
            <a:endParaRPr lang="it-IT" sz="2400" b="1" dirty="0" smtClean="0"/>
          </a:p>
          <a:p>
            <a:pPr algn="just">
              <a:buFont typeface="Wingdings" pitchFamily="2" charset="2"/>
              <a:buChar char="Ø"/>
            </a:pPr>
            <a:r>
              <a:rPr lang="it-IT" sz="2400" b="1" dirty="0" smtClean="0"/>
              <a:t>     il </a:t>
            </a:r>
            <a:r>
              <a:rPr lang="it-IT" sz="2400" b="1" dirty="0" err="1" smtClean="0"/>
              <a:t>goverconsoli</a:t>
            </a:r>
            <a:r>
              <a:rPr lang="it-IT" sz="2400" b="1" dirty="0" smtClean="0"/>
              <a:t> </a:t>
            </a:r>
            <a:r>
              <a:rPr lang="it-IT" sz="2400" b="1" dirty="0" smtClean="0"/>
              <a:t>e pretori devono restare a Roma durante il loro anno di mandato; i no delle province ed i comandi militari sono affidati a proconsoli e propretori.</a:t>
            </a:r>
          </a:p>
          <a:p>
            <a:pPr algn="just">
              <a:buFont typeface="Wingdings" pitchFamily="2" charset="2"/>
              <a:buChar char="Ø"/>
            </a:pPr>
            <a:endParaRPr lang="it-IT" sz="2400" b="1" dirty="0"/>
          </a:p>
          <a:p>
            <a:pPr algn="just">
              <a:buFont typeface="Wingdings" pitchFamily="2" charset="2"/>
              <a:buChar char="Ø"/>
            </a:pPr>
            <a:r>
              <a:rPr lang="it-IT" sz="2400" b="1" dirty="0"/>
              <a:t>     il numero dei questori è portato a 20, non tanto per esigenze amministrative quanto per allargare la base di reclutamento del Senato.</a:t>
            </a:r>
            <a:endParaRPr lang="it-IT" sz="2400" b="1" i="1" dirty="0"/>
          </a:p>
          <a:p>
            <a:pPr algn="just">
              <a:buFont typeface="Wingdings" pitchFamily="2" charset="2"/>
              <a:buChar char="Ø"/>
            </a:pPr>
            <a:endParaRPr lang="it-IT" b="1" dirty="0"/>
          </a:p>
        </p:txBody>
      </p:sp>
      <p:sp>
        <p:nvSpPr>
          <p:cNvPr id="41989" name="Freeform 5"/>
          <p:cNvSpPr>
            <a:spLocks/>
          </p:cNvSpPr>
          <p:nvPr/>
        </p:nvSpPr>
        <p:spPr bwMode="auto">
          <a:xfrm>
            <a:off x="6372225" y="5975350"/>
            <a:ext cx="87313" cy="396875"/>
          </a:xfrm>
          <a:custGeom>
            <a:avLst/>
            <a:gdLst/>
            <a:ahLst/>
            <a:cxnLst>
              <a:cxn ang="0">
                <a:pos x="54" y="250"/>
              </a:cxn>
              <a:cxn ang="0">
                <a:pos x="44" y="222"/>
              </a:cxn>
              <a:cxn ang="0">
                <a:pos x="30" y="206"/>
              </a:cxn>
              <a:cxn ang="0">
                <a:pos x="34" y="174"/>
              </a:cxn>
              <a:cxn ang="0">
                <a:pos x="48" y="134"/>
              </a:cxn>
              <a:cxn ang="0">
                <a:pos x="40" y="106"/>
              </a:cxn>
              <a:cxn ang="0">
                <a:pos x="30" y="64"/>
              </a:cxn>
              <a:cxn ang="0">
                <a:pos x="12" y="42"/>
              </a:cxn>
              <a:cxn ang="0">
                <a:pos x="0" y="18"/>
              </a:cxn>
              <a:cxn ang="0">
                <a:pos x="14" y="0"/>
              </a:cxn>
            </a:cxnLst>
            <a:rect l="0" t="0" r="r" b="b"/>
            <a:pathLst>
              <a:path w="55" h="250">
                <a:moveTo>
                  <a:pt x="54" y="250"/>
                </a:moveTo>
                <a:cubicBezTo>
                  <a:pt x="52" y="236"/>
                  <a:pt x="55" y="229"/>
                  <a:pt x="44" y="222"/>
                </a:cubicBezTo>
                <a:cubicBezTo>
                  <a:pt x="35" y="208"/>
                  <a:pt x="40" y="213"/>
                  <a:pt x="30" y="206"/>
                </a:cubicBezTo>
                <a:cubicBezTo>
                  <a:pt x="27" y="192"/>
                  <a:pt x="21" y="183"/>
                  <a:pt x="34" y="174"/>
                </a:cubicBezTo>
                <a:cubicBezTo>
                  <a:pt x="42" y="162"/>
                  <a:pt x="43" y="148"/>
                  <a:pt x="48" y="134"/>
                </a:cubicBezTo>
                <a:cubicBezTo>
                  <a:pt x="46" y="121"/>
                  <a:pt x="47" y="116"/>
                  <a:pt x="40" y="106"/>
                </a:cubicBezTo>
                <a:cubicBezTo>
                  <a:pt x="44" y="91"/>
                  <a:pt x="47" y="70"/>
                  <a:pt x="30" y="64"/>
                </a:cubicBezTo>
                <a:cubicBezTo>
                  <a:pt x="24" y="55"/>
                  <a:pt x="21" y="48"/>
                  <a:pt x="12" y="42"/>
                </a:cubicBezTo>
                <a:cubicBezTo>
                  <a:pt x="9" y="33"/>
                  <a:pt x="3" y="27"/>
                  <a:pt x="0" y="18"/>
                </a:cubicBezTo>
                <a:cubicBezTo>
                  <a:pt x="1" y="14"/>
                  <a:pt x="10" y="4"/>
                  <a:pt x="14" y="0"/>
                </a:cubicBezTo>
              </a:path>
            </a:pathLst>
          </a:custGeom>
          <a:noFill/>
          <a:ln w="28575" cmpd="sng">
            <a:solidFill>
              <a:schemeClr val="accent2"/>
            </a:solidFill>
            <a:round/>
            <a:headEnd/>
            <a:tailEnd/>
          </a:ln>
          <a:effectLst/>
        </p:spPr>
        <p:txBody>
          <a:bodyPr/>
          <a:lstStyle/>
          <a:p>
            <a:endParaRPr lang="it-IT"/>
          </a:p>
        </p:txBody>
      </p:sp>
      <p:sp>
        <p:nvSpPr>
          <p:cNvPr id="41990" name="Freeform 6"/>
          <p:cNvSpPr>
            <a:spLocks/>
          </p:cNvSpPr>
          <p:nvPr/>
        </p:nvSpPr>
        <p:spPr bwMode="auto">
          <a:xfrm>
            <a:off x="8204200" y="6223000"/>
            <a:ext cx="95250" cy="177800"/>
          </a:xfrm>
          <a:custGeom>
            <a:avLst/>
            <a:gdLst/>
            <a:ahLst/>
            <a:cxnLst>
              <a:cxn ang="0">
                <a:pos x="0" y="112"/>
              </a:cxn>
              <a:cxn ang="0">
                <a:pos x="14" y="96"/>
              </a:cxn>
              <a:cxn ang="0">
                <a:pos x="30" y="74"/>
              </a:cxn>
              <a:cxn ang="0">
                <a:pos x="34" y="68"/>
              </a:cxn>
              <a:cxn ang="0">
                <a:pos x="58" y="6"/>
              </a:cxn>
              <a:cxn ang="0">
                <a:pos x="60" y="0"/>
              </a:cxn>
            </a:cxnLst>
            <a:rect l="0" t="0" r="r" b="b"/>
            <a:pathLst>
              <a:path w="60" h="112">
                <a:moveTo>
                  <a:pt x="0" y="112"/>
                </a:moveTo>
                <a:cubicBezTo>
                  <a:pt x="9" y="98"/>
                  <a:pt x="4" y="103"/>
                  <a:pt x="14" y="96"/>
                </a:cubicBezTo>
                <a:cubicBezTo>
                  <a:pt x="17" y="88"/>
                  <a:pt x="25" y="82"/>
                  <a:pt x="30" y="74"/>
                </a:cubicBezTo>
                <a:cubicBezTo>
                  <a:pt x="31" y="72"/>
                  <a:pt x="34" y="68"/>
                  <a:pt x="34" y="68"/>
                </a:cubicBezTo>
                <a:cubicBezTo>
                  <a:pt x="39" y="50"/>
                  <a:pt x="39" y="18"/>
                  <a:pt x="58" y="6"/>
                </a:cubicBezTo>
                <a:cubicBezTo>
                  <a:pt x="59" y="4"/>
                  <a:pt x="60" y="0"/>
                  <a:pt x="60" y="0"/>
                </a:cubicBezTo>
              </a:path>
            </a:pathLst>
          </a:custGeom>
          <a:noFill/>
          <a:ln w="28575" cmpd="sng">
            <a:solidFill>
              <a:schemeClr val="accent2"/>
            </a:solidFill>
            <a:round/>
            <a:headEnd/>
            <a:tailEnd/>
          </a:ln>
          <a:effectLst/>
        </p:spPr>
        <p:txBody>
          <a:bodyPr/>
          <a:lstStyle/>
          <a:p>
            <a:endParaRPr lang="it-IT"/>
          </a:p>
        </p:txBody>
      </p:sp>
      <p:sp>
        <p:nvSpPr>
          <p:cNvPr id="41991" name="Text Box 7"/>
          <p:cNvSpPr txBox="1">
            <a:spLocks noChangeArrowheads="1"/>
          </p:cNvSpPr>
          <p:nvPr/>
        </p:nvSpPr>
        <p:spPr bwMode="auto">
          <a:xfrm>
            <a:off x="0" y="5078413"/>
            <a:ext cx="9144000" cy="830997"/>
          </a:xfrm>
          <a:prstGeom prst="rect">
            <a:avLst/>
          </a:prstGeom>
          <a:solidFill>
            <a:srgbClr val="FFC000"/>
          </a:solidFill>
          <a:ln w="38100">
            <a:solidFill>
              <a:srgbClr val="808000"/>
            </a:solidFill>
            <a:miter lim="800000"/>
            <a:headEnd/>
            <a:tailEnd/>
          </a:ln>
          <a:effectLst/>
        </p:spPr>
        <p:txBody>
          <a:bodyPr wrap="square">
            <a:spAutoFit/>
          </a:bodyPr>
          <a:lstStyle/>
          <a:p>
            <a:pPr algn="just">
              <a:buFont typeface="Wingdings" pitchFamily="2" charset="2"/>
              <a:buNone/>
            </a:pPr>
            <a:r>
              <a:rPr lang="it-IT" sz="2400" b="1" dirty="0"/>
              <a:t>     Silla depone la dittatura già alla fine dell’81 o solo nel 79, quando si ritira dalla vita pubblica. Nel 78 muore. </a:t>
            </a: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6" name="Freeform 4"/>
          <p:cNvSpPr>
            <a:spLocks/>
          </p:cNvSpPr>
          <p:nvPr/>
        </p:nvSpPr>
        <p:spPr bwMode="auto">
          <a:xfrm>
            <a:off x="6372225" y="5975350"/>
            <a:ext cx="87313" cy="396875"/>
          </a:xfrm>
          <a:custGeom>
            <a:avLst/>
            <a:gdLst/>
            <a:ahLst/>
            <a:cxnLst>
              <a:cxn ang="0">
                <a:pos x="54" y="250"/>
              </a:cxn>
              <a:cxn ang="0">
                <a:pos x="44" y="222"/>
              </a:cxn>
              <a:cxn ang="0">
                <a:pos x="30" y="206"/>
              </a:cxn>
              <a:cxn ang="0">
                <a:pos x="34" y="174"/>
              </a:cxn>
              <a:cxn ang="0">
                <a:pos x="48" y="134"/>
              </a:cxn>
              <a:cxn ang="0">
                <a:pos x="40" y="106"/>
              </a:cxn>
              <a:cxn ang="0">
                <a:pos x="30" y="64"/>
              </a:cxn>
              <a:cxn ang="0">
                <a:pos x="12" y="42"/>
              </a:cxn>
              <a:cxn ang="0">
                <a:pos x="0" y="18"/>
              </a:cxn>
              <a:cxn ang="0">
                <a:pos x="14" y="0"/>
              </a:cxn>
            </a:cxnLst>
            <a:rect l="0" t="0" r="r" b="b"/>
            <a:pathLst>
              <a:path w="55" h="250">
                <a:moveTo>
                  <a:pt x="54" y="250"/>
                </a:moveTo>
                <a:cubicBezTo>
                  <a:pt x="52" y="236"/>
                  <a:pt x="55" y="229"/>
                  <a:pt x="44" y="222"/>
                </a:cubicBezTo>
                <a:cubicBezTo>
                  <a:pt x="35" y="208"/>
                  <a:pt x="40" y="213"/>
                  <a:pt x="30" y="206"/>
                </a:cubicBezTo>
                <a:cubicBezTo>
                  <a:pt x="27" y="192"/>
                  <a:pt x="21" y="183"/>
                  <a:pt x="34" y="174"/>
                </a:cubicBezTo>
                <a:cubicBezTo>
                  <a:pt x="42" y="162"/>
                  <a:pt x="43" y="148"/>
                  <a:pt x="48" y="134"/>
                </a:cubicBezTo>
                <a:cubicBezTo>
                  <a:pt x="46" y="121"/>
                  <a:pt x="47" y="116"/>
                  <a:pt x="40" y="106"/>
                </a:cubicBezTo>
                <a:cubicBezTo>
                  <a:pt x="44" y="91"/>
                  <a:pt x="47" y="70"/>
                  <a:pt x="30" y="64"/>
                </a:cubicBezTo>
                <a:cubicBezTo>
                  <a:pt x="24" y="55"/>
                  <a:pt x="21" y="48"/>
                  <a:pt x="12" y="42"/>
                </a:cubicBezTo>
                <a:cubicBezTo>
                  <a:pt x="9" y="33"/>
                  <a:pt x="3" y="27"/>
                  <a:pt x="0" y="18"/>
                </a:cubicBezTo>
                <a:cubicBezTo>
                  <a:pt x="1" y="14"/>
                  <a:pt x="10" y="4"/>
                  <a:pt x="14" y="0"/>
                </a:cubicBezTo>
              </a:path>
            </a:pathLst>
          </a:custGeom>
          <a:noFill/>
          <a:ln w="28575" cmpd="sng">
            <a:solidFill>
              <a:schemeClr val="accent2"/>
            </a:solidFill>
            <a:round/>
            <a:headEnd/>
            <a:tailEnd/>
          </a:ln>
          <a:effectLst/>
        </p:spPr>
        <p:txBody>
          <a:bodyPr/>
          <a:lstStyle/>
          <a:p>
            <a:endParaRPr lang="it-IT"/>
          </a:p>
        </p:txBody>
      </p:sp>
      <p:sp>
        <p:nvSpPr>
          <p:cNvPr id="44037" name="Freeform 5"/>
          <p:cNvSpPr>
            <a:spLocks/>
          </p:cNvSpPr>
          <p:nvPr/>
        </p:nvSpPr>
        <p:spPr bwMode="auto">
          <a:xfrm>
            <a:off x="8204200" y="6223000"/>
            <a:ext cx="95250" cy="177800"/>
          </a:xfrm>
          <a:custGeom>
            <a:avLst/>
            <a:gdLst/>
            <a:ahLst/>
            <a:cxnLst>
              <a:cxn ang="0">
                <a:pos x="0" y="112"/>
              </a:cxn>
              <a:cxn ang="0">
                <a:pos x="14" y="96"/>
              </a:cxn>
              <a:cxn ang="0">
                <a:pos x="30" y="74"/>
              </a:cxn>
              <a:cxn ang="0">
                <a:pos x="34" y="68"/>
              </a:cxn>
              <a:cxn ang="0">
                <a:pos x="58" y="6"/>
              </a:cxn>
              <a:cxn ang="0">
                <a:pos x="60" y="0"/>
              </a:cxn>
            </a:cxnLst>
            <a:rect l="0" t="0" r="r" b="b"/>
            <a:pathLst>
              <a:path w="60" h="112">
                <a:moveTo>
                  <a:pt x="0" y="112"/>
                </a:moveTo>
                <a:cubicBezTo>
                  <a:pt x="9" y="98"/>
                  <a:pt x="4" y="103"/>
                  <a:pt x="14" y="96"/>
                </a:cubicBezTo>
                <a:cubicBezTo>
                  <a:pt x="17" y="88"/>
                  <a:pt x="25" y="82"/>
                  <a:pt x="30" y="74"/>
                </a:cubicBezTo>
                <a:cubicBezTo>
                  <a:pt x="31" y="72"/>
                  <a:pt x="34" y="68"/>
                  <a:pt x="34" y="68"/>
                </a:cubicBezTo>
                <a:cubicBezTo>
                  <a:pt x="39" y="50"/>
                  <a:pt x="39" y="18"/>
                  <a:pt x="58" y="6"/>
                </a:cubicBezTo>
                <a:cubicBezTo>
                  <a:pt x="59" y="4"/>
                  <a:pt x="60" y="0"/>
                  <a:pt x="60" y="0"/>
                </a:cubicBezTo>
              </a:path>
            </a:pathLst>
          </a:custGeom>
          <a:noFill/>
          <a:ln w="28575" cmpd="sng">
            <a:solidFill>
              <a:schemeClr val="accent2"/>
            </a:solidFill>
            <a:round/>
            <a:headEnd/>
            <a:tailEnd/>
          </a:ln>
          <a:effectLst/>
        </p:spPr>
        <p:txBody>
          <a:bodyPr/>
          <a:lstStyle/>
          <a:p>
            <a:endParaRPr lang="it-IT"/>
          </a:p>
        </p:txBody>
      </p:sp>
      <p:sp>
        <p:nvSpPr>
          <p:cNvPr id="44038" name="Text Box 6"/>
          <p:cNvSpPr txBox="1">
            <a:spLocks noChangeArrowheads="1"/>
          </p:cNvSpPr>
          <p:nvPr/>
        </p:nvSpPr>
        <p:spPr bwMode="auto">
          <a:xfrm>
            <a:off x="2413000" y="549275"/>
            <a:ext cx="4289425" cy="495300"/>
          </a:xfrm>
          <a:prstGeom prst="rect">
            <a:avLst/>
          </a:prstGeom>
          <a:solidFill>
            <a:srgbClr val="FFC000"/>
          </a:solidFill>
          <a:ln w="38100">
            <a:solidFill>
              <a:srgbClr val="808000"/>
            </a:solidFill>
            <a:miter lim="800000"/>
            <a:headEnd/>
            <a:tailEnd/>
          </a:ln>
          <a:effectLst/>
        </p:spPr>
        <p:txBody>
          <a:bodyPr>
            <a:spAutoFit/>
          </a:bodyPr>
          <a:lstStyle/>
          <a:p>
            <a:pPr algn="ctr"/>
            <a:r>
              <a:rPr lang="it-IT" sz="2400" b="1" dirty="0"/>
              <a:t>Il tentativo di Lepido</a:t>
            </a:r>
            <a:endParaRPr lang="it-IT" sz="2400" b="1" i="1" dirty="0"/>
          </a:p>
        </p:txBody>
      </p:sp>
      <p:sp>
        <p:nvSpPr>
          <p:cNvPr id="44039" name="Text Box 7"/>
          <p:cNvSpPr txBox="1">
            <a:spLocks noChangeArrowheads="1"/>
          </p:cNvSpPr>
          <p:nvPr/>
        </p:nvSpPr>
        <p:spPr bwMode="auto">
          <a:xfrm>
            <a:off x="0" y="1719263"/>
            <a:ext cx="9144000" cy="4801314"/>
          </a:xfrm>
          <a:prstGeom prst="rect">
            <a:avLst/>
          </a:prstGeom>
          <a:solidFill>
            <a:srgbClr val="99CCFF"/>
          </a:solidFill>
          <a:ln w="38100">
            <a:solidFill>
              <a:srgbClr val="808000"/>
            </a:solidFill>
            <a:miter lim="800000"/>
            <a:headEnd/>
            <a:tailEnd/>
          </a:ln>
          <a:effectLst/>
        </p:spPr>
        <p:txBody>
          <a:bodyPr wrap="square">
            <a:spAutoFit/>
          </a:bodyPr>
          <a:lstStyle/>
          <a:p>
            <a:pPr algn="just">
              <a:buFont typeface="Wingdings" pitchFamily="2" charset="2"/>
              <a:buChar char="Ø"/>
            </a:pPr>
            <a:r>
              <a:rPr lang="it-IT" b="1" dirty="0"/>
              <a:t>     </a:t>
            </a:r>
            <a:r>
              <a:rPr lang="it-IT" sz="2400" b="1" dirty="0"/>
              <a:t>Le elezioni consolari vedono vincitore, per il 78, M. Emilio Lepido sostenuto dai </a:t>
            </a:r>
            <a:r>
              <a:rPr lang="it-IT" sz="2400" b="1" dirty="0" err="1"/>
              <a:t>Metelli</a:t>
            </a:r>
            <a:r>
              <a:rPr lang="it-IT" sz="2400" b="1" dirty="0"/>
              <a:t> e da </a:t>
            </a:r>
            <a:r>
              <a:rPr lang="it-IT" sz="2400" b="1" dirty="0" err="1"/>
              <a:t>Gn</a:t>
            </a:r>
            <a:r>
              <a:rPr lang="it-IT" sz="2400" b="1" dirty="0"/>
              <a:t>. </a:t>
            </a:r>
            <a:r>
              <a:rPr lang="it-IT" sz="2400" b="1" dirty="0" err="1"/>
              <a:t>Pompeo</a:t>
            </a:r>
            <a:r>
              <a:rPr lang="it-IT" sz="2400" b="1" dirty="0"/>
              <a:t> ma avversato da Silla. Lepido già prima della morte di Silla attacca la sua legislazione, proponendo:</a:t>
            </a:r>
          </a:p>
          <a:p>
            <a:pPr algn="just">
              <a:buFont typeface="Wingdings" pitchFamily="2" charset="2"/>
              <a:buChar char="Ø"/>
            </a:pPr>
            <a:endParaRPr lang="it-IT" sz="2400" b="1" dirty="0"/>
          </a:p>
          <a:p>
            <a:pPr algn="just">
              <a:buFont typeface="Wingdings" pitchFamily="2" charset="2"/>
              <a:buChar char="Ø"/>
            </a:pPr>
            <a:r>
              <a:rPr lang="it-IT" sz="2400" b="1" dirty="0"/>
              <a:t>     una nuova legge frumentaria;</a:t>
            </a:r>
          </a:p>
          <a:p>
            <a:pPr algn="just">
              <a:buFont typeface="Wingdings" pitchFamily="2" charset="2"/>
              <a:buChar char="Ø"/>
            </a:pPr>
            <a:endParaRPr lang="it-IT" sz="2400" b="1" dirty="0"/>
          </a:p>
          <a:p>
            <a:pPr algn="just">
              <a:buFont typeface="Wingdings" pitchFamily="2" charset="2"/>
              <a:buChar char="Ø"/>
            </a:pPr>
            <a:r>
              <a:rPr lang="it-IT" sz="2400" b="1" dirty="0"/>
              <a:t>     amnistia per i proscritti che erano riusciti a fuggire, riabilitazione loro e dei figli e accesso alla carriera politica, restituzione dei beni alle vittime delle confische;</a:t>
            </a:r>
          </a:p>
          <a:p>
            <a:pPr algn="just">
              <a:buFont typeface="Wingdings" pitchFamily="2" charset="2"/>
              <a:buChar char="Ø"/>
            </a:pPr>
            <a:endParaRPr lang="it-IT" sz="2400" b="1" dirty="0"/>
          </a:p>
          <a:p>
            <a:pPr algn="just">
              <a:buFont typeface="Wingdings" pitchFamily="2" charset="2"/>
              <a:buChar char="Ø"/>
            </a:pPr>
            <a:r>
              <a:rPr lang="it-IT" sz="2400" b="1" dirty="0"/>
              <a:t>     piena restaurazione dei poteri tribunizi.</a:t>
            </a:r>
            <a:endParaRPr lang="it-IT" b="1" i="1" dirty="0"/>
          </a:p>
          <a:p>
            <a:pPr algn="just">
              <a:buFont typeface="Wingdings" pitchFamily="2" charset="2"/>
              <a:buChar char="Ø"/>
            </a:pPr>
            <a:endParaRPr lang="it-IT" b="1"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Freeform 2"/>
          <p:cNvSpPr>
            <a:spLocks/>
          </p:cNvSpPr>
          <p:nvPr/>
        </p:nvSpPr>
        <p:spPr bwMode="auto">
          <a:xfrm>
            <a:off x="6372225" y="5975350"/>
            <a:ext cx="87313" cy="396875"/>
          </a:xfrm>
          <a:custGeom>
            <a:avLst/>
            <a:gdLst/>
            <a:ahLst/>
            <a:cxnLst>
              <a:cxn ang="0">
                <a:pos x="54" y="250"/>
              </a:cxn>
              <a:cxn ang="0">
                <a:pos x="44" y="222"/>
              </a:cxn>
              <a:cxn ang="0">
                <a:pos x="30" y="206"/>
              </a:cxn>
              <a:cxn ang="0">
                <a:pos x="34" y="174"/>
              </a:cxn>
              <a:cxn ang="0">
                <a:pos x="48" y="134"/>
              </a:cxn>
              <a:cxn ang="0">
                <a:pos x="40" y="106"/>
              </a:cxn>
              <a:cxn ang="0">
                <a:pos x="30" y="64"/>
              </a:cxn>
              <a:cxn ang="0">
                <a:pos x="12" y="42"/>
              </a:cxn>
              <a:cxn ang="0">
                <a:pos x="0" y="18"/>
              </a:cxn>
              <a:cxn ang="0">
                <a:pos x="14" y="0"/>
              </a:cxn>
            </a:cxnLst>
            <a:rect l="0" t="0" r="r" b="b"/>
            <a:pathLst>
              <a:path w="55" h="250">
                <a:moveTo>
                  <a:pt x="54" y="250"/>
                </a:moveTo>
                <a:cubicBezTo>
                  <a:pt x="52" y="236"/>
                  <a:pt x="55" y="229"/>
                  <a:pt x="44" y="222"/>
                </a:cubicBezTo>
                <a:cubicBezTo>
                  <a:pt x="35" y="208"/>
                  <a:pt x="40" y="213"/>
                  <a:pt x="30" y="206"/>
                </a:cubicBezTo>
                <a:cubicBezTo>
                  <a:pt x="27" y="192"/>
                  <a:pt x="21" y="183"/>
                  <a:pt x="34" y="174"/>
                </a:cubicBezTo>
                <a:cubicBezTo>
                  <a:pt x="42" y="162"/>
                  <a:pt x="43" y="148"/>
                  <a:pt x="48" y="134"/>
                </a:cubicBezTo>
                <a:cubicBezTo>
                  <a:pt x="46" y="121"/>
                  <a:pt x="47" y="116"/>
                  <a:pt x="40" y="106"/>
                </a:cubicBezTo>
                <a:cubicBezTo>
                  <a:pt x="44" y="91"/>
                  <a:pt x="47" y="70"/>
                  <a:pt x="30" y="64"/>
                </a:cubicBezTo>
                <a:cubicBezTo>
                  <a:pt x="24" y="55"/>
                  <a:pt x="21" y="48"/>
                  <a:pt x="12" y="42"/>
                </a:cubicBezTo>
                <a:cubicBezTo>
                  <a:pt x="9" y="33"/>
                  <a:pt x="3" y="27"/>
                  <a:pt x="0" y="18"/>
                </a:cubicBezTo>
                <a:cubicBezTo>
                  <a:pt x="1" y="14"/>
                  <a:pt x="10" y="4"/>
                  <a:pt x="14" y="0"/>
                </a:cubicBezTo>
              </a:path>
            </a:pathLst>
          </a:custGeom>
          <a:noFill/>
          <a:ln w="28575" cmpd="sng">
            <a:solidFill>
              <a:schemeClr val="accent2"/>
            </a:solidFill>
            <a:round/>
            <a:headEnd/>
            <a:tailEnd/>
          </a:ln>
          <a:effectLst/>
        </p:spPr>
        <p:txBody>
          <a:bodyPr/>
          <a:lstStyle/>
          <a:p>
            <a:endParaRPr lang="it-IT"/>
          </a:p>
        </p:txBody>
      </p:sp>
      <p:sp>
        <p:nvSpPr>
          <p:cNvPr id="45059" name="Freeform 3"/>
          <p:cNvSpPr>
            <a:spLocks/>
          </p:cNvSpPr>
          <p:nvPr/>
        </p:nvSpPr>
        <p:spPr bwMode="auto">
          <a:xfrm>
            <a:off x="8204200" y="6223000"/>
            <a:ext cx="95250" cy="177800"/>
          </a:xfrm>
          <a:custGeom>
            <a:avLst/>
            <a:gdLst/>
            <a:ahLst/>
            <a:cxnLst>
              <a:cxn ang="0">
                <a:pos x="0" y="112"/>
              </a:cxn>
              <a:cxn ang="0">
                <a:pos x="14" y="96"/>
              </a:cxn>
              <a:cxn ang="0">
                <a:pos x="30" y="74"/>
              </a:cxn>
              <a:cxn ang="0">
                <a:pos x="34" y="68"/>
              </a:cxn>
              <a:cxn ang="0">
                <a:pos x="58" y="6"/>
              </a:cxn>
              <a:cxn ang="0">
                <a:pos x="60" y="0"/>
              </a:cxn>
            </a:cxnLst>
            <a:rect l="0" t="0" r="r" b="b"/>
            <a:pathLst>
              <a:path w="60" h="112">
                <a:moveTo>
                  <a:pt x="0" y="112"/>
                </a:moveTo>
                <a:cubicBezTo>
                  <a:pt x="9" y="98"/>
                  <a:pt x="4" y="103"/>
                  <a:pt x="14" y="96"/>
                </a:cubicBezTo>
                <a:cubicBezTo>
                  <a:pt x="17" y="88"/>
                  <a:pt x="25" y="82"/>
                  <a:pt x="30" y="74"/>
                </a:cubicBezTo>
                <a:cubicBezTo>
                  <a:pt x="31" y="72"/>
                  <a:pt x="34" y="68"/>
                  <a:pt x="34" y="68"/>
                </a:cubicBezTo>
                <a:cubicBezTo>
                  <a:pt x="39" y="50"/>
                  <a:pt x="39" y="18"/>
                  <a:pt x="58" y="6"/>
                </a:cubicBezTo>
                <a:cubicBezTo>
                  <a:pt x="59" y="4"/>
                  <a:pt x="60" y="0"/>
                  <a:pt x="60" y="0"/>
                </a:cubicBezTo>
              </a:path>
            </a:pathLst>
          </a:custGeom>
          <a:noFill/>
          <a:ln w="28575" cmpd="sng">
            <a:solidFill>
              <a:schemeClr val="accent2"/>
            </a:solidFill>
            <a:round/>
            <a:headEnd/>
            <a:tailEnd/>
          </a:ln>
          <a:effectLst/>
        </p:spPr>
        <p:txBody>
          <a:bodyPr/>
          <a:lstStyle/>
          <a:p>
            <a:endParaRPr lang="it-IT"/>
          </a:p>
        </p:txBody>
      </p:sp>
      <p:sp>
        <p:nvSpPr>
          <p:cNvPr id="45060" name="Text Box 4"/>
          <p:cNvSpPr txBox="1">
            <a:spLocks noChangeArrowheads="1"/>
          </p:cNvSpPr>
          <p:nvPr/>
        </p:nvSpPr>
        <p:spPr bwMode="auto">
          <a:xfrm>
            <a:off x="0" y="0"/>
            <a:ext cx="4289425" cy="495300"/>
          </a:xfrm>
          <a:prstGeom prst="rect">
            <a:avLst/>
          </a:prstGeom>
          <a:solidFill>
            <a:srgbClr val="FFC000"/>
          </a:solidFill>
          <a:ln w="38100">
            <a:solidFill>
              <a:srgbClr val="808000"/>
            </a:solidFill>
            <a:miter lim="800000"/>
            <a:headEnd/>
            <a:tailEnd/>
          </a:ln>
          <a:effectLst/>
        </p:spPr>
        <p:txBody>
          <a:bodyPr>
            <a:spAutoFit/>
          </a:bodyPr>
          <a:lstStyle/>
          <a:p>
            <a:pPr algn="ctr"/>
            <a:r>
              <a:rPr lang="it-IT" sz="2400" b="1"/>
              <a:t>Il tentativo di Lepido</a:t>
            </a:r>
            <a:endParaRPr lang="it-IT" sz="2400" b="1" i="1"/>
          </a:p>
        </p:txBody>
      </p:sp>
      <p:sp>
        <p:nvSpPr>
          <p:cNvPr id="45061" name="Text Box 5"/>
          <p:cNvSpPr txBox="1">
            <a:spLocks noChangeArrowheads="1"/>
          </p:cNvSpPr>
          <p:nvPr/>
        </p:nvSpPr>
        <p:spPr bwMode="auto">
          <a:xfrm>
            <a:off x="0" y="806589"/>
            <a:ext cx="9144000" cy="5632311"/>
          </a:xfrm>
          <a:prstGeom prst="rect">
            <a:avLst/>
          </a:prstGeom>
          <a:solidFill>
            <a:srgbClr val="99CCFF"/>
          </a:solidFill>
          <a:ln w="38100">
            <a:solidFill>
              <a:srgbClr val="808000"/>
            </a:solidFill>
            <a:miter lim="800000"/>
            <a:headEnd/>
            <a:tailEnd/>
          </a:ln>
          <a:effectLst/>
        </p:spPr>
        <p:txBody>
          <a:bodyPr wrap="square">
            <a:spAutoFit/>
          </a:bodyPr>
          <a:lstStyle/>
          <a:p>
            <a:pPr algn="just">
              <a:buFont typeface="Wingdings" pitchFamily="2" charset="2"/>
              <a:buChar char="q"/>
            </a:pPr>
            <a:r>
              <a:rPr lang="it-IT" b="1" dirty="0"/>
              <a:t>     </a:t>
            </a:r>
            <a:r>
              <a:rPr lang="it-IT" sz="2400" b="1" dirty="0"/>
              <a:t>Le proposte di Lepido attaccavano interessi ormai consolidati; il console viene abbandonato dai suoi alleati mentre in Etruria i contadini espropriati uccidono o mettono in fuga i coloni </a:t>
            </a:r>
            <a:r>
              <a:rPr lang="it-IT" sz="2400" b="1" dirty="0" err="1"/>
              <a:t>sillani</a:t>
            </a:r>
            <a:r>
              <a:rPr lang="it-IT" sz="2400" b="1" dirty="0"/>
              <a:t>.</a:t>
            </a:r>
          </a:p>
          <a:p>
            <a:pPr algn="just">
              <a:buFont typeface="Wingdings" pitchFamily="2" charset="2"/>
              <a:buChar char="q"/>
            </a:pPr>
            <a:endParaRPr lang="it-IT" sz="2400" b="1" dirty="0"/>
          </a:p>
          <a:p>
            <a:pPr algn="just">
              <a:buFont typeface="Wingdings" pitchFamily="2" charset="2"/>
              <a:buChar char="q"/>
            </a:pPr>
            <a:r>
              <a:rPr lang="it-IT" sz="2400" b="1" dirty="0"/>
              <a:t>     Il Senato decide di inviare in Etruria entrambi i consoli per reprimere i disordini; Lepido, fallito il suo tentativo di ottenere il consolato anche per il 77, si mette alla testa dei rivoltosi e marcia verso Roma mentre  il suo legato, M. </a:t>
            </a:r>
            <a:r>
              <a:rPr lang="it-IT" sz="2400" b="1" dirty="0" err="1"/>
              <a:t>Giunio</a:t>
            </a:r>
            <a:r>
              <a:rPr lang="it-IT" sz="2400" b="1" dirty="0"/>
              <a:t> Bruto si reca in Cisalpina per raccogliere altre truppe.</a:t>
            </a:r>
          </a:p>
          <a:p>
            <a:pPr algn="just">
              <a:buFont typeface="Wingdings" pitchFamily="2" charset="2"/>
              <a:buChar char="q"/>
            </a:pPr>
            <a:endParaRPr lang="it-IT" sz="2400" b="1" dirty="0"/>
          </a:p>
          <a:p>
            <a:pPr algn="just">
              <a:buFont typeface="Wingdings" pitchFamily="2" charset="2"/>
              <a:buChar char="q"/>
            </a:pPr>
            <a:r>
              <a:rPr lang="it-IT" sz="2400" b="1" dirty="0"/>
              <a:t>     Alle porte di Roma è affrontato dal collega Q. </a:t>
            </a:r>
            <a:r>
              <a:rPr lang="it-IT" sz="2400" b="1" dirty="0" err="1"/>
              <a:t>Lutazio</a:t>
            </a:r>
            <a:r>
              <a:rPr lang="it-IT" sz="2400" b="1" dirty="0"/>
              <a:t> </a:t>
            </a:r>
            <a:r>
              <a:rPr lang="it-IT" sz="2400" b="1" dirty="0" err="1"/>
              <a:t>Catulo</a:t>
            </a:r>
            <a:r>
              <a:rPr lang="it-IT" sz="2400" b="1" dirty="0"/>
              <a:t> e sconfitto; nuovamente vinto in Etruria, passa in Sardegna dove muore. I superstiti raggiungono </a:t>
            </a:r>
            <a:r>
              <a:rPr lang="it-IT" sz="2400" b="1" dirty="0" err="1"/>
              <a:t>Sertorio</a:t>
            </a:r>
            <a:r>
              <a:rPr lang="it-IT" sz="2400" b="1" dirty="0"/>
              <a:t> in Spagna.</a:t>
            </a: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3" name="Picture 5" descr="Sertorio in Spagna"/>
          <p:cNvPicPr>
            <a:picLocks noChangeAspect="1" noChangeArrowheads="1"/>
          </p:cNvPicPr>
          <p:nvPr/>
        </p:nvPicPr>
        <p:blipFill>
          <a:blip r:embed="rId3" cstate="print"/>
          <a:srcRect/>
          <a:stretch>
            <a:fillRect/>
          </a:stretch>
        </p:blipFill>
        <p:spPr bwMode="auto">
          <a:xfrm>
            <a:off x="0" y="1"/>
            <a:ext cx="9144000" cy="6858000"/>
          </a:xfrm>
          <a:prstGeom prst="rect">
            <a:avLst/>
          </a:prstGeom>
          <a:noFill/>
          <a:ln w="38100">
            <a:solidFill>
              <a:srgbClr val="808000"/>
            </a:solidFill>
            <a:miter lim="800000"/>
            <a:headEnd/>
            <a:tailEnd/>
          </a:ln>
        </p:spPr>
      </p:pic>
      <p:sp>
        <p:nvSpPr>
          <p:cNvPr id="7" name="Text Box 4"/>
          <p:cNvSpPr txBox="1">
            <a:spLocks noChangeArrowheads="1"/>
          </p:cNvSpPr>
          <p:nvPr/>
        </p:nvSpPr>
        <p:spPr bwMode="auto">
          <a:xfrm>
            <a:off x="3505200" y="0"/>
            <a:ext cx="2000250" cy="461665"/>
          </a:xfrm>
          <a:prstGeom prst="rect">
            <a:avLst/>
          </a:prstGeom>
          <a:solidFill>
            <a:srgbClr val="FFC000"/>
          </a:solidFill>
          <a:ln w="38100">
            <a:solidFill>
              <a:srgbClr val="808000"/>
            </a:solidFill>
            <a:miter lim="800000"/>
            <a:headEnd/>
            <a:tailEnd/>
          </a:ln>
          <a:effectLst/>
        </p:spPr>
        <p:txBody>
          <a:bodyPr wrap="square">
            <a:spAutoFit/>
          </a:bodyPr>
          <a:lstStyle/>
          <a:p>
            <a:pPr algn="ctr"/>
            <a:r>
              <a:rPr lang="it-IT" sz="2400" b="1"/>
              <a:t>Sertorio</a:t>
            </a:r>
            <a:endParaRPr lang="it-IT" sz="2400" b="1" i="1"/>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5" name="Picture 5" descr="Spartaco marcia degli insorti"/>
          <p:cNvPicPr>
            <a:picLocks noChangeAspect="1" noChangeArrowheads="1"/>
          </p:cNvPicPr>
          <p:nvPr/>
        </p:nvPicPr>
        <p:blipFill>
          <a:blip r:embed="rId3" cstate="print"/>
          <a:srcRect/>
          <a:stretch>
            <a:fillRect/>
          </a:stretch>
        </p:blipFill>
        <p:spPr bwMode="auto">
          <a:xfrm>
            <a:off x="0" y="0"/>
            <a:ext cx="9144000" cy="6538778"/>
          </a:xfrm>
          <a:prstGeom prst="rect">
            <a:avLst/>
          </a:prstGeom>
          <a:noFill/>
          <a:ln w="38100">
            <a:solidFill>
              <a:srgbClr val="808000"/>
            </a:solidFill>
            <a:miter lim="800000"/>
            <a:headEnd/>
            <a:tailEnd/>
          </a:ln>
        </p:spPr>
      </p:pic>
      <p:sp>
        <p:nvSpPr>
          <p:cNvPr id="5" name="Text Box 2"/>
          <p:cNvSpPr txBox="1">
            <a:spLocks noChangeArrowheads="1"/>
          </p:cNvSpPr>
          <p:nvPr/>
        </p:nvSpPr>
        <p:spPr bwMode="auto">
          <a:xfrm>
            <a:off x="4854575" y="1177925"/>
            <a:ext cx="4289425" cy="461665"/>
          </a:xfrm>
          <a:prstGeom prst="rect">
            <a:avLst/>
          </a:prstGeom>
          <a:solidFill>
            <a:srgbClr val="92D050"/>
          </a:solidFill>
          <a:ln w="38100">
            <a:solidFill>
              <a:srgbClr val="808000"/>
            </a:solidFill>
            <a:miter lim="800000"/>
            <a:headEnd/>
            <a:tailEnd/>
          </a:ln>
          <a:effectLst/>
        </p:spPr>
        <p:txBody>
          <a:bodyPr>
            <a:spAutoFit/>
          </a:bodyPr>
          <a:lstStyle/>
          <a:p>
            <a:pPr algn="ctr"/>
            <a:r>
              <a:rPr lang="it-IT" sz="2400" b="1"/>
              <a:t>Spartaco</a:t>
            </a:r>
            <a:endParaRPr lang="it-IT" sz="2400" b="1" i="1"/>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8" name="Text Box 4"/>
          <p:cNvSpPr txBox="1">
            <a:spLocks noChangeArrowheads="1"/>
          </p:cNvSpPr>
          <p:nvPr/>
        </p:nvSpPr>
        <p:spPr bwMode="auto">
          <a:xfrm>
            <a:off x="1673225" y="549275"/>
            <a:ext cx="5754688" cy="495300"/>
          </a:xfrm>
          <a:prstGeom prst="rect">
            <a:avLst/>
          </a:prstGeom>
          <a:solidFill>
            <a:srgbClr val="008080"/>
          </a:solidFill>
          <a:ln w="38100">
            <a:solidFill>
              <a:srgbClr val="808000"/>
            </a:solidFill>
            <a:miter lim="800000"/>
            <a:headEnd/>
            <a:tailEnd/>
          </a:ln>
          <a:effectLst/>
        </p:spPr>
        <p:txBody>
          <a:bodyPr>
            <a:spAutoFit/>
          </a:bodyPr>
          <a:lstStyle/>
          <a:p>
            <a:pPr algn="ctr"/>
            <a:r>
              <a:rPr lang="it-IT" sz="2400" b="1"/>
              <a:t>Il consolato di Pompeo e Crasso</a:t>
            </a:r>
            <a:endParaRPr lang="it-IT" sz="2400" b="1" i="1"/>
          </a:p>
        </p:txBody>
      </p:sp>
      <p:pic>
        <p:nvPicPr>
          <p:cNvPr id="47109" name="Picture 5" descr="Crasso 2"/>
          <p:cNvPicPr>
            <a:picLocks noChangeAspect="1" noChangeArrowheads="1"/>
          </p:cNvPicPr>
          <p:nvPr/>
        </p:nvPicPr>
        <p:blipFill>
          <a:blip r:embed="rId3" cstate="print"/>
          <a:srcRect/>
          <a:stretch>
            <a:fillRect/>
          </a:stretch>
        </p:blipFill>
        <p:spPr bwMode="auto">
          <a:xfrm>
            <a:off x="5275263" y="1970088"/>
            <a:ext cx="2792412" cy="3584575"/>
          </a:xfrm>
          <a:prstGeom prst="rect">
            <a:avLst/>
          </a:prstGeom>
          <a:noFill/>
          <a:ln w="38100">
            <a:solidFill>
              <a:srgbClr val="808000"/>
            </a:solidFill>
            <a:miter lim="800000"/>
            <a:headEnd/>
            <a:tailEnd/>
          </a:ln>
        </p:spPr>
      </p:pic>
      <p:pic>
        <p:nvPicPr>
          <p:cNvPr id="47110" name="Picture 6" descr="Pompeo"/>
          <p:cNvPicPr>
            <a:picLocks noChangeAspect="1" noChangeArrowheads="1"/>
          </p:cNvPicPr>
          <p:nvPr/>
        </p:nvPicPr>
        <p:blipFill>
          <a:blip r:embed="rId4" cstate="print"/>
          <a:srcRect/>
          <a:stretch>
            <a:fillRect/>
          </a:stretch>
        </p:blipFill>
        <p:spPr bwMode="auto">
          <a:xfrm>
            <a:off x="949325" y="1973263"/>
            <a:ext cx="3036888" cy="3578225"/>
          </a:xfrm>
          <a:prstGeom prst="rect">
            <a:avLst/>
          </a:prstGeom>
          <a:noFill/>
          <a:ln w="38100">
            <a:solidFill>
              <a:srgbClr val="808000"/>
            </a:solidFill>
            <a:miter lim="800000"/>
            <a:headEnd/>
            <a:tailEnd/>
          </a:ln>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ext Box 2"/>
          <p:cNvSpPr txBox="1">
            <a:spLocks noChangeArrowheads="1"/>
          </p:cNvSpPr>
          <p:nvPr/>
        </p:nvSpPr>
        <p:spPr bwMode="auto">
          <a:xfrm>
            <a:off x="0" y="0"/>
            <a:ext cx="3009900" cy="830997"/>
          </a:xfrm>
          <a:prstGeom prst="rect">
            <a:avLst/>
          </a:prstGeom>
          <a:solidFill>
            <a:srgbClr val="92D050"/>
          </a:solidFill>
          <a:ln w="38100">
            <a:solidFill>
              <a:srgbClr val="808000"/>
            </a:solidFill>
            <a:miter lim="800000"/>
            <a:headEnd/>
            <a:tailEnd/>
          </a:ln>
          <a:effectLst/>
        </p:spPr>
        <p:txBody>
          <a:bodyPr wrap="square">
            <a:spAutoFit/>
          </a:bodyPr>
          <a:lstStyle/>
          <a:p>
            <a:pPr algn="ctr"/>
            <a:r>
              <a:rPr lang="it-IT" sz="2400" b="1"/>
              <a:t>Il consolato di Pompeo e Crasso</a:t>
            </a:r>
            <a:endParaRPr lang="it-IT" sz="2400" b="1" i="1"/>
          </a:p>
        </p:txBody>
      </p:sp>
      <p:pic>
        <p:nvPicPr>
          <p:cNvPr id="48132" name="Picture 4" descr="Pompeo"/>
          <p:cNvPicPr>
            <a:picLocks noChangeAspect="1" noChangeArrowheads="1"/>
          </p:cNvPicPr>
          <p:nvPr/>
        </p:nvPicPr>
        <p:blipFill>
          <a:blip r:embed="rId3" cstate="print"/>
          <a:srcRect/>
          <a:stretch>
            <a:fillRect/>
          </a:stretch>
        </p:blipFill>
        <p:spPr bwMode="auto">
          <a:xfrm>
            <a:off x="0" y="927100"/>
            <a:ext cx="3036887" cy="3578225"/>
          </a:xfrm>
          <a:prstGeom prst="rect">
            <a:avLst/>
          </a:prstGeom>
          <a:noFill/>
          <a:ln w="38100">
            <a:solidFill>
              <a:srgbClr val="808000"/>
            </a:solidFill>
            <a:miter lim="800000"/>
            <a:headEnd/>
            <a:tailEnd/>
          </a:ln>
        </p:spPr>
      </p:pic>
      <p:sp>
        <p:nvSpPr>
          <p:cNvPr id="48133" name="Text Box 5"/>
          <p:cNvSpPr txBox="1">
            <a:spLocks noChangeArrowheads="1"/>
          </p:cNvSpPr>
          <p:nvPr/>
        </p:nvSpPr>
        <p:spPr bwMode="auto">
          <a:xfrm>
            <a:off x="3067050" y="0"/>
            <a:ext cx="6076950" cy="6740307"/>
          </a:xfrm>
          <a:prstGeom prst="rect">
            <a:avLst/>
          </a:prstGeom>
          <a:solidFill>
            <a:srgbClr val="C0C0C0"/>
          </a:solidFill>
          <a:ln w="38100">
            <a:solidFill>
              <a:srgbClr val="808000"/>
            </a:solidFill>
            <a:miter lim="800000"/>
            <a:headEnd/>
            <a:tailEnd/>
          </a:ln>
          <a:effectLst/>
        </p:spPr>
        <p:txBody>
          <a:bodyPr wrap="square">
            <a:spAutoFit/>
          </a:bodyPr>
          <a:lstStyle/>
          <a:p>
            <a:pPr algn="just"/>
            <a:r>
              <a:rPr lang="it-IT" sz="2400" b="1" dirty="0"/>
              <a:t>     Figlio di </a:t>
            </a:r>
            <a:r>
              <a:rPr lang="it-IT" sz="2400" b="1" dirty="0" err="1"/>
              <a:t>Pompeo</a:t>
            </a:r>
            <a:r>
              <a:rPr lang="it-IT" sz="2400" b="1" dirty="0"/>
              <a:t> </a:t>
            </a:r>
            <a:r>
              <a:rPr lang="it-IT" sz="2400" b="1" dirty="0" err="1"/>
              <a:t>Strabone</a:t>
            </a:r>
            <a:r>
              <a:rPr lang="it-IT" sz="2400" b="1" dirty="0"/>
              <a:t>, si schiera con Silla mettendo a sua disposizione l’esercito “ereditato” dal padre. Annienta i resti dell’esercito mariano fuggiti in Sicilia e poi in Africa; rompe con Silla che gli rifiuta il trionfo e che però riesce ad ottenere facendo leva sulle sue truppe e sull’appoggio garantitogli dai </a:t>
            </a:r>
            <a:r>
              <a:rPr lang="it-IT" sz="2400" b="1" dirty="0" err="1"/>
              <a:t>Metelli</a:t>
            </a:r>
            <a:r>
              <a:rPr lang="it-IT" sz="2400" b="1" dirty="0"/>
              <a:t> con i quali si era imparentato grazie al matrimonio con </a:t>
            </a:r>
            <a:r>
              <a:rPr lang="it-IT" sz="2400" b="1" dirty="0" err="1"/>
              <a:t>Mucia</a:t>
            </a:r>
            <a:r>
              <a:rPr lang="it-IT" sz="2400" b="1" dirty="0"/>
              <a:t>. La sua indipendenza da Silla è sottolineata dall’appoggio che presta a Lepido, che prima salva da un processo </a:t>
            </a:r>
            <a:r>
              <a:rPr lang="it-IT" sz="2400" b="1" i="1" dirty="0"/>
              <a:t>de </a:t>
            </a:r>
            <a:r>
              <a:rPr lang="it-IT" sz="2400" b="1" i="1" dirty="0" err="1"/>
              <a:t>repetundis</a:t>
            </a:r>
            <a:r>
              <a:rPr lang="it-IT" sz="2400" b="1" dirty="0"/>
              <a:t> e poi sostiene per il consolato (79).  Staccatosi da Lepido, è inviato nel 76 in Spagna contro </a:t>
            </a:r>
            <a:r>
              <a:rPr lang="it-IT" sz="2400" b="1" dirty="0" err="1"/>
              <a:t>Sertorio</a:t>
            </a:r>
            <a:r>
              <a:rPr lang="it-IT" sz="2400" b="1" dirty="0"/>
              <a:t>; di ritorno dalla Spagna annienta i resti dell’esercito di Spartaco (71). </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ext Box 2"/>
          <p:cNvSpPr txBox="1">
            <a:spLocks noChangeArrowheads="1"/>
          </p:cNvSpPr>
          <p:nvPr/>
        </p:nvSpPr>
        <p:spPr bwMode="auto">
          <a:xfrm>
            <a:off x="0" y="1"/>
            <a:ext cx="2933699" cy="1384995"/>
          </a:xfrm>
          <a:prstGeom prst="rect">
            <a:avLst/>
          </a:prstGeom>
          <a:solidFill>
            <a:srgbClr val="92D050"/>
          </a:solidFill>
          <a:ln w="38100">
            <a:solidFill>
              <a:srgbClr val="808000"/>
            </a:solidFill>
            <a:miter lim="800000"/>
            <a:headEnd/>
            <a:tailEnd/>
          </a:ln>
          <a:effectLst/>
        </p:spPr>
        <p:txBody>
          <a:bodyPr wrap="square">
            <a:spAutoFit/>
          </a:bodyPr>
          <a:lstStyle/>
          <a:p>
            <a:pPr algn="ctr"/>
            <a:r>
              <a:rPr lang="it-IT" sz="2800" b="1" dirty="0"/>
              <a:t>Il consolato di </a:t>
            </a:r>
            <a:r>
              <a:rPr lang="it-IT" sz="2800" b="1" dirty="0" err="1"/>
              <a:t>Pompeo</a:t>
            </a:r>
            <a:r>
              <a:rPr lang="it-IT" sz="2800" b="1" dirty="0"/>
              <a:t> e Crasso</a:t>
            </a:r>
            <a:endParaRPr lang="it-IT" sz="2800" b="1" i="1" dirty="0"/>
          </a:p>
        </p:txBody>
      </p:sp>
      <p:pic>
        <p:nvPicPr>
          <p:cNvPr id="49155" name="Picture 3" descr="Crasso 2"/>
          <p:cNvPicPr>
            <a:picLocks noChangeAspect="1" noChangeArrowheads="1"/>
          </p:cNvPicPr>
          <p:nvPr/>
        </p:nvPicPr>
        <p:blipFill>
          <a:blip r:embed="rId3" cstate="print"/>
          <a:srcRect/>
          <a:stretch>
            <a:fillRect/>
          </a:stretch>
        </p:blipFill>
        <p:spPr bwMode="auto">
          <a:xfrm>
            <a:off x="0" y="1447800"/>
            <a:ext cx="2933700" cy="3765944"/>
          </a:xfrm>
          <a:prstGeom prst="rect">
            <a:avLst/>
          </a:prstGeom>
          <a:noFill/>
          <a:ln w="38100">
            <a:solidFill>
              <a:srgbClr val="808000"/>
            </a:solidFill>
            <a:miter lim="800000"/>
            <a:headEnd/>
            <a:tailEnd/>
          </a:ln>
        </p:spPr>
      </p:pic>
      <p:sp>
        <p:nvSpPr>
          <p:cNvPr id="49157" name="Text Box 5"/>
          <p:cNvSpPr txBox="1">
            <a:spLocks noChangeArrowheads="1"/>
          </p:cNvSpPr>
          <p:nvPr/>
        </p:nvSpPr>
        <p:spPr bwMode="auto">
          <a:xfrm>
            <a:off x="2952750" y="1"/>
            <a:ext cx="6191250" cy="5509200"/>
          </a:xfrm>
          <a:prstGeom prst="rect">
            <a:avLst/>
          </a:prstGeom>
          <a:solidFill>
            <a:srgbClr val="C0C0C0"/>
          </a:solidFill>
          <a:ln w="38100">
            <a:solidFill>
              <a:srgbClr val="808000"/>
            </a:solidFill>
            <a:miter lim="800000"/>
            <a:headEnd/>
            <a:tailEnd/>
          </a:ln>
          <a:effectLst/>
        </p:spPr>
        <p:txBody>
          <a:bodyPr wrap="square">
            <a:spAutoFit/>
          </a:bodyPr>
          <a:lstStyle/>
          <a:p>
            <a:pPr algn="just"/>
            <a:r>
              <a:rPr lang="it-IT" sz="3200" b="1" dirty="0"/>
              <a:t>     Esponente di una facoltosa famiglia della </a:t>
            </a:r>
            <a:r>
              <a:rPr lang="it-IT" sz="3200" b="1" i="1" dirty="0" err="1"/>
              <a:t>nobilitas</a:t>
            </a:r>
            <a:r>
              <a:rPr lang="it-IT" sz="3200" b="1" dirty="0"/>
              <a:t> plebea, si era schierato con Silla, mettendo a sua disposizione un esercito di 2500 uomini. Arricchitosi  ulteriormente durante le proscrizioni, aveva ottenuto il comando della guerra contro Spartaco (72) sconfiggendolo e annientandone l’esercito (71).  </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ext Box 2"/>
          <p:cNvSpPr txBox="1">
            <a:spLocks noChangeArrowheads="1"/>
          </p:cNvSpPr>
          <p:nvPr/>
        </p:nvSpPr>
        <p:spPr bwMode="auto">
          <a:xfrm>
            <a:off x="2949575" y="282575"/>
            <a:ext cx="3394075" cy="830997"/>
          </a:xfrm>
          <a:prstGeom prst="rect">
            <a:avLst/>
          </a:prstGeom>
          <a:solidFill>
            <a:srgbClr val="92D050"/>
          </a:solidFill>
          <a:ln w="38100">
            <a:solidFill>
              <a:srgbClr val="808000"/>
            </a:solidFill>
            <a:miter lim="800000"/>
            <a:headEnd/>
            <a:tailEnd/>
          </a:ln>
          <a:effectLst/>
        </p:spPr>
        <p:txBody>
          <a:bodyPr wrap="square">
            <a:spAutoFit/>
          </a:bodyPr>
          <a:lstStyle/>
          <a:p>
            <a:pPr algn="ctr"/>
            <a:r>
              <a:rPr lang="it-IT" sz="2400" b="1" dirty="0"/>
              <a:t>Il consolato di </a:t>
            </a:r>
            <a:r>
              <a:rPr lang="it-IT" sz="2400" b="1" dirty="0" err="1"/>
              <a:t>Pompeo</a:t>
            </a:r>
            <a:r>
              <a:rPr lang="it-IT" sz="2400" b="1" dirty="0"/>
              <a:t> e Crasso</a:t>
            </a:r>
            <a:endParaRPr lang="it-IT" sz="2400" b="1" i="1" dirty="0"/>
          </a:p>
        </p:txBody>
      </p:sp>
      <p:sp>
        <p:nvSpPr>
          <p:cNvPr id="50180" name="Text Box 4"/>
          <p:cNvSpPr txBox="1">
            <a:spLocks noChangeArrowheads="1"/>
          </p:cNvSpPr>
          <p:nvPr/>
        </p:nvSpPr>
        <p:spPr bwMode="auto">
          <a:xfrm>
            <a:off x="241300" y="1952625"/>
            <a:ext cx="8645525" cy="3539430"/>
          </a:xfrm>
          <a:prstGeom prst="rect">
            <a:avLst/>
          </a:prstGeom>
          <a:solidFill>
            <a:srgbClr val="C0C0C0"/>
          </a:solidFill>
          <a:ln w="38100">
            <a:solidFill>
              <a:srgbClr val="808000"/>
            </a:solidFill>
            <a:miter lim="800000"/>
            <a:headEnd/>
            <a:tailEnd/>
          </a:ln>
          <a:effectLst/>
        </p:spPr>
        <p:txBody>
          <a:bodyPr>
            <a:spAutoFit/>
          </a:bodyPr>
          <a:lstStyle/>
          <a:p>
            <a:pPr algn="just"/>
            <a:r>
              <a:rPr lang="it-IT" b="1" dirty="0"/>
              <a:t>     </a:t>
            </a:r>
            <a:r>
              <a:rPr lang="it-IT" sz="2800" b="1" dirty="0"/>
              <a:t>I due personaggi si presentano per il consolato del 70; per quanto rivali fin dalla militanza con Silla, e adesso in contrasto per chi dovesse avere il merito della vittoria su Spartaco, collaborano ottenendo facilmente la nomina. Alla fine del 71, celebrati i rispettivi trionfi, congedano le truppe e danno inizio al loro mandato; il  primo atto è il ripristino dei poteri del tribuno della plebe.   </a:t>
            </a:r>
            <a:endParaRPr lang="it-IT" b="1" dirty="0"/>
          </a:p>
        </p:txBody>
      </p:sp>
    </p:spTree>
  </p:cSld>
  <p:clrMapOvr>
    <a:masterClrMapping/>
  </p:clrMapOvr>
</p:sld>
</file>

<file path=ppt/theme/theme1.xml><?xml version="1.0" encoding="utf-8"?>
<a:theme xmlns:a="http://schemas.openxmlformats.org/drawingml/2006/main" name="Struttura predefinita">
  <a:themeElements>
    <a:clrScheme name="Struttura predefinita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Struttura predefinita">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truttura predefinita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truttura predefinita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truttura predefinita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truttura predefinita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truttura predefinita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truttura predefinita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truttura predefinita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truttura predefinita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truttura predefinita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truttura predefinita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truttura predefinita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truttura predefinita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16765</TotalTime>
  <Words>8921</Words>
  <Application>Microsoft Office PowerPoint</Application>
  <PresentationFormat>Presentazione su schermo (4:3)</PresentationFormat>
  <Paragraphs>414</Paragraphs>
  <Slides>49</Slides>
  <Notes>47</Notes>
  <HiddenSlides>0</HiddenSlides>
  <MMClips>0</MMClips>
  <ScaleCrop>false</ScaleCrop>
  <HeadingPairs>
    <vt:vector size="4" baseType="variant">
      <vt:variant>
        <vt:lpstr>Tema</vt:lpstr>
      </vt:variant>
      <vt:variant>
        <vt:i4>1</vt:i4>
      </vt:variant>
      <vt:variant>
        <vt:lpstr>Titoli diapositive</vt:lpstr>
      </vt:variant>
      <vt:variant>
        <vt:i4>49</vt:i4>
      </vt:variant>
    </vt:vector>
  </HeadingPairs>
  <TitlesOfParts>
    <vt:vector size="50" baseType="lpstr">
      <vt:lpstr>Struttura predefinita</vt:lpstr>
      <vt:lpstr>Diapositiva 1</vt:lpstr>
      <vt:lpstr>Diapositiva 2</vt:lpstr>
      <vt:lpstr>Diapositiva 3</vt:lpstr>
      <vt:lpstr>Diapositiva 4</vt:lpstr>
      <vt:lpstr>Diapositiva 5</vt:lpstr>
      <vt:lpstr>Diapositiva 6</vt:lpstr>
      <vt:lpstr>Diapositiva 7</vt:lpstr>
      <vt:lpstr>Diapositiva 8</vt:lpstr>
      <vt:lpstr>Diapositiva 9</vt:lpstr>
      <vt:lpstr>Diapositiva 10</vt:lpstr>
      <vt:lpstr>Diapositiva 11</vt:lpstr>
      <vt:lpstr>Diapositiva 12</vt:lpstr>
      <vt:lpstr>Diapositiva 13</vt:lpstr>
      <vt:lpstr>Diapositiva 14</vt:lpstr>
      <vt:lpstr>Diapositiva 15</vt:lpstr>
      <vt:lpstr>Diapositiva 16</vt:lpstr>
      <vt:lpstr>Diapositiva 17</vt:lpstr>
      <vt:lpstr>Diapositiva 18</vt:lpstr>
      <vt:lpstr>Diapositiva 19</vt:lpstr>
      <vt:lpstr>Diapositiva 20</vt:lpstr>
      <vt:lpstr>Diapositiva 21</vt:lpstr>
      <vt:lpstr>Diapositiva 22</vt:lpstr>
      <vt:lpstr>Diapositiva 23</vt:lpstr>
      <vt:lpstr>Diapositiva 24</vt:lpstr>
      <vt:lpstr>Diapositiva 25</vt:lpstr>
      <vt:lpstr>Diapositiva 26</vt:lpstr>
      <vt:lpstr>Diapositiva 27</vt:lpstr>
      <vt:lpstr>Diapositiva 28</vt:lpstr>
      <vt:lpstr>Diapositiva 29</vt:lpstr>
      <vt:lpstr>Diapositiva 30</vt:lpstr>
      <vt:lpstr>Diapositiva 31</vt:lpstr>
      <vt:lpstr>Diapositiva 32</vt:lpstr>
      <vt:lpstr>Diapositiva 33</vt:lpstr>
      <vt:lpstr>Diapositiva 34</vt:lpstr>
      <vt:lpstr>Diapositiva 35</vt:lpstr>
      <vt:lpstr>Diapositiva 36</vt:lpstr>
      <vt:lpstr>Diapositiva 37</vt:lpstr>
      <vt:lpstr>Diapositiva 38</vt:lpstr>
      <vt:lpstr>Diapositiva 39</vt:lpstr>
      <vt:lpstr>Diapositiva 40</vt:lpstr>
      <vt:lpstr>Diapositiva 41</vt:lpstr>
      <vt:lpstr>Diapositiva 42</vt:lpstr>
      <vt:lpstr>Diapositiva 43</vt:lpstr>
      <vt:lpstr>Diapositiva 44</vt:lpstr>
      <vt:lpstr>Diapositiva 45</vt:lpstr>
      <vt:lpstr>Diapositiva 46</vt:lpstr>
      <vt:lpstr>Diapositiva 47</vt:lpstr>
      <vt:lpstr>Diapositiva 48</vt:lpstr>
      <vt:lpstr>Diapositiva 49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gianluca</dc:creator>
  <cp:lastModifiedBy>HP</cp:lastModifiedBy>
  <cp:revision>1363</cp:revision>
  <dcterms:created xsi:type="dcterms:W3CDTF">2005-04-13T07:32:28Z</dcterms:created>
  <dcterms:modified xsi:type="dcterms:W3CDTF">2017-02-14T17:33:36Z</dcterms:modified>
</cp:coreProperties>
</file>