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68" r:id="rId2"/>
    <p:sldId id="269" r:id="rId3"/>
    <p:sldId id="271" r:id="rId4"/>
    <p:sldId id="326" r:id="rId5"/>
    <p:sldId id="327" r:id="rId6"/>
    <p:sldId id="270" r:id="rId7"/>
    <p:sldId id="272" r:id="rId8"/>
    <p:sldId id="274" r:id="rId9"/>
    <p:sldId id="275" r:id="rId10"/>
    <p:sldId id="299" r:id="rId11"/>
    <p:sldId id="300" r:id="rId12"/>
    <p:sldId id="301" r:id="rId13"/>
    <p:sldId id="303" r:id="rId14"/>
    <p:sldId id="302" r:id="rId15"/>
    <p:sldId id="304" r:id="rId16"/>
    <p:sldId id="305" r:id="rId17"/>
    <p:sldId id="306" r:id="rId18"/>
    <p:sldId id="307" r:id="rId19"/>
    <p:sldId id="308" r:id="rId20"/>
    <p:sldId id="309" r:id="rId21"/>
    <p:sldId id="312" r:id="rId22"/>
    <p:sldId id="310" r:id="rId23"/>
    <p:sldId id="311" r:id="rId24"/>
    <p:sldId id="314" r:id="rId25"/>
    <p:sldId id="273"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315" r:id="rId39"/>
    <p:sldId id="316" r:id="rId40"/>
    <p:sldId id="317" r:id="rId41"/>
    <p:sldId id="318" r:id="rId42"/>
    <p:sldId id="289" r:id="rId43"/>
    <p:sldId id="290" r:id="rId44"/>
    <p:sldId id="291" r:id="rId45"/>
    <p:sldId id="319" r:id="rId46"/>
    <p:sldId id="320" r:id="rId47"/>
    <p:sldId id="292" r:id="rId48"/>
    <p:sldId id="321" r:id="rId49"/>
    <p:sldId id="322" r:id="rId50"/>
    <p:sldId id="323" r:id="rId51"/>
    <p:sldId id="324" r:id="rId52"/>
    <p:sldId id="325" r:id="rId53"/>
    <p:sldId id="264" r:id="rId54"/>
    <p:sldId id="262" r:id="rId55"/>
    <p:sldId id="263" r:id="rId56"/>
    <p:sldId id="261" r:id="rId57"/>
    <p:sldId id="259" r:id="rId58"/>
    <p:sldId id="258" r:id="rId59"/>
    <p:sldId id="256" r:id="rId60"/>
    <p:sldId id="260" r:id="rId61"/>
    <p:sldId id="328" r:id="rId62"/>
    <p:sldId id="265" r:id="rId63"/>
    <p:sldId id="293" r:id="rId64"/>
    <p:sldId id="257" r:id="rId65"/>
    <p:sldId id="266" r:id="rId66"/>
    <p:sldId id="267" r:id="rId67"/>
    <p:sldId id="298" r:id="rId68"/>
    <p:sldId id="294" r:id="rId69"/>
    <p:sldId id="295" r:id="rId70"/>
    <p:sldId id="296" r:id="rId71"/>
    <p:sldId id="297" r:id="rId72"/>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250" autoAdjust="0"/>
    <p:restoredTop sz="69892" autoAdjust="0"/>
  </p:normalViewPr>
  <p:slideViewPr>
    <p:cSldViewPr snapToGrid="0">
      <p:cViewPr>
        <p:scale>
          <a:sx n="50" d="100"/>
          <a:sy n="50" d="100"/>
        </p:scale>
        <p:origin x="-2130" y="-90"/>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335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1E5AE0-C3F1-41AF-96C2-462E537497A8}" type="datetimeFigureOut">
              <a:rPr lang="it-IT" smtClean="0"/>
              <a:pPr/>
              <a:t>13/02/2017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F7B10B-BD99-4C93-851C-1943BDF7551B}"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La 2° Guerra</a:t>
            </a:r>
            <a:r>
              <a:rPr lang="it-IT" sz="2000" baseline="0" dirty="0" smtClean="0"/>
              <a:t> Punica h</a:t>
            </a:r>
            <a:r>
              <a:rPr lang="it-IT" sz="2000" dirty="0" smtClean="0"/>
              <a:t>a </a:t>
            </a:r>
            <a:r>
              <a:rPr lang="it-IT" sz="2000" dirty="0" smtClean="0"/>
              <a:t>una serie di </a:t>
            </a:r>
            <a:r>
              <a:rPr lang="it-IT" sz="2000" dirty="0" smtClean="0"/>
              <a:t>ripercussioni negative</a:t>
            </a:r>
            <a:r>
              <a:rPr lang="it-IT" sz="2000" baseline="0" dirty="0" smtClean="0"/>
              <a:t> per</a:t>
            </a:r>
            <a:r>
              <a:rPr lang="it-IT" sz="2000" dirty="0" smtClean="0"/>
              <a:t> l’Italia, soprattutto</a:t>
            </a:r>
            <a:r>
              <a:rPr lang="it-IT" sz="2000" baseline="0" dirty="0" smtClean="0"/>
              <a:t> riguardo alla</a:t>
            </a:r>
            <a:r>
              <a:rPr lang="it-IT" sz="2000" dirty="0" smtClean="0"/>
              <a:t> parte centro-meridionale,</a:t>
            </a:r>
            <a:r>
              <a:rPr lang="it-IT" sz="2000" baseline="0" dirty="0" smtClean="0"/>
              <a:t> ove più a lungo si </a:t>
            </a:r>
            <a:r>
              <a:rPr lang="it-IT" sz="2000" baseline="0" dirty="0" err="1" smtClean="0"/>
              <a:t>combattè</a:t>
            </a:r>
            <a:r>
              <a:rPr lang="it-IT" sz="2000" baseline="0" dirty="0" smtClean="0"/>
              <a:t> con </a:t>
            </a:r>
            <a:r>
              <a:rPr lang="it-IT" sz="2000" baseline="0" dirty="0" smtClean="0"/>
              <a:t>gli eserciti di Annibale</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20000"/>
          </a:bodyPr>
          <a:lstStyle/>
          <a:p>
            <a:r>
              <a:rPr lang="it-IT" sz="1600" dirty="0" smtClean="0"/>
              <a:t>Come</a:t>
            </a:r>
            <a:r>
              <a:rPr lang="it-IT" sz="1600" baseline="0" dirty="0" smtClean="0"/>
              <a:t> si può notare bene dalla Cartina, la deduzione di colonie è improntata su una politica di dislocazione di Colonie Romane lungo tutto confine, in modo da occupare centri strategici. </a:t>
            </a:r>
            <a:r>
              <a:rPr lang="it-IT" sz="1600" baseline="0" dirty="0" err="1" smtClean="0"/>
              <a:t>Aquileia</a:t>
            </a:r>
            <a:r>
              <a:rPr lang="it-IT" sz="1600" baseline="0" dirty="0" smtClean="0"/>
              <a:t> in futuro rappresenterà un baluardo della difesa italiana grazie alla fitta rete di canali navigabili costruiti. Cremona e Piacenza sono dedotte in modo da occupare l’ansa a Sud e a Nord del Po in modo da permettere una comunicazione più accessibile. </a:t>
            </a:r>
            <a:r>
              <a:rPr lang="it-IT" sz="1600" b="0" i="0" kern="1200" dirty="0" smtClean="0">
                <a:solidFill>
                  <a:schemeClr val="tx1"/>
                </a:solidFill>
                <a:latin typeface="+mn-lt"/>
                <a:ea typeface="+mn-ea"/>
                <a:cs typeface="+mn-cs"/>
              </a:rPr>
              <a:t>Come si comportarono i romani con i popoli della Valle padana?</a:t>
            </a:r>
            <a:br>
              <a:rPr lang="it-IT" sz="1600" b="0" i="0" kern="1200" dirty="0" smtClean="0">
                <a:solidFill>
                  <a:schemeClr val="tx1"/>
                </a:solidFill>
                <a:latin typeface="+mn-lt"/>
                <a:ea typeface="+mn-ea"/>
                <a:cs typeface="+mn-cs"/>
              </a:rPr>
            </a:br>
            <a:r>
              <a:rPr lang="it-IT" sz="1600" b="0" i="0" kern="1200" dirty="0" smtClean="0">
                <a:solidFill>
                  <a:schemeClr val="tx1"/>
                </a:solidFill>
                <a:latin typeface="+mn-lt"/>
                <a:ea typeface="+mn-ea"/>
                <a:cs typeface="+mn-cs"/>
              </a:rPr>
              <a:t>1) Colonie di diritto romano. A partire dal 183 a.C. questo tipo di colonia venne dedotta anche nella Valle padana. Così furono fondati i centri di Modena e Parma. Il corpo civico era formato da cittadini romani di pieno diritto. La città era considerata parte integrante dello stato romano e veniva amministrata direttamente da Roma. In queste colonie lo stato romano, volutamente, tendeva all'assegnazione di lotti molto bassi e possibilmente uguali, per non alterare i rapporti di forza con la madrepatria. </a:t>
            </a:r>
            <a:br>
              <a:rPr lang="it-IT" sz="1600" b="0" i="0" kern="1200" dirty="0" smtClean="0">
                <a:solidFill>
                  <a:schemeClr val="tx1"/>
                </a:solidFill>
                <a:latin typeface="+mn-lt"/>
                <a:ea typeface="+mn-ea"/>
                <a:cs typeface="+mn-cs"/>
              </a:rPr>
            </a:br>
            <a:r>
              <a:rPr lang="it-IT" sz="1600" b="0" i="0" kern="1200" dirty="0" smtClean="0">
                <a:solidFill>
                  <a:schemeClr val="tx1"/>
                </a:solidFill>
                <a:latin typeface="+mn-lt"/>
                <a:ea typeface="+mn-ea"/>
                <a:cs typeface="+mn-cs"/>
              </a:rPr>
              <a:t>2) Colonie di diritto latino. La prima della Valle padana fu </a:t>
            </a:r>
            <a:r>
              <a:rPr lang="it-IT" sz="1600" b="0" i="1" kern="1200" dirty="0" err="1" smtClean="0">
                <a:solidFill>
                  <a:schemeClr val="tx1"/>
                </a:solidFill>
                <a:latin typeface="+mn-lt"/>
                <a:ea typeface="+mn-ea"/>
                <a:cs typeface="+mn-cs"/>
              </a:rPr>
              <a:t>Ariminum</a:t>
            </a:r>
            <a:r>
              <a:rPr lang="it-IT" sz="1600" b="0" i="0" kern="1200" dirty="0" smtClean="0">
                <a:solidFill>
                  <a:schemeClr val="tx1"/>
                </a:solidFill>
                <a:latin typeface="+mn-lt"/>
                <a:ea typeface="+mn-ea"/>
                <a:cs typeface="+mn-cs"/>
              </a:rPr>
              <a:t>, fondata nel 268 a.C. con 6.000 famiglie, di cui 5.800 capifamiglia erano fanti e i restanti 200 cavalieri. Lo stesso avvenne per le colonie gemelle di </a:t>
            </a:r>
            <a:r>
              <a:rPr lang="it-IT" sz="1600" b="0" i="1" kern="1200" dirty="0" err="1" smtClean="0">
                <a:solidFill>
                  <a:schemeClr val="tx1"/>
                </a:solidFill>
                <a:latin typeface="+mn-lt"/>
                <a:ea typeface="+mn-ea"/>
                <a:cs typeface="+mn-cs"/>
              </a:rPr>
              <a:t>Placentia</a:t>
            </a:r>
            <a:r>
              <a:rPr lang="it-IT" sz="1600" b="0" i="0" kern="1200" dirty="0" smtClean="0">
                <a:solidFill>
                  <a:schemeClr val="tx1"/>
                </a:solidFill>
                <a:latin typeface="+mn-lt"/>
                <a:ea typeface="+mn-ea"/>
                <a:cs typeface="+mn-cs"/>
              </a:rPr>
              <a:t> e </a:t>
            </a:r>
            <a:r>
              <a:rPr lang="it-IT" sz="1600" b="0" i="1" kern="1200" dirty="0" smtClean="0">
                <a:solidFill>
                  <a:schemeClr val="tx1"/>
                </a:solidFill>
                <a:latin typeface="+mn-lt"/>
                <a:ea typeface="+mn-ea"/>
                <a:cs typeface="+mn-cs"/>
              </a:rPr>
              <a:t>Cremona </a:t>
            </a:r>
            <a:r>
              <a:rPr lang="it-IT" sz="1600" b="0" i="0" kern="1200" dirty="0" smtClean="0">
                <a:solidFill>
                  <a:schemeClr val="tx1"/>
                </a:solidFill>
                <a:latin typeface="+mn-lt"/>
                <a:ea typeface="+mn-ea"/>
                <a:cs typeface="+mn-cs"/>
              </a:rPr>
              <a:t>(218 a.C.). La classe dei centurioni apparve per la prima volta, nella letteratura storica romana, in occasione della fondazione di </a:t>
            </a:r>
            <a:r>
              <a:rPr lang="it-IT" sz="1600" b="0" i="0" kern="1200" dirty="0" err="1" smtClean="0">
                <a:solidFill>
                  <a:schemeClr val="tx1"/>
                </a:solidFill>
                <a:latin typeface="+mn-lt"/>
                <a:ea typeface="+mn-ea"/>
                <a:cs typeface="+mn-cs"/>
              </a:rPr>
              <a:t>Aquileia</a:t>
            </a:r>
            <a:r>
              <a:rPr lang="it-IT" sz="1600" b="0" i="0" kern="1200" dirty="0" smtClean="0">
                <a:solidFill>
                  <a:schemeClr val="tx1"/>
                </a:solidFill>
                <a:latin typeface="+mn-lt"/>
                <a:ea typeface="+mn-ea"/>
                <a:cs typeface="+mn-cs"/>
              </a:rPr>
              <a:t> (181 a.C.), come classe intermedia tra fanti e cavalieri.</a:t>
            </a:r>
          </a:p>
          <a:p>
            <a:r>
              <a:rPr lang="it-IT" sz="1600" b="0" i="0" kern="1200" dirty="0" smtClean="0">
                <a:solidFill>
                  <a:schemeClr val="tx1"/>
                </a:solidFill>
                <a:latin typeface="+mn-lt"/>
                <a:ea typeface="+mn-ea"/>
                <a:cs typeface="+mn-cs"/>
              </a:rPr>
              <a:t>Le </a:t>
            </a:r>
            <a:r>
              <a:rPr lang="it-IT" sz="1600" b="1" i="0" kern="1200" dirty="0" smtClean="0">
                <a:solidFill>
                  <a:schemeClr val="tx1"/>
                </a:solidFill>
                <a:latin typeface="+mn-lt"/>
                <a:ea typeface="+mn-ea"/>
                <a:cs typeface="+mn-cs"/>
              </a:rPr>
              <a:t>assegnazioni </a:t>
            </a:r>
            <a:r>
              <a:rPr lang="it-IT" sz="1600" b="1" i="0" kern="1200" dirty="0" err="1" smtClean="0">
                <a:solidFill>
                  <a:schemeClr val="tx1"/>
                </a:solidFill>
                <a:latin typeface="+mn-lt"/>
                <a:ea typeface="+mn-ea"/>
                <a:cs typeface="+mn-cs"/>
              </a:rPr>
              <a:t>viritane</a:t>
            </a:r>
            <a:r>
              <a:rPr lang="it-IT" sz="1600" b="0" i="0" kern="1200" dirty="0" smtClean="0">
                <a:solidFill>
                  <a:schemeClr val="tx1"/>
                </a:solidFill>
                <a:latin typeface="+mn-lt"/>
                <a:ea typeface="+mn-ea"/>
                <a:cs typeface="+mn-cs"/>
              </a:rPr>
              <a:t/>
            </a:r>
            <a:br>
              <a:rPr lang="it-IT" sz="1600" b="0" i="0" kern="1200" dirty="0" smtClean="0">
                <a:solidFill>
                  <a:schemeClr val="tx1"/>
                </a:solidFill>
                <a:latin typeface="+mn-lt"/>
                <a:ea typeface="+mn-ea"/>
                <a:cs typeface="+mn-cs"/>
              </a:rPr>
            </a:br>
            <a:r>
              <a:rPr lang="it-IT" sz="1600" b="0" i="0" kern="1200" dirty="0" smtClean="0">
                <a:solidFill>
                  <a:schemeClr val="tx1"/>
                </a:solidFill>
                <a:latin typeface="+mn-lt"/>
                <a:ea typeface="+mn-ea"/>
                <a:cs typeface="+mn-cs"/>
              </a:rPr>
              <a:t>Le assegnazioni di terre nell'area cisalpina non avvennero solo tramite la fondazione di colonie (o di </a:t>
            </a:r>
            <a:r>
              <a:rPr lang="it-IT" sz="1600" b="0" i="1" kern="1200" dirty="0" smtClean="0">
                <a:solidFill>
                  <a:schemeClr val="tx1"/>
                </a:solidFill>
                <a:latin typeface="+mn-lt"/>
                <a:ea typeface="+mn-ea"/>
                <a:cs typeface="+mn-cs"/>
              </a:rPr>
              <a:t>fora</a:t>
            </a:r>
            <a:r>
              <a:rPr lang="it-IT" sz="1600" b="0" i="0" kern="1200" dirty="0" smtClean="0">
                <a:solidFill>
                  <a:schemeClr val="tx1"/>
                </a:solidFill>
                <a:latin typeface="+mn-lt"/>
                <a:ea typeface="+mn-ea"/>
                <a:cs typeface="+mn-cs"/>
              </a:rPr>
              <a:t>, come vedremo nella prossima pagina), ma anche con "trattativa privata" a cittadini romani che, con le loro famiglie, si insediavano in una data zona. Si trattava cioè di assegnazioni fatte singolarmente. Il termine latino </a:t>
            </a:r>
            <a:r>
              <a:rPr lang="it-IT" sz="1600" b="0" i="1" kern="1200" dirty="0" err="1" smtClean="0">
                <a:solidFill>
                  <a:schemeClr val="tx1"/>
                </a:solidFill>
                <a:latin typeface="+mn-lt"/>
                <a:ea typeface="+mn-ea"/>
                <a:cs typeface="+mn-cs"/>
              </a:rPr>
              <a:t>viritim</a:t>
            </a:r>
            <a:r>
              <a:rPr lang="it-IT" sz="1600" b="0" i="0" kern="1200" dirty="0" smtClean="0">
                <a:solidFill>
                  <a:schemeClr val="tx1"/>
                </a:solidFill>
                <a:latin typeface="+mn-lt"/>
                <a:ea typeface="+mn-ea"/>
                <a:cs typeface="+mn-cs"/>
              </a:rPr>
              <a:t> significa appunto "singolarmente". I coloni </a:t>
            </a:r>
            <a:r>
              <a:rPr lang="it-IT" sz="1600" b="0" i="0" kern="1200" dirty="0" err="1" smtClean="0">
                <a:solidFill>
                  <a:schemeClr val="tx1"/>
                </a:solidFill>
                <a:latin typeface="+mn-lt"/>
                <a:ea typeface="+mn-ea"/>
                <a:cs typeface="+mn-cs"/>
              </a:rPr>
              <a:t>viritani</a:t>
            </a:r>
            <a:r>
              <a:rPr lang="it-IT" sz="1600" b="0" i="0" kern="1200" dirty="0" smtClean="0">
                <a:solidFill>
                  <a:schemeClr val="tx1"/>
                </a:solidFill>
                <a:latin typeface="+mn-lt"/>
                <a:ea typeface="+mn-ea"/>
                <a:cs typeface="+mn-cs"/>
              </a:rPr>
              <a:t> continuavano comunque a dipendere da Roma sia dal punto di vista giuridico che amministrativo. Questo tipo di deduzione è stato il più frequente nella colonizzazione della Pianura padana.</a:t>
            </a:r>
          </a:p>
          <a:p>
            <a:r>
              <a:rPr lang="it-IT" sz="1600" b="0" i="0" kern="1200" dirty="0" smtClean="0">
                <a:solidFill>
                  <a:schemeClr val="tx1"/>
                </a:solidFill>
                <a:latin typeface="+mn-lt"/>
                <a:ea typeface="+mn-ea"/>
                <a:cs typeface="+mn-cs"/>
              </a:rPr>
              <a:t>La </a:t>
            </a:r>
            <a:r>
              <a:rPr lang="it-IT" sz="1600" b="1" i="0" kern="1200" dirty="0" smtClean="0">
                <a:solidFill>
                  <a:schemeClr val="tx1"/>
                </a:solidFill>
                <a:latin typeface="+mn-lt"/>
                <a:ea typeface="+mn-ea"/>
                <a:cs typeface="+mn-cs"/>
              </a:rPr>
              <a:t>creazione dei </a:t>
            </a:r>
            <a:r>
              <a:rPr lang="it-IT" sz="1600" b="1" i="1" kern="1200" dirty="0" smtClean="0">
                <a:solidFill>
                  <a:schemeClr val="tx1"/>
                </a:solidFill>
                <a:latin typeface="+mn-lt"/>
                <a:ea typeface="+mn-ea"/>
                <a:cs typeface="+mn-cs"/>
              </a:rPr>
              <a:t>fora</a:t>
            </a:r>
            <a:r>
              <a:rPr lang="it-IT" sz="1600" b="0" i="0" kern="1200" dirty="0" smtClean="0">
                <a:solidFill>
                  <a:schemeClr val="tx1"/>
                </a:solidFill>
                <a:latin typeface="+mn-lt"/>
                <a:ea typeface="+mn-ea"/>
                <a:cs typeface="+mn-cs"/>
              </a:rPr>
              <a:t/>
            </a:r>
            <a:br>
              <a:rPr lang="it-IT" sz="1600" b="0" i="0" kern="1200" dirty="0" smtClean="0">
                <a:solidFill>
                  <a:schemeClr val="tx1"/>
                </a:solidFill>
                <a:latin typeface="+mn-lt"/>
                <a:ea typeface="+mn-ea"/>
                <a:cs typeface="+mn-cs"/>
              </a:rPr>
            </a:br>
            <a:r>
              <a:rPr lang="it-IT" sz="1600" b="0" i="0" kern="1200" dirty="0" smtClean="0">
                <a:solidFill>
                  <a:schemeClr val="tx1"/>
                </a:solidFill>
                <a:latin typeface="+mn-lt"/>
                <a:ea typeface="+mn-ea"/>
                <a:cs typeface="+mn-cs"/>
              </a:rPr>
              <a:t>I </a:t>
            </a:r>
            <a:r>
              <a:rPr lang="it-IT" sz="1600" b="0" i="1" kern="1200" dirty="0" smtClean="0">
                <a:solidFill>
                  <a:schemeClr val="tx1"/>
                </a:solidFill>
                <a:latin typeface="+mn-lt"/>
                <a:ea typeface="+mn-ea"/>
                <a:cs typeface="+mn-cs"/>
              </a:rPr>
              <a:t>fora </a:t>
            </a:r>
            <a:r>
              <a:rPr lang="it-IT" sz="1600" b="0" i="0" kern="1200" dirty="0" smtClean="0">
                <a:solidFill>
                  <a:schemeClr val="tx1"/>
                </a:solidFill>
                <a:latin typeface="+mn-lt"/>
                <a:ea typeface="+mn-ea"/>
                <a:cs typeface="+mn-cs"/>
              </a:rPr>
              <a:t>erano centri indigeni preesistenti all'occupazione romana del territorio. Quindi la presenza di un </a:t>
            </a:r>
            <a:r>
              <a:rPr lang="it-IT" sz="1600" b="0" i="1" kern="1200" dirty="0" smtClean="0">
                <a:solidFill>
                  <a:schemeClr val="tx1"/>
                </a:solidFill>
                <a:latin typeface="+mn-lt"/>
                <a:ea typeface="+mn-ea"/>
                <a:cs typeface="+mn-cs"/>
              </a:rPr>
              <a:t>forum</a:t>
            </a:r>
            <a:r>
              <a:rPr lang="it-IT" sz="1600" b="0" i="0" kern="1200" dirty="0" smtClean="0">
                <a:solidFill>
                  <a:schemeClr val="tx1"/>
                </a:solidFill>
                <a:latin typeface="+mn-lt"/>
                <a:ea typeface="+mn-ea"/>
                <a:cs typeface="+mn-cs"/>
              </a:rPr>
              <a:t> "risparmiava" ai romani la fondazione di una colonia. La comunità si riorganizzava tenendo conto delle prerogative di Roma, che li inseriva nelle proprie strutture amministrative. Però i </a:t>
            </a:r>
            <a:r>
              <a:rPr lang="it-IT" sz="1600" b="0" i="1" kern="1200" dirty="0" smtClean="0">
                <a:solidFill>
                  <a:schemeClr val="tx1"/>
                </a:solidFill>
                <a:latin typeface="+mn-lt"/>
                <a:ea typeface="+mn-ea"/>
                <a:cs typeface="+mn-cs"/>
              </a:rPr>
              <a:t>fora </a:t>
            </a:r>
            <a:r>
              <a:rPr lang="it-IT" sz="1600" b="0" i="0" kern="1200" dirty="0" smtClean="0">
                <a:solidFill>
                  <a:schemeClr val="tx1"/>
                </a:solidFill>
                <a:latin typeface="+mn-lt"/>
                <a:ea typeface="+mn-ea"/>
                <a:cs typeface="+mn-cs"/>
              </a:rPr>
              <a:t>non godevano di autonomia politica, cioè non possedevano un senato locale. Le funzioni di direzione erano svolte da un </a:t>
            </a:r>
            <a:r>
              <a:rPr lang="it-IT" sz="1600" b="0" i="1" kern="1200" dirty="0" err="1" smtClean="0">
                <a:solidFill>
                  <a:schemeClr val="tx1"/>
                </a:solidFill>
                <a:latin typeface="+mn-lt"/>
                <a:ea typeface="+mn-ea"/>
                <a:cs typeface="+mn-cs"/>
              </a:rPr>
              <a:t>praefectus</a:t>
            </a:r>
            <a:r>
              <a:rPr lang="it-IT" sz="1600" b="0" i="0" kern="1200" dirty="0" smtClean="0">
                <a:solidFill>
                  <a:schemeClr val="tx1"/>
                </a:solidFill>
                <a:latin typeface="+mn-lt"/>
                <a:ea typeface="+mn-ea"/>
                <a:cs typeface="+mn-cs"/>
              </a:rPr>
              <a:t> inviato dall'Urbe. Inoltre venivano rinominati in latino, prendevano il nome di un personaggio pubblico romano, che diventava il </a:t>
            </a:r>
            <a:r>
              <a:rPr lang="it-IT" sz="1600" b="0" i="1" kern="1200" dirty="0" err="1" smtClean="0">
                <a:solidFill>
                  <a:schemeClr val="tx1"/>
                </a:solidFill>
                <a:latin typeface="+mn-lt"/>
                <a:ea typeface="+mn-ea"/>
                <a:cs typeface="+mn-cs"/>
              </a:rPr>
              <a:t>patronus</a:t>
            </a:r>
            <a:r>
              <a:rPr lang="it-IT" sz="1600" b="0" i="0" kern="1200" dirty="0" smtClean="0">
                <a:solidFill>
                  <a:schemeClr val="tx1"/>
                </a:solidFill>
                <a:latin typeface="+mn-lt"/>
                <a:ea typeface="+mn-ea"/>
                <a:cs typeface="+mn-cs"/>
              </a:rPr>
              <a:t> ufficiale della città. In sostanza i </a:t>
            </a:r>
            <a:r>
              <a:rPr lang="it-IT" sz="1600" b="0" i="1" kern="1200" dirty="0" smtClean="0">
                <a:solidFill>
                  <a:schemeClr val="tx1"/>
                </a:solidFill>
                <a:latin typeface="+mn-lt"/>
                <a:ea typeface="+mn-ea"/>
                <a:cs typeface="+mn-cs"/>
              </a:rPr>
              <a:t>fora </a:t>
            </a:r>
            <a:r>
              <a:rPr lang="it-IT" sz="1600" b="0" i="0" kern="1200" dirty="0" smtClean="0">
                <a:solidFill>
                  <a:schemeClr val="tx1"/>
                </a:solidFill>
                <a:latin typeface="+mn-lt"/>
                <a:ea typeface="+mn-ea"/>
                <a:cs typeface="+mn-cs"/>
              </a:rPr>
              <a:t>erano un veicolo di romanizzazione non violenta del territorio. I più noti </a:t>
            </a:r>
            <a:r>
              <a:rPr lang="it-IT" sz="1600" b="0" i="1" kern="1200" dirty="0" smtClean="0">
                <a:solidFill>
                  <a:schemeClr val="tx1"/>
                </a:solidFill>
                <a:latin typeface="+mn-lt"/>
                <a:ea typeface="+mn-ea"/>
                <a:cs typeface="+mn-cs"/>
              </a:rPr>
              <a:t>fora</a:t>
            </a:r>
            <a:r>
              <a:rPr lang="it-IT" sz="1600" b="0" i="0" kern="1200" dirty="0" smtClean="0">
                <a:solidFill>
                  <a:schemeClr val="tx1"/>
                </a:solidFill>
                <a:latin typeface="+mn-lt"/>
                <a:ea typeface="+mn-ea"/>
                <a:cs typeface="+mn-cs"/>
              </a:rPr>
              <a:t> della Cispadana furono: </a:t>
            </a:r>
            <a:r>
              <a:rPr lang="it-IT" sz="1600" b="0" i="1" kern="1200" dirty="0" smtClean="0">
                <a:solidFill>
                  <a:schemeClr val="tx1"/>
                </a:solidFill>
                <a:latin typeface="+mn-lt"/>
                <a:ea typeface="+mn-ea"/>
                <a:cs typeface="+mn-cs"/>
              </a:rPr>
              <a:t>Forum </a:t>
            </a:r>
            <a:r>
              <a:rPr lang="it-IT" sz="1600" b="0" i="1" kern="1200" dirty="0" err="1" smtClean="0">
                <a:solidFill>
                  <a:schemeClr val="tx1"/>
                </a:solidFill>
                <a:latin typeface="+mn-lt"/>
                <a:ea typeface="+mn-ea"/>
                <a:cs typeface="+mn-cs"/>
              </a:rPr>
              <a:t>Popili</a:t>
            </a:r>
            <a:r>
              <a:rPr lang="it-IT" sz="1600" b="0" i="0" kern="1200" dirty="0" smtClean="0">
                <a:solidFill>
                  <a:schemeClr val="tx1"/>
                </a:solidFill>
                <a:latin typeface="+mn-lt"/>
                <a:ea typeface="+mn-ea"/>
                <a:cs typeface="+mn-cs"/>
              </a:rPr>
              <a:t> (</a:t>
            </a:r>
            <a:r>
              <a:rPr lang="it-IT" sz="1600" b="0" i="0" kern="1200" dirty="0" err="1" smtClean="0">
                <a:solidFill>
                  <a:schemeClr val="tx1"/>
                </a:solidFill>
                <a:latin typeface="+mn-lt"/>
                <a:ea typeface="+mn-ea"/>
                <a:cs typeface="+mn-cs"/>
              </a:rPr>
              <a:t>Forlimpopoli</a:t>
            </a:r>
            <a:r>
              <a:rPr lang="it-IT" sz="1600" b="0" i="0" kern="1200" dirty="0" smtClean="0">
                <a:solidFill>
                  <a:schemeClr val="tx1"/>
                </a:solidFill>
                <a:latin typeface="+mn-lt"/>
                <a:ea typeface="+mn-ea"/>
                <a:cs typeface="+mn-cs"/>
              </a:rPr>
              <a:t>), </a:t>
            </a:r>
            <a:r>
              <a:rPr lang="it-IT" sz="1600" b="0" i="1" kern="1200" dirty="0" smtClean="0">
                <a:solidFill>
                  <a:schemeClr val="tx1"/>
                </a:solidFill>
                <a:latin typeface="+mn-lt"/>
                <a:ea typeface="+mn-ea"/>
                <a:cs typeface="+mn-cs"/>
              </a:rPr>
              <a:t>Forum </a:t>
            </a:r>
            <a:r>
              <a:rPr lang="it-IT" sz="1600" b="0" i="1" kern="1200" dirty="0" err="1" smtClean="0">
                <a:solidFill>
                  <a:schemeClr val="tx1"/>
                </a:solidFill>
                <a:latin typeface="+mn-lt"/>
                <a:ea typeface="+mn-ea"/>
                <a:cs typeface="+mn-cs"/>
              </a:rPr>
              <a:t>Livii</a:t>
            </a:r>
            <a:r>
              <a:rPr lang="it-IT" sz="1600" b="0" i="0" kern="1200" dirty="0" smtClean="0">
                <a:solidFill>
                  <a:schemeClr val="tx1"/>
                </a:solidFill>
                <a:latin typeface="+mn-lt"/>
                <a:ea typeface="+mn-ea"/>
                <a:cs typeface="+mn-cs"/>
              </a:rPr>
              <a:t> (Forlì) e </a:t>
            </a:r>
            <a:r>
              <a:rPr lang="it-IT" sz="1600" b="0" i="1" kern="1200" dirty="0" smtClean="0">
                <a:solidFill>
                  <a:schemeClr val="tx1"/>
                </a:solidFill>
                <a:latin typeface="+mn-lt"/>
                <a:ea typeface="+mn-ea"/>
                <a:cs typeface="+mn-cs"/>
              </a:rPr>
              <a:t>Forum </a:t>
            </a:r>
            <a:r>
              <a:rPr lang="it-IT" sz="1600" b="0" i="1" kern="1200" dirty="0" err="1" smtClean="0">
                <a:solidFill>
                  <a:schemeClr val="tx1"/>
                </a:solidFill>
                <a:latin typeface="+mn-lt"/>
                <a:ea typeface="+mn-ea"/>
                <a:cs typeface="+mn-cs"/>
              </a:rPr>
              <a:t>Corneli</a:t>
            </a:r>
            <a:r>
              <a:rPr lang="it-IT" sz="1600" b="0" i="0" kern="1200" dirty="0" smtClean="0">
                <a:solidFill>
                  <a:schemeClr val="tx1"/>
                </a:solidFill>
                <a:latin typeface="+mn-lt"/>
                <a:ea typeface="+mn-ea"/>
                <a:cs typeface="+mn-cs"/>
              </a:rPr>
              <a:t> (Imola). Tutti erano situati nella parte orientale della regione (l’odierna Romagna) ed erano già attivi come sedi di mercati per i centri vallivi. </a:t>
            </a:r>
            <a:r>
              <a:rPr lang="it-IT" sz="1600" b="0" i="1" kern="1200" dirty="0" smtClean="0">
                <a:solidFill>
                  <a:schemeClr val="tx1"/>
                </a:solidFill>
                <a:latin typeface="+mn-lt"/>
                <a:ea typeface="+mn-ea"/>
                <a:cs typeface="+mn-cs"/>
              </a:rPr>
              <a:t>Forum </a:t>
            </a:r>
            <a:r>
              <a:rPr lang="it-IT" sz="1600" b="0" i="1" kern="1200" dirty="0" err="1" smtClean="0">
                <a:solidFill>
                  <a:schemeClr val="tx1"/>
                </a:solidFill>
                <a:latin typeface="+mn-lt"/>
                <a:ea typeface="+mn-ea"/>
                <a:cs typeface="+mn-cs"/>
              </a:rPr>
              <a:t>Livii</a:t>
            </a:r>
            <a:r>
              <a:rPr lang="it-IT" sz="1600" b="0" i="1" kern="1200" dirty="0" smtClean="0">
                <a:solidFill>
                  <a:schemeClr val="tx1"/>
                </a:solidFill>
                <a:latin typeface="+mn-lt"/>
                <a:ea typeface="+mn-ea"/>
                <a:cs typeface="+mn-cs"/>
              </a:rPr>
              <a:t> </a:t>
            </a:r>
            <a:r>
              <a:rPr lang="it-IT" sz="1600" b="0" i="0" kern="1200" dirty="0" smtClean="0">
                <a:solidFill>
                  <a:schemeClr val="tx1"/>
                </a:solidFill>
                <a:latin typeface="+mn-lt"/>
                <a:ea typeface="+mn-ea"/>
                <a:cs typeface="+mn-cs"/>
              </a:rPr>
              <a:t>fu fondata probabilmente da Marco Livio Salinatore, il console che sconfisse Asdrubale, il fratello di Annibale, al </a:t>
            </a:r>
            <a:r>
              <a:rPr lang="it-IT" sz="1600" b="0" i="0" kern="1200" dirty="0" err="1" smtClean="0">
                <a:solidFill>
                  <a:schemeClr val="tx1"/>
                </a:solidFill>
                <a:latin typeface="+mn-lt"/>
                <a:ea typeface="+mn-ea"/>
                <a:cs typeface="+mn-cs"/>
              </a:rPr>
              <a:t>Metauro</a:t>
            </a:r>
            <a:r>
              <a:rPr lang="it-IT" sz="1600" b="0" i="0" kern="1200" dirty="0" smtClean="0">
                <a:solidFill>
                  <a:schemeClr val="tx1"/>
                </a:solidFill>
                <a:latin typeface="+mn-lt"/>
                <a:ea typeface="+mn-ea"/>
                <a:cs typeface="+mn-cs"/>
              </a:rPr>
              <a:t>, nel 207 a.C. </a:t>
            </a:r>
            <a:r>
              <a:rPr lang="it-IT" sz="1600" b="0" i="1" kern="1200" dirty="0" smtClean="0">
                <a:solidFill>
                  <a:schemeClr val="tx1"/>
                </a:solidFill>
                <a:latin typeface="+mn-lt"/>
                <a:ea typeface="+mn-ea"/>
                <a:cs typeface="+mn-cs"/>
              </a:rPr>
              <a:t>Forum </a:t>
            </a:r>
            <a:r>
              <a:rPr lang="it-IT" sz="1600" b="0" i="1" kern="1200" dirty="0" err="1" smtClean="0">
                <a:solidFill>
                  <a:schemeClr val="tx1"/>
                </a:solidFill>
                <a:latin typeface="+mn-lt"/>
                <a:ea typeface="+mn-ea"/>
                <a:cs typeface="+mn-cs"/>
              </a:rPr>
              <a:t>Popili</a:t>
            </a:r>
            <a:r>
              <a:rPr lang="it-IT" sz="1600" b="0" i="0" kern="1200" dirty="0" smtClean="0">
                <a:solidFill>
                  <a:schemeClr val="tx1"/>
                </a:solidFill>
                <a:latin typeface="+mn-lt"/>
                <a:ea typeface="+mn-ea"/>
                <a:cs typeface="+mn-cs"/>
              </a:rPr>
              <a:t> è da collegare probabilmente a Publio </a:t>
            </a:r>
            <a:r>
              <a:rPr lang="it-IT" sz="1600" b="0" i="0" kern="1200" dirty="0" err="1" smtClean="0">
                <a:solidFill>
                  <a:schemeClr val="tx1"/>
                </a:solidFill>
                <a:latin typeface="+mn-lt"/>
                <a:ea typeface="+mn-ea"/>
                <a:cs typeface="+mn-cs"/>
              </a:rPr>
              <a:t>Popilio</a:t>
            </a:r>
            <a:r>
              <a:rPr lang="it-IT" sz="1600" b="0" i="0" kern="1200" dirty="0" smtClean="0">
                <a:solidFill>
                  <a:schemeClr val="tx1"/>
                </a:solidFill>
                <a:latin typeface="+mn-lt"/>
                <a:ea typeface="+mn-ea"/>
                <a:cs typeface="+mn-cs"/>
              </a:rPr>
              <a:t> </a:t>
            </a:r>
            <a:r>
              <a:rPr lang="it-IT" sz="1600" b="0" i="0" kern="1200" dirty="0" err="1" smtClean="0">
                <a:solidFill>
                  <a:schemeClr val="tx1"/>
                </a:solidFill>
                <a:latin typeface="+mn-lt"/>
                <a:ea typeface="+mn-ea"/>
                <a:cs typeface="+mn-cs"/>
              </a:rPr>
              <a:t>Lenate</a:t>
            </a:r>
            <a:r>
              <a:rPr lang="it-IT" sz="1600" b="0" i="0" kern="1200" dirty="0" smtClean="0">
                <a:solidFill>
                  <a:schemeClr val="tx1"/>
                </a:solidFill>
                <a:latin typeface="+mn-lt"/>
                <a:ea typeface="+mn-ea"/>
                <a:cs typeface="+mn-cs"/>
              </a:rPr>
              <a:t>, console nel 132 a.C., che bonificò il territorio tra Savio e Reno e promosse la costruzione della via </a:t>
            </a:r>
            <a:r>
              <a:rPr lang="it-IT" sz="1600" b="0" i="0" kern="1200" dirty="0" err="1" smtClean="0">
                <a:solidFill>
                  <a:schemeClr val="tx1"/>
                </a:solidFill>
                <a:latin typeface="+mn-lt"/>
                <a:ea typeface="+mn-ea"/>
                <a:cs typeface="+mn-cs"/>
              </a:rPr>
              <a:t>Popilia</a:t>
            </a:r>
            <a:r>
              <a:rPr lang="it-IT" sz="1600" b="0" i="0" kern="1200" dirty="0" smtClean="0">
                <a:solidFill>
                  <a:schemeClr val="tx1"/>
                </a:solidFill>
                <a:latin typeface="+mn-lt"/>
                <a:ea typeface="+mn-ea"/>
                <a:cs typeface="+mn-cs"/>
              </a:rPr>
              <a:t>. </a:t>
            </a:r>
            <a:r>
              <a:rPr lang="it-IT" sz="1600" b="0" i="1" kern="1200" dirty="0" smtClean="0">
                <a:solidFill>
                  <a:schemeClr val="tx1"/>
                </a:solidFill>
                <a:latin typeface="+mn-lt"/>
                <a:ea typeface="+mn-ea"/>
                <a:cs typeface="+mn-cs"/>
              </a:rPr>
              <a:t>Forum </a:t>
            </a:r>
            <a:r>
              <a:rPr lang="it-IT" sz="1600" b="0" i="1" kern="1200" dirty="0" err="1" smtClean="0">
                <a:solidFill>
                  <a:schemeClr val="tx1"/>
                </a:solidFill>
                <a:latin typeface="+mn-lt"/>
                <a:ea typeface="+mn-ea"/>
                <a:cs typeface="+mn-cs"/>
              </a:rPr>
              <a:t>Corneli</a:t>
            </a:r>
            <a:r>
              <a:rPr lang="it-IT" sz="1600" b="0" i="0" kern="1200" dirty="0" smtClean="0">
                <a:solidFill>
                  <a:schemeClr val="tx1"/>
                </a:solidFill>
                <a:latin typeface="+mn-lt"/>
                <a:ea typeface="+mn-ea"/>
                <a:cs typeface="+mn-cs"/>
              </a:rPr>
              <a:t> fu così denominata in onore del noto Lucio Cornelio Silla.</a:t>
            </a:r>
          </a:p>
          <a:p>
            <a:r>
              <a:rPr lang="it-IT" sz="1600" b="0" i="0" kern="1200" dirty="0" smtClean="0">
                <a:solidFill>
                  <a:schemeClr val="tx1"/>
                </a:solidFill>
                <a:latin typeface="+mn-lt"/>
                <a:ea typeface="+mn-ea"/>
                <a:cs typeface="+mn-cs"/>
              </a:rPr>
              <a:t> </a:t>
            </a:r>
          </a:p>
          <a:p>
            <a:endParaRPr lang="it-IT" sz="1200" b="0" i="0" kern="1200" dirty="0" smtClean="0">
              <a:solidFill>
                <a:schemeClr val="tx1"/>
              </a:solidFill>
              <a:latin typeface="+mn-lt"/>
              <a:ea typeface="+mn-ea"/>
              <a:cs typeface="+mn-cs"/>
            </a:endParaRPr>
          </a:p>
          <a:p>
            <a:endParaRPr lang="it-IT" sz="14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sz="1600" dirty="0" smtClean="0"/>
              <a:t>“Oltre che per la loro posizione geografica,</a:t>
            </a:r>
            <a:r>
              <a:rPr lang="it-IT" sz="1600" baseline="0" dirty="0" smtClean="0"/>
              <a:t> le città antiche e in particolare quelle di fondazione romana si riconoscono immediatamente per il loro impianto grosso e disposto in modo quadrangolare, derivato dagli accampamenti legionari (Castra) che in più casi ne costituiscono il 1° nucleo urbano. Si ha quindi una città caratterizzata da vie dritte che si intersecano regolarmente, in modo ortogonale, attorno all’intersezione cruciforme di due grandi strade: una nord-sud (un cardo) e una </a:t>
            </a:r>
            <a:r>
              <a:rPr lang="it-IT" sz="1600" baseline="0" dirty="0" err="1" smtClean="0"/>
              <a:t>est-vest</a:t>
            </a:r>
            <a:r>
              <a:rPr lang="it-IT" sz="1600" baseline="0" dirty="0" smtClean="0"/>
              <a:t> (decumano)”.</a:t>
            </a:r>
          </a:p>
          <a:p>
            <a:r>
              <a:rPr lang="it-IT" sz="1600" baseline="0" dirty="0" smtClean="0"/>
              <a:t>Roma fu la protagonista della più colossale impresa. Roma fu la protagonista della più colossale impresa di colonizzazione del mondo antico. Il termine “colonia” deriva dal latino </a:t>
            </a:r>
            <a:r>
              <a:rPr lang="it-IT" sz="1600" baseline="0" dirty="0" err="1" smtClean="0"/>
              <a:t>colonus</a:t>
            </a:r>
            <a:r>
              <a:rPr lang="it-IT" sz="1600" baseline="0" dirty="0" smtClean="0"/>
              <a:t> cioè coltivatore, contadino. Con il nome colonia i Romani non </a:t>
            </a:r>
            <a:r>
              <a:rPr lang="it-IT" sz="1600" baseline="0" dirty="0" err="1" smtClean="0"/>
              <a:t>desgingavano</a:t>
            </a:r>
            <a:r>
              <a:rPr lang="it-IT" sz="1600" baseline="0" dirty="0" smtClean="0"/>
              <a:t> il territorio conquistato, a cui veniva dato il nome di “provincia”, ma i il luogo di esso in cui veniva insediato un gruppo di cittadini romani, che stabilivano un centro avente forti vincoli di stretta alleanza con Roma. Le colonie erano di diversi tipi:</a:t>
            </a:r>
          </a:p>
          <a:p>
            <a:pPr>
              <a:buFont typeface="Arial" pitchFamily="34" charset="0"/>
              <a:buChar char="•"/>
            </a:pPr>
            <a:r>
              <a:rPr lang="it-IT" sz="1600" baseline="0" dirty="0" smtClean="0"/>
              <a:t>Nelle colonie romane gli abitanti avevano la cittadinanza romana, e quindi il riconoscimento di tutti i diritti, e un’amministrazione cittadina direttamente sotto il controllo di Roma.</a:t>
            </a:r>
          </a:p>
          <a:p>
            <a:pPr>
              <a:buFont typeface="Arial" pitchFamily="34" charset="0"/>
              <a:buChar char="•"/>
            </a:pPr>
            <a:r>
              <a:rPr lang="it-IT" sz="1600" baseline="0" dirty="0" smtClean="0"/>
              <a:t>Nelle colonie immuni i cittadini potevano battere moneta ed erano esenti da imposte, come ad esempio la colonia </a:t>
            </a:r>
            <a:r>
              <a:rPr lang="it-IT" sz="1600" baseline="0" dirty="0" err="1" smtClean="0"/>
              <a:t>Cesaraugusta</a:t>
            </a:r>
            <a:r>
              <a:rPr lang="it-IT" sz="1600" baseline="0" dirty="0" smtClean="0"/>
              <a:t>, importante passaggio sulla Loira</a:t>
            </a:r>
          </a:p>
          <a:p>
            <a:pPr>
              <a:buFont typeface="Arial" pitchFamily="34" charset="0"/>
              <a:buChar char="•"/>
            </a:pPr>
            <a:r>
              <a:rPr lang="it-IT" sz="1600" baseline="0" dirty="0" smtClean="0"/>
              <a:t>Nelle colonie di diritto latino venivano istituite le cariche di tipo romano con magistrati locali, autonomia amministrativa, talvolta con l’emissione di monete, ma </a:t>
            </a:r>
            <a:r>
              <a:rPr lang="it-IT" sz="1600" baseline="0" dirty="0" err="1" smtClean="0"/>
              <a:t>conl</a:t>
            </a:r>
            <a:r>
              <a:rPr lang="it-IT" sz="1600" baseline="0" dirty="0" smtClean="0"/>
              <a:t>’obbligo di fornire, in caso di guerra, l’esercito in aiuto di Roma. Gli abitanti delle colonie latine non erano </a:t>
            </a:r>
            <a:r>
              <a:rPr lang="it-IT" sz="1600" baseline="0" dirty="0" err="1" smtClean="0"/>
              <a:t>Cives</a:t>
            </a:r>
            <a:r>
              <a:rPr lang="it-IT" sz="1600" baseline="0" dirty="0" smtClean="0"/>
              <a:t> Romani </a:t>
            </a:r>
            <a:r>
              <a:rPr lang="it-IT" sz="1600" baseline="0" dirty="0" err="1" smtClean="0"/>
              <a:t>Optimo</a:t>
            </a:r>
            <a:r>
              <a:rPr lang="it-IT" sz="1600" baseline="0" dirty="0" smtClean="0"/>
              <a:t> Iure, ma possedevano lo </a:t>
            </a:r>
            <a:r>
              <a:rPr lang="it-IT" sz="1600" baseline="0" dirty="0" err="1" smtClean="0"/>
              <a:t>ius</a:t>
            </a:r>
            <a:r>
              <a:rPr lang="it-IT" sz="1600" baseline="0" dirty="0" smtClean="0"/>
              <a:t> </a:t>
            </a:r>
            <a:r>
              <a:rPr lang="it-IT" sz="1600" baseline="0" dirty="0" err="1" smtClean="0"/>
              <a:t>connubii</a:t>
            </a:r>
            <a:r>
              <a:rPr lang="it-IT" sz="1600" baseline="0" dirty="0" smtClean="0"/>
              <a:t> e lo </a:t>
            </a:r>
            <a:r>
              <a:rPr lang="it-IT" sz="1600" baseline="0" dirty="0" err="1" smtClean="0"/>
              <a:t>ius</a:t>
            </a:r>
            <a:r>
              <a:rPr lang="it-IT" sz="1600" baseline="0" dirty="0" smtClean="0"/>
              <a:t> </a:t>
            </a:r>
            <a:r>
              <a:rPr lang="it-IT" sz="1600" baseline="0" dirty="0" err="1" smtClean="0"/>
              <a:t>commercii</a:t>
            </a:r>
            <a:r>
              <a:rPr lang="it-IT" sz="1600" baseline="0" dirty="0" smtClean="0"/>
              <a:t> e lo </a:t>
            </a:r>
            <a:r>
              <a:rPr lang="it-IT" sz="1600" baseline="0" dirty="0" err="1" smtClean="0"/>
              <a:t>ius</a:t>
            </a:r>
            <a:r>
              <a:rPr lang="it-IT" sz="1600" baseline="0" dirty="0" smtClean="0"/>
              <a:t> </a:t>
            </a:r>
            <a:r>
              <a:rPr lang="it-IT" sz="1600" baseline="0" dirty="0" err="1" smtClean="0"/>
              <a:t>migrandii</a:t>
            </a:r>
            <a:r>
              <a:rPr lang="it-IT" sz="1600" baseline="0" dirty="0" smtClean="0"/>
              <a:t> secondo i diritti del </a:t>
            </a:r>
            <a:r>
              <a:rPr lang="it-IT" sz="1600" baseline="0" dirty="0" err="1" smtClean="0"/>
              <a:t>Nomen</a:t>
            </a:r>
            <a:r>
              <a:rPr lang="it-IT" sz="1600" baseline="0" dirty="0" smtClean="0"/>
              <a:t> </a:t>
            </a:r>
            <a:r>
              <a:rPr lang="it-IT" sz="1600" baseline="0" dirty="0" err="1" smtClean="0"/>
              <a:t>Latiinum</a:t>
            </a:r>
            <a:r>
              <a:rPr lang="it-IT" sz="1600" baseline="0" dirty="0" smtClean="0"/>
              <a:t>. Le colonie venivano fondate secondo il diritto latino allo scopo di </a:t>
            </a:r>
            <a:r>
              <a:rPr lang="it-IT" sz="1600" baseline="0" dirty="0" err="1" smtClean="0"/>
              <a:t>romanizare</a:t>
            </a:r>
            <a:r>
              <a:rPr lang="it-IT" sz="1600" baseline="0" dirty="0" smtClean="0"/>
              <a:t> la popolazione e per non far pesare troppo il controllo romano. Le colonie erano rette dai </a:t>
            </a:r>
            <a:r>
              <a:rPr lang="it-IT" sz="1600" baseline="0" dirty="0" err="1" smtClean="0"/>
              <a:t>duoviri</a:t>
            </a:r>
            <a:r>
              <a:rPr lang="it-IT" sz="1600" baseline="0" dirty="0" smtClean="0"/>
              <a:t>, da un senato locale e da un’assemblea popolare. In età imperiale alcune città si arrogarono il titolo di colonia pur non possedendolo, perché questo titolo era diventato un privilegio di pochi </a:t>
            </a:r>
            <a:r>
              <a:rPr lang="it-IT" sz="1600" baseline="0" dirty="0" err="1" smtClean="0"/>
              <a:t>municipia</a:t>
            </a:r>
            <a:r>
              <a:rPr lang="it-IT" sz="1600" baseline="0" dirty="0" smtClean="0"/>
              <a:t>.</a:t>
            </a:r>
          </a:p>
          <a:p>
            <a:pPr>
              <a:buFont typeface="Arial" pitchFamily="34" charset="0"/>
              <a:buNone/>
            </a:pPr>
            <a:r>
              <a:rPr lang="it-IT" sz="1600" baseline="0" dirty="0" smtClean="0"/>
              <a:t>Le colonie romane sono militari ed erano poste ai confini o sulle coste; le colonie latine erano più dedite alla valorizzazione del territorio, stavano all’interno. Nelle colonie latine venivano stanziati 2.500 coloni, nelle colonie romane 300.</a:t>
            </a:r>
          </a:p>
          <a:p>
            <a:pPr>
              <a:buFont typeface="Arial" pitchFamily="34" charset="0"/>
              <a:buNone/>
            </a:pPr>
            <a:r>
              <a:rPr lang="it-IT" sz="1600" baseline="0" dirty="0" smtClean="0"/>
              <a:t>Le Forma </a:t>
            </a:r>
            <a:r>
              <a:rPr lang="it-IT" sz="1600" baseline="0" dirty="0" err="1" smtClean="0"/>
              <a:t>Coloniae</a:t>
            </a:r>
            <a:r>
              <a:rPr lang="it-IT" sz="1600" baseline="0" dirty="0" smtClean="0"/>
              <a:t> era una serie di tavolette di bronzo in cui erano indicate le dimensione dei lotti e il nome degli assegnatari, nel I secolo a.C. l’assegnazione era di 50 iugeri poco meno di 13 ettari, e il rapporto fra le centurie e i coloni era di 1:4.</a:t>
            </a:r>
          </a:p>
          <a:p>
            <a:pPr>
              <a:buFont typeface="Arial" pitchFamily="34" charset="0"/>
              <a:buNone/>
            </a:pPr>
            <a:r>
              <a:rPr lang="it-IT" sz="1600" baseline="0" dirty="0" smtClean="0"/>
              <a:t>Nel 90 a.C. La </a:t>
            </a:r>
            <a:r>
              <a:rPr lang="it-IT" sz="1600" baseline="0" dirty="0" err="1" smtClean="0"/>
              <a:t>Lex</a:t>
            </a:r>
            <a:r>
              <a:rPr lang="it-IT" sz="1600" baseline="0" dirty="0" smtClean="0"/>
              <a:t> </a:t>
            </a:r>
            <a:r>
              <a:rPr lang="it-IT" sz="1600" baseline="0" dirty="0" err="1" smtClean="0"/>
              <a:t>Iulia</a:t>
            </a:r>
            <a:r>
              <a:rPr lang="it-IT" sz="1600" baseline="0" dirty="0" smtClean="0"/>
              <a:t> concesse la cittadinanza romana agli italici rimasti </a:t>
            </a:r>
            <a:r>
              <a:rPr lang="it-IT" sz="1600" baseline="0" dirty="0" err="1" smtClean="0"/>
              <a:t>fedei</a:t>
            </a:r>
            <a:r>
              <a:rPr lang="it-IT" sz="1600" baseline="0" dirty="0" smtClean="0"/>
              <a:t> a Roma durante la Guerra Sociale nell’89 a.C. la </a:t>
            </a:r>
            <a:r>
              <a:rPr lang="it-IT" sz="1600" baseline="0" dirty="0" err="1" smtClean="0"/>
              <a:t>Lex</a:t>
            </a:r>
            <a:r>
              <a:rPr lang="it-IT" sz="1600" baseline="0" dirty="0" smtClean="0"/>
              <a:t> </a:t>
            </a:r>
            <a:r>
              <a:rPr lang="it-IT" sz="1600" baseline="0" dirty="0" err="1" smtClean="0"/>
              <a:t>Pautia</a:t>
            </a:r>
            <a:r>
              <a:rPr lang="it-IT" sz="1600" baseline="0" dirty="0" smtClean="0"/>
              <a:t> e </a:t>
            </a:r>
            <a:r>
              <a:rPr lang="it-IT" sz="1600" baseline="0" dirty="0" err="1" smtClean="0"/>
              <a:t>Papiria</a:t>
            </a:r>
            <a:r>
              <a:rPr lang="it-IT" sz="1600" baseline="0" dirty="0" smtClean="0"/>
              <a:t> e la </a:t>
            </a:r>
            <a:r>
              <a:rPr lang="it-IT" sz="1600" baseline="0" dirty="0" err="1" smtClean="0"/>
              <a:t>Lex</a:t>
            </a:r>
            <a:r>
              <a:rPr lang="it-IT" sz="1600" baseline="0" dirty="0" smtClean="0"/>
              <a:t> </a:t>
            </a:r>
            <a:r>
              <a:rPr lang="it-IT" sz="1600" baseline="0" dirty="0" err="1" smtClean="0"/>
              <a:t>Pompeia</a:t>
            </a:r>
            <a:r>
              <a:rPr lang="it-IT" sz="1600" baseline="0" dirty="0" smtClean="0"/>
              <a:t> </a:t>
            </a:r>
            <a:r>
              <a:rPr lang="it-IT" sz="1600" baseline="0" dirty="0" err="1" smtClean="0"/>
              <a:t>cmpletarono</a:t>
            </a:r>
            <a:r>
              <a:rPr lang="it-IT" sz="1600" baseline="0" dirty="0" smtClean="0"/>
              <a:t> la legislazione a favore degli Italici.</a:t>
            </a:r>
          </a:p>
          <a:p>
            <a:pPr>
              <a:buFont typeface="Arial" pitchFamily="34" charset="0"/>
              <a:buNone/>
            </a:pPr>
            <a:r>
              <a:rPr lang="it-IT" sz="1600" baseline="0" dirty="0" smtClean="0"/>
              <a:t>Per la conquista-occupazione si fondavano le </a:t>
            </a:r>
            <a:r>
              <a:rPr lang="it-IT" sz="1600" baseline="0" dirty="0" err="1" smtClean="0"/>
              <a:t>Coloniae</a:t>
            </a:r>
            <a:r>
              <a:rPr lang="it-IT" sz="1600" baseline="0" dirty="0" smtClean="0"/>
              <a:t>, per la conquista-assimilazione di città già </a:t>
            </a:r>
            <a:r>
              <a:rPr lang="it-IT" sz="1600" baseline="0" dirty="0" err="1" smtClean="0"/>
              <a:t>essitenti</a:t>
            </a:r>
            <a:r>
              <a:rPr lang="it-IT" sz="1600" baseline="0" dirty="0" smtClean="0"/>
              <a:t> la cittadinanza concessa i </a:t>
            </a:r>
            <a:r>
              <a:rPr lang="it-IT" sz="1600" baseline="0" dirty="0" err="1" smtClean="0"/>
              <a:t>Municipia</a:t>
            </a:r>
            <a:r>
              <a:rPr lang="it-IT" sz="1600" baseline="0" dirty="0" smtClean="0"/>
              <a:t>.</a:t>
            </a:r>
          </a:p>
          <a:p>
            <a:pPr>
              <a:buFont typeface="Arial" pitchFamily="34" charset="0"/>
              <a:buNone/>
            </a:pPr>
            <a:r>
              <a:rPr lang="it-IT" sz="1600" baseline="0" dirty="0" smtClean="0"/>
              <a:t>La Colonia romana di diritto romano fu Anzio, fonda nel 338 a.C. Verso la fine della Repubblica Romana, le colonie servirono soprattutto da territorio abitabile dai proletari o dai </a:t>
            </a:r>
            <a:r>
              <a:rPr lang="it-IT" sz="1600" baseline="0" dirty="0" err="1" smtClean="0"/>
              <a:t>verterani</a:t>
            </a:r>
            <a:r>
              <a:rPr lang="it-IT" sz="1600" baseline="0" dirty="0" smtClean="0"/>
              <a:t> dell’esercito romano riducendo così la pressione </a:t>
            </a:r>
            <a:r>
              <a:rPr lang="it-IT" sz="1600" baseline="0" dirty="0" err="1" smtClean="0"/>
              <a:t>demorafica</a:t>
            </a:r>
            <a:r>
              <a:rPr lang="it-IT" sz="1600" baseline="0" dirty="0" smtClean="0"/>
              <a:t> dell’Urbe. Dal IV secolo a.C. sorsero così nuove città romane e ne vennero assimilate delle vecchie alla cittadinanza romana. Con il progredire delle conquiste, sempre nuove colonie vennero fondate nelle province ai confini dell’Impero, per la difesa dei confini e la valorizzazione economica del territorio. Colonie di questo tiposi diffusero in tutta l’Europa.</a:t>
            </a:r>
            <a:endParaRPr lang="it-IT" sz="16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92500" lnSpcReduction="10000"/>
          </a:bodyPr>
          <a:lstStyle/>
          <a:p>
            <a:r>
              <a:rPr lang="it-IT" sz="1600" dirty="0" smtClean="0"/>
              <a:t>L’occupazione romana di un territorio o la fondazione di un nuovo centro</a:t>
            </a:r>
            <a:r>
              <a:rPr lang="it-IT" sz="1600" baseline="0" dirty="0" smtClean="0"/>
              <a:t> urbano prevedevano anzitutto lunghi rituali e di cerimonie di fondazione:</a:t>
            </a:r>
          </a:p>
          <a:p>
            <a:pPr>
              <a:buFont typeface="Arial" pitchFamily="34" charset="0"/>
              <a:buChar char="•"/>
            </a:pPr>
            <a:r>
              <a:rPr lang="it-IT" sz="1600" baseline="0" dirty="0" smtClean="0"/>
              <a:t>Prendere gli auspici</a:t>
            </a:r>
          </a:p>
          <a:p>
            <a:pPr>
              <a:buFont typeface="Arial" pitchFamily="34" charset="0"/>
              <a:buChar char="•"/>
            </a:pPr>
            <a:r>
              <a:rPr lang="it-IT" sz="1600" baseline="0" dirty="0" smtClean="0"/>
              <a:t>Immolare tre vittime per purificare il luogo, tracciare con l’’ aratro il primo solco del percorso delle mura urbane</a:t>
            </a:r>
          </a:p>
          <a:p>
            <a:pPr>
              <a:buFont typeface="Arial" pitchFamily="34" charset="0"/>
              <a:buNone/>
            </a:pPr>
            <a:endParaRPr lang="it-IT" sz="1600" baseline="0" dirty="0" smtClean="0"/>
          </a:p>
          <a:p>
            <a:pPr>
              <a:buFont typeface="Arial" pitchFamily="34" charset="0"/>
              <a:buNone/>
            </a:pPr>
            <a:r>
              <a:rPr lang="it-IT" sz="1600" baseline="0" dirty="0" smtClean="0"/>
              <a:t>Poi l’organizzazione pratica del territorio attraverso:</a:t>
            </a:r>
          </a:p>
          <a:p>
            <a:pPr>
              <a:buFont typeface="Arial" pitchFamily="34" charset="0"/>
              <a:buChar char="•"/>
            </a:pPr>
            <a:r>
              <a:rPr lang="it-IT" sz="1600" baseline="0" dirty="0" smtClean="0"/>
              <a:t>La creazione di sistemi di drenaggio per le bonifiche</a:t>
            </a:r>
          </a:p>
          <a:p>
            <a:pPr>
              <a:buFont typeface="Arial" pitchFamily="34" charset="0"/>
              <a:buChar char="•"/>
            </a:pPr>
            <a:r>
              <a:rPr lang="it-IT" sz="1600" baseline="0" dirty="0" smtClean="0"/>
              <a:t>Di irrigazione per l’agricoltura</a:t>
            </a:r>
          </a:p>
          <a:p>
            <a:pPr>
              <a:buFont typeface="Arial" pitchFamily="34" charset="0"/>
              <a:buChar char="•"/>
            </a:pPr>
            <a:r>
              <a:rPr lang="it-IT" sz="1600" baseline="0" dirty="0" smtClean="0"/>
              <a:t>Costruzione di strade secondarie collegate a quelle principali</a:t>
            </a:r>
          </a:p>
          <a:p>
            <a:pPr>
              <a:buFont typeface="Arial" pitchFamily="34" charset="0"/>
              <a:buChar char="•"/>
            </a:pPr>
            <a:r>
              <a:rPr lang="it-IT" sz="1600" baseline="0" dirty="0" smtClean="0"/>
              <a:t>La centuriazione (in antico </a:t>
            </a:r>
            <a:r>
              <a:rPr lang="it-IT" sz="1600" baseline="0" dirty="0" err="1" smtClean="0"/>
              <a:t>limitatio</a:t>
            </a:r>
            <a:r>
              <a:rPr lang="it-IT" sz="1600" baseline="0" dirty="0" smtClean="0"/>
              <a:t>) cioè la suddivisione del territorio in appezzamenti uguali, da assegnare alle famiglie dei coloni</a:t>
            </a:r>
          </a:p>
          <a:p>
            <a:pPr>
              <a:buFont typeface="Arial" pitchFamily="34" charset="0"/>
              <a:buNone/>
            </a:pPr>
            <a:endParaRPr lang="it-IT" sz="1600" baseline="0" dirty="0" smtClean="0"/>
          </a:p>
          <a:p>
            <a:pPr>
              <a:buFont typeface="Arial" pitchFamily="34" charset="0"/>
              <a:buNone/>
            </a:pPr>
            <a:r>
              <a:rPr lang="it-IT" sz="1600" baseline="0" dirty="0" smtClean="0"/>
              <a:t>Il sistema di </a:t>
            </a:r>
            <a:r>
              <a:rPr lang="it-IT" sz="1600" baseline="0" dirty="0" err="1" smtClean="0"/>
              <a:t>centurariazione</a:t>
            </a:r>
            <a:r>
              <a:rPr lang="it-IT" sz="1600" baseline="0" dirty="0" smtClean="0"/>
              <a:t> più frequente si basava sul modulo della centuria, un’area quadrata con lato di 20 </a:t>
            </a:r>
            <a:r>
              <a:rPr lang="it-IT" sz="1600" baseline="0" dirty="0" err="1" smtClean="0"/>
              <a:t>atus</a:t>
            </a:r>
            <a:r>
              <a:rPr lang="it-IT" sz="1600" baseline="0" dirty="0" smtClean="0"/>
              <a:t> (circa 710 m) e superficie di 200 </a:t>
            </a:r>
            <a:r>
              <a:rPr lang="it-IT" sz="1600" baseline="0" dirty="0" err="1" smtClean="0"/>
              <a:t>iugera</a:t>
            </a:r>
            <a:r>
              <a:rPr lang="it-IT" sz="1600" baseline="0" dirty="0" smtClean="0"/>
              <a:t> (circa 50 ettari), che, ripetuto </a:t>
            </a:r>
            <a:r>
              <a:rPr lang="it-IT" sz="1600" baseline="0" dirty="0" err="1" smtClean="0"/>
              <a:t>ortoganalmente</a:t>
            </a:r>
            <a:r>
              <a:rPr lang="it-IT" sz="1600" baseline="0" dirty="0" smtClean="0"/>
              <a:t> su tutta la zona, formava un reticolato di linee parallele e perpendicolari dette decumani (da est a ovest) e </a:t>
            </a:r>
            <a:r>
              <a:rPr lang="it-IT" sz="1600" baseline="0" dirty="0" err="1" smtClean="0"/>
              <a:t>cardines</a:t>
            </a:r>
            <a:r>
              <a:rPr lang="it-IT" sz="1600" baseline="0" dirty="0" smtClean="0"/>
              <a:t> (da nord a sud). Tutto ciò costituiva il </a:t>
            </a:r>
            <a:r>
              <a:rPr lang="it-IT" sz="1600" baseline="0" dirty="0" err="1" smtClean="0"/>
              <a:t>Pomerium</a:t>
            </a:r>
            <a:r>
              <a:rPr lang="it-IT" sz="1600" baseline="0" dirty="0" smtClean="0"/>
              <a:t>, l’area sacra entro cui non si potevano porre sepolcri. All’incrocio tra cardine e decumano massimi sorgeva la piazza del Forum, di norma rettangolare, il resto formava i quartieri urbani con le </a:t>
            </a:r>
            <a:r>
              <a:rPr lang="it-IT" sz="1600" baseline="0" dirty="0" err="1" smtClean="0"/>
              <a:t>insulae</a:t>
            </a:r>
            <a:r>
              <a:rPr lang="it-IT" sz="1600" baseline="0" dirty="0" smtClean="0"/>
              <a:t> e le vie minori.</a:t>
            </a:r>
          </a:p>
          <a:p>
            <a:pPr>
              <a:buFont typeface="Arial" pitchFamily="34" charset="0"/>
              <a:buNone/>
            </a:pPr>
            <a:r>
              <a:rPr lang="it-IT" sz="1600" baseline="0" dirty="0" smtClean="0"/>
              <a:t>Per la centuriazione, l’agrimensore si serviva della </a:t>
            </a:r>
            <a:r>
              <a:rPr lang="it-IT" sz="1600" baseline="0" dirty="0" err="1" smtClean="0"/>
              <a:t>groma</a:t>
            </a:r>
            <a:r>
              <a:rPr lang="it-IT" sz="1600" baseline="0" dirty="0" smtClean="0"/>
              <a:t>, </a:t>
            </a:r>
            <a:r>
              <a:rPr lang="it-IT" sz="1600" baseline="0" dirty="0" err="1" smtClean="0"/>
              <a:t>srumento</a:t>
            </a:r>
            <a:r>
              <a:rPr lang="it-IT" sz="1600" baseline="0" dirty="0" smtClean="0"/>
              <a:t> che permetteva di tracciare linee parallele sul terreno, Esso era formato da due bracci a croce, all’estremità dei quali era appeso un filo a piombo. Un sostegno orizzontale fissava la croce ad un’asta di supporto pianta nel terreno.</a:t>
            </a:r>
          </a:p>
          <a:p>
            <a:pPr>
              <a:buFont typeface="Arial" pitchFamily="34" charset="0"/>
              <a:buNone/>
            </a:pPr>
            <a:r>
              <a:rPr lang="it-IT" sz="1600" baseline="0" dirty="0" smtClean="0"/>
              <a:t>Dopo aver posizionato la </a:t>
            </a:r>
            <a:r>
              <a:rPr lang="it-IT" sz="1600" baseline="0" dirty="0" err="1" smtClean="0"/>
              <a:t>groma</a:t>
            </a:r>
            <a:r>
              <a:rPr lang="it-IT" sz="1600" baseline="0" dirty="0" smtClean="0"/>
              <a:t> su un punto prestabilito (</a:t>
            </a:r>
            <a:r>
              <a:rPr lang="it-IT" sz="1600" baseline="0" dirty="0" err="1" smtClean="0"/>
              <a:t>umblicus</a:t>
            </a:r>
            <a:r>
              <a:rPr lang="it-IT" sz="1600" baseline="0" dirty="0" smtClean="0"/>
              <a:t>), egli stabiliva l’orientamento della centuriazione in base alle condizione </a:t>
            </a:r>
            <a:r>
              <a:rPr lang="it-IT" sz="1600" baseline="0" dirty="0" err="1" smtClean="0"/>
              <a:t>geomorgiche</a:t>
            </a:r>
            <a:r>
              <a:rPr lang="it-IT" sz="1600" baseline="0" dirty="0" smtClean="0"/>
              <a:t> del terreno ed indicava la direzione dei due assi ortogonali portanti che erano il cardo </a:t>
            </a:r>
            <a:r>
              <a:rPr lang="it-IT" sz="1600" baseline="0" dirty="0" err="1" smtClean="0"/>
              <a:t>maximus</a:t>
            </a:r>
            <a:r>
              <a:rPr lang="it-IT" sz="1600" baseline="0" dirty="0" smtClean="0"/>
              <a:t> e il </a:t>
            </a:r>
            <a:r>
              <a:rPr lang="it-IT" sz="1600" baseline="0" dirty="0" err="1" smtClean="0"/>
              <a:t>decumanus</a:t>
            </a:r>
            <a:r>
              <a:rPr lang="it-IT" sz="1600" baseline="0" dirty="0" smtClean="0"/>
              <a:t> </a:t>
            </a:r>
            <a:r>
              <a:rPr lang="it-IT" sz="1600" baseline="0" dirty="0" err="1" smtClean="0"/>
              <a:t>maximus</a:t>
            </a:r>
            <a:r>
              <a:rPr lang="it-IT" sz="1600" baseline="0" dirty="0" smtClean="0"/>
              <a:t>. In seguito, procedeva a tracciare, a distanza di 20 </a:t>
            </a:r>
            <a:r>
              <a:rPr lang="it-IT" sz="1600" baseline="0" dirty="0" err="1" smtClean="0"/>
              <a:t>actus</a:t>
            </a:r>
            <a:r>
              <a:rPr lang="it-IT" sz="1600" baseline="0" dirty="0" smtClean="0"/>
              <a:t>, le altre linee rette perpendicolari (decumani e cardini minori) creando così una regolarità geometrica nel terreno, che ne permetteva una facile misurazione. Tra il II secolo </a:t>
            </a:r>
            <a:r>
              <a:rPr lang="it-IT" sz="1600" baseline="0" dirty="0" err="1" smtClean="0"/>
              <a:t>a.C</a:t>
            </a:r>
            <a:r>
              <a:rPr lang="it-IT" sz="1600" baseline="0" dirty="0" smtClean="0"/>
              <a:t> e il secolo d.. I Romani avevano già centuriato gran parte dei territori della penisola e in molte delle aree centuriate la suddivisione del territorio venne impostata seguendo la direttrice dell’asse viario più importante: ad esempio, in Emilia Romagna, la via Aemilia; in Itali settentrionale, la via Postumia.</a:t>
            </a:r>
          </a:p>
        </p:txBody>
      </p:sp>
      <p:sp>
        <p:nvSpPr>
          <p:cNvPr id="4" name="Segnaposto numero diapositiva 3"/>
          <p:cNvSpPr>
            <a:spLocks noGrp="1"/>
          </p:cNvSpPr>
          <p:nvPr>
            <p:ph type="sldNum" sz="quarter" idx="10"/>
          </p:nvPr>
        </p:nvSpPr>
        <p:spPr/>
        <p:txBody>
          <a:bodyPr/>
          <a:lstStyle/>
          <a:p>
            <a:fld id="{D3F7B10B-BD99-4C93-851C-1943BDF7551B}" type="slidenum">
              <a:rPr lang="it-IT" smtClean="0"/>
              <a:pPr/>
              <a:t>5</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Al termine della guerra Roma punisce tutte quelle comunità che avevano defezionato in favore di </a:t>
            </a:r>
            <a:r>
              <a:rPr lang="it-IT" sz="1600" dirty="0" smtClean="0"/>
              <a:t>Annibale</a:t>
            </a:r>
          </a:p>
          <a:p>
            <a:pPr>
              <a:buFont typeface="Wingdings"/>
              <a:buChar char="à"/>
            </a:pPr>
            <a:r>
              <a:rPr lang="it-IT" sz="1600" dirty="0" smtClean="0">
                <a:sym typeface="Wingdings" pitchFamily="2" charset="2"/>
              </a:rPr>
              <a:t>Queste città subiscono confische </a:t>
            </a:r>
          </a:p>
          <a:p>
            <a:pPr>
              <a:buFont typeface="Wingdings"/>
              <a:buChar char="à"/>
            </a:pPr>
            <a:r>
              <a:rPr lang="it-IT" sz="1600" dirty="0" smtClean="0">
                <a:sym typeface="Wingdings" pitchFamily="2" charset="2"/>
              </a:rPr>
              <a:t>L’area interessata</a:t>
            </a:r>
            <a:r>
              <a:rPr lang="it-IT" sz="1600" baseline="0" dirty="0" smtClean="0">
                <a:sym typeface="Wingdings" pitchFamily="2" charset="2"/>
              </a:rPr>
              <a:t> ha</a:t>
            </a:r>
            <a:r>
              <a:rPr lang="it-IT" sz="1600" dirty="0" smtClean="0">
                <a:sym typeface="Wingdings" pitchFamily="2" charset="2"/>
              </a:rPr>
              <a:t> un’ estensione</a:t>
            </a:r>
            <a:r>
              <a:rPr lang="it-IT" sz="1600" baseline="0" dirty="0" smtClean="0">
                <a:sym typeface="Wingdings" pitchFamily="2" charset="2"/>
              </a:rPr>
              <a:t> </a:t>
            </a:r>
            <a:r>
              <a:rPr lang="it-IT" sz="1600" baseline="0" dirty="0" smtClean="0">
                <a:sym typeface="Wingdings" pitchFamily="2" charset="2"/>
              </a:rPr>
              <a:t>complessiva di </a:t>
            </a:r>
            <a:r>
              <a:rPr lang="it-IT" sz="1600" baseline="0" dirty="0" smtClean="0">
                <a:sym typeface="Wingdings" pitchFamily="2" charset="2"/>
              </a:rPr>
              <a:t>10.000 km </a:t>
            </a:r>
            <a:r>
              <a:rPr lang="it-IT" sz="1600" baseline="0" dirty="0" smtClean="0">
                <a:sym typeface="Wingdings" pitchFamily="2" charset="2"/>
              </a:rPr>
              <a:t>quadrati </a:t>
            </a:r>
            <a:endParaRPr lang="it-IT" sz="1600" baseline="0" dirty="0" smtClean="0">
              <a:sym typeface="Wingdings" pitchFamily="2" charset="2"/>
            </a:endParaRPr>
          </a:p>
          <a:p>
            <a:pPr>
              <a:buFont typeface="Wingdings"/>
              <a:buChar char="à"/>
            </a:pPr>
            <a:r>
              <a:rPr lang="it-IT" sz="1600" baseline="0" dirty="0" smtClean="0">
                <a:sym typeface="Wingdings" pitchFamily="2" charset="2"/>
              </a:rPr>
              <a:t>Con la successiva trasformazione </a:t>
            </a:r>
            <a:r>
              <a:rPr lang="it-IT" sz="1600" baseline="0" dirty="0" smtClean="0">
                <a:sym typeface="Wingdings" pitchFamily="2" charset="2"/>
              </a:rPr>
              <a:t>in agro pubblico in pratica il suo utilizzo era un privilegio riservato ai </a:t>
            </a:r>
            <a:r>
              <a:rPr lang="it-IT" sz="1600" baseline="0" dirty="0" smtClean="0">
                <a:sym typeface="Wingdings" pitchFamily="2" charset="2"/>
              </a:rPr>
              <a:t>più </a:t>
            </a:r>
            <a:r>
              <a:rPr lang="it-IT" sz="1600" baseline="0" dirty="0" smtClean="0">
                <a:sym typeface="Wingdings" pitchFamily="2" charset="2"/>
              </a:rPr>
              <a:t>ricchi soprattutto nel momento in cui l’afflusso di capitali proveniente dai bottini di guerra creava nuove </a:t>
            </a:r>
            <a:r>
              <a:rPr lang="it-IT" sz="1600" baseline="0" dirty="0" smtClean="0">
                <a:sym typeface="Wingdings" pitchFamily="2" charset="2"/>
              </a:rPr>
              <a:t>opportunità in un </a:t>
            </a:r>
            <a:r>
              <a:rPr lang="it-IT" sz="1600" baseline="0" dirty="0" smtClean="0">
                <a:sym typeface="Wingdings" pitchFamily="2" charset="2"/>
              </a:rPr>
              <a:t>fase di un enorme afflusso di capitali che si conquistano con i bottini in </a:t>
            </a:r>
            <a:r>
              <a:rPr lang="it-IT" sz="1600" baseline="0" dirty="0" smtClean="0">
                <a:sym typeface="Wingdings" pitchFamily="2" charset="2"/>
              </a:rPr>
              <a:t>oriente. Questi bottini erano </a:t>
            </a:r>
            <a:r>
              <a:rPr lang="it-IT" sz="1600" baseline="0" dirty="0" smtClean="0">
                <a:sym typeface="Wingdings" pitchFamily="2" charset="2"/>
              </a:rPr>
              <a:t>come nuove </a:t>
            </a:r>
            <a:r>
              <a:rPr lang="it-IT" sz="1600" baseline="0" dirty="0" smtClean="0">
                <a:sym typeface="Wingdings" pitchFamily="2" charset="2"/>
              </a:rPr>
              <a:t>opportunità</a:t>
            </a:r>
            <a:endParaRPr lang="it-IT" sz="16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7</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Situazione</a:t>
            </a:r>
            <a:r>
              <a:rPr lang="it-IT" sz="1800" baseline="0" dirty="0" smtClean="0"/>
              <a:t> agraria dopo </a:t>
            </a:r>
            <a:r>
              <a:rPr lang="it-IT" sz="1800" baseline="0" dirty="0" smtClean="0"/>
              <a:t>devastazione vede lo </a:t>
            </a:r>
            <a:r>
              <a:rPr lang="it-IT" sz="1800" baseline="0" dirty="0" smtClean="0"/>
              <a:t>spopolamento per effetto del </a:t>
            </a:r>
            <a:r>
              <a:rPr lang="it-IT" sz="1800" baseline="0" dirty="0" smtClean="0"/>
              <a:t>conflitto</a:t>
            </a:r>
          </a:p>
          <a:p>
            <a:pPr>
              <a:buFont typeface="Wingdings"/>
              <a:buChar char="à"/>
            </a:pPr>
            <a:r>
              <a:rPr lang="it-IT" sz="1800" baseline="0" dirty="0" smtClean="0">
                <a:sym typeface="Wingdings" pitchFamily="2" charset="2"/>
              </a:rPr>
              <a:t>La notizia è proveniente </a:t>
            </a:r>
            <a:r>
              <a:rPr lang="it-IT" sz="1800" baseline="0" dirty="0" smtClean="0">
                <a:sym typeface="Wingdings" pitchFamily="2" charset="2"/>
              </a:rPr>
              <a:t>da </a:t>
            </a:r>
            <a:r>
              <a:rPr lang="it-IT" sz="1800" baseline="0" dirty="0" smtClean="0">
                <a:sym typeface="Wingdings" pitchFamily="2" charset="2"/>
              </a:rPr>
              <a:t>Livio: nel 180 con la </a:t>
            </a:r>
            <a:r>
              <a:rPr lang="it-IT" sz="1800" baseline="0" dirty="0" smtClean="0">
                <a:sym typeface="Wingdings" pitchFamily="2" charset="2"/>
              </a:rPr>
              <a:t>guerra contro i Liguri Apuani, quando i consoli arrivano nell’area i Liguri fanno atto di resa, </a:t>
            </a:r>
            <a:r>
              <a:rPr lang="it-IT" sz="1800" baseline="0" dirty="0" smtClean="0">
                <a:sym typeface="Wingdings" pitchFamily="2" charset="2"/>
              </a:rPr>
              <a:t>e subirono il trasferimento </a:t>
            </a:r>
            <a:r>
              <a:rPr lang="it-IT" sz="1800" baseline="0" dirty="0" smtClean="0">
                <a:sym typeface="Wingdings" pitchFamily="2" charset="2"/>
              </a:rPr>
              <a:t>nel </a:t>
            </a:r>
            <a:r>
              <a:rPr lang="it-IT" sz="1800" baseline="0" dirty="0" err="1" smtClean="0">
                <a:sym typeface="Wingdings" pitchFamily="2" charset="2"/>
              </a:rPr>
              <a:t>Samnium</a:t>
            </a:r>
            <a:r>
              <a:rPr lang="it-IT" sz="1800" baseline="0" dirty="0" smtClean="0">
                <a:sym typeface="Wingdings" pitchFamily="2" charset="2"/>
              </a:rPr>
              <a:t> nel nord di Benevento Macchia di </a:t>
            </a:r>
            <a:r>
              <a:rPr lang="it-IT" sz="1800" baseline="0" dirty="0" err="1" smtClean="0">
                <a:sym typeface="Wingdings" pitchFamily="2" charset="2"/>
              </a:rPr>
              <a:t>Circello</a:t>
            </a:r>
            <a:r>
              <a:rPr lang="it-IT" sz="1800" baseline="0" dirty="0" smtClean="0">
                <a:sym typeface="Wingdings" pitchFamily="2" charset="2"/>
              </a:rPr>
              <a:t>; </a:t>
            </a:r>
            <a:endParaRPr lang="it-IT" sz="1800" baseline="0" dirty="0" smtClean="0">
              <a:sym typeface="Wingdings" pitchFamily="2" charset="2"/>
            </a:endParaRPr>
          </a:p>
          <a:p>
            <a:pPr>
              <a:buFont typeface="Wingdings"/>
              <a:buChar char="à"/>
            </a:pPr>
            <a:r>
              <a:rPr lang="it-IT" sz="1800" baseline="0" dirty="0" smtClean="0">
                <a:sym typeface="Wingdings" pitchFamily="2" charset="2"/>
              </a:rPr>
              <a:t>Questa comunità emigrata erano una comunità </a:t>
            </a:r>
            <a:r>
              <a:rPr lang="it-IT" sz="1800" baseline="0" dirty="0" smtClean="0">
                <a:sym typeface="Wingdings" pitchFamily="2" charset="2"/>
              </a:rPr>
              <a:t>dei liguri </a:t>
            </a:r>
            <a:r>
              <a:rPr lang="it-IT" sz="1800" baseline="0" dirty="0" err="1" smtClean="0">
                <a:sym typeface="Wingdings" pitchFamily="2" charset="2"/>
              </a:rPr>
              <a:t>Bettani</a:t>
            </a:r>
            <a:r>
              <a:rPr lang="it-IT" sz="1800" baseline="0" dirty="0" smtClean="0">
                <a:sym typeface="Wingdings" pitchFamily="2" charset="2"/>
              </a:rPr>
              <a:t>, </a:t>
            </a:r>
            <a:r>
              <a:rPr lang="it-IT" sz="1800" baseline="0" dirty="0" smtClean="0">
                <a:sym typeface="Wingdings" pitchFamily="2" charset="2"/>
              </a:rPr>
              <a:t>l’operazione </a:t>
            </a:r>
            <a:r>
              <a:rPr lang="it-IT" sz="1800" baseline="0" dirty="0" smtClean="0">
                <a:sym typeface="Wingdings" pitchFamily="2" charset="2"/>
              </a:rPr>
              <a:t>imponente </a:t>
            </a:r>
            <a:r>
              <a:rPr lang="it-IT" sz="1800" baseline="0" dirty="0" smtClean="0">
                <a:sym typeface="Wingdings" pitchFamily="2" charset="2"/>
              </a:rPr>
              <a:t>di trasferimento </a:t>
            </a:r>
            <a:r>
              <a:rPr lang="it-IT" sz="1800" baseline="0" dirty="0" smtClean="0">
                <a:sym typeface="Wingdings" pitchFamily="2" charset="2"/>
              </a:rPr>
              <a:t>nel </a:t>
            </a:r>
            <a:r>
              <a:rPr lang="it-IT" sz="1800" baseline="0" dirty="0" err="1" smtClean="0">
                <a:sym typeface="Wingdings" pitchFamily="2" charset="2"/>
              </a:rPr>
              <a:t>Sannio</a:t>
            </a:r>
            <a:r>
              <a:rPr lang="it-IT" sz="1800" baseline="0" dirty="0" smtClean="0">
                <a:sym typeface="Wingdings" pitchFamily="2" charset="2"/>
              </a:rPr>
              <a:t> valse il </a:t>
            </a:r>
            <a:r>
              <a:rPr lang="it-IT" sz="1800" baseline="0" dirty="0" smtClean="0">
                <a:sym typeface="Wingdings" pitchFamily="2" charset="2"/>
              </a:rPr>
              <a:t>trionfo a coloro che non avevano ottenuto una vittoria in campo aperto per la prima volta(accrescimento agro </a:t>
            </a:r>
            <a:r>
              <a:rPr lang="it-IT" sz="1800" baseline="0" dirty="0" err="1" smtClean="0">
                <a:sym typeface="Wingdings" pitchFamily="2" charset="2"/>
              </a:rPr>
              <a:t>pubblicus</a:t>
            </a:r>
            <a:r>
              <a:rPr lang="it-IT" sz="1800" baseline="0" dirty="0" smtClean="0">
                <a:sym typeface="Wingdings" pitchFamily="2" charset="2"/>
              </a:rPr>
              <a:t> e vittoria campale concessione </a:t>
            </a:r>
            <a:r>
              <a:rPr lang="it-IT" sz="1800" baseline="0" dirty="0" err="1" smtClean="0">
                <a:sym typeface="Wingdings" pitchFamily="2" charset="2"/>
              </a:rPr>
              <a:t>triumphum</a:t>
            </a:r>
            <a:r>
              <a:rPr lang="it-IT" sz="1800" baseline="0" dirty="0" smtClean="0">
                <a:sym typeface="Wingdings" pitchFamily="2" charset="2"/>
              </a:rPr>
              <a:t>): la concessione dei consoli avveniva </a:t>
            </a:r>
            <a:r>
              <a:rPr lang="it-IT" sz="1800" baseline="0" dirty="0" smtClean="0">
                <a:sym typeface="Wingdings" pitchFamily="2" charset="2"/>
              </a:rPr>
              <a:t>dietro richiesta dei </a:t>
            </a:r>
            <a:r>
              <a:rPr lang="it-IT" sz="1800" baseline="0" dirty="0" smtClean="0">
                <a:sym typeface="Wingdings" pitchFamily="2" charset="2"/>
              </a:rPr>
              <a:t>consoli.</a:t>
            </a:r>
          </a:p>
          <a:p>
            <a:pPr>
              <a:buFont typeface="Wingdings"/>
              <a:buNone/>
            </a:pPr>
            <a:r>
              <a:rPr lang="it-IT" sz="1800" baseline="0" dirty="0" smtClean="0">
                <a:sym typeface="Wingdings" pitchFamily="2" charset="2"/>
              </a:rPr>
              <a:t> </a:t>
            </a:r>
            <a:r>
              <a:rPr lang="it-IT" sz="1800" baseline="0" dirty="0" smtClean="0">
                <a:sym typeface="Wingdings" pitchFamily="2" charset="2"/>
              </a:rPr>
              <a:t>livello di </a:t>
            </a:r>
            <a:r>
              <a:rPr lang="it-IT" sz="1800" baseline="0" dirty="0" smtClean="0">
                <a:sym typeface="Wingdings" pitchFamily="2" charset="2"/>
              </a:rPr>
              <a:t>spopolamento quindi fu </a:t>
            </a:r>
            <a:r>
              <a:rPr lang="it-IT" sz="1800" baseline="0" dirty="0" smtClean="0">
                <a:sym typeface="Wingdings" pitchFamily="2" charset="2"/>
              </a:rPr>
              <a:t>imponente in modo tale da far riavviare la produzione agricola di </a:t>
            </a:r>
            <a:r>
              <a:rPr lang="it-IT" sz="1800" baseline="0" dirty="0" smtClean="0">
                <a:sym typeface="Wingdings" pitchFamily="2" charset="2"/>
              </a:rPr>
              <a:t>quest’area, era necessario un impegno </a:t>
            </a:r>
            <a:r>
              <a:rPr lang="it-IT" sz="1800" baseline="0" dirty="0" smtClean="0">
                <a:sym typeface="Wingdings" pitchFamily="2" charset="2"/>
              </a:rPr>
              <a:t>massiccio in agricoltura </a:t>
            </a:r>
            <a:r>
              <a:rPr lang="it-IT" sz="1800" baseline="0" dirty="0" smtClean="0">
                <a:sym typeface="Wingdings" pitchFamily="2" charset="2"/>
              </a:rPr>
              <a:t>da parte della </a:t>
            </a:r>
            <a:r>
              <a:rPr lang="it-IT" sz="1800" baseline="0" dirty="0" smtClean="0">
                <a:sym typeface="Wingdings" pitchFamily="2" charset="2"/>
              </a:rPr>
              <a:t>manodopera </a:t>
            </a:r>
            <a:r>
              <a:rPr lang="it-IT" sz="1800" baseline="0" dirty="0" err="1" smtClean="0">
                <a:sym typeface="Wingdings" pitchFamily="2" charset="2"/>
              </a:rPr>
              <a:t>schiavile</a:t>
            </a:r>
            <a:r>
              <a:rPr lang="it-IT" sz="1800" baseline="0" dirty="0" smtClean="0">
                <a:sym typeface="Wingdings" pitchFamily="2" charset="2"/>
              </a:rPr>
              <a:t>.</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8</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Dopo</a:t>
            </a:r>
            <a:r>
              <a:rPr lang="it-IT" sz="1600" baseline="0" dirty="0" smtClean="0"/>
              <a:t> le guerre puniche cambia la quantità e la presenza </a:t>
            </a:r>
            <a:r>
              <a:rPr lang="it-IT" sz="1600" baseline="0" dirty="0" err="1" smtClean="0"/>
              <a:t>schiavile</a:t>
            </a:r>
            <a:r>
              <a:rPr lang="it-IT" sz="1600" baseline="0" dirty="0" smtClean="0"/>
              <a:t> in Italia. Fu presente ancora  </a:t>
            </a:r>
            <a:r>
              <a:rPr lang="it-IT" sz="1600" baseline="0" dirty="0" smtClean="0"/>
              <a:t>un lavoro salariato </a:t>
            </a:r>
            <a:r>
              <a:rPr lang="it-IT" sz="1600" baseline="0" dirty="0" smtClean="0"/>
              <a:t>libero, </a:t>
            </a:r>
            <a:r>
              <a:rPr lang="it-IT" sz="1600" baseline="0" dirty="0" smtClean="0"/>
              <a:t>che non può essere quantificato </a:t>
            </a:r>
            <a:r>
              <a:rPr lang="it-IT" sz="1600" baseline="0" dirty="0" smtClean="0"/>
              <a:t>e che giocava </a:t>
            </a:r>
            <a:r>
              <a:rPr lang="it-IT" sz="1600" baseline="0" dirty="0" smtClean="0"/>
              <a:t>un lavoro essenziale al lavoro </a:t>
            </a:r>
            <a:r>
              <a:rPr lang="it-IT" sz="1600" baseline="0" dirty="0" smtClean="0"/>
              <a:t>servile</a:t>
            </a:r>
            <a:r>
              <a:rPr lang="it-IT" baseline="0" dirty="0" smtClean="0"/>
              <a:t>.</a:t>
            </a:r>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9</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Un ruolo essenziale complementare</a:t>
            </a:r>
            <a:r>
              <a:rPr lang="it-IT" sz="1800" baseline="0" dirty="0" smtClean="0"/>
              <a:t> al lavoro </a:t>
            </a:r>
            <a:r>
              <a:rPr lang="it-IT" sz="1800" baseline="0" dirty="0" smtClean="0"/>
              <a:t>servile come detto il </a:t>
            </a:r>
            <a:r>
              <a:rPr lang="it-IT" sz="1800" baseline="0" dirty="0" smtClean="0"/>
              <a:t>lavoro salariato </a:t>
            </a:r>
            <a:r>
              <a:rPr lang="it-IT" sz="1800" baseline="0" dirty="0" smtClean="0"/>
              <a:t>libero</a:t>
            </a:r>
          </a:p>
          <a:p>
            <a:pPr>
              <a:buFont typeface="Wingdings"/>
              <a:buChar char="à"/>
            </a:pPr>
            <a:r>
              <a:rPr lang="it-IT" sz="1800" baseline="0" dirty="0" smtClean="0">
                <a:sym typeface="Wingdings" pitchFamily="2" charset="2"/>
              </a:rPr>
              <a:t>ricchezze </a:t>
            </a:r>
            <a:r>
              <a:rPr lang="it-IT" sz="1800" baseline="0" dirty="0" smtClean="0">
                <a:sym typeface="Wingdings" pitchFamily="2" charset="2"/>
              </a:rPr>
              <a:t>che vengono a </a:t>
            </a:r>
            <a:r>
              <a:rPr lang="it-IT" sz="1800" baseline="0" dirty="0" smtClean="0">
                <a:sym typeface="Wingdings" pitchFamily="2" charset="2"/>
              </a:rPr>
              <a:t>Roma furono per </a:t>
            </a:r>
            <a:r>
              <a:rPr lang="it-IT" sz="1800" baseline="0" dirty="0" smtClean="0">
                <a:sym typeface="Wingdings" pitchFamily="2" charset="2"/>
              </a:rPr>
              <a:t>effetto delle vittorie </a:t>
            </a:r>
            <a:r>
              <a:rPr lang="it-IT" sz="1800" baseline="0" dirty="0" smtClean="0">
                <a:sym typeface="Wingdings" pitchFamily="2" charset="2"/>
              </a:rPr>
              <a:t>ottenute</a:t>
            </a:r>
          </a:p>
          <a:p>
            <a:pPr>
              <a:buFont typeface="Wingdings"/>
              <a:buChar char="à"/>
            </a:pPr>
            <a:r>
              <a:rPr lang="it-IT" sz="1800" baseline="0" dirty="0" smtClean="0">
                <a:sym typeface="Wingdings" pitchFamily="2" charset="2"/>
              </a:rPr>
              <a:t>Le ricchezze vedono l’arrivo </a:t>
            </a:r>
            <a:r>
              <a:rPr lang="it-IT" sz="1800" baseline="0" dirty="0" smtClean="0">
                <a:sym typeface="Wingdings" pitchFamily="2" charset="2"/>
              </a:rPr>
              <a:t>di bottino di </a:t>
            </a:r>
            <a:r>
              <a:rPr lang="it-IT" sz="1800" baseline="0" dirty="0" smtClean="0">
                <a:sym typeface="Wingdings" pitchFamily="2" charset="2"/>
              </a:rPr>
              <a:t>guerre poi annualmente </a:t>
            </a:r>
            <a:r>
              <a:rPr lang="it-IT" sz="1800" baseline="0" dirty="0" smtClean="0">
                <a:sym typeface="Wingdings" pitchFamily="2" charset="2"/>
              </a:rPr>
              <a:t>gli </a:t>
            </a:r>
            <a:r>
              <a:rPr lang="it-IT" sz="1800" baseline="0" dirty="0" smtClean="0">
                <a:sym typeface="Wingdings" pitchFamily="2" charset="2"/>
              </a:rPr>
              <a:t>obblighi </a:t>
            </a:r>
            <a:r>
              <a:rPr lang="it-IT" sz="1800" baseline="0" dirty="0" smtClean="0">
                <a:sym typeface="Wingdings" pitchFamily="2" charset="2"/>
              </a:rPr>
              <a:t>tributari e fiscali dei territori </a:t>
            </a:r>
            <a:r>
              <a:rPr lang="it-IT" sz="1800" baseline="0" dirty="0" smtClean="0">
                <a:sym typeface="Wingdings" pitchFamily="2" charset="2"/>
              </a:rPr>
              <a:t>provincializzati</a:t>
            </a:r>
          </a:p>
          <a:p>
            <a:pPr>
              <a:buFont typeface="Wingdings"/>
              <a:buChar char="à"/>
            </a:pPr>
            <a:r>
              <a:rPr lang="it-IT" sz="1800" baseline="0" dirty="0" smtClean="0">
                <a:sym typeface="Wingdings" pitchFamily="2" charset="2"/>
              </a:rPr>
              <a:t>stime </a:t>
            </a:r>
            <a:r>
              <a:rPr lang="it-IT" sz="1800" baseline="0" dirty="0" smtClean="0">
                <a:sym typeface="Wingdings" pitchFamily="2" charset="2"/>
              </a:rPr>
              <a:t>dei </a:t>
            </a:r>
            <a:r>
              <a:rPr lang="it-IT" sz="1800" baseline="0" dirty="0" smtClean="0">
                <a:sym typeface="Wingdings" pitchFamily="2" charset="2"/>
              </a:rPr>
              <a:t>moderni rispetto alle entrate </a:t>
            </a:r>
            <a:r>
              <a:rPr lang="it-IT" sz="1800" baseline="0" dirty="0" smtClean="0">
                <a:sym typeface="Wingdings" pitchFamily="2" charset="2"/>
              </a:rPr>
              <a:t>fiscali di Roma </a:t>
            </a:r>
            <a:r>
              <a:rPr lang="it-IT" sz="1800" baseline="0" dirty="0" smtClean="0">
                <a:sym typeface="Wingdings" pitchFamily="2" charset="2"/>
              </a:rPr>
              <a:t>sono di 250 </a:t>
            </a:r>
            <a:r>
              <a:rPr lang="it-IT" sz="1800" baseline="0" dirty="0" smtClean="0">
                <a:sym typeface="Wingdings" pitchFamily="2" charset="2"/>
              </a:rPr>
              <a:t>milioni di </a:t>
            </a:r>
            <a:r>
              <a:rPr lang="it-IT" sz="1800" baseline="0" dirty="0" smtClean="0">
                <a:sym typeface="Wingdings" pitchFamily="2" charset="2"/>
              </a:rPr>
              <a:t>denari</a:t>
            </a:r>
          </a:p>
          <a:p>
            <a:pPr>
              <a:buFont typeface="Wingdings"/>
              <a:buChar char="à"/>
            </a:pPr>
            <a:r>
              <a:rPr lang="it-IT" sz="1800" baseline="0" dirty="0" smtClean="0">
                <a:sym typeface="Wingdings" pitchFamily="2" charset="2"/>
              </a:rPr>
              <a:t> </a:t>
            </a:r>
            <a:r>
              <a:rPr lang="it-IT" sz="1800" baseline="0" dirty="0" smtClean="0">
                <a:sym typeface="Wingdings" pitchFamily="2" charset="2"/>
              </a:rPr>
              <a:t>fra il 202 e il 168 </a:t>
            </a:r>
            <a:r>
              <a:rPr lang="it-IT" sz="1800" baseline="0" dirty="0" smtClean="0">
                <a:sym typeface="Wingdings" pitchFamily="2" charset="2"/>
              </a:rPr>
              <a:t>sono da </a:t>
            </a:r>
            <a:r>
              <a:rPr lang="it-IT" sz="1800" baseline="0" dirty="0" smtClean="0">
                <a:sym typeface="Wingdings" pitchFamily="2" charset="2"/>
              </a:rPr>
              <a:t>aggiungere i tributi di diversa </a:t>
            </a:r>
            <a:r>
              <a:rPr lang="it-IT" sz="1800" baseline="0" dirty="0" smtClean="0">
                <a:sym typeface="Wingdings" pitchFamily="2" charset="2"/>
              </a:rPr>
              <a:t>forma pari ad </a:t>
            </a:r>
            <a:r>
              <a:rPr lang="it-IT" sz="1800" baseline="0" dirty="0" smtClean="0">
                <a:sym typeface="Wingdings" pitchFamily="2" charset="2"/>
              </a:rPr>
              <a:t>entrate globali di 610 milioni di denari</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10</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Notizie di queste 2 trionfi di </a:t>
            </a:r>
            <a:r>
              <a:rPr lang="it-IT" sz="1800" dirty="0" err="1" smtClean="0"/>
              <a:t>antioco</a:t>
            </a:r>
            <a:r>
              <a:rPr lang="it-IT" sz="1800" baseline="0" dirty="0" smtClean="0"/>
              <a:t> III di Siria e Perseo di macedonia</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11</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Trionfo di Emilio </a:t>
            </a:r>
            <a:r>
              <a:rPr lang="it-IT" dirty="0" err="1" smtClean="0"/>
              <a:t>Regillo</a:t>
            </a:r>
            <a:r>
              <a:rPr lang="it-IT" dirty="0" smtClean="0"/>
              <a:t> che aveva sconfitto del re Antioco;</a:t>
            </a:r>
            <a:r>
              <a:rPr lang="it-IT" baseline="0" dirty="0" smtClean="0"/>
              <a:t> bottino di Cornelio Scipione</a:t>
            </a:r>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12</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Quantità di capitali enorme!!!</a:t>
            </a:r>
            <a:r>
              <a:rPr lang="it-IT" sz="1800" dirty="0" smtClean="0">
                <a:sym typeface="Wingdings" pitchFamily="2" charset="2"/>
              </a:rPr>
              <a:t> trionfo di </a:t>
            </a:r>
            <a:r>
              <a:rPr lang="it-IT" sz="1800" dirty="0" err="1" smtClean="0">
                <a:sym typeface="Wingdings" pitchFamily="2" charset="2"/>
              </a:rPr>
              <a:t>Pidna</a:t>
            </a:r>
            <a:r>
              <a:rPr lang="it-IT" sz="1800" dirty="0" smtClean="0">
                <a:sym typeface="Wingdings" pitchFamily="2" charset="2"/>
              </a:rPr>
              <a:t> </a:t>
            </a:r>
            <a:r>
              <a:rPr lang="it-IT" sz="1800" dirty="0" err="1" smtClean="0">
                <a:sym typeface="Wingdings" pitchFamily="2" charset="2"/>
              </a:rPr>
              <a:t>L.Emilio</a:t>
            </a:r>
            <a:r>
              <a:rPr lang="it-IT" sz="1800" dirty="0" smtClean="0">
                <a:sym typeface="Wingdings" pitchFamily="2" charset="2"/>
              </a:rPr>
              <a:t> Paolo, non c’è un imposta sui beni, tale la quantità</a:t>
            </a:r>
            <a:r>
              <a:rPr lang="it-IT" sz="1800" baseline="0" dirty="0" smtClean="0">
                <a:sym typeface="Wingdings" pitchFamily="2" charset="2"/>
              </a:rPr>
              <a:t> di denaro che non ci sarà bisogno di percepire dal 167 fino al 43 che non ci sarà bisogno di riscuotere il </a:t>
            </a:r>
            <a:r>
              <a:rPr lang="it-IT" sz="1800" baseline="0" dirty="0" err="1" smtClean="0">
                <a:sym typeface="Wingdings" pitchFamily="2" charset="2"/>
              </a:rPr>
              <a:t>tributum</a:t>
            </a:r>
            <a:r>
              <a:rPr lang="it-IT" sz="1800" baseline="0" dirty="0" smtClean="0">
                <a:sym typeface="Wingdings" pitchFamily="2" charset="2"/>
              </a:rPr>
              <a:t> a Roma</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13</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14</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Chi fine fanno i tributi e il denaro</a:t>
            </a:r>
            <a:r>
              <a:rPr lang="it-IT" sz="1800" dirty="0" smtClean="0"/>
              <a:t>?</a:t>
            </a:r>
          </a:p>
          <a:p>
            <a:pPr>
              <a:buFont typeface="Wingdings"/>
              <a:buChar char="à"/>
            </a:pPr>
            <a:r>
              <a:rPr lang="it-IT" sz="1800" dirty="0" smtClean="0">
                <a:sym typeface="Wingdings" pitchFamily="2" charset="2"/>
              </a:rPr>
              <a:t>denaro </a:t>
            </a:r>
            <a:r>
              <a:rPr lang="it-IT" sz="1800" dirty="0" smtClean="0">
                <a:sym typeface="Wingdings" pitchFamily="2" charset="2"/>
              </a:rPr>
              <a:t>e </a:t>
            </a:r>
            <a:r>
              <a:rPr lang="it-IT" sz="1800" dirty="0" smtClean="0">
                <a:sym typeface="Wingdings" pitchFamily="2" charset="2"/>
              </a:rPr>
              <a:t>derrate furono </a:t>
            </a:r>
            <a:r>
              <a:rPr lang="it-IT" sz="1800" dirty="0" smtClean="0">
                <a:sym typeface="Wingdings" pitchFamily="2" charset="2"/>
              </a:rPr>
              <a:t>funzionali</a:t>
            </a:r>
            <a:r>
              <a:rPr lang="it-IT" sz="1800" baseline="0" dirty="0" smtClean="0">
                <a:sym typeface="Wingdings" pitchFamily="2" charset="2"/>
              </a:rPr>
              <a:t> all’</a:t>
            </a:r>
            <a:r>
              <a:rPr lang="it-IT" sz="1800" dirty="0" smtClean="0">
                <a:sym typeface="Wingdings" pitchFamily="2" charset="2"/>
              </a:rPr>
              <a:t>approvvigionamento delle truppe, a partire da questo momento i provinciali pagano le rimesse tributali per l’approvvigionamento dell’esercito</a:t>
            </a:r>
            <a:r>
              <a:rPr lang="it-IT" sz="1800" baseline="0" dirty="0" smtClean="0">
                <a:sym typeface="Wingdings" pitchFamily="2" charset="2"/>
              </a:rPr>
              <a:t> e di Roma </a:t>
            </a:r>
            <a:r>
              <a:rPr lang="it-IT" sz="1800" baseline="0" dirty="0" smtClean="0">
                <a:sym typeface="Wingdings" pitchFamily="2" charset="2"/>
              </a:rPr>
              <a:t>stessa</a:t>
            </a:r>
          </a:p>
          <a:p>
            <a:pPr>
              <a:buFont typeface="Wingdings"/>
              <a:buNone/>
            </a:pPr>
            <a:r>
              <a:rPr lang="it-IT" sz="1800" baseline="0" dirty="0" smtClean="0">
                <a:sym typeface="Wingdings" pitchFamily="2" charset="2"/>
              </a:rPr>
              <a:t>La </a:t>
            </a:r>
            <a:r>
              <a:rPr lang="it-IT" sz="1800" baseline="0" dirty="0" smtClean="0">
                <a:sym typeface="Wingdings" pitchFamily="2" charset="2"/>
              </a:rPr>
              <a:t>crescita di </a:t>
            </a:r>
            <a:r>
              <a:rPr lang="it-IT" sz="1800" baseline="0" dirty="0" smtClean="0">
                <a:sym typeface="Wingdings" pitchFamily="2" charset="2"/>
              </a:rPr>
              <a:t>Roma come </a:t>
            </a:r>
            <a:r>
              <a:rPr lang="it-IT" sz="1800" baseline="0" dirty="0" smtClean="0">
                <a:sym typeface="Wingdings" pitchFamily="2" charset="2"/>
              </a:rPr>
              <a:t>città </a:t>
            </a:r>
            <a:r>
              <a:rPr lang="it-IT" sz="1800" baseline="0" dirty="0" smtClean="0">
                <a:sym typeface="Wingdings" pitchFamily="2" charset="2"/>
              </a:rPr>
              <a:t>più </a:t>
            </a:r>
            <a:r>
              <a:rPr lang="it-IT" sz="1800" baseline="0" dirty="0" smtClean="0">
                <a:sym typeface="Wingdings" pitchFamily="2" charset="2"/>
              </a:rPr>
              <a:t>importante </a:t>
            </a:r>
            <a:r>
              <a:rPr lang="it-IT" sz="1800" baseline="0" dirty="0" smtClean="0">
                <a:sym typeface="Wingdings" pitchFamily="2" charset="2"/>
              </a:rPr>
              <a:t>e con la più </a:t>
            </a:r>
            <a:r>
              <a:rPr lang="it-IT" sz="1800" baseline="0" dirty="0" smtClean="0">
                <a:sym typeface="Wingdings" pitchFamily="2" charset="2"/>
              </a:rPr>
              <a:t>grande concentrazione </a:t>
            </a:r>
            <a:r>
              <a:rPr lang="it-IT" sz="1800" baseline="0" dirty="0" err="1" smtClean="0">
                <a:sym typeface="Wingdings" pitchFamily="2" charset="2"/>
              </a:rPr>
              <a:t>demica</a:t>
            </a:r>
            <a:r>
              <a:rPr lang="it-IT" sz="1800" baseline="0" dirty="0" smtClean="0">
                <a:sym typeface="Wingdings" pitchFamily="2" charset="2"/>
              </a:rPr>
              <a:t> preoccupa per le crisi </a:t>
            </a:r>
            <a:r>
              <a:rPr lang="it-IT" sz="1800" baseline="0" dirty="0" smtClean="0">
                <a:sym typeface="Wingdings" pitchFamily="2" charset="2"/>
              </a:rPr>
              <a:t>di </a:t>
            </a:r>
            <a:r>
              <a:rPr lang="it-IT" sz="1800" baseline="0" dirty="0" smtClean="0">
                <a:sym typeface="Wingdings" pitchFamily="2" charset="2"/>
              </a:rPr>
              <a:t>grano</a:t>
            </a:r>
          </a:p>
          <a:p>
            <a:pPr>
              <a:buFont typeface="Wingdings"/>
              <a:buNone/>
            </a:pPr>
            <a:r>
              <a:rPr lang="it-IT" sz="1800" baseline="0" dirty="0" smtClean="0">
                <a:sym typeface="Wingdings" pitchFamily="2" charset="2"/>
              </a:rPr>
              <a:t>Prima la </a:t>
            </a:r>
            <a:r>
              <a:rPr lang="it-IT" sz="1800" baseline="0" dirty="0" smtClean="0">
                <a:sym typeface="Wingdings" pitchFamily="2" charset="2"/>
              </a:rPr>
              <a:t>ricerca di grano </a:t>
            </a:r>
            <a:r>
              <a:rPr lang="it-IT" sz="1800" baseline="0" dirty="0" smtClean="0">
                <a:sym typeface="Wingdings" pitchFamily="2" charset="2"/>
              </a:rPr>
              <a:t>avveniva nei luoghi </a:t>
            </a:r>
            <a:r>
              <a:rPr lang="it-IT" sz="1800" baseline="0" dirty="0" smtClean="0">
                <a:sym typeface="Wingdings" pitchFamily="2" charset="2"/>
              </a:rPr>
              <a:t>vicini ma ora il grano è come rimessa </a:t>
            </a:r>
            <a:r>
              <a:rPr lang="it-IT" sz="1800" baseline="0" dirty="0" smtClean="0">
                <a:sym typeface="Wingdings" pitchFamily="2" charset="2"/>
              </a:rPr>
              <a:t>tributale e fiscale, </a:t>
            </a:r>
            <a:r>
              <a:rPr lang="it-IT" sz="1800" baseline="0" dirty="0" smtClean="0">
                <a:sym typeface="Wingdings" pitchFamily="2" charset="2"/>
              </a:rPr>
              <a:t>tale </a:t>
            </a:r>
            <a:r>
              <a:rPr lang="it-IT" sz="1800" baseline="0" dirty="0" smtClean="0">
                <a:sym typeface="Wingdings" pitchFamily="2" charset="2"/>
              </a:rPr>
              <a:t>specializzazione si presenterà alle provincie </a:t>
            </a:r>
            <a:r>
              <a:rPr lang="it-IT" sz="1800" baseline="0" dirty="0" smtClean="0">
                <a:sym typeface="Wingdings" pitchFamily="2" charset="2"/>
              </a:rPr>
              <a:t>per il mantenimento della </a:t>
            </a:r>
            <a:r>
              <a:rPr lang="it-IT" sz="1800" baseline="0" dirty="0" smtClean="0">
                <a:sym typeface="Wingdings" pitchFamily="2" charset="2"/>
              </a:rPr>
              <a:t>Capitale</a:t>
            </a:r>
          </a:p>
          <a:p>
            <a:pPr>
              <a:buFont typeface="Wingdings"/>
              <a:buNone/>
            </a:pPr>
            <a:r>
              <a:rPr lang="it-IT" sz="1800" baseline="0" dirty="0" smtClean="0">
                <a:sym typeface="Wingdings" pitchFamily="2" charset="2"/>
              </a:rPr>
              <a:t>Il riferimento principale delle </a:t>
            </a:r>
            <a:r>
              <a:rPr lang="it-IT" sz="1800" baseline="0" dirty="0" smtClean="0">
                <a:sym typeface="Wingdings" pitchFamily="2" charset="2"/>
              </a:rPr>
              <a:t>ultime fonti della guerra </a:t>
            </a:r>
            <a:r>
              <a:rPr lang="it-IT" sz="1800" baseline="0" dirty="0" err="1" smtClean="0">
                <a:sym typeface="Wingdings" pitchFamily="2" charset="2"/>
              </a:rPr>
              <a:t>annibalica</a:t>
            </a:r>
            <a:r>
              <a:rPr lang="it-IT" sz="1800" baseline="0" dirty="0" smtClean="0">
                <a:sym typeface="Wingdings" pitchFamily="2" charset="2"/>
              </a:rPr>
              <a:t> </a:t>
            </a:r>
            <a:r>
              <a:rPr lang="it-IT" sz="1800" baseline="0" dirty="0" smtClean="0">
                <a:sym typeface="Wingdings" pitchFamily="2" charset="2"/>
              </a:rPr>
              <a:t>è ricordato </a:t>
            </a:r>
            <a:r>
              <a:rPr lang="it-IT" sz="1800" baseline="0" dirty="0" smtClean="0">
                <a:sym typeface="Wingdings" pitchFamily="2" charset="2"/>
              </a:rPr>
              <a:t>da </a:t>
            </a:r>
            <a:r>
              <a:rPr lang="it-IT" sz="1800" baseline="0" dirty="0" smtClean="0">
                <a:sym typeface="Wingdings" pitchFamily="2" charset="2"/>
              </a:rPr>
              <a:t>Livio</a:t>
            </a:r>
          </a:p>
          <a:p>
            <a:pPr>
              <a:buFont typeface="Wingdings"/>
              <a:buNone/>
            </a:pPr>
            <a:r>
              <a:rPr lang="it-IT" sz="1800" baseline="0" dirty="0" smtClean="0">
                <a:sym typeface="Wingdings" pitchFamily="2" charset="2"/>
              </a:rPr>
              <a:t> </a:t>
            </a:r>
            <a:r>
              <a:rPr lang="it-IT" sz="1800" baseline="0" dirty="0" smtClean="0">
                <a:sym typeface="Wingdings" pitchFamily="2" charset="2"/>
              </a:rPr>
              <a:t>a </a:t>
            </a:r>
            <a:r>
              <a:rPr lang="it-IT" sz="1800" baseline="0" dirty="0" smtClean="0">
                <a:sym typeface="Wingdings" pitchFamily="2" charset="2"/>
              </a:rPr>
              <a:t>partire  da </a:t>
            </a:r>
            <a:r>
              <a:rPr lang="it-IT" sz="1800" baseline="0" dirty="0" smtClean="0">
                <a:sym typeface="Wingdings" pitchFamily="2" charset="2"/>
              </a:rPr>
              <a:t>questo momento </a:t>
            </a:r>
            <a:r>
              <a:rPr lang="it-IT" sz="1800" baseline="0" dirty="0" smtClean="0">
                <a:sym typeface="Wingdings" pitchFamily="2" charset="2"/>
              </a:rPr>
              <a:t>la Sicilia sarà il principale </a:t>
            </a:r>
            <a:r>
              <a:rPr lang="it-IT" sz="1800" baseline="0" dirty="0" smtClean="0">
                <a:sym typeface="Wingdings" pitchFamily="2" charset="2"/>
              </a:rPr>
              <a:t>granaio della capitale</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15</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err="1" smtClean="0"/>
              <a:t>Lex</a:t>
            </a:r>
            <a:r>
              <a:rPr lang="it-IT" sz="1800" dirty="0" smtClean="0"/>
              <a:t> </a:t>
            </a:r>
            <a:r>
              <a:rPr lang="it-IT" sz="1800" dirty="0" err="1" smtClean="0"/>
              <a:t>Ieronica</a:t>
            </a:r>
            <a:r>
              <a:rPr lang="it-IT" sz="1800" dirty="0" smtClean="0"/>
              <a:t> era </a:t>
            </a:r>
            <a:r>
              <a:rPr lang="it-IT" sz="1800" dirty="0" smtClean="0"/>
              <a:t>sistema di norme</a:t>
            </a:r>
            <a:r>
              <a:rPr lang="it-IT" sz="1800" baseline="0" dirty="0" smtClean="0"/>
              <a:t> che regolavano il prelievo sul grano nel regno di Siracusa sulla tassa sul </a:t>
            </a:r>
            <a:r>
              <a:rPr lang="it-IT" sz="1800" baseline="0" dirty="0" smtClean="0"/>
              <a:t>grano</a:t>
            </a:r>
          </a:p>
          <a:p>
            <a:pPr>
              <a:buFont typeface="Wingdings"/>
              <a:buChar char="à"/>
            </a:pPr>
            <a:r>
              <a:rPr lang="it-IT" sz="1800" baseline="0" dirty="0" smtClean="0">
                <a:sym typeface="Wingdings" pitchFamily="2" charset="2"/>
              </a:rPr>
              <a:t>1/10 </a:t>
            </a:r>
            <a:r>
              <a:rPr lang="it-IT" sz="1800" baseline="0" dirty="0" smtClean="0">
                <a:sym typeface="Wingdings" pitchFamily="2" charset="2"/>
              </a:rPr>
              <a:t>del prodotto </a:t>
            </a:r>
            <a:r>
              <a:rPr lang="it-IT" sz="1800" baseline="0" dirty="0" err="1" smtClean="0">
                <a:sym typeface="Wingdings" pitchFamily="2" charset="2"/>
              </a:rPr>
              <a:t>cerealico</a:t>
            </a:r>
            <a:r>
              <a:rPr lang="it-IT" sz="1800" baseline="0" dirty="0" smtClean="0">
                <a:sym typeface="Wingdings" pitchFamily="2" charset="2"/>
              </a:rPr>
              <a:t> </a:t>
            </a:r>
            <a:r>
              <a:rPr lang="it-IT" sz="1800" baseline="0" dirty="0" smtClean="0">
                <a:sym typeface="Wingdings" pitchFamily="2" charset="2"/>
              </a:rPr>
              <a:t>era prelevato </a:t>
            </a:r>
            <a:r>
              <a:rPr lang="it-IT" sz="1800" baseline="0" dirty="0" smtClean="0">
                <a:sym typeface="Wingdings" pitchFamily="2" charset="2"/>
              </a:rPr>
              <a:t>come </a:t>
            </a:r>
            <a:r>
              <a:rPr lang="it-IT" sz="1800" baseline="0" dirty="0" err="1" smtClean="0">
                <a:sym typeface="Wingdings" pitchFamily="2" charset="2"/>
              </a:rPr>
              <a:t>tributum</a:t>
            </a:r>
            <a:r>
              <a:rPr lang="it-IT" sz="1800" baseline="0" dirty="0" smtClean="0">
                <a:sym typeface="Wingdings" pitchFamily="2" charset="2"/>
              </a:rPr>
              <a:t> e </a:t>
            </a:r>
            <a:r>
              <a:rPr lang="it-IT" sz="1800" baseline="0" dirty="0" smtClean="0">
                <a:sym typeface="Wingdings" pitchFamily="2" charset="2"/>
              </a:rPr>
              <a:t>tutti i siculi versano un </a:t>
            </a:r>
            <a:r>
              <a:rPr lang="it-IT" sz="1800" baseline="0" dirty="0" err="1" smtClean="0">
                <a:sym typeface="Wingdings" pitchFamily="2" charset="2"/>
              </a:rPr>
              <a:t>un</a:t>
            </a:r>
            <a:r>
              <a:rPr lang="it-IT" sz="1800" baseline="0" dirty="0" smtClean="0">
                <a:sym typeface="Wingdings" pitchFamily="2" charset="2"/>
              </a:rPr>
              <a:t> decimo del loro raccolto come tributo </a:t>
            </a:r>
            <a:r>
              <a:rPr lang="it-IT" sz="1800" baseline="0" dirty="0" smtClean="0">
                <a:sym typeface="Wingdings" pitchFamily="2" charset="2"/>
              </a:rPr>
              <a:t>fondiario</a:t>
            </a:r>
          </a:p>
          <a:p>
            <a:pPr>
              <a:buFont typeface="Wingdings"/>
              <a:buChar char="à"/>
            </a:pPr>
            <a:r>
              <a:rPr lang="it-IT" sz="1800" baseline="0" dirty="0" smtClean="0">
                <a:sym typeface="Wingdings" pitchFamily="2" charset="2"/>
              </a:rPr>
              <a:t> </a:t>
            </a:r>
            <a:r>
              <a:rPr lang="it-IT" sz="1800" baseline="0" dirty="0" smtClean="0">
                <a:sym typeface="Wingdings" pitchFamily="2" charset="2"/>
              </a:rPr>
              <a:t>Roma si riserva il diritto di prelevare altre quote aggiuntive secondo norme che erano state fissate, ad esempio di una quota del </a:t>
            </a:r>
            <a:r>
              <a:rPr lang="it-IT" sz="1800" baseline="0" dirty="0" err="1" smtClean="0">
                <a:sym typeface="Wingdings" pitchFamily="2" charset="2"/>
              </a:rPr>
              <a:t>frumentum</a:t>
            </a:r>
            <a:r>
              <a:rPr lang="it-IT" sz="1800" baseline="0" dirty="0" smtClean="0">
                <a:sym typeface="Wingdings" pitchFamily="2" charset="2"/>
              </a:rPr>
              <a:t> </a:t>
            </a:r>
            <a:r>
              <a:rPr lang="it-IT" sz="1800" baseline="0" dirty="0" err="1" smtClean="0">
                <a:sym typeface="Wingdings" pitchFamily="2" charset="2"/>
              </a:rPr>
              <a:t>emptum</a:t>
            </a:r>
            <a:r>
              <a:rPr lang="it-IT" sz="1800" baseline="0" dirty="0" smtClean="0">
                <a:sym typeface="Wingdings" pitchFamily="2" charset="2"/>
              </a:rPr>
              <a:t>,  leggermente + elevato nel </a:t>
            </a:r>
            <a:r>
              <a:rPr lang="it-IT" sz="1800" baseline="0" dirty="0" err="1" smtClean="0">
                <a:sym typeface="Wingdings" pitchFamily="2" charset="2"/>
              </a:rPr>
              <a:t>frumentum</a:t>
            </a:r>
            <a:r>
              <a:rPr lang="it-IT" sz="1800" baseline="0" dirty="0" smtClean="0">
                <a:sym typeface="Wingdings" pitchFamily="2" charset="2"/>
              </a:rPr>
              <a:t> </a:t>
            </a:r>
            <a:r>
              <a:rPr lang="it-IT" sz="1800" baseline="0" dirty="0" err="1" smtClean="0">
                <a:sym typeface="Wingdings" pitchFamily="2" charset="2"/>
              </a:rPr>
              <a:t>aestimatum</a:t>
            </a:r>
            <a:r>
              <a:rPr lang="it-IT" baseline="0" dirty="0" smtClean="0">
                <a:sym typeface="Wingdings" pitchFamily="2" charset="2"/>
              </a:rPr>
              <a:t>.</a:t>
            </a:r>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16</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Provincie</a:t>
            </a:r>
            <a:r>
              <a:rPr lang="it-IT" sz="1800" baseline="0" dirty="0" smtClean="0"/>
              <a:t> spagnole sfruttate per i giacimenti di or e argento </a:t>
            </a:r>
            <a:r>
              <a:rPr lang="it-IT" sz="1800" baseline="0" dirty="0" err="1" smtClean="0"/>
              <a:t>cartachena</a:t>
            </a:r>
            <a:endParaRPr lang="it-IT" sz="1800" baseline="0" dirty="0" smtClean="0"/>
          </a:p>
          <a:p>
            <a:r>
              <a:rPr lang="it-IT" sz="1800" baseline="0" dirty="0" smtClean="0">
                <a:sym typeface="Wingdings" pitchFamily="2" charset="2"/>
              </a:rPr>
              <a:t></a:t>
            </a:r>
            <a:r>
              <a:rPr lang="it-IT" sz="1800" baseline="0" dirty="0" smtClean="0"/>
              <a:t>25000 dracme lavoravano </a:t>
            </a:r>
            <a:r>
              <a:rPr lang="it-IT" sz="1800" baseline="0" dirty="0" smtClean="0"/>
              <a:t>40.000 </a:t>
            </a:r>
            <a:r>
              <a:rPr lang="it-IT" sz="1800" baseline="0" dirty="0" smtClean="0"/>
              <a:t>uomini</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17</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Società di </a:t>
            </a:r>
            <a:r>
              <a:rPr lang="it-IT" sz="1800" dirty="0" smtClean="0"/>
              <a:t>pubblicani</a:t>
            </a:r>
            <a:r>
              <a:rPr lang="it-IT" sz="1800" dirty="0" smtClean="0"/>
              <a:t>,</a:t>
            </a:r>
            <a:r>
              <a:rPr lang="it-IT" sz="1800" baseline="0" dirty="0" smtClean="0"/>
              <a:t> appalti sfruttamento di queste miniere, ci dice </a:t>
            </a:r>
            <a:r>
              <a:rPr lang="it-IT" sz="1800" baseline="0" dirty="0" err="1" smtClean="0"/>
              <a:t>Diodoro</a:t>
            </a:r>
            <a:r>
              <a:rPr lang="it-IT" sz="1800" baseline="0" dirty="0" smtClean="0"/>
              <a:t> Siculo, enorme quantità di Italici per sfruttare tale segmento particolare di </a:t>
            </a:r>
            <a:r>
              <a:rPr lang="it-IT" sz="1800" baseline="0" dirty="0" smtClean="0"/>
              <a:t>mercato</a:t>
            </a:r>
          </a:p>
          <a:p>
            <a:r>
              <a:rPr lang="it-IT" sz="1800" baseline="0" dirty="0" smtClean="0">
                <a:sym typeface="Wingdings" pitchFamily="2" charset="2"/>
              </a:rPr>
              <a:t> </a:t>
            </a:r>
            <a:r>
              <a:rPr lang="it-IT" sz="1800" baseline="0" dirty="0" smtClean="0">
                <a:sym typeface="Wingdings" pitchFamily="2" charset="2"/>
              </a:rPr>
              <a:t>Piero </a:t>
            </a:r>
            <a:r>
              <a:rPr lang="it-IT" sz="1800" baseline="0" dirty="0" err="1" smtClean="0">
                <a:sym typeface="Wingdings" pitchFamily="2" charset="2"/>
              </a:rPr>
              <a:t>angela</a:t>
            </a:r>
            <a:r>
              <a:rPr lang="it-IT" sz="1800" baseline="0" dirty="0" smtClean="0">
                <a:sym typeface="Wingdings" pitchFamily="2" charset="2"/>
              </a:rPr>
              <a:t>  Alberto sfruttamento miniere iberiche</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18</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Disponibilità di </a:t>
            </a:r>
            <a:r>
              <a:rPr lang="it-IT" sz="1800" dirty="0" smtClean="0"/>
              <a:t>40.000 </a:t>
            </a:r>
            <a:r>
              <a:rPr lang="it-IT" sz="1800" dirty="0" smtClean="0"/>
              <a:t>uomini </a:t>
            </a:r>
            <a:r>
              <a:rPr lang="it-IT" sz="1800" dirty="0" smtClean="0"/>
              <a:t>era un enorme </a:t>
            </a:r>
            <a:r>
              <a:rPr lang="it-IT" sz="1800" dirty="0" smtClean="0"/>
              <a:t>investimento di manodopera </a:t>
            </a:r>
            <a:r>
              <a:rPr lang="it-IT" sz="1800" dirty="0" err="1" smtClean="0"/>
              <a:t>schiavile</a:t>
            </a:r>
            <a:r>
              <a:rPr lang="it-IT" sz="1800" dirty="0" smtClean="0"/>
              <a:t> che deve essere continuamente sostituita</a:t>
            </a:r>
            <a:r>
              <a:rPr lang="it-IT" sz="1800" baseline="0" dirty="0" smtClean="0"/>
              <a:t> </a:t>
            </a:r>
            <a:r>
              <a:rPr lang="it-IT" sz="1800" baseline="0" dirty="0" err="1" smtClean="0"/>
              <a:t>poichè</a:t>
            </a:r>
            <a:r>
              <a:rPr lang="it-IT" sz="1800" baseline="0" dirty="0" smtClean="0"/>
              <a:t> </a:t>
            </a:r>
            <a:r>
              <a:rPr lang="it-IT" sz="1800" baseline="0" dirty="0" smtClean="0"/>
              <a:t>sono lavori usuranti, </a:t>
            </a:r>
            <a:r>
              <a:rPr lang="it-IT" sz="1800" baseline="0" dirty="0" smtClean="0"/>
              <a:t>i schiavi </a:t>
            </a:r>
            <a:r>
              <a:rPr lang="it-IT" sz="1800" baseline="0" dirty="0" smtClean="0"/>
              <a:t>spediti e il ciclo </a:t>
            </a:r>
            <a:r>
              <a:rPr lang="it-IT" sz="1800" baseline="0" dirty="0" smtClean="0"/>
              <a:t>continuava: quindi l’enorme </a:t>
            </a:r>
            <a:r>
              <a:rPr lang="it-IT" sz="1800" baseline="0" dirty="0" smtClean="0"/>
              <a:t>quantità di schiavi effetto della politica militare di Roma</a:t>
            </a:r>
            <a:r>
              <a:rPr lang="it-IT" sz="1800" baseline="0" dirty="0" smtClean="0"/>
              <a:t>;</a:t>
            </a:r>
          </a:p>
          <a:p>
            <a:r>
              <a:rPr lang="it-IT" sz="1800" baseline="0" dirty="0" smtClean="0"/>
              <a:t> </a:t>
            </a:r>
            <a:r>
              <a:rPr lang="it-IT" sz="1800" baseline="0" dirty="0" smtClean="0"/>
              <a:t>presa popolazione di Agrigento resa in schiavitù in massa</a:t>
            </a:r>
          </a:p>
          <a:p>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19</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b="1" dirty="0" smtClean="0">
                <a:latin typeface="Times New Roman" pitchFamily="18" charset="0"/>
              </a:rPr>
              <a:t>la sconfitta di Perseo, centocinquantamila epiroti furono ridotti in schiavitù.</a:t>
            </a:r>
            <a:r>
              <a:rPr lang="it-IT" sz="1800" dirty="0" smtClean="0">
                <a:latin typeface="Times New Roman" pitchFamily="18" charset="0"/>
              </a:rPr>
              <a:t> </a:t>
            </a:r>
            <a:endParaRPr lang="it-IT" sz="1800" dirty="0" smtClean="0">
              <a:latin typeface="Times New Roman" pitchFamily="18" charset="0"/>
            </a:endParaRPr>
          </a:p>
          <a:p>
            <a:pPr marL="0" marR="0" indent="0" algn="l" defTabSz="914400" rtl="0" eaLnBrk="1" fontAlgn="auto" latinLnBrk="0" hangingPunct="1">
              <a:lnSpc>
                <a:spcPct val="100000"/>
              </a:lnSpc>
              <a:spcBef>
                <a:spcPts val="0"/>
              </a:spcBef>
              <a:spcAft>
                <a:spcPts val="0"/>
              </a:spcAft>
              <a:buClrTx/>
              <a:buSzTx/>
              <a:buFont typeface="Wingdings"/>
              <a:buChar char="à"/>
              <a:tabLst/>
              <a:defRPr/>
            </a:pPr>
            <a:r>
              <a:rPr lang="it-IT" sz="1800" dirty="0" smtClean="0">
                <a:latin typeface="Times New Roman" pitchFamily="18" charset="0"/>
                <a:sym typeface="Wingdings" pitchFamily="2" charset="2"/>
              </a:rPr>
              <a:t>effetto </a:t>
            </a:r>
            <a:r>
              <a:rPr lang="it-IT" sz="1800" dirty="0" smtClean="0">
                <a:latin typeface="Times New Roman" pitchFamily="18" charset="0"/>
                <a:sym typeface="Wingdings" pitchFamily="2" charset="2"/>
              </a:rPr>
              <a:t>della politica militare di Roma,</a:t>
            </a:r>
            <a:r>
              <a:rPr lang="it-IT" sz="1800" baseline="0" dirty="0" smtClean="0">
                <a:latin typeface="Times New Roman" pitchFamily="18" charset="0"/>
                <a:sym typeface="Wingdings" pitchFamily="2" charset="2"/>
              </a:rPr>
              <a:t> 168 sconfitto Perseo 15000 trasformati in schiavi</a:t>
            </a:r>
            <a:r>
              <a:rPr lang="it-IT" sz="1800" baseline="0" dirty="0" smtClean="0">
                <a:latin typeface="Times New Roman" pitchFamily="18" charset="0"/>
                <a:sym typeface="Wingdings" pitchFamily="2" charset="2"/>
              </a:rPr>
              <a:t>;</a:t>
            </a:r>
          </a:p>
          <a:p>
            <a:pPr marL="0" marR="0" indent="0" algn="l" defTabSz="914400" rtl="0" eaLnBrk="1" fontAlgn="auto" latinLnBrk="0" hangingPunct="1">
              <a:lnSpc>
                <a:spcPct val="100000"/>
              </a:lnSpc>
              <a:spcBef>
                <a:spcPts val="0"/>
              </a:spcBef>
              <a:spcAft>
                <a:spcPts val="0"/>
              </a:spcAft>
              <a:buClrTx/>
              <a:buSzTx/>
              <a:buFont typeface="Wingdings"/>
              <a:buChar char="à"/>
              <a:tabLst/>
              <a:defRPr/>
            </a:pPr>
            <a:r>
              <a:rPr lang="it-IT" sz="1800" baseline="0" dirty="0" smtClean="0">
                <a:latin typeface="Times New Roman" pitchFamily="18" charset="0"/>
                <a:sym typeface="Wingdings" pitchFamily="2" charset="2"/>
              </a:rPr>
              <a:t> </a:t>
            </a:r>
            <a:r>
              <a:rPr lang="it-IT" sz="1800" baseline="0" dirty="0" smtClean="0">
                <a:latin typeface="Times New Roman" pitchFamily="18" charset="0"/>
                <a:sym typeface="Wingdings" pitchFamily="2" charset="2"/>
              </a:rPr>
              <a:t>dimostra una sottile cattiveria di Lucio Emilio Paolo schiavizzati in gran segreto, vengono fatte partire questi drappelli </a:t>
            </a:r>
            <a:r>
              <a:rPr lang="it-IT" sz="1800" baseline="0" dirty="0" smtClean="0">
                <a:latin typeface="Times New Roman" pitchFamily="18" charset="0"/>
                <a:sym typeface="Wingdings" pitchFamily="2" charset="2"/>
              </a:rPr>
              <a:t>militari</a:t>
            </a:r>
          </a:p>
          <a:p>
            <a:pPr marL="0" marR="0" indent="0" algn="l" defTabSz="914400" rtl="0" eaLnBrk="1" fontAlgn="auto" latinLnBrk="0" hangingPunct="1">
              <a:lnSpc>
                <a:spcPct val="100000"/>
              </a:lnSpc>
              <a:spcBef>
                <a:spcPts val="0"/>
              </a:spcBef>
              <a:spcAft>
                <a:spcPts val="0"/>
              </a:spcAft>
              <a:buClrTx/>
              <a:buSzTx/>
              <a:buFont typeface="Wingdings"/>
              <a:buNone/>
              <a:tabLst/>
              <a:defRPr/>
            </a:pPr>
            <a:r>
              <a:rPr lang="it-IT" sz="1800" baseline="0" dirty="0" smtClean="0">
                <a:latin typeface="Times New Roman" pitchFamily="18" charset="0"/>
                <a:sym typeface="Wingdings" pitchFamily="2" charset="2"/>
              </a:rPr>
              <a:t> </a:t>
            </a:r>
            <a:r>
              <a:rPr lang="it-IT" sz="1800" baseline="0" dirty="0" smtClean="0">
                <a:latin typeface="Times New Roman" pitchFamily="18" charset="0"/>
                <a:sym typeface="Wingdings" pitchFamily="2" charset="2"/>
              </a:rPr>
              <a:t>maggiorenti città che dovevano pagare tutto in uno stesso giorno, vengono portate sulle piazze tutto l’oro che viene raccolto, le truppe intervengono </a:t>
            </a:r>
            <a:r>
              <a:rPr lang="it-IT" sz="1800" baseline="0" dirty="0" smtClean="0">
                <a:latin typeface="Times New Roman" pitchFamily="18" charset="0"/>
                <a:sym typeface="Wingdings" pitchFamily="2" charset="2"/>
              </a:rPr>
              <a:t>e vengono </a:t>
            </a:r>
            <a:r>
              <a:rPr lang="it-IT" sz="1800" baseline="0" dirty="0" smtClean="0">
                <a:latin typeface="Times New Roman" pitchFamily="18" charset="0"/>
                <a:sym typeface="Wingdings" pitchFamily="2" charset="2"/>
              </a:rPr>
              <a:t>tutti catturati</a:t>
            </a:r>
            <a:endParaRPr lang="it-IT" sz="1800" dirty="0" smtClean="0">
              <a:latin typeface="Times New Roman" pitchFamily="18" charset="0"/>
            </a:endParaRPr>
          </a:p>
          <a:p>
            <a:r>
              <a:rPr lang="it-IT" sz="1800" dirty="0" smtClean="0"/>
              <a:t>Il ritorno per le truppe fu notevole 400 denari </a:t>
            </a:r>
            <a:r>
              <a:rPr lang="it-IT" sz="1800" dirty="0" smtClean="0"/>
              <a:t>per tornare </a:t>
            </a:r>
            <a:r>
              <a:rPr lang="it-IT" sz="1800" dirty="0" smtClean="0"/>
              <a:t>in patria e </a:t>
            </a:r>
            <a:r>
              <a:rPr lang="it-IT" sz="1800" dirty="0" smtClean="0"/>
              <a:t>investire</a:t>
            </a:r>
            <a:r>
              <a:rPr lang="it-IT" sz="1800" baseline="0" dirty="0" smtClean="0"/>
              <a:t> e con una </a:t>
            </a:r>
            <a:r>
              <a:rPr lang="it-IT" sz="1800" dirty="0" smtClean="0"/>
              <a:t>grossa</a:t>
            </a:r>
            <a:r>
              <a:rPr lang="it-IT" sz="1800" baseline="0" dirty="0" smtClean="0"/>
              <a:t> </a:t>
            </a:r>
            <a:r>
              <a:rPr lang="it-IT" sz="1800" baseline="0" dirty="0" smtClean="0"/>
              <a:t>quantità di schiavi</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20</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Economia basata sulla cattura e vendita degli</a:t>
            </a:r>
            <a:r>
              <a:rPr lang="it-IT" sz="2000" baseline="0" dirty="0" smtClean="0"/>
              <a:t> </a:t>
            </a:r>
            <a:r>
              <a:rPr lang="it-IT" sz="2000" baseline="0" dirty="0" smtClean="0"/>
              <a:t>schiavi</a:t>
            </a:r>
          </a:p>
          <a:p>
            <a:pPr>
              <a:buFont typeface="Wingdings"/>
              <a:buChar char="à"/>
            </a:pPr>
            <a:r>
              <a:rPr lang="it-IT" sz="2000" baseline="0" dirty="0" smtClean="0">
                <a:sym typeface="Wingdings" pitchFamily="2" charset="2"/>
              </a:rPr>
              <a:t>relazione </a:t>
            </a:r>
            <a:r>
              <a:rPr lang="it-IT" sz="2000" baseline="0" dirty="0" smtClean="0">
                <a:sym typeface="Wingdings" pitchFamily="2" charset="2"/>
              </a:rPr>
              <a:t>di un </a:t>
            </a:r>
            <a:r>
              <a:rPr lang="it-IT" sz="2000" baseline="0" dirty="0" smtClean="0">
                <a:sym typeface="Wingdings" pitchFamily="2" charset="2"/>
              </a:rPr>
              <a:t>affare </a:t>
            </a:r>
            <a:r>
              <a:rPr lang="it-IT" sz="2000" baseline="0" dirty="0" smtClean="0">
                <a:sym typeface="Wingdings" pitchFamily="2" charset="2"/>
              </a:rPr>
              <a:t>cosi rilevante operata da </a:t>
            </a:r>
            <a:r>
              <a:rPr lang="it-IT" sz="2000" baseline="0" dirty="0" err="1" smtClean="0">
                <a:sym typeface="Wingdings" pitchFamily="2" charset="2"/>
              </a:rPr>
              <a:t>Strabone</a:t>
            </a:r>
            <a:r>
              <a:rPr lang="it-IT" sz="2000" baseline="0" dirty="0" smtClean="0">
                <a:sym typeface="Wingdings" pitchFamily="2" charset="2"/>
              </a:rPr>
              <a:t> attività piratica in </a:t>
            </a:r>
            <a:r>
              <a:rPr lang="it-IT" sz="2000" baseline="0" dirty="0" err="1" smtClean="0">
                <a:sym typeface="Wingdings" pitchFamily="2" charset="2"/>
              </a:rPr>
              <a:t>Cilicia</a:t>
            </a:r>
            <a:r>
              <a:rPr lang="it-IT" sz="2000" baseline="0" dirty="0" smtClean="0">
                <a:sym typeface="Wingdings" pitchFamily="2" charset="2"/>
              </a:rPr>
              <a:t> ed esigenza di </a:t>
            </a:r>
            <a:r>
              <a:rPr lang="it-IT" sz="2000" baseline="0" dirty="0" smtClean="0">
                <a:sym typeface="Wingdings" pitchFamily="2" charset="2"/>
              </a:rPr>
              <a:t>quantità </a:t>
            </a:r>
            <a:r>
              <a:rPr lang="it-IT" sz="2000" baseline="0" dirty="0" smtClean="0">
                <a:sym typeface="Wingdings" pitchFamily="2" charset="2"/>
              </a:rPr>
              <a:t>di schiavi </a:t>
            </a:r>
            <a:r>
              <a:rPr lang="it-IT" sz="2000" baseline="0" dirty="0" smtClean="0">
                <a:sym typeface="Wingdings" pitchFamily="2" charset="2"/>
              </a:rPr>
              <a:t>all’interno di uno spazio cronologico di </a:t>
            </a:r>
            <a:r>
              <a:rPr lang="it-IT" sz="2000" baseline="0" dirty="0" err="1" smtClean="0">
                <a:sym typeface="Wingdings" pitchFamily="2" charset="2"/>
              </a:rPr>
              <a:t>distuzione</a:t>
            </a:r>
            <a:r>
              <a:rPr lang="it-IT" sz="2000" baseline="0" dirty="0" smtClean="0">
                <a:sym typeface="Wingdings" pitchFamily="2" charset="2"/>
              </a:rPr>
              <a:t> </a:t>
            </a:r>
            <a:r>
              <a:rPr lang="it-IT" sz="2000" baseline="0" dirty="0" smtClean="0">
                <a:sym typeface="Wingdings" pitchFamily="2" charset="2"/>
              </a:rPr>
              <a:t>di </a:t>
            </a:r>
            <a:r>
              <a:rPr lang="it-IT" sz="2000" baseline="0" dirty="0" err="1" smtClean="0">
                <a:sym typeface="Wingdings" pitchFamily="2" charset="2"/>
              </a:rPr>
              <a:t>Cartagine</a:t>
            </a:r>
            <a:r>
              <a:rPr lang="it-IT" sz="2000" baseline="0" dirty="0" smtClean="0">
                <a:sym typeface="Wingdings" pitchFamily="2" charset="2"/>
              </a:rPr>
              <a:t> e Corinto, il quadro </a:t>
            </a:r>
            <a:r>
              <a:rPr lang="it-IT" sz="2000" baseline="0" dirty="0" err="1" smtClean="0">
                <a:sym typeface="Wingdings" pitchFamily="2" charset="2"/>
              </a:rPr>
              <a:t>staboniano</a:t>
            </a:r>
            <a:r>
              <a:rPr lang="it-IT" sz="2000" baseline="0" dirty="0" smtClean="0">
                <a:sym typeface="Wingdings" pitchFamily="2" charset="2"/>
              </a:rPr>
              <a:t> che indicava </a:t>
            </a:r>
            <a:r>
              <a:rPr lang="it-IT" sz="2000" baseline="0" dirty="0" smtClean="0">
                <a:sym typeface="Wingdings" pitchFamily="2" charset="2"/>
              </a:rPr>
              <a:t>l’attività dei pirati cilici si colloca in un contesto politico + ampio, </a:t>
            </a:r>
            <a:r>
              <a:rPr lang="it-IT" sz="2000" baseline="0" dirty="0" smtClean="0">
                <a:sym typeface="Wingdings" pitchFamily="2" charset="2"/>
              </a:rPr>
              <a:t>vedendo anche la </a:t>
            </a:r>
            <a:r>
              <a:rPr lang="it-IT" sz="2000" baseline="0" dirty="0" smtClean="0">
                <a:sym typeface="Wingdings" pitchFamily="2" charset="2"/>
              </a:rPr>
              <a:t>compartecipazione dei regni d’Egitto e Cipro</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21</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In realtà</a:t>
            </a:r>
            <a:r>
              <a:rPr lang="it-IT" sz="1800" baseline="0" dirty="0" smtClean="0"/>
              <a:t> attività fra il confine attività economica e di </a:t>
            </a:r>
            <a:r>
              <a:rPr lang="it-IT" sz="1800" baseline="0" dirty="0" smtClean="0"/>
              <a:t>rapina</a:t>
            </a:r>
          </a:p>
          <a:p>
            <a:r>
              <a:rPr lang="it-IT" sz="1800" baseline="0" dirty="0" smtClean="0">
                <a:sym typeface="Wingdings" pitchFamily="2" charset="2"/>
              </a:rPr>
              <a:t> </a:t>
            </a:r>
            <a:r>
              <a:rPr lang="it-IT" sz="1800" baseline="0" dirty="0" smtClean="0">
                <a:sym typeface="Wingdings" pitchFamily="2" charset="2"/>
              </a:rPr>
              <a:t>mercanti di schiavi; nelle coste Nord americane</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22</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Afflusso di ricchezze, grande quantità di schiavi, grandi</a:t>
            </a:r>
            <a:r>
              <a:rPr lang="it-IT" sz="2000" baseline="0" dirty="0" smtClean="0"/>
              <a:t> disponibilità di agro </a:t>
            </a:r>
            <a:r>
              <a:rPr lang="it-IT" sz="2000" baseline="0" dirty="0" err="1" smtClean="0"/>
              <a:t>publicus</a:t>
            </a:r>
            <a:r>
              <a:rPr lang="it-IT" sz="2000" baseline="0" dirty="0" smtClean="0"/>
              <a:t> in Italia si impone un nuovo </a:t>
            </a:r>
            <a:r>
              <a:rPr lang="it-IT" sz="2000" baseline="0" dirty="0" err="1" smtClean="0"/>
              <a:t>dtipo</a:t>
            </a:r>
            <a:r>
              <a:rPr lang="it-IT" sz="2000" baseline="0" dirty="0" smtClean="0"/>
              <a:t> di gestione agraria la </a:t>
            </a:r>
            <a:r>
              <a:rPr lang="it-IT" sz="2000" baseline="0" dirty="0" err="1" smtClean="0"/>
              <a:t>vila</a:t>
            </a:r>
            <a:r>
              <a:rPr lang="it-IT" sz="2000" baseline="0" dirty="0" smtClean="0"/>
              <a:t> schiavistica</a:t>
            </a:r>
            <a:r>
              <a:rPr lang="it-IT" sz="2000" baseline="0" dirty="0" smtClean="0">
                <a:sym typeface="Wingdings" pitchFamily="2" charset="2"/>
              </a:rPr>
              <a:t> cambia anche le gerarchie colturali alcune rendono di + altre di meno elencazione dei tipi di colture + redditizie, ai primi posti la vigna, giardino irrigato</a:t>
            </a:r>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23</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Saliceto, oliveto</a:t>
            </a:r>
            <a:r>
              <a:rPr lang="it-IT" sz="1800" dirty="0" smtClean="0">
                <a:sym typeface="Wingdings" pitchFamily="2" charset="2"/>
              </a:rPr>
              <a:t> sesto posto</a:t>
            </a:r>
            <a:r>
              <a:rPr lang="it-IT" sz="1800" baseline="0" dirty="0" smtClean="0">
                <a:sym typeface="Wingdings" pitchFamily="2" charset="2"/>
              </a:rPr>
              <a:t> i cereali si producono per il sostentamento della manodopera i cereali arrivano perlopiù dalle provincie</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24</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Villa </a:t>
            </a:r>
            <a:r>
              <a:rPr lang="it-IT" sz="2000" dirty="0" err="1" smtClean="0"/>
              <a:t>catoniana</a:t>
            </a:r>
            <a:r>
              <a:rPr lang="it-IT" sz="2000" dirty="0" smtClean="0"/>
              <a:t> </a:t>
            </a:r>
            <a:r>
              <a:rPr lang="it-IT" sz="2000" dirty="0" smtClean="0"/>
              <a:t>è</a:t>
            </a:r>
            <a:r>
              <a:rPr lang="it-IT" sz="2000" baseline="0" dirty="0" smtClean="0"/>
              <a:t> una </a:t>
            </a:r>
            <a:r>
              <a:rPr lang="it-IT" sz="2000" dirty="0" smtClean="0"/>
              <a:t>squadra</a:t>
            </a:r>
            <a:r>
              <a:rPr lang="it-IT" sz="2000" baseline="0" dirty="0" smtClean="0"/>
              <a:t> </a:t>
            </a:r>
            <a:r>
              <a:rPr lang="it-IT" sz="2000" baseline="0" dirty="0" smtClean="0"/>
              <a:t>fissa di schiavi gestiti da un </a:t>
            </a:r>
            <a:r>
              <a:rPr lang="it-IT" sz="2000" baseline="0" dirty="0" err="1" smtClean="0"/>
              <a:t>villicus</a:t>
            </a:r>
            <a:r>
              <a:rPr lang="it-IT" sz="2000" baseline="0" dirty="0" smtClean="0"/>
              <a:t>, uno schiavo liberato detto liberto, qual è l’area geografica a cui si riferisce </a:t>
            </a:r>
            <a:r>
              <a:rPr lang="it-IT" sz="2000" baseline="0" dirty="0" smtClean="0"/>
              <a:t>Catone? È il Lazio </a:t>
            </a:r>
            <a:r>
              <a:rPr lang="it-IT" sz="2000" baseline="0" dirty="0" smtClean="0"/>
              <a:t>meridionale e Campania che riflette le sue esperienze dirette è </a:t>
            </a:r>
            <a:r>
              <a:rPr lang="it-IT" sz="2000" baseline="0" dirty="0" smtClean="0"/>
              <a:t>proprietario </a:t>
            </a:r>
            <a:r>
              <a:rPr lang="it-IT" sz="2000" baseline="0" dirty="0" smtClean="0"/>
              <a:t>di un agro di </a:t>
            </a:r>
            <a:r>
              <a:rPr lang="it-IT" sz="2000" baseline="0" dirty="0" err="1" smtClean="0"/>
              <a:t>Menafro</a:t>
            </a:r>
            <a:endParaRPr lang="it-IT" sz="2000" baseline="0" dirty="0" smtClean="0"/>
          </a:p>
          <a:p>
            <a:pPr>
              <a:buFont typeface="Wingdings"/>
              <a:buChar char="à"/>
            </a:pPr>
            <a:r>
              <a:rPr lang="it-IT" sz="2000" baseline="0" dirty="0" smtClean="0">
                <a:sym typeface="Wingdings" pitchFamily="2" charset="2"/>
              </a:rPr>
              <a:t>Lazio </a:t>
            </a:r>
            <a:r>
              <a:rPr lang="it-IT" sz="2000" baseline="0" dirty="0" smtClean="0">
                <a:sym typeface="Wingdings" pitchFamily="2" charset="2"/>
              </a:rPr>
              <a:t>meridionale e </a:t>
            </a:r>
            <a:r>
              <a:rPr lang="it-IT" sz="2000" baseline="0" dirty="0" smtClean="0">
                <a:sym typeface="Wingdings" pitchFamily="2" charset="2"/>
              </a:rPr>
              <a:t>Campania</a:t>
            </a:r>
          </a:p>
          <a:p>
            <a:pPr>
              <a:buFont typeface="Wingdings"/>
              <a:buNone/>
            </a:pPr>
            <a:r>
              <a:rPr lang="it-IT" sz="2000" baseline="0" dirty="0" smtClean="0">
                <a:sym typeface="Wingdings" pitchFamily="2" charset="2"/>
              </a:rPr>
              <a:t> </a:t>
            </a:r>
            <a:r>
              <a:rPr lang="it-IT" sz="2000" baseline="0" dirty="0" smtClean="0">
                <a:sym typeface="Wingdings" pitchFamily="2" charset="2"/>
              </a:rPr>
              <a:t>dove andare a comprare determinati oggetti a Capua i recipienti di rame e a Nola</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25</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26</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Sono aziende che</a:t>
            </a:r>
            <a:r>
              <a:rPr lang="it-IT" sz="2000" baseline="0" dirty="0" smtClean="0"/>
              <a:t> hanno proporzioni ragguardevoli, oliveti di 240 iugeri(25 ettari e 60) dimensione </a:t>
            </a:r>
            <a:r>
              <a:rPr lang="it-IT" sz="2000" baseline="0" dirty="0" err="1" smtClean="0"/>
              <a:t>medio-grandi</a:t>
            </a:r>
            <a:r>
              <a:rPr lang="it-IT" sz="2000" baseline="0" dirty="0" smtClean="0"/>
              <a:t> che non sono di sussistenza</a:t>
            </a:r>
            <a:r>
              <a:rPr lang="it-IT" sz="2000" baseline="0" dirty="0" smtClean="0">
                <a:sym typeface="Wingdings" pitchFamily="2" charset="2"/>
              </a:rPr>
              <a:t> soprattutto è presupposto a colui che si vuole dedicare a tali tipi di attività, quando vuole parlare di questi terreni spiegazione del passo: aziende </a:t>
            </a:r>
            <a:r>
              <a:rPr lang="it-IT" sz="2000" baseline="0" dirty="0" err="1" smtClean="0">
                <a:sym typeface="Wingdings" pitchFamily="2" charset="2"/>
              </a:rPr>
              <a:t>gà</a:t>
            </a:r>
            <a:r>
              <a:rPr lang="it-IT" sz="2000" baseline="0" dirty="0" smtClean="0">
                <a:sym typeface="Wingdings" pitchFamily="2" charset="2"/>
              </a:rPr>
              <a:t> complete </a:t>
            </a:r>
            <a:r>
              <a:rPr lang="it-IT" sz="2000" baseline="0" dirty="0" err="1" smtClean="0">
                <a:sym typeface="Wingdings" pitchFamily="2" charset="2"/>
              </a:rPr>
              <a:t>esporso</a:t>
            </a:r>
            <a:r>
              <a:rPr lang="it-IT" sz="2000" baseline="0" dirty="0" smtClean="0">
                <a:sym typeface="Wingdings" pitchFamily="2" charset="2"/>
              </a:rPr>
              <a:t> iniziale di una certa ampiezza; </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27</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Il proprietario non è</a:t>
            </a:r>
            <a:r>
              <a:rPr lang="it-IT" sz="2000" baseline="0" dirty="0" smtClean="0"/>
              <a:t> risiedente, non </a:t>
            </a:r>
            <a:r>
              <a:rPr lang="it-IT" sz="2000" baseline="0" dirty="0" err="1" smtClean="0"/>
              <a:t>eve</a:t>
            </a:r>
            <a:r>
              <a:rPr lang="it-IT" sz="2000" baseline="0" dirty="0" smtClean="0"/>
              <a:t> essere assenteiste ne </a:t>
            </a:r>
            <a:r>
              <a:rPr lang="it-IT" sz="2000" baseline="0" dirty="0" err="1" smtClean="0"/>
              <a:t>diinteressato</a:t>
            </a:r>
            <a:r>
              <a:rPr lang="it-IT" sz="2000" baseline="0" dirty="0" smtClean="0"/>
              <a:t> alla buona gestione del </a:t>
            </a:r>
            <a:r>
              <a:rPr lang="it-IT" sz="2000" baseline="0" dirty="0" err="1" smtClean="0"/>
              <a:t>fundus</a:t>
            </a:r>
            <a:r>
              <a:rPr lang="it-IT" sz="2000" baseline="0" dirty="0" smtClean="0"/>
              <a:t>, deve </a:t>
            </a:r>
            <a:r>
              <a:rPr lang="it-IT" sz="2000" baseline="0" dirty="0" err="1" smtClean="0"/>
              <a:t>visistare</a:t>
            </a:r>
            <a:r>
              <a:rPr lang="it-IT" sz="2000" baseline="0" dirty="0" smtClean="0"/>
              <a:t> spesso e interessarsi alla conduzione del </a:t>
            </a:r>
            <a:r>
              <a:rPr lang="it-IT" sz="2000" baseline="0" dirty="0" err="1" smtClean="0"/>
              <a:t>fundus</a:t>
            </a:r>
            <a:r>
              <a:rPr lang="it-IT" sz="2000" baseline="0" dirty="0" smtClean="0"/>
              <a:t>, il proprietario è come catone implicata in attività politiche a Roma; in modo tale che il proprietario visiti e la sua squadra di schiavi e il </a:t>
            </a:r>
            <a:r>
              <a:rPr lang="it-IT" sz="2000" baseline="0" dirty="0" err="1" smtClean="0"/>
              <a:t>villicus</a:t>
            </a:r>
            <a:r>
              <a:rPr lang="it-IT" sz="2000" baseline="0" dirty="0" smtClean="0"/>
              <a:t> aumentino la </a:t>
            </a:r>
            <a:r>
              <a:rPr lang="it-IT" sz="2000" baseline="0" dirty="0" err="1" smtClean="0"/>
              <a:t>produttivittà</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28</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600" dirty="0" smtClean="0"/>
              <a:t>Collocazione del </a:t>
            </a:r>
            <a:r>
              <a:rPr lang="it-IT" sz="1600" dirty="0" err="1" smtClean="0"/>
              <a:t>fundus</a:t>
            </a:r>
            <a:endParaRPr lang="it-IT" sz="1600" dirty="0" smtClean="0"/>
          </a:p>
          <a:p>
            <a:pPr>
              <a:buFont typeface="Wingdings"/>
              <a:buChar char="à"/>
            </a:pPr>
            <a:r>
              <a:rPr lang="it-IT" sz="1600" dirty="0" smtClean="0">
                <a:sym typeface="Wingdings" pitchFamily="2" charset="2"/>
              </a:rPr>
              <a:t>produzione </a:t>
            </a:r>
            <a:r>
              <a:rPr lang="it-IT" sz="1600" dirty="0" smtClean="0">
                <a:sym typeface="Wingdings" pitchFamily="2" charset="2"/>
              </a:rPr>
              <a:t>per il mercato collocata</a:t>
            </a:r>
            <a:r>
              <a:rPr lang="it-IT" sz="1600" baseline="0" dirty="0" smtClean="0">
                <a:sym typeface="Wingdings" pitchFamily="2" charset="2"/>
              </a:rPr>
              <a:t> in maniera tale che sia facile l’esportazione nei mercati urbani; esportazione di medio e lungo villa deve esportare i suoi </a:t>
            </a:r>
            <a:r>
              <a:rPr lang="it-IT" sz="1600" baseline="0" dirty="0" smtClean="0">
                <a:sym typeface="Wingdings" pitchFamily="2" charset="2"/>
              </a:rPr>
              <a:t>prodotti </a:t>
            </a:r>
            <a:r>
              <a:rPr lang="it-IT" sz="1600" baseline="0" dirty="0" smtClean="0">
                <a:sym typeface="Wingdings" pitchFamily="2" charset="2"/>
              </a:rPr>
              <a:t>sui mercati </a:t>
            </a:r>
            <a:r>
              <a:rPr lang="it-IT" sz="1600" baseline="0" dirty="0" smtClean="0">
                <a:sym typeface="Wingdings" pitchFamily="2" charset="2"/>
              </a:rPr>
              <a:t>urbani</a:t>
            </a:r>
          </a:p>
          <a:p>
            <a:pPr>
              <a:buFont typeface="Wingdings"/>
              <a:buNone/>
            </a:pPr>
            <a:r>
              <a:rPr lang="it-IT" sz="1600" baseline="0" dirty="0" smtClean="0">
                <a:sym typeface="Wingdings" pitchFamily="2" charset="2"/>
              </a:rPr>
              <a:t> </a:t>
            </a:r>
            <a:r>
              <a:rPr lang="it-IT" sz="1600" baseline="0" dirty="0" smtClean="0">
                <a:sym typeface="Wingdings" pitchFamily="2" charset="2"/>
              </a:rPr>
              <a:t>medio lungo raggio asse stradale, fiume e mare</a:t>
            </a:r>
            <a:endParaRPr lang="it-IT" sz="16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29</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Si rivolge ad un pubblico ben</a:t>
            </a:r>
            <a:r>
              <a:rPr lang="it-IT" sz="1800" baseline="0" dirty="0" smtClean="0"/>
              <a:t> preciso, Catone si rivolge a dei suoi pari; contadino soldato 1 2 ettari vive di sussistenza, nella prefazione </a:t>
            </a:r>
            <a:r>
              <a:rPr lang="it-IT" sz="1800" baseline="0" dirty="0" smtClean="0"/>
              <a:t>esalta il contadino-soldato, </a:t>
            </a:r>
            <a:r>
              <a:rPr lang="it-IT" sz="1800" baseline="0" dirty="0" smtClean="0"/>
              <a:t>si </a:t>
            </a:r>
            <a:r>
              <a:rPr lang="it-IT" sz="1800" baseline="0" dirty="0" smtClean="0"/>
              <a:t>rivolge, però, </a:t>
            </a:r>
            <a:r>
              <a:rPr lang="it-IT" sz="1800" baseline="0" dirty="0" smtClean="0"/>
              <a:t>a un pubblico diverso</a:t>
            </a:r>
            <a:r>
              <a:rPr lang="it-IT" sz="1800" baseline="0" dirty="0" smtClean="0"/>
              <a:t>; è la </a:t>
            </a:r>
            <a:r>
              <a:rPr lang="it-IT" sz="1800" baseline="0" dirty="0" smtClean="0"/>
              <a:t>medio grande proprietà con la piccola proprietà non sono in </a:t>
            </a:r>
            <a:r>
              <a:rPr lang="it-IT" sz="1800" baseline="0" dirty="0" smtClean="0"/>
              <a:t>contraddizione </a:t>
            </a:r>
            <a:r>
              <a:rPr lang="it-IT" sz="1800" baseline="0" dirty="0" smtClean="0"/>
              <a:t>per Catone ma in verità esistono tali </a:t>
            </a:r>
            <a:r>
              <a:rPr lang="it-IT" sz="1800" baseline="0" dirty="0" smtClean="0"/>
              <a:t>differenziazioni.</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30</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In che modo allestire un oliveto su un campo di 240 13 persone per un </a:t>
            </a:r>
            <a:r>
              <a:rPr lang="it-IT" sz="1800" dirty="0" err="1" smtClean="0"/>
              <a:t>fundus</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31</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16</a:t>
            </a:r>
            <a:r>
              <a:rPr lang="it-IT" baseline="0" dirty="0" smtClean="0"/>
              <a:t> persone in che modo si debbano 100 </a:t>
            </a:r>
            <a:r>
              <a:rPr lang="it-IT" baseline="0" dirty="0" smtClean="0"/>
              <a:t>iugeri x un vigneto:</a:t>
            </a:r>
          </a:p>
          <a:p>
            <a:r>
              <a:rPr lang="it-IT" baseline="0" dirty="0" smtClean="0"/>
              <a:t>disponibilità </a:t>
            </a:r>
            <a:r>
              <a:rPr lang="it-IT" baseline="0" dirty="0" smtClean="0"/>
              <a:t>insufficiente per un aziende </a:t>
            </a:r>
            <a:r>
              <a:rPr lang="it-IT" baseline="0" dirty="0" smtClean="0"/>
              <a:t>più piccole</a:t>
            </a:r>
          </a:p>
          <a:p>
            <a:pPr>
              <a:buFont typeface="Wingdings"/>
              <a:buChar char="à"/>
            </a:pPr>
            <a:r>
              <a:rPr lang="it-IT" baseline="0" dirty="0" smtClean="0">
                <a:sym typeface="Wingdings" pitchFamily="2" charset="2"/>
              </a:rPr>
              <a:t>manodopera </a:t>
            </a:r>
            <a:r>
              <a:rPr lang="it-IT" baseline="0" dirty="0" smtClean="0">
                <a:sym typeface="Wingdings" pitchFamily="2" charset="2"/>
              </a:rPr>
              <a:t>base sufficiente a tenere l’azienda per tutto </a:t>
            </a:r>
            <a:r>
              <a:rPr lang="it-IT" baseline="0" dirty="0" smtClean="0">
                <a:sym typeface="Wingdings" pitchFamily="2" charset="2"/>
              </a:rPr>
              <a:t>l’anno</a:t>
            </a:r>
          </a:p>
          <a:p>
            <a:pPr>
              <a:buFont typeface="Wingdings"/>
              <a:buNone/>
            </a:pPr>
            <a:r>
              <a:rPr lang="it-IT" baseline="0" dirty="0" smtClean="0">
                <a:sym typeface="Wingdings" pitchFamily="2" charset="2"/>
              </a:rPr>
              <a:t> </a:t>
            </a:r>
            <a:r>
              <a:rPr lang="it-IT" baseline="0" dirty="0" smtClean="0">
                <a:sym typeface="Wingdings" pitchFamily="2" charset="2"/>
              </a:rPr>
              <a:t>mercato del lavoro deve acquisire per il tempo breve una manodopera aggiuntiva</a:t>
            </a:r>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32</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Imprenditori di squadre di schiavi</a:t>
            </a:r>
            <a:r>
              <a:rPr lang="it-IT" sz="1800" baseline="0" dirty="0" smtClean="0"/>
              <a:t> offerte nei momenti di integrazioni di </a:t>
            </a:r>
            <a:r>
              <a:rPr lang="it-IT" sz="1800" baseline="0" dirty="0" smtClean="0"/>
              <a:t>lavoro indica però possibilità </a:t>
            </a:r>
            <a:r>
              <a:rPr lang="it-IT" sz="1800" baseline="0" dirty="0" smtClean="0"/>
              <a:t>economica del </a:t>
            </a:r>
            <a:r>
              <a:rPr lang="it-IT" sz="1800" baseline="0" dirty="0" smtClean="0"/>
              <a:t>lavoro</a:t>
            </a:r>
          </a:p>
          <a:p>
            <a:pPr>
              <a:buFont typeface="Wingdings"/>
              <a:buChar char="à"/>
            </a:pPr>
            <a:r>
              <a:rPr lang="it-IT" sz="1800" baseline="0" dirty="0" smtClean="0">
                <a:sym typeface="Wingdings" pitchFamily="2" charset="2"/>
              </a:rPr>
              <a:t>bisogna </a:t>
            </a:r>
            <a:r>
              <a:rPr lang="it-IT" sz="1800" baseline="0" dirty="0" smtClean="0">
                <a:sym typeface="Wingdings" pitchFamily="2" charset="2"/>
              </a:rPr>
              <a:t>pensare a dei liberi che prestavano lavoro, avevano giornate disponibili e accettavano un salariato per aziende + </a:t>
            </a:r>
            <a:r>
              <a:rPr lang="it-IT" sz="1800" baseline="0" dirty="0" smtClean="0">
                <a:sym typeface="Wingdings" pitchFamily="2" charset="2"/>
              </a:rPr>
              <a:t>grandi</a:t>
            </a:r>
          </a:p>
          <a:p>
            <a:pPr>
              <a:buFont typeface="Wingdings"/>
              <a:buNone/>
            </a:pPr>
            <a:r>
              <a:rPr lang="it-IT" sz="1800" baseline="0" dirty="0" smtClean="0">
                <a:sym typeface="Wingdings" pitchFamily="2" charset="2"/>
              </a:rPr>
              <a:t> </a:t>
            </a:r>
            <a:r>
              <a:rPr lang="it-IT" sz="1800" baseline="0" dirty="0" smtClean="0">
                <a:sym typeface="Wingdings" pitchFamily="2" charset="2"/>
              </a:rPr>
              <a:t>ce lo fa intendere Catone di badare che ci siano molti </a:t>
            </a:r>
            <a:r>
              <a:rPr lang="it-IT" sz="1800" baseline="0" dirty="0" smtClean="0">
                <a:sym typeface="Wingdings" pitchFamily="2" charset="2"/>
              </a:rPr>
              <a:t>vicini dove i </a:t>
            </a:r>
            <a:r>
              <a:rPr lang="it-IT" sz="1800" baseline="0" dirty="0" smtClean="0">
                <a:sym typeface="Wingdings" pitchFamily="2" charset="2"/>
              </a:rPr>
              <a:t>piccoli proprietari che offrano del </a:t>
            </a:r>
            <a:r>
              <a:rPr lang="it-IT" sz="1800" baseline="0" dirty="0" smtClean="0">
                <a:sym typeface="Wingdings" pitchFamily="2" charset="2"/>
              </a:rPr>
              <a:t>lavoro </a:t>
            </a:r>
            <a:r>
              <a:rPr lang="it-IT" sz="1800" baseline="0" dirty="0" smtClean="0">
                <a:sym typeface="Wingdings" pitchFamily="2" charset="2"/>
              </a:rPr>
              <a:t>a base di tale scelta c’è </a:t>
            </a:r>
            <a:r>
              <a:rPr lang="it-IT" sz="1800" baseline="0" dirty="0" smtClean="0">
                <a:sym typeface="Wingdings" pitchFamily="2" charset="2"/>
              </a:rPr>
              <a:t>non </a:t>
            </a:r>
            <a:r>
              <a:rPr lang="it-IT" sz="1800" baseline="0" dirty="0" smtClean="0">
                <a:sym typeface="Wingdings" pitchFamily="2" charset="2"/>
              </a:rPr>
              <a:t>solo quando ci sono picchi di lavoro ma anche lavori usuranti e con picchi di </a:t>
            </a:r>
            <a:r>
              <a:rPr lang="it-IT" sz="1800" baseline="0" dirty="0" smtClean="0">
                <a:sym typeface="Wingdings" pitchFamily="2" charset="2"/>
              </a:rPr>
              <a:t>pericoli affidati a liberi e non a schiavi costituenti il patrimonio di un signore</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33</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Calcolo economico si espongono i lavoratori</a:t>
            </a:r>
            <a:r>
              <a:rPr lang="it-IT" sz="1800" baseline="0" dirty="0" smtClean="0"/>
              <a:t> usuranti lo schiavo si tiene da parte poiché si preserva il proprio investimento da eventuali </a:t>
            </a:r>
            <a:r>
              <a:rPr lang="it-IT" sz="1800" baseline="0" dirty="0" smtClean="0"/>
              <a:t>rischi</a:t>
            </a:r>
          </a:p>
          <a:p>
            <a:r>
              <a:rPr lang="it-IT" sz="1800" baseline="0" dirty="0" smtClean="0">
                <a:sym typeface="Wingdings" pitchFamily="2" charset="2"/>
              </a:rPr>
              <a:t> </a:t>
            </a:r>
            <a:r>
              <a:rPr lang="it-IT" sz="1800" baseline="0" dirty="0" smtClean="0">
                <a:sym typeface="Wingdings" pitchFamily="2" charset="2"/>
              </a:rPr>
              <a:t>immagini del’agro aversano si è conservata la vite maritata tipica dell’età romana andare a fare la vendemmia su tralci che si estendono per 6 7 metri, espone a pericoli era preferibile che capitava a un bracciante salariato;</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34</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Una serie di figure</a:t>
            </a:r>
            <a:r>
              <a:rPr lang="it-IT" sz="2000" baseline="0" dirty="0" smtClean="0"/>
              <a:t> giuridiche ancora utilizzata, da parte del proprietario </a:t>
            </a:r>
            <a:r>
              <a:rPr lang="it-IT" sz="2000" baseline="0" dirty="0" smtClean="0"/>
              <a:t>di suddividere </a:t>
            </a:r>
            <a:r>
              <a:rPr lang="it-IT" sz="2000" baseline="0" dirty="0" smtClean="0"/>
              <a:t>le spese di </a:t>
            </a:r>
            <a:r>
              <a:rPr lang="it-IT" sz="2000" baseline="0" dirty="0" smtClean="0"/>
              <a:t>gestione con la </a:t>
            </a:r>
            <a:r>
              <a:rPr lang="it-IT" sz="2000" baseline="0" dirty="0" smtClean="0"/>
              <a:t>possibilità di affidare la resa a un socio appaltatore, appartare all’esterno la raccolta degli ulivi</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35</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Catone sapeva bene che l’agricoltura era </a:t>
            </a:r>
            <a:r>
              <a:rPr lang="it-IT" sz="2000" dirty="0" err="1" smtClean="0"/>
              <a:t>redditizzia</a:t>
            </a:r>
            <a:r>
              <a:rPr lang="it-IT" sz="2000" dirty="0" smtClean="0"/>
              <a:t>, ma sapeva che le attività agrarie</a:t>
            </a:r>
            <a:r>
              <a:rPr lang="it-IT" sz="2000" baseline="0" dirty="0" smtClean="0"/>
              <a:t> + redditizie era </a:t>
            </a:r>
            <a:r>
              <a:rPr lang="it-IT" sz="2000" baseline="0" dirty="0" smtClean="0"/>
              <a:t>l’allevamento</a:t>
            </a:r>
          </a:p>
          <a:p>
            <a:r>
              <a:rPr lang="it-IT" sz="2000" baseline="0" dirty="0" smtClean="0">
                <a:sym typeface="Wingdings" pitchFamily="2" charset="2"/>
              </a:rPr>
              <a:t> </a:t>
            </a:r>
            <a:r>
              <a:rPr lang="it-IT" sz="2000" baseline="0" dirty="0" smtClean="0">
                <a:sym typeface="Wingdings" pitchFamily="2" charset="2"/>
              </a:rPr>
              <a:t>catone predica bene e </a:t>
            </a:r>
            <a:r>
              <a:rPr lang="it-IT" sz="2000" baseline="0" dirty="0" err="1" smtClean="0">
                <a:sym typeface="Wingdings" pitchFamily="2" charset="2"/>
              </a:rPr>
              <a:t>razola</a:t>
            </a:r>
            <a:r>
              <a:rPr lang="it-IT" sz="2000" baseline="0" dirty="0" smtClean="0">
                <a:sym typeface="Wingdings" pitchFamily="2" charset="2"/>
              </a:rPr>
              <a:t> male ma il prestito ad usura è un metodo per fare soldi</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38</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000" dirty="0" smtClean="0"/>
              <a:t>Distinzione 2 tipi di allevamento: </a:t>
            </a:r>
            <a:r>
              <a:rPr lang="it-IT" sz="2000" dirty="0" err="1" smtClean="0"/>
              <a:t>allevamento</a:t>
            </a:r>
            <a:r>
              <a:rPr lang="it-IT" sz="2000" dirty="0" smtClean="0"/>
              <a:t> specializzato transumante richiede forti investimenti, fitto delle superfici di pascolo e acquisto </a:t>
            </a:r>
            <a:r>
              <a:rPr lang="it-IT" sz="2000" dirty="0" smtClean="0"/>
              <a:t>animali(PECUARIA);</a:t>
            </a:r>
            <a:r>
              <a:rPr lang="it-IT" sz="2000" baseline="0" dirty="0" smtClean="0"/>
              <a:t> l’</a:t>
            </a:r>
            <a:r>
              <a:rPr lang="it-IT" sz="2000" dirty="0" smtClean="0"/>
              <a:t>altra </a:t>
            </a:r>
            <a:r>
              <a:rPr lang="it-IT" sz="2000" dirty="0" smtClean="0"/>
              <a:t>categoria è l’allevamento che </a:t>
            </a:r>
            <a:r>
              <a:rPr lang="it-IT" sz="2000" dirty="0" smtClean="0"/>
              <a:t>avviene </a:t>
            </a:r>
            <a:r>
              <a:rPr lang="it-IT" sz="2000" dirty="0" smtClean="0"/>
              <a:t>in villa organizzazione</a:t>
            </a:r>
            <a:r>
              <a:rPr lang="it-IT" sz="2000" baseline="0" dirty="0" smtClean="0"/>
              <a:t> di tipo diverso</a:t>
            </a:r>
            <a:endParaRPr lang="it-IT" sz="2000" dirty="0" smtClean="0"/>
          </a:p>
          <a:p>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39</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Forme di gestione </a:t>
            </a:r>
            <a:r>
              <a:rPr lang="it-IT" sz="2000" dirty="0" smtClean="0"/>
              <a:t>differente</a:t>
            </a:r>
          </a:p>
          <a:p>
            <a:pPr>
              <a:buFont typeface="Wingdings"/>
              <a:buChar char="à"/>
            </a:pPr>
            <a:r>
              <a:rPr lang="it-IT" sz="2000" dirty="0" smtClean="0">
                <a:sym typeface="Wingdings" pitchFamily="2" charset="2"/>
              </a:rPr>
              <a:t>schiavi </a:t>
            </a:r>
            <a:r>
              <a:rPr lang="it-IT" sz="2000" dirty="0" smtClean="0">
                <a:sym typeface="Wingdings" pitchFamily="2" charset="2"/>
              </a:rPr>
              <a:t>adulti modello transumante, schiavetti/e</a:t>
            </a:r>
            <a:r>
              <a:rPr lang="it-IT" sz="2000" baseline="0" dirty="0" smtClean="0">
                <a:sym typeface="Wingdings" pitchFamily="2" charset="2"/>
              </a:rPr>
              <a:t> modello villa poiché non implica </a:t>
            </a:r>
            <a:r>
              <a:rPr lang="it-IT" sz="2000" baseline="0" dirty="0" err="1" smtClean="0">
                <a:sym typeface="Wingdings" pitchFamily="2" charset="2"/>
              </a:rPr>
              <a:t>risch</a:t>
            </a:r>
            <a:endParaRPr lang="it-IT" sz="2000" baseline="0" dirty="0" smtClean="0">
              <a:sym typeface="Wingdings" pitchFamily="2" charset="2"/>
            </a:endParaRPr>
          </a:p>
          <a:p>
            <a:pPr>
              <a:buFont typeface="Wingdings"/>
              <a:buChar char="à"/>
            </a:pPr>
            <a:r>
              <a:rPr lang="it-IT" sz="2000" baseline="0" dirty="0" smtClean="0">
                <a:sym typeface="Wingdings" pitchFamily="2" charset="2"/>
              </a:rPr>
              <a:t>poteva </a:t>
            </a:r>
            <a:r>
              <a:rPr lang="it-IT" sz="2000" baseline="0" dirty="0" smtClean="0">
                <a:sym typeface="Wingdings" pitchFamily="2" charset="2"/>
              </a:rPr>
              <a:t>rendere molto </a:t>
            </a:r>
            <a:r>
              <a:rPr lang="it-IT" sz="2000" baseline="0" dirty="0" smtClean="0">
                <a:sym typeface="Wingdings" pitchFamily="2" charset="2"/>
              </a:rPr>
              <a:t>sempre secondo </a:t>
            </a:r>
            <a:r>
              <a:rPr lang="it-IT" sz="2000" baseline="0" dirty="0" err="1" smtClean="0">
                <a:sym typeface="Wingdings" pitchFamily="2" charset="2"/>
              </a:rPr>
              <a:t>Varrone</a:t>
            </a:r>
            <a:r>
              <a:rPr lang="it-IT" sz="2000" baseline="0" dirty="0" smtClean="0">
                <a:sym typeface="Wingdings" pitchFamily="2" charset="2"/>
              </a:rPr>
              <a:t> che riporta queste </a:t>
            </a:r>
            <a:r>
              <a:rPr lang="it-IT" sz="2000" baseline="0" dirty="0" smtClean="0">
                <a:sym typeface="Wingdings" pitchFamily="2" charset="2"/>
              </a:rPr>
              <a:t>chiacchiere di </a:t>
            </a:r>
            <a:r>
              <a:rPr lang="it-IT" sz="2000" baseline="0" dirty="0" smtClean="0">
                <a:sym typeface="Wingdings" pitchFamily="2" charset="2"/>
              </a:rPr>
              <a:t>scambio</a:t>
            </a:r>
          </a:p>
          <a:p>
            <a:pPr>
              <a:buFont typeface="Wingdings"/>
              <a:buNone/>
            </a:pPr>
            <a:r>
              <a:rPr lang="it-IT" sz="2000" baseline="0" dirty="0" smtClean="0">
                <a:sym typeface="Wingdings" pitchFamily="2" charset="2"/>
              </a:rPr>
              <a:t> </a:t>
            </a:r>
            <a:r>
              <a:rPr lang="it-IT" sz="2000" baseline="0" dirty="0" smtClean="0">
                <a:sym typeface="Wingdings" pitchFamily="2" charset="2"/>
              </a:rPr>
              <a:t>apprendiamo che un possibile </a:t>
            </a:r>
            <a:r>
              <a:rPr lang="it-IT" sz="2000" baseline="0" dirty="0" err="1" smtClean="0">
                <a:sym typeface="Wingdings" pitchFamily="2" charset="2"/>
              </a:rPr>
              <a:t>rendito</a:t>
            </a:r>
            <a:r>
              <a:rPr lang="it-IT" sz="2000" baseline="0" dirty="0" smtClean="0">
                <a:sym typeface="Wingdings" pitchFamily="2" charset="2"/>
              </a:rPr>
              <a:t> di un </a:t>
            </a:r>
            <a:r>
              <a:rPr lang="it-IT" sz="2000" baseline="0" dirty="0" err="1" smtClean="0">
                <a:sym typeface="Wingdings" pitchFamily="2" charset="2"/>
              </a:rPr>
              <a:t>fundus</a:t>
            </a:r>
            <a:r>
              <a:rPr lang="it-IT" sz="2000" baseline="0" dirty="0" smtClean="0">
                <a:sym typeface="Wingdings" pitchFamily="2" charset="2"/>
              </a:rPr>
              <a:t> </a:t>
            </a:r>
            <a:r>
              <a:rPr lang="it-IT" sz="2000" baseline="0" dirty="0" smtClean="0">
                <a:sym typeface="Wingdings" pitchFamily="2" charset="2"/>
              </a:rPr>
              <a:t>di 200 iugeri azienda medio grande 50000 sesterzi, spiegato in </a:t>
            </a:r>
            <a:r>
              <a:rPr lang="it-IT" sz="2000" baseline="0" dirty="0" smtClean="0">
                <a:sym typeface="Wingdings" pitchFamily="2" charset="2"/>
              </a:rPr>
              <a:t>questo caso </a:t>
            </a:r>
            <a:r>
              <a:rPr lang="it-IT" sz="2000" baseline="0" dirty="0" smtClean="0">
                <a:sym typeface="Wingdings" pitchFamily="2" charset="2"/>
              </a:rPr>
              <a:t>con l’acquisto per un trionfo</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40</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Complementarietà fra la piccola e </a:t>
            </a:r>
            <a:r>
              <a:rPr lang="it-IT" sz="2000" dirty="0" err="1" smtClean="0"/>
              <a:t>medio-grande</a:t>
            </a:r>
            <a:r>
              <a:rPr lang="it-IT" sz="2000" dirty="0" smtClean="0"/>
              <a:t> proprietà contadina </a:t>
            </a:r>
            <a:r>
              <a:rPr lang="it-IT" sz="2000" dirty="0" smtClean="0"/>
              <a:t>poiché </a:t>
            </a:r>
            <a:r>
              <a:rPr lang="it-IT" sz="2000" dirty="0" smtClean="0"/>
              <a:t>la seconda necessita della </a:t>
            </a:r>
            <a:r>
              <a:rPr lang="it-IT" sz="2000" dirty="0" smtClean="0"/>
              <a:t>prima</a:t>
            </a:r>
            <a:r>
              <a:rPr lang="it-IT" sz="2000" dirty="0" smtClean="0">
                <a:sym typeface="Wingdings" pitchFamily="2" charset="2"/>
              </a:rPr>
              <a:t>, </a:t>
            </a:r>
            <a:r>
              <a:rPr lang="it-IT" sz="2000" dirty="0" smtClean="0">
                <a:sym typeface="Wingdings" pitchFamily="2" charset="2"/>
              </a:rPr>
              <a:t>ma alla lunga </a:t>
            </a:r>
            <a:r>
              <a:rPr lang="it-IT" sz="2000" dirty="0" smtClean="0">
                <a:sym typeface="Wingdings" pitchFamily="2" charset="2"/>
              </a:rPr>
              <a:t>il rapporto è sbilanciato</a:t>
            </a:r>
            <a:r>
              <a:rPr lang="it-IT" sz="2000" dirty="0" smtClean="0">
                <a:sym typeface="Wingdings" pitchFamily="2" charset="2"/>
              </a:rPr>
              <a:t>,</a:t>
            </a:r>
            <a:r>
              <a:rPr lang="it-IT" sz="2000" baseline="0" dirty="0" smtClean="0">
                <a:sym typeface="Wingdings" pitchFamily="2" charset="2"/>
              </a:rPr>
              <a:t> tali aziende </a:t>
            </a:r>
            <a:r>
              <a:rPr lang="it-IT" sz="2000" baseline="0" dirty="0" err="1" smtClean="0">
                <a:sym typeface="Wingdings" pitchFamily="2" charset="2"/>
              </a:rPr>
              <a:t>medio-grandi</a:t>
            </a:r>
            <a:r>
              <a:rPr lang="it-IT" sz="2000" baseline="0" dirty="0" smtClean="0">
                <a:sym typeface="Wingdings" pitchFamily="2" charset="2"/>
              </a:rPr>
              <a:t> </a:t>
            </a:r>
            <a:r>
              <a:rPr lang="it-IT" sz="2000" baseline="0" dirty="0" smtClean="0">
                <a:sym typeface="Wingdings" pitchFamily="2" charset="2"/>
              </a:rPr>
              <a:t>tendono ad accaparrarsi tutto l’agro pubblico e nello stesso tempo la concorrenza riguarda anche il </a:t>
            </a:r>
            <a:r>
              <a:rPr lang="it-IT" sz="2000" baseline="0" dirty="0" err="1" smtClean="0">
                <a:sym typeface="Wingdings" pitchFamily="2" charset="2"/>
              </a:rPr>
              <a:t>funds</a:t>
            </a:r>
            <a:r>
              <a:rPr lang="it-IT" sz="2000" baseline="0" dirty="0" smtClean="0">
                <a:sym typeface="Wingdings" pitchFamily="2" charset="2"/>
              </a:rPr>
              <a:t> </a:t>
            </a:r>
            <a:r>
              <a:rPr lang="it-IT" sz="2000" baseline="0" dirty="0" smtClean="0">
                <a:sym typeface="Wingdings" pitchFamily="2" charset="2"/>
              </a:rPr>
              <a:t>sfruttato da proprietari </a:t>
            </a:r>
            <a:r>
              <a:rPr lang="it-IT" sz="2000" baseline="0" dirty="0" smtClean="0">
                <a:sym typeface="Wingdings" pitchFamily="2" charset="2"/>
              </a:rPr>
              <a:t>contadini. Ma </a:t>
            </a:r>
            <a:r>
              <a:rPr lang="it-IT" sz="2000" baseline="0" dirty="0" smtClean="0">
                <a:sym typeface="Wingdings" pitchFamily="2" charset="2"/>
              </a:rPr>
              <a:t>un </a:t>
            </a:r>
            <a:r>
              <a:rPr lang="it-IT" sz="2000" baseline="0" dirty="0" err="1" smtClean="0">
                <a:sym typeface="Wingdings" pitchFamily="2" charset="2"/>
              </a:rPr>
              <a:t>fundus</a:t>
            </a:r>
            <a:r>
              <a:rPr lang="it-IT" sz="2000" baseline="0" dirty="0" smtClean="0">
                <a:sym typeface="Wingdings" pitchFamily="2" charset="2"/>
              </a:rPr>
              <a:t> di 2 ettari non </a:t>
            </a:r>
            <a:r>
              <a:rPr lang="it-IT" sz="2000" baseline="0" dirty="0" smtClean="0">
                <a:sym typeface="Wingdings" pitchFamily="2" charset="2"/>
              </a:rPr>
              <a:t>garantisce </a:t>
            </a:r>
            <a:r>
              <a:rPr lang="it-IT" sz="2000" baseline="0" dirty="0" smtClean="0">
                <a:sym typeface="Wingdings" pitchFamily="2" charset="2"/>
              </a:rPr>
              <a:t>la  sussistenza, l’aratro ha bisogno del pascolo dei buoi </a:t>
            </a:r>
            <a:r>
              <a:rPr lang="it-IT" sz="2000" baseline="0" dirty="0" smtClean="0">
                <a:sym typeface="Wingdings" pitchFamily="2" charset="2"/>
              </a:rPr>
              <a:t>probabilmente, sfruttando le superfici </a:t>
            </a:r>
            <a:r>
              <a:rPr lang="it-IT" sz="2000" baseline="0" dirty="0" smtClean="0">
                <a:sym typeface="Wingdings" pitchFamily="2" charset="2"/>
              </a:rPr>
              <a:t>di agro </a:t>
            </a:r>
            <a:r>
              <a:rPr lang="it-IT" sz="2000" baseline="0" dirty="0" smtClean="0">
                <a:sym typeface="Wingdings" pitchFamily="2" charset="2"/>
              </a:rPr>
              <a:t>pubblico al meglio. Quindi si delinea la </a:t>
            </a:r>
            <a:r>
              <a:rPr lang="it-IT" sz="2000" baseline="0" dirty="0" smtClean="0">
                <a:sym typeface="Wingdings" pitchFamily="2" charset="2"/>
              </a:rPr>
              <a:t>tendenza </a:t>
            </a:r>
            <a:r>
              <a:rPr lang="it-IT" sz="2000" baseline="0" dirty="0" smtClean="0">
                <a:sym typeface="Wingdings" pitchFamily="2" charset="2"/>
              </a:rPr>
              <a:t>ad un </a:t>
            </a:r>
            <a:r>
              <a:rPr lang="it-IT" sz="2000" baseline="0" dirty="0" err="1" smtClean="0">
                <a:sym typeface="Wingdings" pitchFamily="2" charset="2"/>
              </a:rPr>
              <a:t>accumolo</a:t>
            </a:r>
            <a:r>
              <a:rPr lang="it-IT" sz="2000" baseline="0" dirty="0" smtClean="0">
                <a:sym typeface="Wingdings" pitchFamily="2" charset="2"/>
              </a:rPr>
              <a:t> di terre da parte dell’</a:t>
            </a:r>
            <a:r>
              <a:rPr lang="it-IT" sz="2000" baseline="0" dirty="0" err="1" smtClean="0">
                <a:sym typeface="Wingdings" pitchFamily="2" charset="2"/>
              </a:rPr>
              <a:t>elites</a:t>
            </a:r>
            <a:r>
              <a:rPr lang="it-IT" sz="2000" baseline="0" dirty="0" smtClean="0">
                <a:sym typeface="Wingdings" pitchFamily="2" charset="2"/>
              </a:rPr>
              <a:t> locali o senatorie. Tutto ciò cosa prova?</a:t>
            </a:r>
          </a:p>
          <a:p>
            <a:r>
              <a:rPr lang="it-IT" sz="2000" baseline="0" dirty="0" smtClean="0">
                <a:sym typeface="Wingdings" pitchFamily="2" charset="2"/>
              </a:rPr>
              <a:t> </a:t>
            </a:r>
            <a:r>
              <a:rPr lang="it-IT" sz="2000" baseline="0" dirty="0" smtClean="0">
                <a:sym typeface="Wingdings" pitchFamily="2" charset="2"/>
              </a:rPr>
              <a:t>impoverimento dei piccoli </a:t>
            </a:r>
            <a:r>
              <a:rPr lang="it-IT" sz="2000" baseline="0" dirty="0" smtClean="0">
                <a:sym typeface="Wingdings" pitchFamily="2" charset="2"/>
              </a:rPr>
              <a:t>contadina (ad si </a:t>
            </a:r>
            <a:r>
              <a:rPr lang="it-IT" sz="2000" baseline="0" dirty="0" smtClean="0">
                <a:sym typeface="Wingdings" pitchFamily="2" charset="2"/>
              </a:rPr>
              <a:t>insiste sulle forme di sfruttamento dell’agro </a:t>
            </a:r>
            <a:r>
              <a:rPr lang="it-IT" sz="2000" baseline="0" dirty="0" smtClean="0">
                <a:sym typeface="Wingdings" pitchFamily="2" charset="2"/>
              </a:rPr>
              <a:t>pubblico </a:t>
            </a:r>
            <a:r>
              <a:rPr lang="it-IT" sz="2000" baseline="0" dirty="0" smtClean="0">
                <a:sym typeface="Wingdings" pitchFamily="2" charset="2"/>
              </a:rPr>
              <a:t>se andiamo a vede la tradizione </a:t>
            </a:r>
            <a:r>
              <a:rPr lang="it-IT" sz="2000" baseline="0" dirty="0" smtClean="0">
                <a:sym typeface="Wingdings" pitchFamily="2" charset="2"/>
              </a:rPr>
              <a:t>riguardo al </a:t>
            </a:r>
            <a:r>
              <a:rPr lang="it-IT" sz="2000" baseline="0" dirty="0" smtClean="0">
                <a:sym typeface="Wingdings" pitchFamily="2" charset="2"/>
              </a:rPr>
              <a:t>background della riforma </a:t>
            </a:r>
            <a:r>
              <a:rPr lang="it-IT" sz="2000" baseline="0" dirty="0" err="1" smtClean="0">
                <a:sym typeface="Wingdings" pitchFamily="2" charset="2"/>
              </a:rPr>
              <a:t>graccana</a:t>
            </a:r>
            <a:r>
              <a:rPr lang="it-IT" sz="2000" baseline="0" dirty="0" smtClean="0">
                <a:sym typeface="Wingdings" pitchFamily="2" charset="2"/>
              </a:rPr>
              <a:t>)</a:t>
            </a:r>
          </a:p>
          <a:p>
            <a:pPr>
              <a:buFont typeface="Wingdings"/>
              <a:buChar char="à"/>
            </a:pPr>
            <a:r>
              <a:rPr lang="it-IT" sz="2000" baseline="0" dirty="0" smtClean="0">
                <a:sym typeface="Wingdings" pitchFamily="2" charset="2"/>
              </a:rPr>
              <a:t>persiste </a:t>
            </a:r>
            <a:r>
              <a:rPr lang="it-IT" sz="2000" baseline="0" dirty="0" smtClean="0">
                <a:sym typeface="Wingdings" pitchFamily="2" charset="2"/>
              </a:rPr>
              <a:t>su un aspetto </a:t>
            </a:r>
            <a:r>
              <a:rPr lang="it-IT" sz="2000" baseline="0" dirty="0" smtClean="0">
                <a:sym typeface="Wingdings" pitchFamily="2" charset="2"/>
              </a:rPr>
              <a:t>demografico (</a:t>
            </a:r>
            <a:r>
              <a:rPr lang="it-IT" sz="2000" baseline="0" dirty="0" smtClean="0">
                <a:sym typeface="Wingdings" pitchFamily="2" charset="2"/>
              </a:rPr>
              <a:t>sposati </a:t>
            </a:r>
            <a:r>
              <a:rPr lang="it-IT" sz="2000" baseline="0" dirty="0" smtClean="0">
                <a:sym typeface="Wingdings" pitchFamily="2" charset="2"/>
              </a:rPr>
              <a:t>per frenare la mortalità)</a:t>
            </a:r>
          </a:p>
          <a:p>
            <a:pPr>
              <a:buFont typeface="Wingdings"/>
              <a:buChar char="à"/>
            </a:pPr>
            <a:r>
              <a:rPr lang="it-IT" sz="2000" baseline="0" dirty="0" smtClean="0">
                <a:sym typeface="Wingdings" pitchFamily="2" charset="2"/>
              </a:rPr>
              <a:t> </a:t>
            </a:r>
            <a:r>
              <a:rPr lang="it-IT" sz="2000" baseline="0" dirty="0" smtClean="0">
                <a:sym typeface="Wingdings" pitchFamily="2" charset="2"/>
              </a:rPr>
              <a:t>politico militare(indebitamento piccoli-proprietari non + censibili e arruolabili</a:t>
            </a:r>
            <a:r>
              <a:rPr lang="it-IT" sz="2000" baseline="0" dirty="0" smtClean="0">
                <a:sym typeface="Wingdings" pitchFamily="2" charset="2"/>
              </a:rPr>
              <a:t>)</a:t>
            </a:r>
          </a:p>
          <a:p>
            <a:pPr>
              <a:buFont typeface="Wingdings"/>
              <a:buChar char="à"/>
            </a:pPr>
            <a:r>
              <a:rPr lang="it-IT" sz="2000" baseline="0" dirty="0" smtClean="0">
                <a:sym typeface="Wingdings" pitchFamily="2" charset="2"/>
              </a:rPr>
              <a:t> </a:t>
            </a:r>
            <a:r>
              <a:rPr lang="it-IT" sz="2000" baseline="0" dirty="0" smtClean="0">
                <a:sym typeface="Wingdings" pitchFamily="2" charset="2"/>
              </a:rPr>
              <a:t>problemi di ordine pubblico(grandi concentrazioni di </a:t>
            </a:r>
            <a:r>
              <a:rPr lang="it-IT" sz="2000" baseline="0" dirty="0" smtClean="0">
                <a:sym typeface="Wingdings" pitchFamily="2" charset="2"/>
              </a:rPr>
              <a:t>schiavi </a:t>
            </a:r>
            <a:r>
              <a:rPr lang="it-IT" sz="2000" baseline="0" dirty="0" smtClean="0">
                <a:sym typeface="Wingdings" pitchFamily="2" charset="2"/>
              </a:rPr>
              <a:t>in Sicilia anni 40 del II </a:t>
            </a:r>
            <a:r>
              <a:rPr lang="it-IT" sz="2000" baseline="0" dirty="0" smtClean="0">
                <a:sym typeface="Wingdings" pitchFamily="2" charset="2"/>
              </a:rPr>
              <a:t>secolo)</a:t>
            </a:r>
          </a:p>
          <a:p>
            <a:pPr>
              <a:buFont typeface="Wingdings"/>
              <a:buNone/>
            </a:pPr>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41</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it-IT" sz="1800" dirty="0" smtClean="0"/>
              <a:t>Vita </a:t>
            </a:r>
            <a:r>
              <a:rPr lang="it-IT" sz="1800" dirty="0" smtClean="0"/>
              <a:t>di Tiberio da Plutarco su ciò che precede la riforma </a:t>
            </a:r>
            <a:r>
              <a:rPr lang="it-IT" sz="1800" dirty="0" err="1" smtClean="0"/>
              <a:t>graccana</a:t>
            </a:r>
            <a:endParaRPr lang="it-IT" sz="1800" dirty="0" smtClean="0"/>
          </a:p>
          <a:p>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42</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43</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algn="l"/>
            <a:r>
              <a:rPr lang="it-IT" sz="1800" dirty="0" smtClean="0"/>
              <a:t>Visione di una certa</a:t>
            </a:r>
            <a:r>
              <a:rPr lang="it-IT" sz="1800" baseline="0" dirty="0" smtClean="0"/>
              <a:t> </a:t>
            </a:r>
            <a:r>
              <a:rPr lang="it-IT" sz="1800" baseline="0" dirty="0" smtClean="0"/>
              <a:t>tradizione e </a:t>
            </a:r>
            <a:r>
              <a:rPr lang="it-IT" sz="1800" baseline="0" dirty="0" smtClean="0"/>
              <a:t>interpretazione visione di proroghi della riforma </a:t>
            </a:r>
            <a:r>
              <a:rPr lang="it-IT" sz="1800" baseline="0" dirty="0" err="1" smtClean="0"/>
              <a:t>graccana</a:t>
            </a:r>
            <a:r>
              <a:rPr lang="it-IT" sz="1800" baseline="0" dirty="0" smtClean="0"/>
              <a:t> come ci dicono le fonti ci viene detta elaborata da un gruppo </a:t>
            </a:r>
            <a:r>
              <a:rPr lang="it-IT" sz="1800" baseline="0" dirty="0" smtClean="0"/>
              <a:t>senatorio la </a:t>
            </a:r>
            <a:r>
              <a:rPr lang="it-IT" sz="1800" baseline="0" dirty="0" smtClean="0"/>
              <a:t>necessità di ridistribuzione dell’agro </a:t>
            </a:r>
            <a:r>
              <a:rPr lang="it-IT" sz="1800" baseline="0" dirty="0" err="1" smtClean="0"/>
              <a:t>publico</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44</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sz="2000" kern="1600" dirty="0" smtClean="0">
                <a:latin typeface="+mn-lt"/>
              </a:rPr>
              <a:t>Legge di Tiberio </a:t>
            </a:r>
            <a:r>
              <a:rPr lang="it-IT" sz="2000" kern="1600" dirty="0" err="1" smtClean="0">
                <a:latin typeface="+mn-lt"/>
              </a:rPr>
              <a:t>Gracco</a:t>
            </a:r>
            <a:r>
              <a:rPr lang="it-IT" sz="2000" kern="1600" dirty="0" smtClean="0">
                <a:latin typeface="+mn-lt"/>
              </a:rPr>
              <a:t>,</a:t>
            </a:r>
            <a:r>
              <a:rPr lang="it-IT" sz="2000" kern="1600" dirty="0" smtClean="0">
                <a:latin typeface="+mn-lt"/>
                <a:sym typeface="Wingdings" pitchFamily="2" charset="2"/>
              </a:rPr>
              <a:t> </a:t>
            </a:r>
            <a:r>
              <a:rPr lang="it-IT" sz="2000" kern="1600" dirty="0" smtClean="0">
                <a:latin typeface="+mn-lt"/>
                <a:sym typeface="Wingdings" pitchFamily="2" charset="2"/>
              </a:rPr>
              <a:t>quando parlammo delle leggi </a:t>
            </a:r>
            <a:r>
              <a:rPr lang="it-IT" sz="2000" kern="1600" dirty="0" err="1" smtClean="0">
                <a:latin typeface="+mn-lt"/>
                <a:sym typeface="Wingdings" pitchFamily="2" charset="2"/>
              </a:rPr>
              <a:t>Licinie</a:t>
            </a:r>
            <a:r>
              <a:rPr lang="it-IT" sz="2000" kern="1600" baseline="0" dirty="0" smtClean="0">
                <a:latin typeface="+mn-lt"/>
                <a:sym typeface="Wingdings" pitchFamily="2" charset="2"/>
              </a:rPr>
              <a:t> </a:t>
            </a:r>
            <a:r>
              <a:rPr lang="it-IT" sz="2000" kern="1600" baseline="0" dirty="0" err="1" smtClean="0">
                <a:latin typeface="+mn-lt"/>
                <a:sym typeface="Wingdings" pitchFamily="2" charset="2"/>
              </a:rPr>
              <a:t>Sestie</a:t>
            </a:r>
            <a:r>
              <a:rPr lang="it-IT" sz="2000" kern="1600" baseline="0" dirty="0" smtClean="0">
                <a:latin typeface="+mn-lt"/>
                <a:sym typeface="Wingdings" pitchFamily="2" charset="2"/>
              </a:rPr>
              <a:t> già a partire dagli anni sessanta del IV </a:t>
            </a:r>
            <a:r>
              <a:rPr lang="it-IT" sz="2000" kern="1600" baseline="0" dirty="0" smtClean="0">
                <a:latin typeface="+mn-lt"/>
                <a:sym typeface="Wingdings" pitchFamily="2" charset="2"/>
              </a:rPr>
              <a:t>secolo sorse il </a:t>
            </a:r>
            <a:r>
              <a:rPr lang="it-IT" sz="2000" kern="1600" baseline="0" dirty="0" smtClean="0">
                <a:latin typeface="+mn-lt"/>
                <a:sym typeface="Wingdings" pitchFamily="2" charset="2"/>
              </a:rPr>
              <a:t>problema del corretto utilizzo dell’agro </a:t>
            </a:r>
            <a:r>
              <a:rPr lang="it-IT" sz="2000" kern="1600" baseline="0" dirty="0" err="1" smtClean="0">
                <a:latin typeface="+mn-lt"/>
                <a:sym typeface="Wingdings" pitchFamily="2" charset="2"/>
              </a:rPr>
              <a:t>publico</a:t>
            </a:r>
            <a:r>
              <a:rPr lang="it-IT" sz="2000" kern="1600" baseline="0" dirty="0" smtClean="0">
                <a:latin typeface="+mn-lt"/>
                <a:sym typeface="Wingdings" pitchFamily="2" charset="2"/>
              </a:rPr>
              <a:t>, </a:t>
            </a:r>
            <a:r>
              <a:rPr lang="it-IT" sz="2000" kern="1600" baseline="0" dirty="0" smtClean="0">
                <a:latin typeface="+mn-lt"/>
                <a:sym typeface="Wingdings" pitchFamily="2" charset="2"/>
              </a:rPr>
              <a:t> però fatta </a:t>
            </a:r>
            <a:r>
              <a:rPr lang="it-IT" sz="2000" kern="1600" baseline="0" dirty="0" smtClean="0">
                <a:latin typeface="+mn-lt"/>
                <a:sym typeface="Wingdings" pitchFamily="2" charset="2"/>
              </a:rPr>
              <a:t>la legge nessuno la </a:t>
            </a:r>
            <a:r>
              <a:rPr lang="it-IT" sz="2000" kern="1600" baseline="0" dirty="0" smtClean="0">
                <a:latin typeface="+mn-lt"/>
                <a:sym typeface="Wingdings" pitchFamily="2" charset="2"/>
              </a:rPr>
              <a:t>rispettava</a:t>
            </a:r>
          </a:p>
          <a:p>
            <a:r>
              <a:rPr lang="it-IT" sz="2000" kern="1600" baseline="0" dirty="0" smtClean="0">
                <a:latin typeface="+mn-lt"/>
                <a:sym typeface="Wingdings" pitchFamily="2" charset="2"/>
              </a:rPr>
              <a:t> </a:t>
            </a:r>
            <a:r>
              <a:rPr lang="it-IT" sz="2000" kern="1600" baseline="0" dirty="0" smtClean="0">
                <a:latin typeface="+mn-lt"/>
                <a:sym typeface="Wingdings" pitchFamily="2" charset="2"/>
              </a:rPr>
              <a:t>140 </a:t>
            </a:r>
            <a:r>
              <a:rPr lang="it-IT" sz="2000" kern="1600" baseline="0" dirty="0" err="1" smtClean="0">
                <a:latin typeface="+mn-lt"/>
                <a:sym typeface="Wingdings" pitchFamily="2" charset="2"/>
              </a:rPr>
              <a:t>a.C</a:t>
            </a:r>
            <a:r>
              <a:rPr lang="it-IT" sz="2000" kern="1600" baseline="0" dirty="0" smtClean="0">
                <a:latin typeface="+mn-lt"/>
                <a:sym typeface="Wingdings" pitchFamily="2" charset="2"/>
              </a:rPr>
              <a:t> Gaio </a:t>
            </a:r>
            <a:r>
              <a:rPr lang="it-IT" sz="2000" kern="1600" baseline="0" dirty="0" err="1" smtClean="0">
                <a:latin typeface="+mn-lt"/>
                <a:sym typeface="Wingdings" pitchFamily="2" charset="2"/>
              </a:rPr>
              <a:t>Leio</a:t>
            </a:r>
            <a:r>
              <a:rPr lang="it-IT" sz="2000" kern="1600" baseline="0" dirty="0" smtClean="0">
                <a:latin typeface="+mn-lt"/>
                <a:sym typeface="Wingdings" pitchFamily="2" charset="2"/>
              </a:rPr>
              <a:t> amico dell’Emiliano si vuole presentare </a:t>
            </a:r>
            <a:r>
              <a:rPr lang="it-IT" sz="2000" kern="1600" baseline="0" dirty="0" smtClean="0">
                <a:latin typeface="+mn-lt"/>
                <a:sym typeface="Wingdings" pitchFamily="2" charset="2"/>
              </a:rPr>
              <a:t>al </a:t>
            </a:r>
            <a:r>
              <a:rPr lang="it-IT" sz="2000" kern="1600" baseline="0" dirty="0" smtClean="0">
                <a:latin typeface="+mn-lt"/>
                <a:sym typeface="Wingdings" pitchFamily="2" charset="2"/>
              </a:rPr>
              <a:t>consolato presentando 12 </a:t>
            </a:r>
            <a:r>
              <a:rPr lang="it-IT" sz="2000" kern="1600" baseline="0" dirty="0" smtClean="0">
                <a:latin typeface="+mn-lt"/>
                <a:sym typeface="Wingdings" pitchFamily="2" charset="2"/>
              </a:rPr>
              <a:t>punti di riforma, </a:t>
            </a:r>
            <a:r>
              <a:rPr lang="it-IT" sz="2000" kern="1600" baseline="0" dirty="0" smtClean="0">
                <a:latin typeface="+mn-lt"/>
                <a:sym typeface="Wingdings" pitchFamily="2" charset="2"/>
              </a:rPr>
              <a:t>uno de punti riguarda una legge agraria, tesa verso l’occupazione dell’agro </a:t>
            </a:r>
            <a:r>
              <a:rPr lang="it-IT" sz="2000" kern="1600" baseline="0" dirty="0" err="1" smtClean="0">
                <a:latin typeface="+mn-lt"/>
                <a:sym typeface="Wingdings" pitchFamily="2" charset="2"/>
              </a:rPr>
              <a:t>publico</a:t>
            </a:r>
            <a:r>
              <a:rPr lang="it-IT" sz="2000" kern="1600" baseline="0" dirty="0" smtClean="0">
                <a:latin typeface="+mn-lt"/>
                <a:sym typeface="Wingdings" pitchFamily="2" charset="2"/>
              </a:rPr>
              <a:t>, ma incontra </a:t>
            </a:r>
            <a:r>
              <a:rPr lang="it-IT" sz="2000" kern="1600" baseline="0" dirty="0" smtClean="0">
                <a:latin typeface="+mn-lt"/>
                <a:sym typeface="Wingdings" pitchFamily="2" charset="2"/>
              </a:rPr>
              <a:t>forti opposizioni del senato </a:t>
            </a:r>
            <a:r>
              <a:rPr lang="it-IT" sz="2000" kern="1600" baseline="0" dirty="0" smtClean="0">
                <a:latin typeface="+mn-lt"/>
                <a:sym typeface="Wingdings" pitchFamily="2" charset="2"/>
              </a:rPr>
              <a:t>quindi preferisce </a:t>
            </a:r>
            <a:r>
              <a:rPr lang="it-IT" sz="2000" kern="1600" baseline="0" dirty="0" smtClean="0">
                <a:latin typeface="+mn-lt"/>
                <a:sym typeface="Wingdings" pitchFamily="2" charset="2"/>
              </a:rPr>
              <a:t>non presentare tale legge all’interno del ceto dirigente </a:t>
            </a:r>
            <a:r>
              <a:rPr lang="it-IT" sz="2000" kern="1600" baseline="0" dirty="0" smtClean="0">
                <a:latin typeface="+mn-lt"/>
                <a:sym typeface="Wingdings" pitchFamily="2" charset="2"/>
              </a:rPr>
              <a:t>romano. Doveva </a:t>
            </a:r>
            <a:r>
              <a:rPr lang="it-IT" sz="2000" kern="1600" baseline="0" dirty="0" smtClean="0">
                <a:latin typeface="+mn-lt"/>
                <a:sym typeface="Wingdings" pitchFamily="2" charset="2"/>
              </a:rPr>
              <a:t>essere avvertito tale problema </a:t>
            </a:r>
            <a:r>
              <a:rPr lang="it-IT" sz="2000" kern="1600" baseline="0" dirty="0" smtClean="0">
                <a:latin typeface="+mn-lt"/>
                <a:sym typeface="Wingdings" pitchFamily="2" charset="2"/>
              </a:rPr>
              <a:t>da diversi </a:t>
            </a:r>
            <a:r>
              <a:rPr lang="it-IT" sz="2000" kern="1600" baseline="0" dirty="0" smtClean="0">
                <a:latin typeface="+mn-lt"/>
                <a:sym typeface="Wingdings" pitchFamily="2" charset="2"/>
              </a:rPr>
              <a:t>gruppi che avevano proposte, </a:t>
            </a:r>
            <a:r>
              <a:rPr lang="it-IT" sz="2000" kern="1600" baseline="0" dirty="0" smtClean="0">
                <a:latin typeface="+mn-lt"/>
                <a:sym typeface="Wingdings" pitchFamily="2" charset="2"/>
              </a:rPr>
              <a:t>soluzioni diverse </a:t>
            </a:r>
            <a:r>
              <a:rPr lang="it-IT" sz="2000" kern="1600" baseline="0" dirty="0" err="1" smtClean="0">
                <a:latin typeface="+mn-lt"/>
                <a:sym typeface="Wingdings" pitchFamily="2" charset="2"/>
              </a:rPr>
              <a:t>rispettto</a:t>
            </a:r>
            <a:r>
              <a:rPr lang="it-IT" sz="2000" kern="1600" baseline="0" dirty="0" smtClean="0">
                <a:latin typeface="+mn-lt"/>
                <a:sym typeface="Wingdings" pitchFamily="2" charset="2"/>
              </a:rPr>
              <a:t> a  una </a:t>
            </a:r>
            <a:r>
              <a:rPr lang="it-IT" sz="2000" kern="1600" baseline="0" dirty="0" smtClean="0">
                <a:latin typeface="+mn-lt"/>
                <a:sym typeface="Wingdings" pitchFamily="2" charset="2"/>
              </a:rPr>
              <a:t>corretta regolamentazione dell’agro </a:t>
            </a:r>
            <a:r>
              <a:rPr lang="it-IT" sz="2000" kern="1600" baseline="0" dirty="0" err="1" smtClean="0">
                <a:latin typeface="+mn-lt"/>
                <a:sym typeface="Wingdings" pitchFamily="2" charset="2"/>
              </a:rPr>
              <a:t>publico</a:t>
            </a:r>
            <a:endParaRPr lang="it-IT" sz="2000" kern="1600" baseline="0" dirty="0" smtClean="0">
              <a:latin typeface="+mn-lt"/>
              <a:sym typeface="Wingdings" pitchFamily="2" charset="2"/>
            </a:endParaRPr>
          </a:p>
          <a:p>
            <a:r>
              <a:rPr lang="it-IT" sz="2000" kern="1600" baseline="0" dirty="0" smtClean="0">
                <a:latin typeface="+mn-lt"/>
                <a:sym typeface="Wingdings" pitchFamily="2" charset="2"/>
              </a:rPr>
              <a:t>Elio </a:t>
            </a:r>
            <a:r>
              <a:rPr lang="it-IT" sz="2000" kern="1600" baseline="0" dirty="0" smtClean="0">
                <a:latin typeface="+mn-lt"/>
                <a:sym typeface="Wingdings" pitchFamily="2" charset="2"/>
              </a:rPr>
              <a:t>non volle andare avanti, detto non in maniera </a:t>
            </a:r>
            <a:r>
              <a:rPr lang="it-IT" sz="2000" kern="1600" baseline="0" dirty="0" smtClean="0">
                <a:latin typeface="+mn-lt"/>
                <a:sym typeface="Wingdings" pitchFamily="2" charset="2"/>
              </a:rPr>
              <a:t>ironica ma nella sua prudenza di salvaguardia di incolumità</a:t>
            </a:r>
          </a:p>
          <a:p>
            <a:pPr>
              <a:buFont typeface="Wingdings"/>
              <a:buChar char="à"/>
            </a:pPr>
            <a:r>
              <a:rPr lang="it-IT" sz="2000" kern="1600" baseline="0" dirty="0" smtClean="0">
                <a:latin typeface="+mn-lt"/>
                <a:sym typeface="Wingdings" pitchFamily="2" charset="2"/>
              </a:rPr>
              <a:t>gruppo </a:t>
            </a:r>
            <a:r>
              <a:rPr lang="it-IT" sz="2000" kern="1600" baseline="0" dirty="0" smtClean="0">
                <a:latin typeface="+mn-lt"/>
                <a:sym typeface="Wingdings" pitchFamily="2" charset="2"/>
              </a:rPr>
              <a:t>di Tiberio </a:t>
            </a:r>
            <a:r>
              <a:rPr lang="it-IT" sz="2000" kern="1600" baseline="0" dirty="0" smtClean="0">
                <a:latin typeface="+mn-lt"/>
                <a:sym typeface="Wingdings" pitchFamily="2" charset="2"/>
              </a:rPr>
              <a:t>proponeva un limite all’occupazione  dell’agro </a:t>
            </a:r>
            <a:r>
              <a:rPr lang="it-IT" sz="2000" kern="1600" baseline="0" dirty="0" err="1" smtClean="0">
                <a:latin typeface="+mn-lt"/>
                <a:sym typeface="Wingdings" pitchFamily="2" charset="2"/>
              </a:rPr>
              <a:t>publico</a:t>
            </a:r>
            <a:r>
              <a:rPr lang="it-IT" sz="2000" kern="1600" baseline="0" dirty="0" smtClean="0">
                <a:latin typeface="+mn-lt"/>
                <a:sym typeface="Wingdings" pitchFamily="2" charset="2"/>
              </a:rPr>
              <a:t> </a:t>
            </a:r>
            <a:r>
              <a:rPr lang="it-IT" sz="2000" kern="1600" baseline="0" dirty="0" smtClean="0">
                <a:latin typeface="+mn-lt"/>
                <a:sym typeface="Wingdings" pitchFamily="2" charset="2"/>
              </a:rPr>
              <a:t>pari 500 </a:t>
            </a:r>
            <a:r>
              <a:rPr lang="it-IT" sz="2000" kern="1600" baseline="0" dirty="0" smtClean="0">
                <a:latin typeface="+mn-lt"/>
                <a:sym typeface="Wingdings" pitchFamily="2" charset="2"/>
              </a:rPr>
              <a:t>iugeri, non posso essere occupati + di 500 iugeri agro </a:t>
            </a:r>
            <a:r>
              <a:rPr lang="it-IT" sz="2000" kern="1600" baseline="0" dirty="0" err="1" smtClean="0">
                <a:latin typeface="+mn-lt"/>
                <a:sym typeface="Wingdings" pitchFamily="2" charset="2"/>
              </a:rPr>
              <a:t>publico</a:t>
            </a:r>
            <a:r>
              <a:rPr lang="it-IT" sz="2000" kern="1600" baseline="0" dirty="0" smtClean="0">
                <a:latin typeface="+mn-lt"/>
                <a:sym typeface="Wingdings" pitchFamily="2" charset="2"/>
              </a:rPr>
              <a:t> estesa di 250 </a:t>
            </a:r>
            <a:r>
              <a:rPr lang="it-IT" sz="2000" kern="1600" baseline="0" dirty="0" err="1" smtClean="0">
                <a:latin typeface="+mn-lt"/>
                <a:sym typeface="Wingdings" pitchFamily="2" charset="2"/>
              </a:rPr>
              <a:t>iugera</a:t>
            </a:r>
            <a:r>
              <a:rPr lang="it-IT" sz="2000" kern="1600" baseline="0" dirty="0" smtClean="0">
                <a:latin typeface="+mn-lt"/>
                <a:sym typeface="Wingdings" pitchFamily="2" charset="2"/>
              </a:rPr>
              <a:t> per figlio maschio fino a un massimo di </a:t>
            </a:r>
            <a:r>
              <a:rPr lang="it-IT" sz="2000" kern="1600" baseline="0" dirty="0" smtClean="0">
                <a:latin typeface="+mn-lt"/>
                <a:sym typeface="Wingdings" pitchFamily="2" charset="2"/>
              </a:rPr>
              <a:t>1000</a:t>
            </a:r>
          </a:p>
          <a:p>
            <a:pPr>
              <a:buFont typeface="Wingdings"/>
              <a:buChar char="à"/>
            </a:pPr>
            <a:r>
              <a:rPr lang="it-IT" sz="2000" kern="1600" baseline="0" dirty="0" smtClean="0">
                <a:latin typeface="+mn-lt"/>
                <a:sym typeface="Wingdings" pitchFamily="2" charset="2"/>
              </a:rPr>
              <a:t>tutte </a:t>
            </a:r>
            <a:r>
              <a:rPr lang="it-IT" sz="2000" kern="1600" baseline="0" dirty="0" smtClean="0">
                <a:latin typeface="+mn-lt"/>
                <a:sym typeface="Wingdings" pitchFamily="2" charset="2"/>
              </a:rPr>
              <a:t>le superfici in eccedenza venivano occupate dallo Stato </a:t>
            </a:r>
            <a:r>
              <a:rPr lang="it-IT" sz="2000" kern="1600" baseline="0" dirty="0" smtClean="0">
                <a:latin typeface="+mn-lt"/>
                <a:sym typeface="Wingdings" pitchFamily="2" charset="2"/>
              </a:rPr>
              <a:t>(classica </a:t>
            </a:r>
            <a:r>
              <a:rPr lang="it-IT" sz="2000" kern="1600" baseline="0" dirty="0" err="1" smtClean="0">
                <a:latin typeface="+mn-lt"/>
                <a:sym typeface="Wingdings" pitchFamily="2" charset="2"/>
              </a:rPr>
              <a:t>leges</a:t>
            </a:r>
            <a:r>
              <a:rPr lang="it-IT" sz="2000" kern="1600" baseline="0" dirty="0" smtClean="0">
                <a:latin typeface="+mn-lt"/>
                <a:sym typeface="Wingdings" pitchFamily="2" charset="2"/>
              </a:rPr>
              <a:t> de modo </a:t>
            </a:r>
            <a:r>
              <a:rPr lang="it-IT" sz="2000" kern="1600" baseline="0" dirty="0" err="1" smtClean="0">
                <a:latin typeface="+mn-lt"/>
                <a:sym typeface="Wingdings" pitchFamily="2" charset="2"/>
              </a:rPr>
              <a:t>agrorum</a:t>
            </a:r>
            <a:r>
              <a:rPr lang="it-IT" sz="2000" kern="1600" baseline="0" dirty="0" smtClean="0">
                <a:latin typeface="+mn-lt"/>
                <a:sym typeface="Wingdings" pitchFamily="2" charset="2"/>
              </a:rPr>
              <a:t>) ma il </a:t>
            </a:r>
            <a:r>
              <a:rPr lang="it-IT" sz="2000" kern="1600" baseline="0" dirty="0" smtClean="0">
                <a:latin typeface="+mn-lt"/>
                <a:sym typeface="Wingdings" pitchFamily="2" charset="2"/>
              </a:rPr>
              <a:t>passo in avanti </a:t>
            </a:r>
            <a:r>
              <a:rPr lang="it-IT" sz="2000" kern="1600" baseline="0" dirty="0" smtClean="0">
                <a:latin typeface="+mn-lt"/>
                <a:sym typeface="Wingdings" pitchFamily="2" charset="2"/>
              </a:rPr>
              <a:t>è quello </a:t>
            </a:r>
            <a:r>
              <a:rPr lang="it-IT" sz="2000" kern="1600" baseline="0" dirty="0" smtClean="0">
                <a:latin typeface="+mn-lt"/>
                <a:sym typeface="Wingdings" pitchFamily="2" charset="2"/>
              </a:rPr>
              <a:t>di prevedere la </a:t>
            </a:r>
            <a:r>
              <a:rPr lang="it-IT" sz="2000" kern="1600" baseline="0" dirty="0" err="1" smtClean="0">
                <a:latin typeface="+mn-lt"/>
                <a:sym typeface="Wingdings" pitchFamily="2" charset="2"/>
              </a:rPr>
              <a:t>riassegnazione</a:t>
            </a:r>
            <a:r>
              <a:rPr lang="it-IT" sz="2000" kern="1600" baseline="0" dirty="0" smtClean="0">
                <a:latin typeface="+mn-lt"/>
                <a:sym typeface="Wingdings" pitchFamily="2" charset="2"/>
              </a:rPr>
              <a:t> dei terreni occupati, poi suddivisi in lotti </a:t>
            </a:r>
            <a:r>
              <a:rPr lang="it-IT" sz="2000" kern="1600" baseline="0" dirty="0" smtClean="0">
                <a:latin typeface="+mn-lt"/>
                <a:sym typeface="Wingdings" pitchFamily="2" charset="2"/>
              </a:rPr>
              <a:t>+ piccoli e </a:t>
            </a:r>
            <a:r>
              <a:rPr lang="it-IT" sz="2000" kern="1600" baseline="0" dirty="0" smtClean="0">
                <a:latin typeface="+mn-lt"/>
                <a:sym typeface="Wingdings" pitchFamily="2" charset="2"/>
              </a:rPr>
              <a:t>legate alla capacità produttiva del </a:t>
            </a:r>
            <a:r>
              <a:rPr lang="it-IT" sz="2000" kern="1600" baseline="0" dirty="0" smtClean="0">
                <a:latin typeface="+mn-lt"/>
                <a:sym typeface="Wingdings" pitchFamily="2" charset="2"/>
              </a:rPr>
              <a:t>suolo, infine </a:t>
            </a:r>
            <a:r>
              <a:rPr lang="it-IT" sz="2000" kern="1600" baseline="0" dirty="0" smtClean="0">
                <a:latin typeface="+mn-lt"/>
                <a:sym typeface="Wingdings" pitchFamily="2" charset="2"/>
              </a:rPr>
              <a:t>di destinarle a parte del sottoproletariato urbano e plebe rurale che avevano perso le loro proprietà </a:t>
            </a:r>
            <a:r>
              <a:rPr lang="it-IT" sz="2000" kern="1600" baseline="0" dirty="0" smtClean="0">
                <a:latin typeface="+mn-lt"/>
                <a:sym typeface="Wingdings" pitchFamily="2" charset="2"/>
              </a:rPr>
              <a:t>permettendo così il ritorno </a:t>
            </a:r>
            <a:r>
              <a:rPr lang="it-IT" sz="2000" kern="1600" baseline="0" dirty="0" smtClean="0">
                <a:latin typeface="+mn-lt"/>
                <a:sym typeface="Wingdings" pitchFamily="2" charset="2"/>
              </a:rPr>
              <a:t>nuovamente </a:t>
            </a:r>
            <a:r>
              <a:rPr lang="it-IT" sz="2000" kern="1600" baseline="0" dirty="0" smtClean="0">
                <a:latin typeface="+mn-lt"/>
                <a:sym typeface="Wingdings" pitchFamily="2" charset="2"/>
              </a:rPr>
              <a:t>piccoli proprietari fondiari</a:t>
            </a:r>
          </a:p>
          <a:p>
            <a:pPr>
              <a:buFont typeface="Wingdings"/>
              <a:buChar char="à"/>
            </a:pPr>
            <a:r>
              <a:rPr lang="it-IT" sz="2000" kern="1600" baseline="0" dirty="0" smtClean="0">
                <a:latin typeface="+mn-lt"/>
                <a:sym typeface="Wingdings" pitchFamily="2" charset="2"/>
              </a:rPr>
              <a:t> </a:t>
            </a:r>
            <a:r>
              <a:rPr lang="it-IT" sz="2000" kern="1600" baseline="0" dirty="0" smtClean="0">
                <a:latin typeface="+mn-lt"/>
                <a:sym typeface="Wingdings" pitchFamily="2" charset="2"/>
              </a:rPr>
              <a:t>Tiberio utilizzò dei mezzi innovativi rivoluzionari, per l’approvazione della </a:t>
            </a:r>
            <a:r>
              <a:rPr lang="it-IT" sz="2000" kern="1600" baseline="0" dirty="0" smtClean="0">
                <a:latin typeface="+mn-lt"/>
                <a:sym typeface="Wingdings" pitchFamily="2" charset="2"/>
              </a:rPr>
              <a:t>legge</a:t>
            </a:r>
          </a:p>
          <a:p>
            <a:pPr>
              <a:buFont typeface="Wingdings"/>
              <a:buChar char="à"/>
            </a:pPr>
            <a:r>
              <a:rPr lang="it-IT" sz="2000" kern="1600" baseline="0" dirty="0" smtClean="0">
                <a:latin typeface="+mn-lt"/>
                <a:sym typeface="Wingdings" pitchFamily="2" charset="2"/>
              </a:rPr>
              <a:t>I Cippi </a:t>
            </a:r>
            <a:r>
              <a:rPr lang="it-IT" sz="2000" kern="1600" baseline="0" dirty="0" err="1" smtClean="0">
                <a:latin typeface="+mn-lt"/>
                <a:sym typeface="Wingdings" pitchFamily="2" charset="2"/>
              </a:rPr>
              <a:t>graccani</a:t>
            </a:r>
            <a:r>
              <a:rPr lang="it-IT" sz="2000" kern="1600" baseline="0" dirty="0" smtClean="0">
                <a:latin typeface="+mn-lt"/>
                <a:sym typeface="Wingdings" pitchFamily="2" charset="2"/>
              </a:rPr>
              <a:t>  </a:t>
            </a:r>
            <a:r>
              <a:rPr lang="it-IT" sz="2000" kern="1600" baseline="0" dirty="0" smtClean="0">
                <a:latin typeface="+mn-lt"/>
                <a:sym typeface="Wingdings" pitchFamily="2" charset="2"/>
              </a:rPr>
              <a:t>sono documenti </a:t>
            </a:r>
            <a:r>
              <a:rPr lang="it-IT" sz="2000" kern="1600" baseline="0" dirty="0" smtClean="0">
                <a:latin typeface="+mn-lt"/>
                <a:sym typeface="Wingdings" pitchFamily="2" charset="2"/>
              </a:rPr>
              <a:t>archeologici, </a:t>
            </a:r>
            <a:r>
              <a:rPr lang="it-IT" sz="2000" kern="1600" baseline="0" dirty="0" smtClean="0">
                <a:latin typeface="+mn-lt"/>
                <a:sym typeface="Wingdings" pitchFamily="2" charset="2"/>
              </a:rPr>
              <a:t> testimonianti le operazioni </a:t>
            </a:r>
            <a:r>
              <a:rPr lang="it-IT" sz="2000" kern="1600" baseline="0" dirty="0" smtClean="0">
                <a:latin typeface="+mn-lt"/>
                <a:sym typeface="Wingdings" pitchFamily="2" charset="2"/>
              </a:rPr>
              <a:t>della commissione agraria </a:t>
            </a:r>
            <a:r>
              <a:rPr lang="it-IT" sz="2000" kern="1600" baseline="0" dirty="0" smtClean="0">
                <a:latin typeface="+mn-lt"/>
                <a:sym typeface="Wingdings" pitchFamily="2" charset="2"/>
              </a:rPr>
              <a:t>operante soprattutto in </a:t>
            </a:r>
            <a:r>
              <a:rPr lang="it-IT" sz="2000" kern="1600" baseline="0" dirty="0" smtClean="0">
                <a:latin typeface="+mn-lt"/>
                <a:sym typeface="Wingdings" pitchFamily="2" charset="2"/>
              </a:rPr>
              <a:t>Italia </a:t>
            </a:r>
            <a:r>
              <a:rPr lang="it-IT" sz="2000" kern="1600" baseline="0" dirty="0" smtClean="0">
                <a:solidFill>
                  <a:schemeClr val="tx1"/>
                </a:solidFill>
                <a:latin typeface="+mn-lt"/>
                <a:ea typeface="+mn-ea"/>
                <a:cs typeface="+mn-cs"/>
                <a:sym typeface="Wingdings" pitchFamily="2" charset="2"/>
              </a:rPr>
              <a:t>Meridionale (</a:t>
            </a:r>
            <a:r>
              <a:rPr lang="it-IT" sz="2000" kern="1600" baseline="0" dirty="0" smtClean="0">
                <a:latin typeface="+mn-lt"/>
                <a:sym typeface="Wingdings" pitchFamily="2" charset="2"/>
              </a:rPr>
              <a:t>unico </a:t>
            </a:r>
            <a:r>
              <a:rPr lang="it-IT" sz="2000" kern="1600" baseline="0" dirty="0" smtClean="0">
                <a:latin typeface="+mn-lt"/>
                <a:sym typeface="Wingdings" pitchFamily="2" charset="2"/>
              </a:rPr>
              <a:t>cippo della zona di Fano </a:t>
            </a:r>
            <a:r>
              <a:rPr lang="it-IT" sz="2000" kern="1600" baseline="0" dirty="0" smtClean="0">
                <a:latin typeface="+mn-lt"/>
                <a:sym typeface="Wingdings" pitchFamily="2" charset="2"/>
              </a:rPr>
              <a:t> è di una + tarda </a:t>
            </a:r>
            <a:r>
              <a:rPr lang="it-IT" sz="2000" kern="1600" baseline="0" dirty="0" smtClean="0">
                <a:latin typeface="+mn-lt"/>
                <a:sym typeface="Wingdings" pitchFamily="2" charset="2"/>
              </a:rPr>
              <a:t>divisione agraria effettuata dalla </a:t>
            </a:r>
            <a:r>
              <a:rPr lang="it-IT" sz="2000" kern="1600" baseline="0" dirty="0" err="1" smtClean="0">
                <a:latin typeface="+mn-lt"/>
                <a:sym typeface="Wingdings" pitchFamily="2" charset="2"/>
              </a:rPr>
              <a:t>commisione</a:t>
            </a:r>
            <a:r>
              <a:rPr lang="it-IT" sz="2000" kern="1600" baseline="0" dirty="0" smtClean="0">
                <a:latin typeface="+mn-lt"/>
                <a:sym typeface="Wingdings" pitchFamily="2" charset="2"/>
              </a:rPr>
              <a:t> </a:t>
            </a:r>
            <a:r>
              <a:rPr lang="it-IT" sz="2000" kern="1600" baseline="0" dirty="0" smtClean="0">
                <a:latin typeface="+mn-lt"/>
                <a:sym typeface="Wingdings" pitchFamily="2" charset="2"/>
              </a:rPr>
              <a:t>agraria)</a:t>
            </a:r>
          </a:p>
          <a:p>
            <a:pPr>
              <a:buFont typeface="Wingdings"/>
              <a:buNone/>
            </a:pPr>
            <a:r>
              <a:rPr lang="it-IT" sz="2000" kern="1600" baseline="0" dirty="0" smtClean="0">
                <a:latin typeface="+mn-lt"/>
                <a:sym typeface="Wingdings" pitchFamily="2" charset="2"/>
              </a:rPr>
              <a:t> </a:t>
            </a:r>
            <a:r>
              <a:rPr lang="it-IT" sz="2000" kern="1600" baseline="0" dirty="0" smtClean="0">
                <a:latin typeface="+mn-lt"/>
                <a:sym typeface="Wingdings" pitchFamily="2" charset="2"/>
              </a:rPr>
              <a:t>terreni in eccedenza </a:t>
            </a:r>
            <a:r>
              <a:rPr lang="it-IT" sz="2000" kern="1600" baseline="0" dirty="0" smtClean="0">
                <a:latin typeface="+mn-lt"/>
                <a:sym typeface="Wingdings" pitchFamily="2" charset="2"/>
              </a:rPr>
              <a:t>richiedevano un enorme </a:t>
            </a:r>
            <a:r>
              <a:rPr lang="it-IT" sz="2000" kern="1600" baseline="0" dirty="0" smtClean="0">
                <a:latin typeface="+mn-lt"/>
                <a:sym typeface="Wingdings" pitchFamily="2" charset="2"/>
              </a:rPr>
              <a:t>attività di </a:t>
            </a:r>
            <a:r>
              <a:rPr lang="it-IT" sz="2000" kern="1600" baseline="0" dirty="0" smtClean="0">
                <a:latin typeface="+mn-lt"/>
                <a:sym typeface="Wingdings" pitchFamily="2" charset="2"/>
              </a:rPr>
              <a:t>misurazione, di assegnazione da rendere </a:t>
            </a:r>
            <a:r>
              <a:rPr lang="it-IT" sz="2000" kern="1600" baseline="0" dirty="0" smtClean="0">
                <a:latin typeface="+mn-lt"/>
                <a:sym typeface="Wingdings" pitchFamily="2" charset="2"/>
              </a:rPr>
              <a:t>necessaria</a:t>
            </a:r>
            <a:r>
              <a:rPr lang="it-IT" sz="2000" kern="1600" baseline="0" dirty="0" smtClean="0">
                <a:latin typeface="+mn-lt"/>
                <a:sym typeface="Wingdings" pitchFamily="2" charset="2"/>
              </a:rPr>
              <a:t>, di </a:t>
            </a:r>
            <a:r>
              <a:rPr lang="it-IT" sz="2000" kern="1600" baseline="0" dirty="0" smtClean="0">
                <a:latin typeface="+mn-lt"/>
                <a:sym typeface="Wingdings" pitchFamily="2" charset="2"/>
              </a:rPr>
              <a:t>ricognizione catastale </a:t>
            </a:r>
            <a:r>
              <a:rPr lang="it-IT" sz="2000" kern="1600" baseline="0" dirty="0" err="1" smtClean="0">
                <a:latin typeface="+mn-lt"/>
                <a:sym typeface="Wingdings" pitchFamily="2" charset="2"/>
              </a:rPr>
              <a:t>agrimensioria</a:t>
            </a:r>
            <a:r>
              <a:rPr lang="it-IT" sz="2000" kern="1600" baseline="0" dirty="0" smtClean="0">
                <a:latin typeface="+mn-lt"/>
                <a:sym typeface="Wingdings" pitchFamily="2" charset="2"/>
              </a:rPr>
              <a:t>: il tutto per </a:t>
            </a:r>
            <a:r>
              <a:rPr lang="it-IT" sz="2000" kern="1600" baseline="0" dirty="0" smtClean="0">
                <a:latin typeface="+mn-lt"/>
                <a:sym typeface="Wingdings" pitchFamily="2" charset="2"/>
              </a:rPr>
              <a:t>determinare agro </a:t>
            </a:r>
            <a:r>
              <a:rPr lang="it-IT" sz="2000" kern="1600" baseline="0" dirty="0" err="1" smtClean="0">
                <a:latin typeface="+mn-lt"/>
                <a:sym typeface="Wingdings" pitchFamily="2" charset="2"/>
              </a:rPr>
              <a:t>publico</a:t>
            </a:r>
            <a:r>
              <a:rPr lang="it-IT" sz="2000" kern="1600" baseline="0" dirty="0" smtClean="0">
                <a:latin typeface="+mn-lt"/>
                <a:sym typeface="Wingdings" pitchFamily="2" charset="2"/>
              </a:rPr>
              <a:t> e </a:t>
            </a:r>
            <a:r>
              <a:rPr lang="it-IT" sz="2000" kern="1600" baseline="0" dirty="0" smtClean="0">
                <a:latin typeface="+mn-lt"/>
                <a:sym typeface="Wingdings" pitchFamily="2" charset="2"/>
              </a:rPr>
              <a:t>privato</a:t>
            </a:r>
            <a:endParaRPr lang="it-IT" sz="2000" kern="1600" baseline="0" dirty="0" smtClean="0">
              <a:latin typeface="+mn-lt"/>
              <a:sym typeface="Wingdings" pitchFamily="2" charset="2"/>
            </a:endParaRPr>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45</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Cippo di</a:t>
            </a:r>
            <a:r>
              <a:rPr lang="it-IT" sz="2000" baseline="0" dirty="0" smtClean="0"/>
              <a:t> </a:t>
            </a:r>
            <a:r>
              <a:rPr lang="it-IT" sz="2000" baseline="0" dirty="0" err="1" smtClean="0"/>
              <a:t>Val</a:t>
            </a:r>
            <a:r>
              <a:rPr lang="it-IT" sz="2000" baseline="0" dirty="0" smtClean="0"/>
              <a:t> </a:t>
            </a:r>
            <a:r>
              <a:rPr lang="it-IT" sz="2000" baseline="0" dirty="0" err="1" smtClean="0"/>
              <a:t>Tanato</a:t>
            </a:r>
            <a:r>
              <a:rPr lang="it-IT" sz="2000" baseline="0" dirty="0" smtClean="0"/>
              <a:t> </a:t>
            </a:r>
            <a:r>
              <a:rPr lang="it-IT" sz="2000" baseline="0" dirty="0" smtClean="0"/>
              <a:t>sul corpo dei componenti della commissione </a:t>
            </a:r>
            <a:r>
              <a:rPr lang="it-IT" sz="2000" baseline="0" dirty="0" err="1" smtClean="0"/>
              <a:t>graccana</a:t>
            </a:r>
            <a:endParaRPr lang="it-IT" sz="2000" baseline="0" dirty="0" smtClean="0"/>
          </a:p>
          <a:p>
            <a:pPr>
              <a:buFont typeface="Wingdings"/>
              <a:buChar char="à"/>
            </a:pPr>
            <a:r>
              <a:rPr lang="it-IT" sz="2000" baseline="0" dirty="0" smtClean="0">
                <a:sym typeface="Wingdings" pitchFamily="2" charset="2"/>
              </a:rPr>
              <a:t>appio </a:t>
            </a:r>
            <a:r>
              <a:rPr lang="it-IT" sz="2000" baseline="0" dirty="0" smtClean="0">
                <a:sym typeface="Wingdings" pitchFamily="2" charset="2"/>
              </a:rPr>
              <a:t>Claudio suocero, Caio fratello, </a:t>
            </a:r>
            <a:r>
              <a:rPr lang="it-IT" sz="2000" baseline="0" dirty="0" err="1" smtClean="0">
                <a:sym typeface="Wingdings" pitchFamily="2" charset="2"/>
              </a:rPr>
              <a:t>Licinio</a:t>
            </a:r>
            <a:r>
              <a:rPr lang="it-IT" sz="2000" baseline="0" dirty="0" smtClean="0">
                <a:sym typeface="Wingdings" pitchFamily="2" charset="2"/>
              </a:rPr>
              <a:t> legato al partito </a:t>
            </a:r>
            <a:r>
              <a:rPr lang="it-IT" sz="2000" baseline="0" dirty="0" err="1" smtClean="0">
                <a:sym typeface="Wingdings" pitchFamily="2" charset="2"/>
              </a:rPr>
              <a:t>graccano</a:t>
            </a:r>
            <a:endParaRPr lang="it-IT" sz="2000" baseline="0" dirty="0" smtClean="0">
              <a:sym typeface="Wingdings" pitchFamily="2" charset="2"/>
            </a:endParaRPr>
          </a:p>
          <a:p>
            <a:pPr>
              <a:buFont typeface="Wingdings"/>
              <a:buChar char="à"/>
            </a:pPr>
            <a:r>
              <a:rPr lang="it-IT" sz="2000" baseline="0" dirty="0" smtClean="0">
                <a:sym typeface="Wingdings" pitchFamily="2" charset="2"/>
              </a:rPr>
              <a:t>Cippo </a:t>
            </a:r>
            <a:r>
              <a:rPr lang="it-IT" sz="2000" baseline="0" dirty="0" smtClean="0">
                <a:sym typeface="Wingdings" pitchFamily="2" charset="2"/>
              </a:rPr>
              <a:t>del 131 a.C. però Tiberio fu ucciso nel 133 a.C</a:t>
            </a:r>
            <a:r>
              <a:rPr lang="it-IT" sz="2000" baseline="0" dirty="0" smtClean="0">
                <a:sym typeface="Wingdings" pitchFamily="2" charset="2"/>
              </a:rPr>
              <a:t>.</a:t>
            </a:r>
          </a:p>
          <a:p>
            <a:pPr>
              <a:buFont typeface="Wingdings"/>
              <a:buChar char="à"/>
            </a:pPr>
            <a:r>
              <a:rPr lang="it-IT" sz="2000" baseline="0" dirty="0" smtClean="0">
                <a:sym typeface="Wingdings" pitchFamily="2" charset="2"/>
              </a:rPr>
              <a:t>nome </a:t>
            </a:r>
            <a:r>
              <a:rPr lang="it-IT" sz="2000" baseline="0" dirty="0" smtClean="0">
                <a:sym typeface="Wingdings" pitchFamily="2" charset="2"/>
              </a:rPr>
              <a:t>triumviri indicazione </a:t>
            </a:r>
            <a:r>
              <a:rPr lang="it-IT" sz="2000" baseline="0" dirty="0" err="1" smtClean="0">
                <a:sym typeface="Wingdings" pitchFamily="2" charset="2"/>
              </a:rPr>
              <a:t>agris</a:t>
            </a:r>
            <a:r>
              <a:rPr lang="it-IT" sz="2000" baseline="0" dirty="0" smtClean="0">
                <a:sym typeface="Wingdings" pitchFamily="2" charset="2"/>
              </a:rPr>
              <a:t> </a:t>
            </a:r>
            <a:r>
              <a:rPr lang="it-IT" sz="2000" baseline="0" dirty="0" err="1" smtClean="0">
                <a:sym typeface="Wingdings" pitchFamily="2" charset="2"/>
              </a:rPr>
              <a:t>iudicandi</a:t>
            </a:r>
            <a:r>
              <a:rPr lang="it-IT" sz="2000" baseline="0" dirty="0" smtClean="0">
                <a:sym typeface="Wingdings" pitchFamily="2" charset="2"/>
              </a:rPr>
              <a:t> ad </a:t>
            </a:r>
            <a:r>
              <a:rPr lang="it-IT" sz="2000" baseline="0" dirty="0" err="1" smtClean="0">
                <a:sym typeface="Wingdings" pitchFamily="2" charset="2"/>
              </a:rPr>
              <a:t>signantis</a:t>
            </a:r>
            <a:r>
              <a:rPr lang="it-IT" sz="2000" baseline="0" dirty="0" smtClean="0">
                <a:sym typeface="Wingdings" pitchFamily="2" charset="2"/>
              </a:rPr>
              <a:t> </a:t>
            </a:r>
            <a:r>
              <a:rPr lang="it-IT" sz="2000" baseline="0" dirty="0" err="1" smtClean="0">
                <a:sym typeface="Wingdings" pitchFamily="2" charset="2"/>
              </a:rPr>
              <a:t>giudicazione</a:t>
            </a:r>
            <a:r>
              <a:rPr lang="it-IT" sz="2000" baseline="0" dirty="0" smtClean="0">
                <a:sym typeface="Wingdings" pitchFamily="2" charset="2"/>
              </a:rPr>
              <a:t> e assegnazione dei </a:t>
            </a:r>
            <a:r>
              <a:rPr lang="it-IT" sz="2000" baseline="0" dirty="0" smtClean="0">
                <a:sym typeface="Wingdings" pitchFamily="2" charset="2"/>
              </a:rPr>
              <a:t>terreni</a:t>
            </a:r>
          </a:p>
          <a:p>
            <a:pPr>
              <a:buFont typeface="Wingdings"/>
              <a:buChar char="à"/>
            </a:pPr>
            <a:r>
              <a:rPr lang="it-IT" sz="2000" baseline="0" dirty="0" smtClean="0">
                <a:sym typeface="Wingdings" pitchFamily="2" charset="2"/>
              </a:rPr>
              <a:t>cardine </a:t>
            </a:r>
            <a:r>
              <a:rPr lang="it-IT" sz="2000" baseline="0" dirty="0" smtClean="0">
                <a:sym typeface="Wingdings" pitchFamily="2" charset="2"/>
              </a:rPr>
              <a:t>VII D indicazione </a:t>
            </a:r>
            <a:r>
              <a:rPr lang="it-IT" sz="2000" baseline="0" dirty="0" smtClean="0">
                <a:sym typeface="Wingdings" pitchFamily="2" charset="2"/>
              </a:rPr>
              <a:t>decumano</a:t>
            </a:r>
          </a:p>
          <a:p>
            <a:pPr>
              <a:buFont typeface="Wingdings"/>
              <a:buChar char="à"/>
            </a:pPr>
            <a:r>
              <a:rPr lang="it-IT" sz="2000" baseline="0" dirty="0" smtClean="0">
                <a:sym typeface="Wingdings" pitchFamily="2" charset="2"/>
              </a:rPr>
              <a:t> </a:t>
            </a:r>
            <a:r>
              <a:rPr lang="it-IT" sz="2000" baseline="0" dirty="0" smtClean="0">
                <a:sym typeface="Wingdings" pitchFamily="2" charset="2"/>
              </a:rPr>
              <a:t>griglia di cippi all’interno della griglia e neo </a:t>
            </a:r>
            <a:r>
              <a:rPr lang="it-IT" sz="2000" baseline="0" dirty="0" smtClean="0">
                <a:sym typeface="Wingdings" pitchFamily="2" charset="2"/>
              </a:rPr>
              <a:t>assegnatari</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46</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baseline="0" dirty="0" smtClean="0"/>
              <a:t>Un iscrizione di Polla ci indica il problema </a:t>
            </a:r>
            <a:r>
              <a:rPr lang="it-IT" sz="2000" baseline="0" dirty="0" smtClean="0"/>
              <a:t>dell’agro </a:t>
            </a:r>
            <a:r>
              <a:rPr lang="it-IT" sz="2000" baseline="0" dirty="0" smtClean="0"/>
              <a:t>pubblico</a:t>
            </a:r>
          </a:p>
          <a:p>
            <a:pPr>
              <a:buFont typeface="Wingdings"/>
              <a:buChar char="à"/>
            </a:pPr>
            <a:r>
              <a:rPr lang="it-IT" sz="2000" baseline="0" dirty="0" smtClean="0">
                <a:sym typeface="Wingdings" pitchFamily="2" charset="2"/>
              </a:rPr>
              <a:t>Polla è Valle di Diano, nell’iscrizione è presente un </a:t>
            </a:r>
            <a:r>
              <a:rPr lang="it-IT" sz="2000" baseline="0" dirty="0" smtClean="0">
                <a:sym typeface="Wingdings" pitchFamily="2" charset="2"/>
              </a:rPr>
              <a:t>personaggio di cui </a:t>
            </a:r>
            <a:r>
              <a:rPr lang="it-IT" sz="2000" baseline="0" dirty="0" smtClean="0">
                <a:sym typeface="Wingdings" pitchFamily="2" charset="2"/>
              </a:rPr>
              <a:t>abbiamo un nome, il console del 132 </a:t>
            </a:r>
            <a:r>
              <a:rPr lang="it-IT" sz="2000" baseline="0" dirty="0" err="1" smtClean="0">
                <a:sym typeface="Wingdings" pitchFamily="2" charset="2"/>
              </a:rPr>
              <a:t>Popilio</a:t>
            </a:r>
            <a:r>
              <a:rPr lang="it-IT" sz="2000" baseline="0" dirty="0" smtClean="0">
                <a:sym typeface="Wingdings" pitchFamily="2" charset="2"/>
              </a:rPr>
              <a:t> </a:t>
            </a:r>
            <a:r>
              <a:rPr lang="it-IT" sz="2000" baseline="0" dirty="0" err="1" smtClean="0">
                <a:sym typeface="Wingdings" pitchFamily="2" charset="2"/>
              </a:rPr>
              <a:t>Lenate</a:t>
            </a:r>
            <a:endParaRPr lang="it-IT" sz="2000" baseline="0" dirty="0" smtClean="0">
              <a:sym typeface="Wingdings" pitchFamily="2" charset="2"/>
            </a:endParaRPr>
          </a:p>
          <a:p>
            <a:pPr>
              <a:buFont typeface="Wingdings"/>
              <a:buChar char="à"/>
            </a:pPr>
            <a:r>
              <a:rPr lang="it-IT" sz="2000" baseline="0" dirty="0" smtClean="0">
                <a:sym typeface="Wingdings" pitchFamily="2" charset="2"/>
              </a:rPr>
              <a:t>costruzione </a:t>
            </a:r>
            <a:r>
              <a:rPr lang="it-IT" sz="2000" baseline="0" dirty="0" smtClean="0">
                <a:sym typeface="Wingdings" pitchFamily="2" charset="2"/>
              </a:rPr>
              <a:t>da Capua a Reggio</a:t>
            </a:r>
            <a:r>
              <a:rPr lang="it-IT" sz="2000" baseline="0" dirty="0" smtClean="0">
                <a:sym typeface="Wingdings" pitchFamily="2" charset="2"/>
              </a:rPr>
              <a:t>, </a:t>
            </a:r>
            <a:r>
              <a:rPr lang="it-IT" sz="2000" baseline="0" dirty="0" err="1" smtClean="0">
                <a:sym typeface="Wingdings" pitchFamily="2" charset="2"/>
              </a:rPr>
              <a:t>Lenate</a:t>
            </a:r>
            <a:r>
              <a:rPr lang="it-IT" sz="2000" baseline="0" dirty="0" smtClean="0">
                <a:sym typeface="Wingdings" pitchFamily="2" charset="2"/>
              </a:rPr>
              <a:t> ci mostra un’indicazione riguardo a infrastrutture</a:t>
            </a:r>
            <a:r>
              <a:rPr lang="it-IT" sz="2000" baseline="0" dirty="0" smtClean="0">
                <a:sym typeface="Wingdings" pitchFamily="2" charset="2"/>
              </a:rPr>
              <a:t>, distanza delle stazione, distanza Capua </a:t>
            </a:r>
            <a:r>
              <a:rPr lang="it-IT" sz="2000" baseline="0" dirty="0" smtClean="0">
                <a:sym typeface="Wingdings" pitchFamily="2" charset="2"/>
              </a:rPr>
              <a:t>Reggio</a:t>
            </a:r>
          </a:p>
          <a:p>
            <a:pPr>
              <a:buFont typeface="Wingdings"/>
              <a:buChar char="à"/>
            </a:pPr>
            <a:r>
              <a:rPr lang="it-IT" sz="2000" baseline="0" dirty="0" smtClean="0">
                <a:sym typeface="Wingdings" pitchFamily="2" charset="2"/>
              </a:rPr>
              <a:t>È presente anche un </a:t>
            </a:r>
            <a:r>
              <a:rPr lang="it-IT" sz="2000" baseline="0" dirty="0" err="1" smtClean="0">
                <a:sym typeface="Wingdings" pitchFamily="2" charset="2"/>
              </a:rPr>
              <a:t>autoelogio</a:t>
            </a:r>
            <a:r>
              <a:rPr lang="it-IT" sz="2000" baseline="0" dirty="0" smtClean="0">
                <a:sym typeface="Wingdings" pitchFamily="2" charset="2"/>
              </a:rPr>
              <a:t> </a:t>
            </a:r>
            <a:r>
              <a:rPr lang="it-IT" sz="2000" baseline="0" dirty="0" smtClean="0">
                <a:sym typeface="Wingdings" pitchFamily="2" charset="2"/>
              </a:rPr>
              <a:t>che quando era stato pretore in Sicilia aveva catturato 900 e rotti schiavi, anni della rivolta, </a:t>
            </a:r>
            <a:r>
              <a:rPr lang="it-IT" sz="2000" baseline="0" dirty="0" smtClean="0">
                <a:sym typeface="Wingdings" pitchFamily="2" charset="2"/>
              </a:rPr>
              <a:t>una serie </a:t>
            </a:r>
            <a:r>
              <a:rPr lang="it-IT" sz="2000" baseline="0" dirty="0" smtClean="0">
                <a:sym typeface="Wingdings" pitchFamily="2" charset="2"/>
              </a:rPr>
              <a:t>di schiavi appurato che erano cittadini italici, </a:t>
            </a:r>
            <a:r>
              <a:rPr lang="it-IT" sz="2000" baseline="0" dirty="0" err="1" smtClean="0">
                <a:sym typeface="Wingdings" pitchFamily="2" charset="2"/>
              </a:rPr>
              <a:t>autocitandosi</a:t>
            </a:r>
            <a:r>
              <a:rPr lang="it-IT" sz="2000" baseline="0" dirty="0" smtClean="0">
                <a:sym typeface="Wingdings" pitchFamily="2" charset="2"/>
              </a:rPr>
              <a:t> dice: sono </a:t>
            </a:r>
            <a:r>
              <a:rPr lang="it-IT" sz="2000" baseline="0" dirty="0" smtClean="0">
                <a:sym typeface="Wingdings" pitchFamily="2" charset="2"/>
              </a:rPr>
              <a:t>stato io per primo a fare in </a:t>
            </a:r>
            <a:r>
              <a:rPr lang="it-IT" sz="2000" baseline="0" dirty="0" smtClean="0">
                <a:sym typeface="Wingdings" pitchFamily="2" charset="2"/>
              </a:rPr>
              <a:t>modo </a:t>
            </a:r>
            <a:r>
              <a:rPr lang="it-IT" sz="2000" baseline="0" dirty="0" smtClean="0">
                <a:sym typeface="Wingdings" pitchFamily="2" charset="2"/>
              </a:rPr>
              <a:t>che i pastori facessero spazio agli agricoltori sull’agro </a:t>
            </a:r>
            <a:r>
              <a:rPr lang="it-IT" sz="2000" baseline="0" dirty="0" err="1" smtClean="0">
                <a:sym typeface="Wingdings" pitchFamily="2" charset="2"/>
              </a:rPr>
              <a:t>publico</a:t>
            </a:r>
            <a:endParaRPr lang="it-IT" sz="2000" baseline="0" dirty="0" smtClean="0">
              <a:sym typeface="Wingdings" pitchFamily="2" charset="2"/>
            </a:endParaRPr>
          </a:p>
          <a:p>
            <a:pPr>
              <a:buFont typeface="Wingdings"/>
              <a:buChar char="à"/>
            </a:pPr>
            <a:r>
              <a:rPr lang="it-IT" sz="2000" baseline="0" dirty="0" smtClean="0">
                <a:sym typeface="Wingdings" pitchFamily="2" charset="2"/>
              </a:rPr>
              <a:t>Tutto ciò mostra come in </a:t>
            </a:r>
            <a:r>
              <a:rPr lang="it-IT" sz="2000" baseline="0" dirty="0" smtClean="0">
                <a:sym typeface="Wingdings" pitchFamily="2" charset="2"/>
              </a:rPr>
              <a:t>senato si era sviluppato un confronto </a:t>
            </a:r>
            <a:r>
              <a:rPr lang="it-IT" sz="2000" baseline="0" dirty="0" smtClean="0">
                <a:sym typeface="Wingdings" pitchFamily="2" charset="2"/>
              </a:rPr>
              <a:t>acceso: questo è l’esempio su chi si attribuisce i meriti </a:t>
            </a:r>
            <a:r>
              <a:rPr lang="it-IT" sz="2000" baseline="0" dirty="0" smtClean="0">
                <a:sym typeface="Wingdings" pitchFamily="2" charset="2"/>
              </a:rPr>
              <a:t>per </a:t>
            </a:r>
            <a:r>
              <a:rPr lang="it-IT" sz="2000" baseline="0" dirty="0" smtClean="0">
                <a:sym typeface="Wingdings" pitchFamily="2" charset="2"/>
              </a:rPr>
              <a:t>primo per essere intervenuto sull’assegnazione dell’agro pubblico</a:t>
            </a:r>
          </a:p>
          <a:p>
            <a:pPr>
              <a:buFont typeface="Wingdings"/>
              <a:buNone/>
            </a:pPr>
            <a:r>
              <a:rPr lang="it-IT" sz="2000" baseline="0" dirty="0" smtClean="0">
                <a:sym typeface="Wingdings" pitchFamily="2" charset="2"/>
              </a:rPr>
              <a:t> </a:t>
            </a:r>
            <a:r>
              <a:rPr lang="it-IT" sz="2000" baseline="0" dirty="0" smtClean="0">
                <a:sym typeface="Wingdings" pitchFamily="2" charset="2"/>
              </a:rPr>
              <a:t>il partito </a:t>
            </a:r>
            <a:r>
              <a:rPr lang="it-IT" sz="2000" baseline="0" dirty="0" err="1" smtClean="0">
                <a:sym typeface="Wingdings" pitchFamily="2" charset="2"/>
              </a:rPr>
              <a:t>graccano</a:t>
            </a:r>
            <a:r>
              <a:rPr lang="it-IT" sz="2000" baseline="0" dirty="0" smtClean="0">
                <a:sym typeface="Wingdings" pitchFamily="2" charset="2"/>
              </a:rPr>
              <a:t> si da una serie di meriti ma c’è qualcuno che </a:t>
            </a:r>
            <a:r>
              <a:rPr lang="it-IT" sz="2000" baseline="0" dirty="0" smtClean="0">
                <a:sym typeface="Wingdings" pitchFamily="2" charset="2"/>
              </a:rPr>
              <a:t>dissente appunto il console </a:t>
            </a:r>
            <a:r>
              <a:rPr lang="it-IT" sz="2000" baseline="0" dirty="0" err="1" smtClean="0">
                <a:sym typeface="Wingdings" pitchFamily="2" charset="2"/>
              </a:rPr>
              <a:t>Popillio</a:t>
            </a:r>
            <a:r>
              <a:rPr lang="it-IT" sz="2000" baseline="0" dirty="0" smtClean="0">
                <a:sym typeface="Wingdings" pitchFamily="2" charset="2"/>
              </a:rPr>
              <a:t> </a:t>
            </a:r>
            <a:r>
              <a:rPr lang="it-IT" sz="2000" baseline="0" dirty="0" err="1" smtClean="0">
                <a:sym typeface="Wingdings" pitchFamily="2" charset="2"/>
              </a:rPr>
              <a:t>Lenate</a:t>
            </a:r>
            <a:r>
              <a:rPr lang="it-IT" sz="2000" baseline="0" dirty="0" smtClean="0">
                <a:sym typeface="Wingdings" pitchFamily="2" charset="2"/>
              </a:rPr>
              <a:t>, però </a:t>
            </a:r>
            <a:r>
              <a:rPr lang="it-IT" sz="2000" baseline="0" dirty="0" smtClean="0">
                <a:sym typeface="Wingdings" pitchFamily="2" charset="2"/>
              </a:rPr>
              <a:t>non sappiamo le sue misure di corretta gestione dell’agro </a:t>
            </a:r>
            <a:r>
              <a:rPr lang="it-IT" sz="2000" baseline="0" dirty="0" smtClean="0">
                <a:sym typeface="Wingdings" pitchFamily="2" charset="2"/>
              </a:rPr>
              <a:t>pubblico: questo è uno </a:t>
            </a:r>
            <a:r>
              <a:rPr lang="it-IT" sz="2000" baseline="0" dirty="0" smtClean="0">
                <a:sym typeface="Wingdings" pitchFamily="2" charset="2"/>
              </a:rPr>
              <a:t>dei nodi centrali della discussione in senato, alcuni </a:t>
            </a:r>
            <a:r>
              <a:rPr lang="it-IT" sz="2000" baseline="0" dirty="0" smtClean="0">
                <a:sym typeface="Wingdings" pitchFamily="2" charset="2"/>
              </a:rPr>
              <a:t>ritengono </a:t>
            </a:r>
            <a:r>
              <a:rPr lang="it-IT" sz="2000" baseline="0" dirty="0" smtClean="0">
                <a:sym typeface="Wingdings" pitchFamily="2" charset="2"/>
              </a:rPr>
              <a:t>console </a:t>
            </a:r>
            <a:r>
              <a:rPr lang="it-IT" sz="2000" baseline="0" dirty="0" err="1" smtClean="0">
                <a:sym typeface="Wingdings" pitchFamily="2" charset="2"/>
              </a:rPr>
              <a:t>Popilio</a:t>
            </a:r>
            <a:r>
              <a:rPr lang="it-IT" sz="2000" baseline="0" dirty="0" smtClean="0">
                <a:sym typeface="Wingdings" pitchFamily="2" charset="2"/>
              </a:rPr>
              <a:t> </a:t>
            </a:r>
            <a:r>
              <a:rPr lang="it-IT" sz="2000" baseline="0" dirty="0" err="1" smtClean="0">
                <a:sym typeface="Wingdings" pitchFamily="2" charset="2"/>
              </a:rPr>
              <a:t>Lenate</a:t>
            </a:r>
            <a:r>
              <a:rPr lang="it-IT" sz="2000" baseline="0" dirty="0" smtClean="0">
                <a:sym typeface="Wingdings" pitchFamily="2" charset="2"/>
              </a:rPr>
              <a:t> nel 132 </a:t>
            </a:r>
            <a:r>
              <a:rPr lang="it-IT" sz="2000" baseline="0" dirty="0" smtClean="0">
                <a:sym typeface="Wingdings" pitchFamily="2" charset="2"/>
              </a:rPr>
              <a:t>c’è qualcuno </a:t>
            </a:r>
            <a:r>
              <a:rPr lang="it-IT" sz="2000" baseline="0" dirty="0" smtClean="0">
                <a:sym typeface="Wingdings" pitchFamily="2" charset="2"/>
              </a:rPr>
              <a:t>che lo pensa console nel 157 ma buona </a:t>
            </a:r>
            <a:r>
              <a:rPr lang="it-IT" sz="2000" baseline="0" dirty="0" smtClean="0">
                <a:sym typeface="Wingdings" pitchFamily="2" charset="2"/>
              </a:rPr>
              <a:t>parte della critica </a:t>
            </a:r>
            <a:r>
              <a:rPr lang="it-IT" sz="2000" baseline="0" dirty="0" smtClean="0">
                <a:sym typeface="Wingdings" pitchFamily="2" charset="2"/>
              </a:rPr>
              <a:t>considera </a:t>
            </a:r>
            <a:r>
              <a:rPr lang="it-IT" sz="2000" baseline="0" dirty="0" smtClean="0">
                <a:sym typeface="Wingdings" pitchFamily="2" charset="2"/>
              </a:rPr>
              <a:t>questa sua affermazione </a:t>
            </a:r>
            <a:r>
              <a:rPr lang="it-IT" sz="2000" baseline="0" dirty="0" smtClean="0">
                <a:sym typeface="Wingdings" pitchFamily="2" charset="2"/>
              </a:rPr>
              <a:t>pubblica </a:t>
            </a:r>
            <a:r>
              <a:rPr lang="it-IT" sz="2000" baseline="0" dirty="0" smtClean="0">
                <a:sym typeface="Wingdings" pitchFamily="2" charset="2"/>
              </a:rPr>
              <a:t>sposta agli anni del 132</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47</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baseline="0" dirty="0" smtClean="0">
                <a:sym typeface="Wingdings" pitchFamily="2" charset="2"/>
              </a:rPr>
              <a:t>Problema </a:t>
            </a:r>
            <a:r>
              <a:rPr lang="it-IT" sz="1800" baseline="0" dirty="0" smtClean="0">
                <a:sym typeface="Wingdings" pitchFamily="2" charset="2"/>
              </a:rPr>
              <a:t>dell’ordine </a:t>
            </a:r>
            <a:r>
              <a:rPr lang="it-IT" sz="1800" baseline="0" dirty="0" err="1" smtClean="0">
                <a:sym typeface="Wingdings" pitchFamily="2" charset="2"/>
              </a:rPr>
              <a:t>publico</a:t>
            </a:r>
            <a:r>
              <a:rPr lang="it-IT" sz="1800" baseline="0" dirty="0" smtClean="0">
                <a:sym typeface="Wingdings" pitchFamily="2" charset="2"/>
              </a:rPr>
              <a:t>, pretore in Sicilia rispedisce ai proprietari, si è sviluppato una violenta rivolta </a:t>
            </a:r>
            <a:r>
              <a:rPr lang="it-IT" sz="1800" baseline="0" dirty="0" err="1" smtClean="0">
                <a:sym typeface="Wingdings" pitchFamily="2" charset="2"/>
              </a:rPr>
              <a:t>schiavile</a:t>
            </a:r>
            <a:r>
              <a:rPr lang="it-IT" sz="1800" baseline="0" dirty="0" smtClean="0">
                <a:sym typeface="Wingdings" pitchFamily="2" charset="2"/>
              </a:rPr>
              <a:t>, le fonti danno cifre un po’ oscillante sul numero dei rivoltosi 140 avanti </a:t>
            </a:r>
            <a:r>
              <a:rPr lang="it-IT" sz="1800" baseline="0" dirty="0" smtClean="0">
                <a:sym typeface="Wingdings" pitchFamily="2" charset="2"/>
              </a:rPr>
              <a:t>Cristo </a:t>
            </a:r>
            <a:r>
              <a:rPr lang="it-IT" sz="1800" baseline="0" dirty="0" smtClean="0">
                <a:sym typeface="Wingdings" pitchFamily="2" charset="2"/>
              </a:rPr>
              <a:t>che ha interessato una parte ben precisa della </a:t>
            </a:r>
            <a:r>
              <a:rPr lang="it-IT" sz="1800" baseline="0" dirty="0" smtClean="0">
                <a:sym typeface="Wingdings" pitchFamily="2" charset="2"/>
              </a:rPr>
              <a:t>Sicilia</a:t>
            </a:r>
          </a:p>
          <a:p>
            <a:r>
              <a:rPr lang="it-IT" sz="1800" baseline="0" dirty="0" smtClean="0">
                <a:sym typeface="Wingdings" pitchFamily="2" charset="2"/>
              </a:rPr>
              <a:t> </a:t>
            </a:r>
            <a:r>
              <a:rPr lang="it-IT" sz="1800" baseline="0" dirty="0" smtClean="0">
                <a:sym typeface="Wingdings" pitchFamily="2" charset="2"/>
              </a:rPr>
              <a:t>200000 schiavi insorti non proprio tutti </a:t>
            </a:r>
            <a:r>
              <a:rPr lang="it-IT" sz="1800" baseline="0" dirty="0" smtClean="0">
                <a:sym typeface="Wingdings" pitchFamily="2" charset="2"/>
              </a:rPr>
              <a:t>schiavi ma </a:t>
            </a:r>
            <a:r>
              <a:rPr lang="it-IT" sz="1800" baseline="0" dirty="0" smtClean="0">
                <a:sym typeface="Wingdings" pitchFamily="2" charset="2"/>
              </a:rPr>
              <a:t>anche liberi impoveriti si aggregano secondo </a:t>
            </a:r>
            <a:r>
              <a:rPr lang="it-IT" sz="1800" baseline="0" dirty="0" err="1" smtClean="0">
                <a:sym typeface="Wingdings" pitchFamily="2" charset="2"/>
              </a:rPr>
              <a:t>Diodoro</a:t>
            </a:r>
            <a:r>
              <a:rPr lang="it-IT" sz="1800" baseline="0" dirty="0" smtClean="0">
                <a:sym typeface="Wingdings" pitchFamily="2" charset="2"/>
              </a:rPr>
              <a:t> Siculo, </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48</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2 gruppi di schiavi che operano in maniera disgiunta </a:t>
            </a:r>
            <a:r>
              <a:rPr lang="it-IT" sz="1800" dirty="0" smtClean="0"/>
              <a:t>ma se </a:t>
            </a:r>
            <a:r>
              <a:rPr lang="it-IT" sz="1800" dirty="0" smtClean="0"/>
              <a:t>si uniscono le diverse</a:t>
            </a:r>
            <a:r>
              <a:rPr lang="it-IT" sz="1800" baseline="0" dirty="0" smtClean="0"/>
              <a:t> cifre che hanno operato una </a:t>
            </a:r>
            <a:r>
              <a:rPr lang="it-IT" sz="1800" baseline="0" dirty="0" err="1" smtClean="0"/>
              <a:t>perota</a:t>
            </a:r>
            <a:r>
              <a:rPr lang="it-IT" sz="1800" baseline="0" dirty="0" smtClean="0"/>
              <a:t> </a:t>
            </a:r>
            <a:r>
              <a:rPr lang="it-IT" sz="1800" baseline="0" dirty="0" err="1" smtClean="0"/>
              <a:t>liviana</a:t>
            </a:r>
            <a:r>
              <a:rPr lang="it-IT" sz="1800" baseline="0" dirty="0" smtClean="0"/>
              <a:t> e quella che offre </a:t>
            </a:r>
            <a:r>
              <a:rPr lang="it-IT" sz="1800" baseline="0" dirty="0" smtClean="0"/>
              <a:t>Floro</a:t>
            </a:r>
          </a:p>
          <a:p>
            <a:pPr>
              <a:buFont typeface="Wingdings"/>
              <a:buChar char="à"/>
            </a:pPr>
            <a:r>
              <a:rPr lang="it-IT" sz="1800" baseline="0" dirty="0" err="1" smtClean="0">
                <a:sym typeface="Wingdings" pitchFamily="2" charset="2"/>
              </a:rPr>
              <a:t>periota</a:t>
            </a:r>
            <a:r>
              <a:rPr lang="it-IT" sz="1800" baseline="0" dirty="0" smtClean="0">
                <a:sym typeface="Wingdings" pitchFamily="2" charset="2"/>
              </a:rPr>
              <a:t> </a:t>
            </a:r>
            <a:r>
              <a:rPr lang="it-IT" sz="1800" baseline="0" dirty="0" err="1" smtClean="0">
                <a:sym typeface="Wingdings" pitchFamily="2" charset="2"/>
              </a:rPr>
              <a:t>liviana</a:t>
            </a:r>
            <a:r>
              <a:rPr lang="it-IT" sz="1800" baseline="0" dirty="0" smtClean="0">
                <a:sym typeface="Wingdings" pitchFamily="2" charset="2"/>
              </a:rPr>
              <a:t> 60000 con </a:t>
            </a:r>
            <a:r>
              <a:rPr lang="it-IT" sz="1800" baseline="0" dirty="0" err="1" smtClean="0">
                <a:sym typeface="Wingdings" pitchFamily="2" charset="2"/>
              </a:rPr>
              <a:t>floro</a:t>
            </a:r>
            <a:r>
              <a:rPr lang="it-IT" sz="1800" baseline="0" dirty="0" smtClean="0">
                <a:sym typeface="Wingdings" pitchFamily="2" charset="2"/>
              </a:rPr>
              <a:t> </a:t>
            </a:r>
            <a:r>
              <a:rPr lang="it-IT" sz="1800" baseline="0" dirty="0" smtClean="0">
                <a:sym typeface="Wingdings" pitchFamily="2" charset="2"/>
              </a:rPr>
              <a:t>settantamila</a:t>
            </a:r>
          </a:p>
          <a:p>
            <a:pPr>
              <a:buFont typeface="Wingdings"/>
              <a:buChar char="à"/>
            </a:pPr>
            <a:r>
              <a:rPr lang="it-IT" sz="1800" baseline="0" dirty="0" smtClean="0">
                <a:sym typeface="Wingdings" pitchFamily="2" charset="2"/>
              </a:rPr>
              <a:t>È momento </a:t>
            </a:r>
            <a:r>
              <a:rPr lang="it-IT" sz="1800" baseline="0" dirty="0" smtClean="0">
                <a:sym typeface="Wingdings" pitchFamily="2" charset="2"/>
              </a:rPr>
              <a:t>di grave pericolo per Roma, difficoltà detta dalla durata di 7 8 anni, il </a:t>
            </a:r>
            <a:r>
              <a:rPr lang="it-IT" sz="1800" baseline="0" dirty="0" err="1" smtClean="0">
                <a:sym typeface="Wingdings" pitchFamily="2" charset="2"/>
              </a:rPr>
              <a:t>xkè</a:t>
            </a:r>
            <a:r>
              <a:rPr lang="it-IT" sz="1800" baseline="0" dirty="0" smtClean="0">
                <a:sym typeface="Wingdings" pitchFamily="2" charset="2"/>
              </a:rPr>
              <a:t> degli schiavi spiegati da </a:t>
            </a:r>
            <a:r>
              <a:rPr lang="it-IT" sz="1800" baseline="0" dirty="0" err="1" smtClean="0">
                <a:sym typeface="Wingdings" pitchFamily="2" charset="2"/>
              </a:rPr>
              <a:t>Diodoro</a:t>
            </a:r>
            <a:r>
              <a:rPr lang="it-IT" sz="1800" baseline="0" dirty="0" smtClean="0">
                <a:sym typeface="Wingdings" pitchFamily="2" charset="2"/>
              </a:rPr>
              <a:t> Siculo</a:t>
            </a:r>
          </a:p>
          <a:p>
            <a:pPr>
              <a:buFont typeface="Wingdings"/>
              <a:buChar char="à"/>
            </a:pPr>
            <a:r>
              <a:rPr lang="it-IT" sz="1800" baseline="0" dirty="0" smtClean="0">
                <a:sym typeface="Wingdings" pitchFamily="2" charset="2"/>
              </a:rPr>
              <a:t>La rivolta era guidata da </a:t>
            </a:r>
            <a:r>
              <a:rPr lang="it-IT" sz="1800" baseline="0" dirty="0" err="1" smtClean="0">
                <a:sym typeface="Wingdings" pitchFamily="2" charset="2"/>
              </a:rPr>
              <a:t>Euno</a:t>
            </a:r>
            <a:r>
              <a:rPr lang="it-IT" sz="1800" baseline="0" dirty="0" smtClean="0">
                <a:sym typeface="Wingdings" pitchFamily="2" charset="2"/>
              </a:rPr>
              <a:t> </a:t>
            </a:r>
            <a:r>
              <a:rPr lang="it-IT" sz="1800" baseline="0" dirty="0" smtClean="0">
                <a:sym typeface="Wingdings" pitchFamily="2" charset="2"/>
              </a:rPr>
              <a:t>schiavo di origine siriana, acclamato con il nome di Antioco come </a:t>
            </a:r>
            <a:r>
              <a:rPr lang="it-IT" sz="1800" baseline="0" dirty="0" smtClean="0">
                <a:sym typeface="Wingdings" pitchFamily="2" charset="2"/>
              </a:rPr>
              <a:t>re</a:t>
            </a:r>
          </a:p>
          <a:p>
            <a:pPr>
              <a:buFont typeface="Wingdings"/>
              <a:buChar char="à"/>
            </a:pPr>
            <a:r>
              <a:rPr lang="it-IT" sz="1800" baseline="0" dirty="0" smtClean="0">
                <a:sym typeface="Wingdings" pitchFamily="2" charset="2"/>
              </a:rPr>
              <a:t>Gli schiavi dell’area erano un </a:t>
            </a:r>
            <a:r>
              <a:rPr lang="it-IT" sz="1800" baseline="0" dirty="0" smtClean="0">
                <a:sym typeface="Wingdings" pitchFamily="2" charset="2"/>
              </a:rPr>
              <a:t>prodotto di investimenti dell’</a:t>
            </a:r>
            <a:r>
              <a:rPr lang="it-IT" sz="1800" baseline="0" dirty="0" err="1" smtClean="0">
                <a:sym typeface="Wingdings" pitchFamily="2" charset="2"/>
              </a:rPr>
              <a:t>elites</a:t>
            </a:r>
            <a:r>
              <a:rPr lang="it-IT" sz="1800" baseline="0" dirty="0" smtClean="0">
                <a:sym typeface="Wingdings" pitchFamily="2" charset="2"/>
              </a:rPr>
              <a:t> romano-italica, </a:t>
            </a:r>
            <a:r>
              <a:rPr lang="it-IT" sz="1800" baseline="0" dirty="0" smtClean="0">
                <a:sym typeface="Wingdings" pitchFamily="2" charset="2"/>
              </a:rPr>
              <a:t>sfruttati in </a:t>
            </a:r>
            <a:r>
              <a:rPr lang="it-IT" sz="1800" baseline="0" dirty="0" smtClean="0">
                <a:sym typeface="Wingdings" pitchFamily="2" charset="2"/>
              </a:rPr>
              <a:t>particolare nell’allevamento </a:t>
            </a:r>
            <a:r>
              <a:rPr lang="it-IT" sz="1800" baseline="0" dirty="0" smtClean="0">
                <a:sym typeface="Wingdings" pitchFamily="2" charset="2"/>
              </a:rPr>
              <a:t>intensivo</a:t>
            </a:r>
          </a:p>
          <a:p>
            <a:pPr>
              <a:buFont typeface="Wingdings"/>
              <a:buChar char="à"/>
            </a:pPr>
            <a:r>
              <a:rPr lang="it-IT" sz="1800" baseline="0" dirty="0" err="1" smtClean="0">
                <a:sym typeface="Wingdings" pitchFamily="2" charset="2"/>
              </a:rPr>
              <a:t>Diodoro</a:t>
            </a:r>
            <a:r>
              <a:rPr lang="it-IT" sz="1800" baseline="0" dirty="0" smtClean="0">
                <a:sym typeface="Wingdings" pitchFamily="2" charset="2"/>
              </a:rPr>
              <a:t> </a:t>
            </a:r>
            <a:r>
              <a:rPr lang="it-IT" sz="1800" baseline="0" dirty="0" smtClean="0">
                <a:sym typeface="Wingdings" pitchFamily="2" charset="2"/>
              </a:rPr>
              <a:t>masse di </a:t>
            </a:r>
            <a:r>
              <a:rPr lang="it-IT" sz="1800" baseline="0" dirty="0" smtClean="0">
                <a:sym typeface="Wingdings" pitchFamily="2" charset="2"/>
              </a:rPr>
              <a:t>schiavi come un </a:t>
            </a:r>
            <a:r>
              <a:rPr lang="it-IT" sz="1800" baseline="0" dirty="0" smtClean="0">
                <a:sym typeface="Wingdings" pitchFamily="2" charset="2"/>
              </a:rPr>
              <a:t>prodotto di investimenti dell’</a:t>
            </a:r>
            <a:r>
              <a:rPr lang="it-IT" sz="1800" baseline="0" dirty="0" err="1" smtClean="0">
                <a:sym typeface="Wingdings" pitchFamily="2" charset="2"/>
              </a:rPr>
              <a:t>elites</a:t>
            </a:r>
            <a:r>
              <a:rPr lang="it-IT" sz="1800" baseline="0" dirty="0" smtClean="0">
                <a:sym typeface="Wingdings" pitchFamily="2" charset="2"/>
              </a:rPr>
              <a:t> romano italica nell’allevamento </a:t>
            </a:r>
            <a:r>
              <a:rPr lang="it-IT" sz="1800" baseline="0" dirty="0" smtClean="0">
                <a:sym typeface="Wingdings" pitchFamily="2" charset="2"/>
              </a:rPr>
              <a:t>intensivo</a:t>
            </a:r>
          </a:p>
          <a:p>
            <a:pPr>
              <a:buFont typeface="Wingdings"/>
              <a:buChar char="à"/>
            </a:pPr>
            <a:r>
              <a:rPr lang="it-IT" sz="1800" baseline="0" dirty="0" smtClean="0">
                <a:sym typeface="Wingdings" pitchFamily="2" charset="2"/>
              </a:rPr>
              <a:t>È presente un anacronismo</a:t>
            </a:r>
            <a:r>
              <a:rPr lang="it-IT" sz="1800" baseline="0" dirty="0" smtClean="0">
                <a:sym typeface="Wingdings" pitchFamily="2" charset="2"/>
              </a:rPr>
              <a:t>: riferimento alla composizione delle corti giudicanti che verranno interrotti solo da Gaio </a:t>
            </a:r>
            <a:r>
              <a:rPr lang="it-IT" sz="1800" baseline="0" dirty="0" err="1" smtClean="0">
                <a:sym typeface="Wingdings" pitchFamily="2" charset="2"/>
              </a:rPr>
              <a:t>Cracco</a:t>
            </a:r>
            <a:r>
              <a:rPr lang="it-IT" sz="1800" baseline="0" dirty="0" smtClean="0">
                <a:sym typeface="Wingdings" pitchFamily="2" charset="2"/>
              </a:rPr>
              <a:t>, resto del racconto è accettabile; vi dovevano essere forti investimenti romano italici, in particolare nell’allevamento </a:t>
            </a:r>
            <a:r>
              <a:rPr lang="it-IT" sz="1800" baseline="0" dirty="0" smtClean="0">
                <a:sym typeface="Wingdings" pitchFamily="2" charset="2"/>
              </a:rPr>
              <a:t>specializzato</a:t>
            </a:r>
          </a:p>
          <a:p>
            <a:pPr>
              <a:buFont typeface="Wingdings"/>
              <a:buNone/>
            </a:pPr>
            <a:r>
              <a:rPr lang="it-IT" sz="1800" baseline="0" dirty="0" smtClean="0">
                <a:sym typeface="Wingdings" pitchFamily="2" charset="2"/>
              </a:rPr>
              <a:t> </a:t>
            </a:r>
            <a:r>
              <a:rPr lang="it-IT" sz="1800" baseline="0" dirty="0" smtClean="0">
                <a:sym typeface="Wingdings" pitchFamily="2" charset="2"/>
              </a:rPr>
              <a:t>caratterizzazione in Sicilia dei pastori molto simile impegnati nell’allevamento transumano, che ci da </a:t>
            </a:r>
            <a:r>
              <a:rPr lang="it-IT" sz="1800" baseline="0" dirty="0" err="1" smtClean="0">
                <a:sym typeface="Wingdings" pitchFamily="2" charset="2"/>
              </a:rPr>
              <a:t>Varrone</a:t>
            </a:r>
            <a:r>
              <a:rPr lang="it-IT" sz="1800" baseline="0" dirty="0" smtClean="0">
                <a:sym typeface="Wingdings" pitchFamily="2" charset="2"/>
              </a:rPr>
              <a:t>; </a:t>
            </a:r>
            <a:r>
              <a:rPr lang="it-IT" sz="1800" baseline="0" dirty="0" smtClean="0">
                <a:sym typeface="Wingdings" pitchFamily="2" charset="2"/>
              </a:rPr>
              <a:t> dovevano sopravvivere in seguito e darsi al </a:t>
            </a:r>
            <a:r>
              <a:rPr lang="it-IT" sz="1800" baseline="0" dirty="0" err="1" smtClean="0">
                <a:sym typeface="Wingdings" pitchFamily="2" charset="2"/>
              </a:rPr>
              <a:t>prigantaggio</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49</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Mercatura</a:t>
            </a:r>
            <a:r>
              <a:rPr lang="it-IT" sz="2000" baseline="0" dirty="0" smtClean="0"/>
              <a:t> + lucrosa </a:t>
            </a:r>
            <a:r>
              <a:rPr lang="it-IT" sz="2000" baseline="0" dirty="0" smtClean="0"/>
              <a:t>dell’agricoltura, ma è esposta </a:t>
            </a:r>
            <a:r>
              <a:rPr lang="it-IT" sz="2000" baseline="0" dirty="0" smtClean="0"/>
              <a:t>al rischio del </a:t>
            </a:r>
            <a:r>
              <a:rPr lang="it-IT" sz="2000" baseline="0" dirty="0" smtClean="0"/>
              <a:t>naufragio  come lo è anche </a:t>
            </a:r>
            <a:r>
              <a:rPr lang="it-IT" sz="2000" baseline="0" dirty="0" err="1" smtClean="0"/>
              <a:t>ilprestito</a:t>
            </a:r>
            <a:r>
              <a:rPr lang="it-IT" sz="2000" baseline="0" dirty="0" smtClean="0"/>
              <a:t> </a:t>
            </a:r>
            <a:r>
              <a:rPr lang="it-IT" sz="2000" baseline="0" dirty="0" err="1" smtClean="0"/>
              <a:t>finanziaro</a:t>
            </a:r>
            <a:r>
              <a:rPr lang="it-IT" sz="2000" baseline="0" dirty="0" smtClean="0"/>
              <a:t>; </a:t>
            </a:r>
            <a:endParaRPr lang="it-IT" sz="2000" baseline="0" dirty="0" smtClean="0"/>
          </a:p>
          <a:p>
            <a:r>
              <a:rPr lang="it-IT" sz="2000" baseline="0" dirty="0" smtClean="0"/>
              <a:t>Catone </a:t>
            </a:r>
            <a:r>
              <a:rPr lang="it-IT" sz="2000" baseline="0" dirty="0" smtClean="0"/>
              <a:t>nel de Agricoltura </a:t>
            </a:r>
            <a:r>
              <a:rPr lang="it-IT" sz="2000" baseline="0" dirty="0" smtClean="0"/>
              <a:t>indica la mercatura </a:t>
            </a:r>
            <a:r>
              <a:rPr lang="it-IT" sz="2000" baseline="0" dirty="0" smtClean="0"/>
              <a:t>+ </a:t>
            </a:r>
            <a:r>
              <a:rPr lang="it-IT" sz="2000" baseline="0" dirty="0" smtClean="0"/>
              <a:t>lucrosa</a:t>
            </a:r>
          </a:p>
          <a:p>
            <a:pPr>
              <a:buFont typeface="Wingdings"/>
              <a:buChar char="à"/>
            </a:pPr>
            <a:r>
              <a:rPr lang="it-IT" sz="2000" baseline="0" dirty="0" smtClean="0">
                <a:sym typeface="Wingdings" pitchFamily="2" charset="2"/>
              </a:rPr>
              <a:t>chiaro che </a:t>
            </a:r>
            <a:r>
              <a:rPr lang="it-IT" sz="2000" baseline="0" dirty="0" smtClean="0">
                <a:sym typeface="Wingdings" pitchFamily="2" charset="2"/>
              </a:rPr>
              <a:t>Catone si riferisca alla mercatura </a:t>
            </a:r>
            <a:r>
              <a:rPr lang="it-IT" sz="2000" baseline="0" dirty="0" smtClean="0">
                <a:sym typeface="Wingdings" pitchFamily="2" charset="2"/>
              </a:rPr>
              <a:t>marina</a:t>
            </a:r>
          </a:p>
          <a:p>
            <a:pPr>
              <a:buFont typeface="Wingdings"/>
              <a:buChar char="à"/>
            </a:pPr>
            <a:r>
              <a:rPr lang="it-IT" sz="2000" baseline="0" dirty="0" smtClean="0">
                <a:sym typeface="Wingdings" pitchFamily="2" charset="2"/>
              </a:rPr>
              <a:t>Invece l’agricoltura </a:t>
            </a:r>
            <a:r>
              <a:rPr lang="it-IT" sz="2000" baseline="0" dirty="0" smtClean="0">
                <a:sym typeface="Wingdings" pitchFamily="2" charset="2"/>
              </a:rPr>
              <a:t>è sicura, mercatura non è sicura però ti permette di guadagnare</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50</a:t>
            </a:fld>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Plutarco</a:t>
            </a:r>
            <a:r>
              <a:rPr lang="it-IT" sz="2400" baseline="0" dirty="0" smtClean="0"/>
              <a:t> </a:t>
            </a:r>
            <a:r>
              <a:rPr lang="it-IT" sz="2400" baseline="0" dirty="0" smtClean="0"/>
              <a:t>ci dice che Catone </a:t>
            </a:r>
            <a:r>
              <a:rPr lang="it-IT" sz="2400" baseline="0" dirty="0" smtClean="0"/>
              <a:t>diversificava </a:t>
            </a:r>
            <a:r>
              <a:rPr lang="it-IT" sz="2400" baseline="0" dirty="0" smtClean="0"/>
              <a:t>i suoi campi di investimento, Catone </a:t>
            </a:r>
            <a:r>
              <a:rPr lang="it-IT" sz="2400" baseline="0" dirty="0" err="1" smtClean="0"/>
              <a:t>concepi</a:t>
            </a:r>
            <a:r>
              <a:rPr lang="it-IT" sz="2400" baseline="0" dirty="0" smtClean="0"/>
              <a:t> </a:t>
            </a:r>
            <a:r>
              <a:rPr lang="it-IT" sz="2400" baseline="0" dirty="0" smtClean="0">
                <a:sym typeface="Wingdings" pitchFamily="2" charset="2"/>
              </a:rPr>
              <a:t>sistemi </a:t>
            </a:r>
            <a:r>
              <a:rPr lang="it-IT" sz="2400" baseline="0" dirty="0" smtClean="0">
                <a:sym typeface="Wingdings" pitchFamily="2" charset="2"/>
              </a:rPr>
              <a:t>di elaborazione </a:t>
            </a:r>
            <a:r>
              <a:rPr lang="it-IT" sz="2400" baseline="0" dirty="0" smtClean="0">
                <a:sym typeface="Wingdings" pitchFamily="2" charset="2"/>
              </a:rPr>
              <a:t>e di associazione finanziaria, come concessione </a:t>
            </a:r>
            <a:r>
              <a:rPr lang="it-IT" sz="2400" baseline="0" dirty="0" smtClean="0">
                <a:sym typeface="Wingdings" pitchFamily="2" charset="2"/>
              </a:rPr>
              <a:t>di un prestito, per arrivare a quote di investitori fino a </a:t>
            </a:r>
            <a:r>
              <a:rPr lang="it-IT" sz="2400" baseline="0" dirty="0" smtClean="0">
                <a:sym typeface="Wingdings" pitchFamily="2" charset="2"/>
              </a:rPr>
              <a:t>49</a:t>
            </a:r>
          </a:p>
          <a:p>
            <a:r>
              <a:rPr lang="it-IT" sz="2400" baseline="0" dirty="0" smtClean="0">
                <a:sym typeface="Wingdings" pitchFamily="2" charset="2"/>
              </a:rPr>
              <a:t>Quali sono i </a:t>
            </a:r>
            <a:r>
              <a:rPr lang="it-IT" sz="2400" baseline="0" dirty="0" smtClean="0">
                <a:sym typeface="Wingdings" pitchFamily="2" charset="2"/>
              </a:rPr>
              <a:t>possibili </a:t>
            </a:r>
            <a:r>
              <a:rPr lang="it-IT" sz="2400" baseline="0" dirty="0" smtClean="0">
                <a:sym typeface="Wingdings" pitchFamily="2" charset="2"/>
              </a:rPr>
              <a:t>scenari? Casi </a:t>
            </a:r>
            <a:r>
              <a:rPr lang="it-IT" sz="2400" baseline="0" dirty="0" smtClean="0">
                <a:sym typeface="Wingdings" pitchFamily="2" charset="2"/>
              </a:rPr>
              <a:t>di sfiga rimanevano </a:t>
            </a:r>
            <a:r>
              <a:rPr lang="it-IT" sz="2400" baseline="0" dirty="0" smtClean="0">
                <a:sym typeface="Wingdings" pitchFamily="2" charset="2"/>
              </a:rPr>
              <a:t>49 quote </a:t>
            </a:r>
            <a:r>
              <a:rPr lang="it-IT" sz="2400" baseline="0" dirty="0" smtClean="0">
                <a:sym typeface="Wingdings" pitchFamily="2" charset="2"/>
              </a:rPr>
              <a:t>di interessi! </a:t>
            </a:r>
            <a:r>
              <a:rPr lang="it-IT" sz="2400" baseline="0" dirty="0" smtClean="0">
                <a:sym typeface="Wingdings" pitchFamily="2" charset="2"/>
              </a:rPr>
              <a:t>Se la Nave arrivava a </a:t>
            </a:r>
            <a:r>
              <a:rPr lang="it-IT" sz="2400" baseline="0" dirty="0" smtClean="0">
                <a:sym typeface="Wingdings" pitchFamily="2" charset="2"/>
              </a:rPr>
              <a:t>destinazione </a:t>
            </a:r>
            <a:r>
              <a:rPr lang="it-IT" sz="2400" baseline="0" dirty="0" smtClean="0">
                <a:sym typeface="Wingdings" pitchFamily="2" charset="2"/>
              </a:rPr>
              <a:t>“perdeva” sua </a:t>
            </a:r>
            <a:r>
              <a:rPr lang="it-IT" sz="2400" baseline="0" dirty="0" smtClean="0">
                <a:sym typeface="Wingdings" pitchFamily="2" charset="2"/>
              </a:rPr>
              <a:t>quota e in + recuperato il denaro </a:t>
            </a:r>
            <a:r>
              <a:rPr lang="it-IT" sz="2400" baseline="0" dirty="0" smtClean="0">
                <a:sym typeface="Wingdings" pitchFamily="2" charset="2"/>
              </a:rPr>
              <a:t>prestato</a:t>
            </a:r>
          </a:p>
          <a:p>
            <a:r>
              <a:rPr lang="it-IT" sz="2400" baseline="0" dirty="0" smtClean="0">
                <a:sym typeface="Wingdings" pitchFamily="2" charset="2"/>
              </a:rPr>
              <a:t> </a:t>
            </a:r>
            <a:r>
              <a:rPr lang="it-IT" sz="2400" baseline="0" dirty="0" smtClean="0">
                <a:sym typeface="Wingdings" pitchFamily="2" charset="2"/>
              </a:rPr>
              <a:t>Roma diviene la padrone del mediterraneo, i cittadini romano-italici si dedicano </a:t>
            </a:r>
            <a:r>
              <a:rPr lang="it-IT" sz="2400" baseline="0" dirty="0" smtClean="0">
                <a:sym typeface="Wingdings" pitchFamily="2" charset="2"/>
              </a:rPr>
              <a:t>addirittura alla </a:t>
            </a:r>
            <a:r>
              <a:rPr lang="it-IT" sz="2400" baseline="0" dirty="0" smtClean="0">
                <a:sym typeface="Wingdings" pitchFamily="2" charset="2"/>
              </a:rPr>
              <a:t>mercatura</a:t>
            </a:r>
            <a:endParaRPr lang="it-IT" sz="14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51</a:t>
            </a:fld>
            <a:endParaRPr 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Roma</a:t>
            </a:r>
            <a:r>
              <a:rPr lang="it-IT" sz="2000" baseline="0" dirty="0" smtClean="0"/>
              <a:t> i</a:t>
            </a:r>
            <a:r>
              <a:rPr lang="it-IT" sz="2000" dirty="0" smtClean="0"/>
              <a:t>mpone</a:t>
            </a:r>
            <a:r>
              <a:rPr lang="it-IT" sz="2000" baseline="0" dirty="0" smtClean="0"/>
              <a:t> regole economiche </a:t>
            </a:r>
            <a:r>
              <a:rPr lang="it-IT" sz="2000" baseline="0" dirty="0" smtClean="0"/>
              <a:t>che mettevano in una posizione di vantaggio i Romani italici contro il resto dei loro </a:t>
            </a:r>
            <a:r>
              <a:rPr lang="it-IT" sz="2000" baseline="0" dirty="0" smtClean="0"/>
              <a:t>competitori</a:t>
            </a:r>
          </a:p>
          <a:p>
            <a:pPr>
              <a:buFont typeface="Wingdings"/>
              <a:buChar char="à"/>
            </a:pPr>
            <a:r>
              <a:rPr lang="it-IT" sz="2000" baseline="0" dirty="0" smtClean="0">
                <a:sym typeface="Wingdings" pitchFamily="2" charset="2"/>
              </a:rPr>
              <a:t>misura </a:t>
            </a:r>
            <a:r>
              <a:rPr lang="it-IT" sz="2000" baseline="0" dirty="0" smtClean="0">
                <a:sym typeface="Wingdings" pitchFamily="2" charset="2"/>
              </a:rPr>
              <a:t>apparentemente che dimostra azioni </a:t>
            </a:r>
            <a:r>
              <a:rPr lang="it-IT" sz="2000" baseline="0" dirty="0" smtClean="0">
                <a:sym typeface="Wingdings" pitchFamily="2" charset="2"/>
              </a:rPr>
              <a:t>dimostrative che mostrano </a:t>
            </a:r>
            <a:r>
              <a:rPr lang="it-IT" sz="2000" baseline="0" dirty="0" smtClean="0">
                <a:sym typeface="Wingdings" pitchFamily="2" charset="2"/>
              </a:rPr>
              <a:t>l’imposta ad </a:t>
            </a:r>
            <a:r>
              <a:rPr lang="it-IT" sz="2000" baseline="0" dirty="0" err="1" smtClean="0">
                <a:sym typeface="Wingdings" pitchFamily="2" charset="2"/>
              </a:rPr>
              <a:t>Ambracia</a:t>
            </a:r>
            <a:r>
              <a:rPr lang="it-IT" sz="2000" baseline="0" dirty="0" smtClean="0">
                <a:sym typeface="Wingdings" pitchFamily="2" charset="2"/>
              </a:rPr>
              <a:t>, la città </a:t>
            </a:r>
            <a:r>
              <a:rPr lang="it-IT" sz="2000" baseline="0" dirty="0" smtClean="0">
                <a:sym typeface="Wingdings" pitchFamily="2" charset="2"/>
              </a:rPr>
              <a:t>ottiene la libertà e </a:t>
            </a:r>
            <a:r>
              <a:rPr lang="it-IT" sz="2000" baseline="0" dirty="0" smtClean="0">
                <a:sym typeface="Wingdings" pitchFamily="2" charset="2"/>
              </a:rPr>
              <a:t>la riscossione </a:t>
            </a:r>
            <a:r>
              <a:rPr lang="it-IT" sz="2000" baseline="0" dirty="0" smtClean="0">
                <a:sym typeface="Wingdings" pitchFamily="2" charset="2"/>
              </a:rPr>
              <a:t>dei dazi, misura protezionistica e di mancato pagamento dei cittadini </a:t>
            </a:r>
            <a:r>
              <a:rPr lang="it-IT" sz="2000" baseline="0" dirty="0" smtClean="0">
                <a:sym typeface="Wingdings" pitchFamily="2" charset="2"/>
              </a:rPr>
              <a:t>Romani</a:t>
            </a:r>
          </a:p>
          <a:p>
            <a:pPr>
              <a:buFont typeface="Wingdings"/>
              <a:buNone/>
            </a:pPr>
            <a:r>
              <a:rPr lang="it-IT" sz="2000" baseline="0" dirty="0" smtClean="0">
                <a:sym typeface="Wingdings" pitchFamily="2" charset="2"/>
              </a:rPr>
              <a:t> </a:t>
            </a:r>
            <a:r>
              <a:rPr lang="it-IT" sz="2000" baseline="0" dirty="0" smtClean="0">
                <a:sym typeface="Wingdings" pitchFamily="2" charset="2"/>
              </a:rPr>
              <a:t>città </a:t>
            </a:r>
            <a:r>
              <a:rPr lang="it-IT" sz="2000" baseline="0" dirty="0" smtClean="0">
                <a:sym typeface="Wingdings" pitchFamily="2" charset="2"/>
              </a:rPr>
              <a:t>provinciale come tale </a:t>
            </a:r>
            <a:r>
              <a:rPr lang="it-IT" sz="2000" baseline="0" dirty="0" err="1" smtClean="0">
                <a:sym typeface="Wingdings" pitchFamily="2" charset="2"/>
              </a:rPr>
              <a:t>municipium</a:t>
            </a:r>
            <a:r>
              <a:rPr lang="it-IT" sz="2000" baseline="0" dirty="0" smtClean="0">
                <a:sym typeface="Wingdings" pitchFamily="2" charset="2"/>
              </a:rPr>
              <a:t> </a:t>
            </a:r>
            <a:r>
              <a:rPr lang="it-IT" sz="2000" baseline="0" dirty="0" smtClean="0">
                <a:sym typeface="Wingdings" pitchFamily="2" charset="2"/>
              </a:rPr>
              <a:t>può godere di una cittadinanza </a:t>
            </a:r>
            <a:r>
              <a:rPr lang="it-IT" sz="2000" baseline="0" dirty="0" smtClean="0">
                <a:sym typeface="Wingdings" pitchFamily="2" charset="2"/>
              </a:rPr>
              <a:t>romana, quindi è un caso privilegiato</a:t>
            </a:r>
            <a:endParaRPr lang="it-IT" baseline="0" dirty="0" smtClean="0">
              <a:sym typeface="Wingdings" pitchFamily="2" charset="2"/>
            </a:endParaRPr>
          </a:p>
        </p:txBody>
      </p:sp>
      <p:sp>
        <p:nvSpPr>
          <p:cNvPr id="4" name="Segnaposto numero diapositiva 3"/>
          <p:cNvSpPr>
            <a:spLocks noGrp="1"/>
          </p:cNvSpPr>
          <p:nvPr>
            <p:ph type="sldNum" sz="quarter" idx="10"/>
          </p:nvPr>
        </p:nvSpPr>
        <p:spPr/>
        <p:txBody>
          <a:bodyPr/>
          <a:lstStyle/>
          <a:p>
            <a:fld id="{D3F7B10B-BD99-4C93-851C-1943BDF7551B}" type="slidenum">
              <a:rPr lang="it-IT" smtClean="0"/>
              <a:pPr/>
              <a:t>52</a:t>
            </a:fld>
            <a:endParaRPr lang="it-IT"/>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Trasporto del vino, esportazione del Vino che raggiungono coste galliche</a:t>
            </a:r>
            <a:r>
              <a:rPr lang="it-IT" sz="1800" baseline="0" dirty="0" smtClean="0"/>
              <a:t> e spagnole</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56</a:t>
            </a:fld>
            <a:endParaRPr lang="it-IT"/>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Mediterraneo occidentale, che rinvenute lungo la costa Francese che è un</a:t>
            </a:r>
            <a:r>
              <a:rPr lang="it-IT" sz="2400" baseline="0" dirty="0" smtClean="0"/>
              <a:t>a costa bassa</a:t>
            </a:r>
            <a:endParaRPr lang="it-IT" sz="24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58</a:t>
            </a:fld>
            <a:endParaRPr lang="it-IT"/>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Relitto della </a:t>
            </a:r>
            <a:r>
              <a:rPr lang="it-IT" sz="1800" dirty="0" err="1" smtClean="0"/>
              <a:t>madrag</a:t>
            </a:r>
            <a:r>
              <a:rPr lang="it-IT" sz="1800" dirty="0" smtClean="0"/>
              <a:t>, carico di 20 tonnellate di anfore, destinati ai romani italici della provincia transalpina, </a:t>
            </a:r>
            <a:r>
              <a:rPr lang="it-IT" sz="1800" dirty="0" err="1" smtClean="0"/>
              <a:t>elites</a:t>
            </a:r>
            <a:r>
              <a:rPr lang="it-IT" sz="1800" dirty="0" smtClean="0"/>
              <a:t> galliche ed iberiche, dimostrazione</a:t>
            </a:r>
            <a:r>
              <a:rPr lang="it-IT" sz="1800" baseline="0" dirty="0" smtClean="0"/>
              <a:t> loro </a:t>
            </a:r>
            <a:r>
              <a:rPr lang="it-IT" sz="1800" baseline="0" dirty="0" err="1" smtClean="0"/>
              <a:t>civilitas</a:t>
            </a:r>
            <a:r>
              <a:rPr lang="it-IT" sz="1800" baseline="0" dirty="0" smtClean="0"/>
              <a:t>, vino prodotto di pregio, destinate alla Gallia interna</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59</a:t>
            </a:fld>
            <a:endParaRPr lang="it-IT"/>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800" dirty="0" smtClean="0"/>
              <a:t>Come veniva</a:t>
            </a:r>
            <a:r>
              <a:rPr lang="it-IT" sz="1800" baseline="0" dirty="0" smtClean="0"/>
              <a:t> sistemato il carico, contenitori pensati per essere spediti in un certo modo, attestazioni di anfore italiche, in Britannia si spiegano con </a:t>
            </a:r>
            <a:r>
              <a:rPr lang="it-IT" sz="1800" baseline="0" dirty="0" smtClean="0"/>
              <a:t>il </a:t>
            </a:r>
            <a:r>
              <a:rPr lang="it-IT" sz="1800" baseline="0" dirty="0" smtClean="0"/>
              <a:t>commercio dello stagno</a:t>
            </a:r>
            <a:endParaRPr lang="it-IT" sz="18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60</a:t>
            </a:fld>
            <a:endParaRPr lang="it-IT"/>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smtClean="0"/>
              <a:t>Possibilità di ottenere ottimi redditi con vino</a:t>
            </a:r>
            <a:r>
              <a:rPr lang="it-IT" sz="2400" baseline="0" dirty="0" smtClean="0"/>
              <a:t> ed olio</a:t>
            </a:r>
            <a:endParaRPr lang="it-IT" sz="24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62</a:t>
            </a:fld>
            <a:endParaRPr lang="it-IT"/>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000" dirty="0" smtClean="0"/>
              <a:t>Possibilità</a:t>
            </a:r>
            <a:r>
              <a:rPr lang="it-IT" sz="2000" baseline="0" dirty="0" smtClean="0"/>
              <a:t> di riempire i vuoti del carico, ceramica a fine di mensa prodotta a </a:t>
            </a:r>
            <a:r>
              <a:rPr lang="it-IT" sz="2000" baseline="0" dirty="0" err="1" smtClean="0"/>
              <a:t>Neapolis</a:t>
            </a:r>
            <a:r>
              <a:rPr lang="it-IT" sz="2000" baseline="0" dirty="0" smtClean="0"/>
              <a:t> sede di una delle principali di attività ceramica durante il </a:t>
            </a:r>
            <a:r>
              <a:rPr lang="it-IT" sz="2000" baseline="0" dirty="0" err="1" smtClean="0"/>
              <a:t>III</a:t>
            </a:r>
            <a:r>
              <a:rPr lang="it-IT" sz="2000" baseline="0" dirty="0" smtClean="0"/>
              <a:t> e I secolo avanti Cristo, campana a raggio di circolazione analoga per l’anfore </a:t>
            </a:r>
            <a:r>
              <a:rPr lang="it-IT" sz="2000" baseline="0" dirty="0" err="1" smtClean="0"/>
              <a:t>dressel</a:t>
            </a:r>
            <a:r>
              <a:rPr lang="it-IT" sz="2000" baseline="0" dirty="0" smtClean="0"/>
              <a:t>, viaggia a costo zero per evitare che la nave si sbilanci</a:t>
            </a:r>
            <a:endParaRPr lang="it-IT" sz="20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63</a:t>
            </a:fld>
            <a:endParaRPr lang="it-IT"/>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2400" dirty="0" err="1" smtClean="0"/>
              <a:t>Dressel</a:t>
            </a:r>
            <a:r>
              <a:rPr lang="it-IT" sz="2400" dirty="0" smtClean="0"/>
              <a:t> 2 la distribuzione di questo</a:t>
            </a:r>
            <a:r>
              <a:rPr lang="it-IT" sz="2400" baseline="0" dirty="0" smtClean="0"/>
              <a:t> nuovo contenitore, molto + contenuta perché è cambiata il mondo, Italia centro di importazione non esportazione</a:t>
            </a:r>
            <a:endParaRPr lang="it-IT" sz="2400"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64</a:t>
            </a:fld>
            <a:endParaRPr lang="it-IT"/>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D3F7B10B-BD99-4C93-851C-1943BDF7551B}" type="slidenum">
              <a:rPr lang="it-IT" smtClean="0"/>
              <a:pPr/>
              <a:t>71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A6FCCB46-A1F8-4F88-A4DB-E54A5B00A189}"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E70F3040-9FF8-4615-8E61-E27260A0002F}"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2F65CE6B-93B6-42E8-89B1-5801379189DD}"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7B74D99F-D3BA-491A-85A5-39D915B8F043}"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6BF3A4CD-18D2-4E54-8576-FE978EEA9230}"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94C5E238-31DA-4675-A683-F4EF46771FF9}"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D0D7102E-B639-41D8-9695-FC93493D2733}"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01E22FA9-B340-484D-A0D9-1EEA0807F14A}"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258CF29C-3127-4A56-B443-4B71DF028406}"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99B33775-7FF3-4F52-9DEB-85173E1F81D3}"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777AE8EB-FCC9-4A0A-9636-A1450F99BF38}"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chemeClr val="accent2">
                <a:gamma/>
                <a:shade val="46275"/>
                <a:invGamma/>
              </a:schemeClr>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8E0BBC5-37E7-4469-876F-C724451B2932}"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5.jpeg"/><Relationship Id="rId4" Type="http://schemas.openxmlformats.org/officeDocument/2006/relationships/image" Target="../media/image14.jpe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5.jpeg"/><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26.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6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995301" y="465735"/>
            <a:ext cx="7200900" cy="4832092"/>
          </a:xfrm>
          <a:prstGeom prst="rect">
            <a:avLst/>
          </a:prstGeom>
          <a:solidFill>
            <a:srgbClr val="FF99CC"/>
          </a:solidFill>
          <a:ln w="38100">
            <a:solidFill>
              <a:srgbClr val="808000"/>
            </a:solidFill>
            <a:miter lim="800000"/>
            <a:headEnd/>
            <a:tailEnd/>
          </a:ln>
          <a:effectLst/>
        </p:spPr>
        <p:txBody>
          <a:bodyPr>
            <a:spAutoFit/>
          </a:bodyPr>
          <a:lstStyle/>
          <a:p>
            <a:pPr algn="just"/>
            <a:r>
              <a:rPr lang="it-IT" b="1" dirty="0"/>
              <a:t>     </a:t>
            </a:r>
            <a:r>
              <a:rPr lang="it-IT" sz="2800" b="1" dirty="0">
                <a:latin typeface="Times New Roman" pitchFamily="18" charset="0"/>
              </a:rPr>
              <a:t>Gli equilibri delle strutture economiche dell’Italia romana furono profondamente scossi dagli anni della II guerra punica e dalle distruzioni che essa produsse soprattutto nella parte centro-meridionale dell’Italia.</a:t>
            </a:r>
          </a:p>
          <a:p>
            <a:pPr algn="just"/>
            <a:endParaRPr lang="it-IT" sz="2800" b="1" dirty="0">
              <a:latin typeface="Times New Roman" pitchFamily="18" charset="0"/>
            </a:endParaRPr>
          </a:p>
          <a:p>
            <a:pPr algn="just"/>
            <a:r>
              <a:rPr lang="it-IT" sz="2800" b="1" dirty="0">
                <a:latin typeface="Times New Roman" pitchFamily="18" charset="0"/>
              </a:rPr>
              <a:t>     La piccola proprietà contadina, fondamentale autosufficiente, risultò inadeguata  per il nuovo contesto determinato dall’unificazione dell’Italia centro-meridionale sotto il dominio di Roma</a:t>
            </a:r>
            <a:r>
              <a:rPr lang="it-IT" sz="2400" b="1" dirty="0">
                <a:latin typeface="Times New Roman" pitchFamily="18" charset="0"/>
              </a:rPr>
              <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971550" y="1268413"/>
            <a:ext cx="7200900" cy="4832092"/>
          </a:xfrm>
          <a:prstGeom prst="rect">
            <a:avLst/>
          </a:prstGeom>
          <a:solidFill>
            <a:srgbClr val="99CCFF"/>
          </a:solidFill>
          <a:ln w="38100">
            <a:solidFill>
              <a:srgbClr val="808000"/>
            </a:solidFill>
            <a:miter lim="800000"/>
            <a:headEnd/>
            <a:tailEnd/>
          </a:ln>
          <a:effectLst/>
        </p:spPr>
        <p:txBody>
          <a:bodyPr>
            <a:spAutoFit/>
          </a:bodyPr>
          <a:lstStyle/>
          <a:p>
            <a:pPr algn="just"/>
            <a:r>
              <a:rPr lang="it-IT" sz="2000" b="1" dirty="0">
                <a:latin typeface="Times New Roman" pitchFamily="18" charset="0"/>
              </a:rPr>
              <a:t>     </a:t>
            </a:r>
            <a:r>
              <a:rPr lang="it-IT" sz="2800" b="1" dirty="0">
                <a:latin typeface="Times New Roman" pitchFamily="18" charset="0"/>
              </a:rPr>
              <a:t>Diversamente dall’Italia settentrionale, oggetto di grandi interventi agrimensori nel II secolo a.C., nell’Italia meridionale si hanno interventi solo sporadici e occasionali: dopo le due colonie di </a:t>
            </a:r>
            <a:r>
              <a:rPr lang="it-IT" sz="2800" b="1" dirty="0" err="1">
                <a:latin typeface="Times New Roman" pitchFamily="18" charset="0"/>
              </a:rPr>
              <a:t>Minturno</a:t>
            </a:r>
            <a:r>
              <a:rPr lang="it-IT" sz="2800" b="1" dirty="0">
                <a:latin typeface="Times New Roman" pitchFamily="18" charset="0"/>
              </a:rPr>
              <a:t> e </a:t>
            </a:r>
            <a:r>
              <a:rPr lang="it-IT" sz="2800" b="1" dirty="0" err="1">
                <a:latin typeface="Times New Roman" pitchFamily="18" charset="0"/>
              </a:rPr>
              <a:t>Sinuessa</a:t>
            </a:r>
            <a:r>
              <a:rPr lang="it-IT" sz="2800" b="1" dirty="0">
                <a:latin typeface="Times New Roman" pitchFamily="18" charset="0"/>
              </a:rPr>
              <a:t> (del 295), si deve aspettare al 194 per avere la deduzione di nuove colonie a Volturno, </a:t>
            </a:r>
            <a:r>
              <a:rPr lang="it-IT" sz="2800" b="1" dirty="0" err="1">
                <a:latin typeface="Times New Roman" pitchFamily="18" charset="0"/>
              </a:rPr>
              <a:t>Literno</a:t>
            </a:r>
            <a:r>
              <a:rPr lang="it-IT" sz="2800" b="1" dirty="0">
                <a:latin typeface="Times New Roman" pitchFamily="18" charset="0"/>
              </a:rPr>
              <a:t> e Pozzuoli. </a:t>
            </a:r>
          </a:p>
          <a:p>
            <a:pPr algn="just"/>
            <a:r>
              <a:rPr lang="it-IT" sz="2800" b="1" dirty="0">
                <a:latin typeface="Times New Roman" pitchFamily="18" charset="0"/>
              </a:rPr>
              <a:t>     La grande azienda, almeno nella sua prima fase, si sviluppa su terreni non centuriati anche se delimitati, come era l’agro pubblico.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localizzazione colonie"/>
          <p:cNvPicPr>
            <a:picLocks noChangeAspect="1" noChangeArrowheads="1"/>
          </p:cNvPicPr>
          <p:nvPr/>
        </p:nvPicPr>
        <p:blipFill>
          <a:blip r:embed="rId3" cstate="print"/>
          <a:srcRect/>
          <a:stretch>
            <a:fillRect/>
          </a:stretch>
        </p:blipFill>
        <p:spPr bwMode="auto">
          <a:xfrm>
            <a:off x="-2790496" y="-867103"/>
            <a:ext cx="15213724" cy="772510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http://poliremi.altervista.org/immagini/roma/Fedmarit.JPG"/>
          <p:cNvPicPr>
            <a:picLocks noChangeAspect="1" noChangeArrowheads="1"/>
          </p:cNvPicPr>
          <p:nvPr/>
        </p:nvPicPr>
        <p:blipFill>
          <a:blip r:embed="rId3"/>
          <a:srcRect/>
          <a:stretch>
            <a:fillRect/>
          </a:stretch>
        </p:blipFill>
        <p:spPr bwMode="auto">
          <a:xfrm>
            <a:off x="38100" y="-1295400"/>
            <a:ext cx="9105900" cy="81534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http://romaeredidiunimpero.altervista.org/wp-content/uploads/2015/06/colonia_5.jpg"/>
          <p:cNvPicPr>
            <a:picLocks noChangeAspect="1" noChangeArrowheads="1"/>
          </p:cNvPicPr>
          <p:nvPr/>
        </p:nvPicPr>
        <p:blipFill>
          <a:blip r:embed="rId3"/>
          <a:srcRect/>
          <a:stretch>
            <a:fillRect/>
          </a:stretch>
        </p:blipFill>
        <p:spPr bwMode="auto">
          <a:xfrm>
            <a:off x="0" y="1"/>
            <a:ext cx="9144000"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971550" y="1268413"/>
            <a:ext cx="7200900" cy="5262979"/>
          </a:xfrm>
          <a:prstGeom prst="rect">
            <a:avLst/>
          </a:prstGeom>
          <a:solidFill>
            <a:srgbClr val="99CCFF"/>
          </a:solidFill>
          <a:ln w="38100">
            <a:solidFill>
              <a:srgbClr val="808000"/>
            </a:solidFill>
            <a:miter lim="800000"/>
            <a:headEnd/>
            <a:tailEnd/>
          </a:ln>
          <a:effectLst/>
        </p:spPr>
        <p:txBody>
          <a:bodyPr>
            <a:spAutoFit/>
          </a:bodyPr>
          <a:lstStyle/>
          <a:p>
            <a:pPr algn="just"/>
            <a:r>
              <a:rPr lang="it-IT" b="1" dirty="0"/>
              <a:t>     </a:t>
            </a:r>
            <a:r>
              <a:rPr lang="it-IT" sz="2800" b="1" dirty="0">
                <a:latin typeface="Times New Roman" pitchFamily="18" charset="0"/>
              </a:rPr>
              <a:t>Le nuove strutture produttive determinano trasformazioni sul popolamento: in Calabria, ad esempio, è stato osservato che i siti abitativi, durante il periodo ellenistico distribuiti a macchia, in età romana si vengano a disporre lungo la via litoranea, probabilmente a scapito di quelli siti in altura. Per i siti romani hanno un particolare rilievo gli approdi e i corsi d’acqua, utilizzati per convogliare verso i centri di consumo i prodotti dell’interno, principalmente legname e pece.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930166"/>
            <a:ext cx="9144000" cy="5262979"/>
          </a:xfrm>
          <a:prstGeom prst="rect">
            <a:avLst/>
          </a:prstGeom>
          <a:solidFill>
            <a:srgbClr val="99CCFF"/>
          </a:solidFill>
          <a:ln w="38100">
            <a:solidFill>
              <a:srgbClr val="808000"/>
            </a:solidFill>
            <a:miter lim="800000"/>
            <a:headEnd/>
            <a:tailEnd/>
          </a:ln>
          <a:effectLst/>
        </p:spPr>
        <p:txBody>
          <a:bodyPr wrap="square">
            <a:spAutoFit/>
          </a:bodyPr>
          <a:lstStyle/>
          <a:p>
            <a:pPr algn="just"/>
            <a:r>
              <a:rPr lang="it-IT" sz="2400" b="1" dirty="0">
                <a:latin typeface="Times New Roman" pitchFamily="18" charset="0"/>
              </a:rPr>
              <a:t>     Il primo fattore di trasformazione  deve essere visto nelle confische  di terra realizzate a danno degli alleati italici che nel corso del conflitto avevano defezionato. Attraverso tali confische larghissime estensioni di terreni furono trasformati in </a:t>
            </a:r>
            <a:r>
              <a:rPr lang="it-IT" sz="2400" b="1" i="1" dirty="0" err="1">
                <a:latin typeface="Times New Roman" pitchFamily="18" charset="0"/>
              </a:rPr>
              <a:t>ager</a:t>
            </a:r>
            <a:r>
              <a:rPr lang="it-IT" sz="2400" b="1" i="1" dirty="0">
                <a:latin typeface="Times New Roman" pitchFamily="18" charset="0"/>
              </a:rPr>
              <a:t> </a:t>
            </a:r>
            <a:r>
              <a:rPr lang="it-IT" sz="2400" b="1" i="1" dirty="0" err="1">
                <a:latin typeface="Times New Roman" pitchFamily="18" charset="0"/>
              </a:rPr>
              <a:t>publicus</a:t>
            </a:r>
            <a:r>
              <a:rPr lang="it-IT" sz="2400" b="1" dirty="0">
                <a:latin typeface="Times New Roman" pitchFamily="18" charset="0"/>
              </a:rPr>
              <a:t>. Questo nuovo </a:t>
            </a:r>
            <a:r>
              <a:rPr lang="it-IT" sz="2400" b="1" i="1" dirty="0" err="1">
                <a:latin typeface="Times New Roman" pitchFamily="18" charset="0"/>
              </a:rPr>
              <a:t>ager</a:t>
            </a:r>
            <a:r>
              <a:rPr lang="it-IT" sz="2400" b="1" i="1" dirty="0">
                <a:latin typeface="Times New Roman" pitchFamily="18" charset="0"/>
              </a:rPr>
              <a:t> </a:t>
            </a:r>
            <a:r>
              <a:rPr lang="it-IT" sz="2400" b="1" i="1" dirty="0" err="1">
                <a:latin typeface="Times New Roman" pitchFamily="18" charset="0"/>
              </a:rPr>
              <a:t>publicus</a:t>
            </a:r>
            <a:r>
              <a:rPr lang="it-IT" sz="2400" b="1" dirty="0">
                <a:latin typeface="Times New Roman" pitchFamily="18" charset="0"/>
              </a:rPr>
              <a:t> poteva  essere oggetto di occupazione e quindi costituire la base per concentrazioni fondiarie.  </a:t>
            </a:r>
          </a:p>
          <a:p>
            <a:pPr algn="just"/>
            <a:endParaRPr lang="it-IT" sz="2400" b="1" dirty="0">
              <a:latin typeface="Times New Roman" pitchFamily="18" charset="0"/>
            </a:endParaRPr>
          </a:p>
          <a:p>
            <a:pPr algn="just"/>
            <a:r>
              <a:rPr lang="it-IT" sz="2400" b="1" dirty="0">
                <a:latin typeface="Times New Roman" pitchFamily="18" charset="0"/>
              </a:rPr>
              <a:t>     Nel complesso, tali confische sembrano avere un’estensione complessiva di ca. 10.000 km quadrati.</a:t>
            </a:r>
          </a:p>
          <a:p>
            <a:pPr algn="just"/>
            <a:endParaRPr lang="it-IT" sz="2400" b="1" dirty="0">
              <a:latin typeface="Times New Roman" pitchFamily="18" charset="0"/>
            </a:endParaRPr>
          </a:p>
          <a:p>
            <a:pPr algn="just"/>
            <a:r>
              <a:rPr lang="it-IT" sz="2400" b="1" dirty="0">
                <a:latin typeface="Times New Roman" pitchFamily="18" charset="0"/>
              </a:rPr>
              <a:t>     Anche se, in teoria, l’occupazione dell’agro pubblico era aperta a tutti i cittadini romani, in pratica il suo utilizzo era un privilegio riservato ai più ricchi soprattutto nel momento in cui  l’afflusso di capitali proveniente dai bottini di guerra creava nuove opportunità.</a:t>
            </a:r>
            <a:r>
              <a:rPr lang="it-IT" sz="2400" b="1" dirty="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1056290"/>
            <a:ext cx="9144000" cy="4524315"/>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000" b="1" dirty="0">
                <a:latin typeface="Times New Roman" pitchFamily="18" charset="0"/>
              </a:rPr>
              <a:t>     </a:t>
            </a:r>
            <a:r>
              <a:rPr lang="it-IT" sz="3200" b="1" dirty="0">
                <a:latin typeface="Times New Roman" pitchFamily="18" charset="0"/>
              </a:rPr>
              <a:t>Al peso delle devastazioni prodotte dalla guerra e delle confische, si deve aggiungere anche lo spopolamento delle campagne, determinato o indotto dal conflitto. </a:t>
            </a:r>
          </a:p>
          <a:p>
            <a:pPr algn="just"/>
            <a:r>
              <a:rPr lang="it-IT" sz="3200" b="1" dirty="0">
                <a:latin typeface="Times New Roman" pitchFamily="18" charset="0"/>
              </a:rPr>
              <a:t>     E’ possibile che lo spostamento, nel 180, di 40.000 Liguri con le loro famiglie nel territorio di Benevento sia stato determinato proprio dalla necessità di ripopolare e far ripartire la produzione agricola in quest’area.</a:t>
            </a:r>
            <a:r>
              <a:rPr lang="it-IT" sz="3200" b="1" dirty="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0" y="0"/>
            <a:ext cx="9144000" cy="4893647"/>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400" b="1" dirty="0"/>
              <a:t>     </a:t>
            </a:r>
            <a:r>
              <a:rPr lang="it-IT" sz="2400" b="1" dirty="0">
                <a:latin typeface="Times New Roman" pitchFamily="18" charset="0"/>
              </a:rPr>
              <a:t>Un ulteriore elemento di novità è rappresentato dall’impiego in misura sempre crescente di schiavi da impiegare nei lavoro agricoli.</a:t>
            </a:r>
          </a:p>
          <a:p>
            <a:pPr algn="just"/>
            <a:r>
              <a:rPr lang="it-IT" sz="2400" b="1" dirty="0">
                <a:latin typeface="Times New Roman" pitchFamily="18" charset="0"/>
              </a:rPr>
              <a:t>     L’elemento di novità non è la presenza dello schiavo, già attestato in precedenza, quanto piuttosto le dimensioni della sua presenza come forza lavoro.</a:t>
            </a:r>
          </a:p>
          <a:p>
            <a:pPr algn="just"/>
            <a:endParaRPr lang="it-IT" sz="2400" b="1" dirty="0">
              <a:latin typeface="Times New Roman" pitchFamily="18" charset="0"/>
            </a:endParaRPr>
          </a:p>
          <a:p>
            <a:pPr algn="just"/>
            <a:r>
              <a:rPr lang="it-IT" sz="2400" b="1" dirty="0">
                <a:latin typeface="Times New Roman" pitchFamily="18" charset="0"/>
              </a:rPr>
              <a:t>     E’ questo un fenomeno che non è mai stato in realtà predominante nel mondo antico ad eccezione che in Italia e in Sicilia.</a:t>
            </a:r>
          </a:p>
          <a:p>
            <a:pPr algn="just"/>
            <a:endParaRPr lang="it-IT" sz="2400" b="1" dirty="0">
              <a:latin typeface="Times New Roman" pitchFamily="18" charset="0"/>
            </a:endParaRPr>
          </a:p>
          <a:p>
            <a:pPr algn="just"/>
            <a:r>
              <a:rPr lang="it-IT" sz="2400" b="1" dirty="0">
                <a:latin typeface="Times New Roman" pitchFamily="18" charset="0"/>
              </a:rPr>
              <a:t>     Anche in Italia, la diffusione del suo impiego è diversificata a seconda delle aree: gli schiavi devono aver rappresentato la parte predominante della manodopera nelle grandi aziende dell’Italia centro-meridionale.</a:t>
            </a:r>
            <a:r>
              <a:rPr lang="it-IT" sz="2400" b="1" dirty="0"/>
              <a:t> </a:t>
            </a:r>
          </a:p>
        </p:txBody>
      </p:sp>
      <p:sp>
        <p:nvSpPr>
          <p:cNvPr id="21507" name="Text Box 3"/>
          <p:cNvSpPr txBox="1">
            <a:spLocks noChangeArrowheads="1"/>
          </p:cNvSpPr>
          <p:nvPr/>
        </p:nvSpPr>
        <p:spPr bwMode="auto">
          <a:xfrm>
            <a:off x="977682" y="5288340"/>
            <a:ext cx="7200900" cy="1569660"/>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b="1" dirty="0"/>
              <a:t>     </a:t>
            </a:r>
            <a:r>
              <a:rPr lang="it-IT" sz="2400" b="1" dirty="0">
                <a:latin typeface="Times New Roman" pitchFamily="18" charset="0"/>
              </a:rPr>
              <a:t>Il lavoro libero salariato è difficile da quantificare, ma deve essere stata una componente che ha sempre giocato un ruolo complementare ed essenziale rispetto al lavoro servile.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ChangeArrowheads="1"/>
          </p:cNvSpPr>
          <p:nvPr/>
        </p:nvSpPr>
        <p:spPr bwMode="auto">
          <a:xfrm>
            <a:off x="0" y="0"/>
            <a:ext cx="9144000" cy="6555641"/>
          </a:xfrm>
          <a:prstGeom prst="rect">
            <a:avLst/>
          </a:prstGeom>
          <a:solidFill>
            <a:srgbClr val="CCFFFF"/>
          </a:solidFill>
          <a:ln w="38100">
            <a:solidFill>
              <a:srgbClr val="CC99FF"/>
            </a:solidFill>
            <a:miter lim="800000"/>
            <a:headEnd/>
            <a:tailEnd/>
          </a:ln>
          <a:effectLst/>
        </p:spPr>
        <p:txBody>
          <a:bodyPr wrap="square" anchor="ctr">
            <a:spAutoFit/>
          </a:bodyPr>
          <a:lstStyle/>
          <a:p>
            <a:pPr algn="just"/>
            <a:r>
              <a:rPr lang="it-IT" sz="2800" b="1" dirty="0">
                <a:latin typeface="Times New Roman" pitchFamily="18" charset="0"/>
              </a:rPr>
              <a:t>     Gli anni compresi tra la fine della guerra </a:t>
            </a:r>
            <a:r>
              <a:rPr lang="it-IT" sz="2800" b="1" dirty="0" err="1">
                <a:latin typeface="Times New Roman" pitchFamily="18" charset="0"/>
              </a:rPr>
              <a:t>annibalica</a:t>
            </a:r>
            <a:r>
              <a:rPr lang="it-IT" sz="2800" b="1" dirty="0">
                <a:latin typeface="Times New Roman" pitchFamily="18" charset="0"/>
              </a:rPr>
              <a:t> e la simultanea distruzione di Corinto e </a:t>
            </a:r>
            <a:r>
              <a:rPr lang="it-IT" sz="2800" b="1" dirty="0" err="1">
                <a:latin typeface="Times New Roman" pitchFamily="18" charset="0"/>
              </a:rPr>
              <a:t>Cartagine</a:t>
            </a:r>
            <a:r>
              <a:rPr lang="it-IT" sz="2800" b="1" dirty="0">
                <a:latin typeface="Times New Roman" pitchFamily="18" charset="0"/>
              </a:rPr>
              <a:t>, vedono profonde trasformazioni sul piano economico e sociale. La creazione delle province e le guerre condotte vittoriosamente contro le monarchie ellenistiche consentono di drenare enormi ricchezze verso Roma  e l’Italia, sotto forma sia bottini di guerra che di obblighi tributari a cui erano soggetti le popolazioni provinciali. </a:t>
            </a:r>
          </a:p>
          <a:p>
            <a:pPr algn="just"/>
            <a:endParaRPr lang="it-IT" sz="2800" b="1" dirty="0">
              <a:latin typeface="Times New Roman" pitchFamily="18" charset="0"/>
            </a:endParaRPr>
          </a:p>
          <a:p>
            <a:pPr algn="just"/>
            <a:r>
              <a:rPr lang="it-IT" sz="2800" b="1" dirty="0">
                <a:latin typeface="Times New Roman" pitchFamily="18" charset="0"/>
              </a:rPr>
              <a:t>     Tra la guerra </a:t>
            </a:r>
            <a:r>
              <a:rPr lang="it-IT" sz="2800" b="1" dirty="0" err="1">
                <a:latin typeface="Times New Roman" pitchFamily="18" charset="0"/>
              </a:rPr>
              <a:t>annibalica</a:t>
            </a:r>
            <a:r>
              <a:rPr lang="it-IT" sz="2800" b="1" dirty="0">
                <a:latin typeface="Times New Roman" pitchFamily="18" charset="0"/>
              </a:rPr>
              <a:t> e la terza guerra macedonica, solo di bottini di guerra Roma  incassò circa 250 milioni di </a:t>
            </a:r>
            <a:r>
              <a:rPr lang="it-IT" sz="2800" b="1" dirty="0" err="1">
                <a:latin typeface="Times New Roman" pitchFamily="18" charset="0"/>
              </a:rPr>
              <a:t>denarii</a:t>
            </a:r>
            <a:r>
              <a:rPr lang="it-IT" sz="2800" b="1" dirty="0">
                <a:latin typeface="Times New Roman" pitchFamily="18" charset="0"/>
              </a:rPr>
              <a:t> a cui si devono aggiungere i tributi versati in diversa forma dalle province. Secondo i calcoli del Frank, tra il 200 ed il 157 globalmente vi sarebbero state a Roma entrate per circa 610 milioni di </a:t>
            </a:r>
            <a:r>
              <a:rPr lang="it-IT" sz="2800" b="1" dirty="0" err="1">
                <a:latin typeface="Times New Roman" pitchFamily="18" charset="0"/>
              </a:rPr>
              <a:t>denarii</a:t>
            </a:r>
            <a:r>
              <a:rPr lang="it-IT" sz="2800" b="1" dirty="0">
                <a:latin typeface="Times New Roman" pitchFamily="18" charset="0"/>
              </a:rPr>
              <a:t>.</a:t>
            </a:r>
            <a:r>
              <a:rPr lang="it-IT" sz="2800" dirty="0">
                <a:latin typeface="Times New Roman" pitchFamily="18"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ChangeArrowheads="1"/>
          </p:cNvSpPr>
          <p:nvPr/>
        </p:nvSpPr>
        <p:spPr bwMode="auto">
          <a:xfrm>
            <a:off x="1" y="0"/>
            <a:ext cx="9144000" cy="5878532"/>
          </a:xfrm>
          <a:prstGeom prst="rect">
            <a:avLst/>
          </a:prstGeom>
          <a:solidFill>
            <a:srgbClr val="CCFFCC"/>
          </a:solidFill>
          <a:ln w="38100">
            <a:solidFill>
              <a:srgbClr val="33CCCC"/>
            </a:solidFill>
            <a:miter lim="800000"/>
            <a:headEnd/>
            <a:tailEnd/>
          </a:ln>
          <a:effectLst/>
        </p:spPr>
        <p:txBody>
          <a:bodyPr wrap="square" anchor="ctr">
            <a:spAutoFit/>
          </a:bodyPr>
          <a:lstStyle/>
          <a:p>
            <a:r>
              <a:rPr lang="it-IT" sz="2400" b="1" i="1" u="sng" dirty="0">
                <a:latin typeface="Times New Roman" pitchFamily="18" charset="0"/>
                <a:cs typeface="Times New Roman" pitchFamily="18" charset="0"/>
              </a:rPr>
              <a:t>Livio, </a:t>
            </a:r>
            <a:r>
              <a:rPr lang="it-IT" sz="2400" b="1" i="1" u="sng" dirty="0" err="1">
                <a:latin typeface="Times New Roman" pitchFamily="18" charset="0"/>
                <a:cs typeface="Times New Roman" pitchFamily="18" charset="0"/>
              </a:rPr>
              <a:t>XXXVII</a:t>
            </a:r>
            <a:r>
              <a:rPr lang="it-IT" sz="2400" b="1" i="1" u="sng" dirty="0">
                <a:latin typeface="Times New Roman" pitchFamily="18" charset="0"/>
                <a:cs typeface="Times New Roman" pitchFamily="18" charset="0"/>
              </a:rPr>
              <a:t>, 46, 1-4: bottino di </a:t>
            </a:r>
            <a:r>
              <a:rPr lang="it-IT" sz="2400" b="1" i="1" u="sng" dirty="0" err="1">
                <a:latin typeface="Times New Roman" pitchFamily="18" charset="0"/>
                <a:cs typeface="Times New Roman" pitchFamily="18" charset="0"/>
              </a:rPr>
              <a:t>Acilio</a:t>
            </a:r>
            <a:r>
              <a:rPr lang="it-IT" sz="2400" b="1" i="1" u="sng" dirty="0">
                <a:latin typeface="Times New Roman" pitchFamily="18" charset="0"/>
                <a:cs typeface="Times New Roman" pitchFamily="18" charset="0"/>
              </a:rPr>
              <a:t> </a:t>
            </a:r>
            <a:r>
              <a:rPr lang="it-IT" sz="2400" b="1" i="1" u="sng" dirty="0" err="1">
                <a:latin typeface="Times New Roman" pitchFamily="18" charset="0"/>
                <a:cs typeface="Times New Roman" pitchFamily="18" charset="0"/>
              </a:rPr>
              <a:t>Glabrione</a:t>
            </a:r>
            <a:endParaRPr lang="it-IT" sz="2400" b="1" i="1" u="sng" dirty="0">
              <a:latin typeface="Times New Roman" pitchFamily="18" charset="0"/>
              <a:cs typeface="Times New Roman" pitchFamily="18" charset="0"/>
            </a:endParaRPr>
          </a:p>
          <a:p>
            <a:endParaRPr lang="it-IT" sz="2400" dirty="0">
              <a:latin typeface="Times New Roman" pitchFamily="18" charset="0"/>
            </a:endParaRPr>
          </a:p>
          <a:p>
            <a:pPr algn="just" eaLnBrk="0" hangingPunct="0"/>
            <a:r>
              <a:rPr lang="it-IT" sz="2400" b="1" dirty="0">
                <a:latin typeface="Times New Roman" pitchFamily="18" charset="0"/>
                <a:cs typeface="Times New Roman" pitchFamily="18" charset="0"/>
              </a:rPr>
              <a:t>     </a:t>
            </a:r>
            <a:r>
              <a:rPr lang="it-IT" sz="2400" b="1" i="1" dirty="0">
                <a:latin typeface="Times New Roman" pitchFamily="18" charset="0"/>
                <a:cs typeface="Times New Roman" pitchFamily="18" charset="0"/>
              </a:rPr>
              <a:t>Mentre in Asia accadeva ciò, quasi contemporaneamente due proconsoli ritornarono a Roma dalle loro province, con la speranza del trionfo: Q. </a:t>
            </a:r>
            <a:r>
              <a:rPr lang="it-IT" sz="2400" b="1" i="1" dirty="0" err="1">
                <a:latin typeface="Times New Roman" pitchFamily="18" charset="0"/>
                <a:cs typeface="Times New Roman" pitchFamily="18" charset="0"/>
              </a:rPr>
              <a:t>Minucio</a:t>
            </a:r>
            <a:r>
              <a:rPr lang="it-IT" sz="2400" b="1" i="1" dirty="0">
                <a:latin typeface="Times New Roman" pitchFamily="18" charset="0"/>
                <a:cs typeface="Times New Roman" pitchFamily="18" charset="0"/>
              </a:rPr>
              <a:t> dalla Liguria, </a:t>
            </a:r>
            <a:r>
              <a:rPr lang="it-IT" sz="2400" b="1" i="1" dirty="0" err="1">
                <a:latin typeface="Times New Roman" pitchFamily="18" charset="0"/>
                <a:cs typeface="Times New Roman" pitchFamily="18" charset="0"/>
              </a:rPr>
              <a:t>Manio</a:t>
            </a:r>
            <a:r>
              <a:rPr lang="it-IT" sz="2400" b="1" i="1" dirty="0">
                <a:latin typeface="Times New Roman" pitchFamily="18" charset="0"/>
                <a:cs typeface="Times New Roman" pitchFamily="18" charset="0"/>
              </a:rPr>
              <a:t> </a:t>
            </a:r>
            <a:r>
              <a:rPr lang="it-IT" sz="2400" b="1" i="1" dirty="0" err="1">
                <a:latin typeface="Times New Roman" pitchFamily="18" charset="0"/>
                <a:cs typeface="Times New Roman" pitchFamily="18" charset="0"/>
              </a:rPr>
              <a:t>Acilio</a:t>
            </a:r>
            <a:r>
              <a:rPr lang="it-IT" sz="2400" b="1" i="1" dirty="0">
                <a:latin typeface="Times New Roman" pitchFamily="18" charset="0"/>
                <a:cs typeface="Times New Roman" pitchFamily="18" charset="0"/>
              </a:rPr>
              <a:t> dall’</a:t>
            </a:r>
            <a:r>
              <a:rPr lang="it-IT" sz="2400" b="1" i="1" dirty="0" err="1">
                <a:latin typeface="Times New Roman" pitchFamily="18" charset="0"/>
                <a:cs typeface="Times New Roman" pitchFamily="18" charset="0"/>
              </a:rPr>
              <a:t>Etolia</a:t>
            </a:r>
            <a:r>
              <a:rPr lang="it-IT" sz="2400" b="1" i="1" dirty="0">
                <a:latin typeface="Times New Roman" pitchFamily="18" charset="0"/>
                <a:cs typeface="Times New Roman" pitchFamily="18" charset="0"/>
              </a:rPr>
              <a:t>. </a:t>
            </a:r>
            <a:r>
              <a:rPr lang="it-IT" sz="2400" b="1" i="1" u="sng" dirty="0">
                <a:latin typeface="Times New Roman" pitchFamily="18" charset="0"/>
                <a:cs typeface="Times New Roman" pitchFamily="18" charset="0"/>
              </a:rPr>
              <a:t>Ascoltate le loro gesta, a </a:t>
            </a:r>
            <a:r>
              <a:rPr lang="it-IT" sz="2400" b="1" i="1" u="sng" dirty="0" err="1">
                <a:latin typeface="Times New Roman" pitchFamily="18" charset="0"/>
                <a:cs typeface="Times New Roman" pitchFamily="18" charset="0"/>
              </a:rPr>
              <a:t>Minucio</a:t>
            </a:r>
            <a:r>
              <a:rPr lang="it-IT" sz="2400" b="1" i="1" u="sng" dirty="0">
                <a:latin typeface="Times New Roman" pitchFamily="18" charset="0"/>
                <a:cs typeface="Times New Roman" pitchFamily="18" charset="0"/>
              </a:rPr>
              <a:t> il trionfo venne negato, mentre venne decretato, con grande consenso, ad </a:t>
            </a:r>
            <a:r>
              <a:rPr lang="it-IT" sz="2400" b="1" i="1" u="sng" dirty="0" err="1">
                <a:latin typeface="Times New Roman" pitchFamily="18" charset="0"/>
                <a:cs typeface="Times New Roman" pitchFamily="18" charset="0"/>
              </a:rPr>
              <a:t>Acilio</a:t>
            </a:r>
            <a:r>
              <a:rPr lang="it-IT" sz="2400" b="1" i="1" u="sng" dirty="0">
                <a:latin typeface="Times New Roman" pitchFamily="18" charset="0"/>
                <a:cs typeface="Times New Roman" pitchFamily="18" charset="0"/>
              </a:rPr>
              <a:t>. E costui, che trionfava  sul re Antioco e sugli </a:t>
            </a:r>
            <a:r>
              <a:rPr lang="it-IT" sz="2400" b="1" i="1" u="sng" dirty="0" err="1">
                <a:latin typeface="Times New Roman" pitchFamily="18" charset="0"/>
                <a:cs typeface="Times New Roman" pitchFamily="18" charset="0"/>
              </a:rPr>
              <a:t>Etoli</a:t>
            </a:r>
            <a:r>
              <a:rPr lang="it-IT" sz="2400" b="1" i="1" u="sng" dirty="0">
                <a:latin typeface="Times New Roman" pitchFamily="18" charset="0"/>
                <a:cs typeface="Times New Roman" pitchFamily="18" charset="0"/>
              </a:rPr>
              <a:t> fu fatto entrare in città</a:t>
            </a:r>
            <a:r>
              <a:rPr lang="it-IT" sz="2400" b="1" i="1" dirty="0">
                <a:latin typeface="Times New Roman" pitchFamily="18" charset="0"/>
                <a:cs typeface="Times New Roman" pitchFamily="18" charset="0"/>
              </a:rPr>
              <a:t>.  Nel corso di quel trionfo furono esibite duecentotrenta insegne militari, </a:t>
            </a:r>
            <a:r>
              <a:rPr lang="it-IT" sz="2400" b="1" i="1" u="sng" dirty="0">
                <a:latin typeface="Times New Roman" pitchFamily="18" charset="0"/>
                <a:cs typeface="Times New Roman" pitchFamily="18" charset="0"/>
              </a:rPr>
              <a:t>tremila libbre di argento grezzo, argento coniato per centotredicimila tetradrammi attici, duecentoquarantanovemila </a:t>
            </a:r>
            <a:r>
              <a:rPr lang="it-IT" sz="2400" b="1" i="1" u="sng" dirty="0" err="1">
                <a:latin typeface="Times New Roman" pitchFamily="18" charset="0"/>
                <a:cs typeface="Times New Roman" pitchFamily="18" charset="0"/>
              </a:rPr>
              <a:t>cistofori</a:t>
            </a:r>
            <a:r>
              <a:rPr lang="it-IT" sz="2400" b="1" i="1" u="sng" baseline="30000" dirty="0">
                <a:latin typeface="Times New Roman" pitchFamily="18" charset="0"/>
                <a:cs typeface="Times New Roman" pitchFamily="18" charset="0"/>
                <a:hlinkClick r:id="" action="ppaction://noaction"/>
              </a:rPr>
              <a:t>[1]</a:t>
            </a:r>
            <a:r>
              <a:rPr lang="it-IT" sz="2400" b="1" i="1" u="sng" dirty="0">
                <a:latin typeface="Times New Roman" pitchFamily="18" charset="0"/>
                <a:cs typeface="Times New Roman" pitchFamily="18" charset="0"/>
              </a:rPr>
              <a:t>, un gran numero di vasi d’argento cesellati e di gran peso;</a:t>
            </a:r>
            <a:r>
              <a:rPr lang="it-IT" sz="2400" b="1" i="1" dirty="0">
                <a:latin typeface="Times New Roman" pitchFamily="18" charset="0"/>
                <a:cs typeface="Times New Roman" pitchFamily="18" charset="0"/>
              </a:rPr>
              <a:t> portò anche la suppellettile argentea del re e la sua veste da parata</a:t>
            </a:r>
            <a:r>
              <a:rPr lang="it-IT" sz="2400" b="1" i="1" u="sng" dirty="0">
                <a:latin typeface="Times New Roman" pitchFamily="18" charset="0"/>
                <a:cs typeface="Times New Roman" pitchFamily="18" charset="0"/>
              </a:rPr>
              <a:t>, quarantacinque corone d’oro</a:t>
            </a:r>
            <a:r>
              <a:rPr lang="it-IT" sz="2400" b="1" i="1" dirty="0">
                <a:latin typeface="Times New Roman" pitchFamily="18" charset="0"/>
                <a:cs typeface="Times New Roman" pitchFamily="18" charset="0"/>
              </a:rPr>
              <a:t>, doni delle città alleate, spoglie di ogni genere</a:t>
            </a:r>
            <a:r>
              <a:rPr lang="it-IT" sz="2400" b="1" dirty="0">
                <a:latin typeface="Times New Roman" pitchFamily="18" charset="0"/>
                <a:cs typeface="Times New Roman" pitchFamily="18" charset="0"/>
              </a:rPr>
              <a:t>.</a:t>
            </a:r>
            <a:r>
              <a:rPr lang="it-IT" sz="2400" dirty="0">
                <a:latin typeface="Times New Roman" pitchFamily="18" charset="0"/>
                <a:cs typeface="Times New Roman" pitchFamily="18" charset="0"/>
              </a:rPr>
              <a:t> </a:t>
            </a:r>
            <a:endParaRPr lang="it-IT" sz="2400" dirty="0">
              <a:latin typeface="Times New Roman" pitchFamily="18" charset="0"/>
            </a:endParaRPr>
          </a:p>
          <a:p>
            <a:pPr algn="ctr"/>
            <a:r>
              <a:rPr lang="it-IT" sz="2400" dirty="0"/>
              <a:t/>
            </a:r>
            <a:br>
              <a:rPr lang="it-IT" sz="2400" dirty="0"/>
            </a:br>
            <a:r>
              <a:rPr lang="it-IT" sz="1600" dirty="0" smtClean="0">
                <a:hlinkClick r:id="" action="ppaction://noaction"/>
              </a:rPr>
              <a:t>[</a:t>
            </a:r>
            <a:r>
              <a:rPr lang="it-IT" sz="1600" dirty="0">
                <a:hlinkClick r:id="" action="ppaction://noaction"/>
              </a:rPr>
              <a:t>1]</a:t>
            </a:r>
            <a:r>
              <a:rPr lang="it-IT" sz="1600" dirty="0"/>
              <a:t> Moneta in argento del peso di  12,4/12,7 gr.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504950" y="0"/>
            <a:ext cx="12718382" cy="6370975"/>
          </a:xfrm>
          <a:prstGeom prst="rect">
            <a:avLst/>
          </a:prstGeom>
          <a:solidFill>
            <a:srgbClr val="CCFFCC"/>
          </a:solidFill>
          <a:ln w="38100">
            <a:solidFill>
              <a:srgbClr val="33CCCC"/>
            </a:solidFill>
            <a:miter lim="800000"/>
            <a:headEnd/>
            <a:tailEnd/>
          </a:ln>
          <a:effectLst/>
        </p:spPr>
        <p:txBody>
          <a:bodyPr wrap="square" anchor="ctr">
            <a:spAutoFit/>
          </a:bodyPr>
          <a:lstStyle/>
          <a:p>
            <a:pPr algn="just" eaLnBrk="0" hangingPunct="0"/>
            <a:r>
              <a:rPr lang="it-IT" sz="2400" b="1" i="1" u="sng" dirty="0">
                <a:latin typeface="Times New Roman" pitchFamily="18" charset="0"/>
                <a:cs typeface="Times New Roman" pitchFamily="18" charset="0"/>
              </a:rPr>
              <a:t>Livio, </a:t>
            </a:r>
            <a:r>
              <a:rPr lang="it-IT" sz="2400" b="1" i="1" u="sng" dirty="0" err="1">
                <a:latin typeface="Times New Roman" pitchFamily="18" charset="0"/>
                <a:cs typeface="Times New Roman" pitchFamily="18" charset="0"/>
              </a:rPr>
              <a:t>XXXVII</a:t>
            </a:r>
            <a:r>
              <a:rPr lang="it-IT" sz="2400" b="1" i="1" u="sng" dirty="0">
                <a:latin typeface="Times New Roman" pitchFamily="18" charset="0"/>
                <a:cs typeface="Times New Roman" pitchFamily="18" charset="0"/>
              </a:rPr>
              <a:t>, 58, 3-5: bottino di L. Emilio </a:t>
            </a:r>
            <a:r>
              <a:rPr lang="it-IT" sz="2400" b="1" i="1" u="sng" dirty="0" err="1">
                <a:latin typeface="Times New Roman" pitchFamily="18" charset="0"/>
                <a:cs typeface="Times New Roman" pitchFamily="18" charset="0"/>
              </a:rPr>
              <a:t>Regillo</a:t>
            </a:r>
            <a:endParaRPr lang="it-IT" sz="2400" b="1" i="1" u="sng" dirty="0">
              <a:latin typeface="Times New Roman" pitchFamily="18" charset="0"/>
              <a:cs typeface="Times New Roman" pitchFamily="18" charset="0"/>
            </a:endParaRPr>
          </a:p>
          <a:p>
            <a:pPr algn="just" eaLnBrk="0" hangingPunct="0"/>
            <a:endParaRPr lang="it-IT" sz="2400" dirty="0">
              <a:latin typeface="Times New Roman" pitchFamily="18" charset="0"/>
            </a:endParaRPr>
          </a:p>
          <a:p>
            <a:pPr algn="just" eaLnBrk="0" hangingPunct="0"/>
            <a:r>
              <a:rPr lang="it-IT" sz="2400" dirty="0">
                <a:latin typeface="Times New Roman" pitchFamily="18" charset="0"/>
                <a:cs typeface="Times New Roman" pitchFamily="18" charset="0"/>
              </a:rPr>
              <a:t>     </a:t>
            </a:r>
            <a:r>
              <a:rPr lang="it-IT" sz="2400" b="1" i="1" dirty="0">
                <a:latin typeface="Times New Roman" pitchFamily="18" charset="0"/>
                <a:cs typeface="Times New Roman" pitchFamily="18" charset="0"/>
              </a:rPr>
              <a:t>In quei giorni,  dopo che il Senato gli aveva dato udienza nel tempio di Apollo, fuori della città, e aveva ascoltato le sue gesta e con quante navi nemiche avesse combattuto e quante ne avesse affondate o catturate,  con grande consenso dei senatori </a:t>
            </a:r>
            <a:r>
              <a:rPr lang="it-IT" sz="2400" b="1" i="1" u="sng" dirty="0">
                <a:latin typeface="Times New Roman" pitchFamily="18" charset="0"/>
                <a:cs typeface="Times New Roman" pitchFamily="18" charset="0"/>
              </a:rPr>
              <a:t>fu decretato per L. Emilio </a:t>
            </a:r>
            <a:r>
              <a:rPr lang="it-IT" sz="2400" b="1" i="1" u="sng" dirty="0" err="1">
                <a:latin typeface="Times New Roman" pitchFamily="18" charset="0"/>
                <a:cs typeface="Times New Roman" pitchFamily="18" charset="0"/>
              </a:rPr>
              <a:t>Regillo</a:t>
            </a:r>
            <a:r>
              <a:rPr lang="it-IT" sz="2400" b="1" i="1" u="sng" dirty="0">
                <a:latin typeface="Times New Roman" pitchFamily="18" charset="0"/>
                <a:cs typeface="Times New Roman" pitchFamily="18" charset="0"/>
              </a:rPr>
              <a:t>, che aveva sconfitto con la flotta l’ammiraglio del re Antioco, il trionfo navale</a:t>
            </a:r>
            <a:r>
              <a:rPr lang="it-IT" sz="2400" b="1" i="1" dirty="0">
                <a:latin typeface="Times New Roman" pitchFamily="18" charset="0"/>
                <a:cs typeface="Times New Roman" pitchFamily="18" charset="0"/>
              </a:rPr>
              <a:t>. Il trionfo fu celebrato alle calende di Febbraio. In quel trionfo furono esibite quarantanove corone auree  e una quantità di denaro per niente proporzionata alla vista del trionfo su un re: </a:t>
            </a:r>
            <a:r>
              <a:rPr lang="it-IT" sz="2400" b="1" i="1" dirty="0" smtClean="0">
                <a:latin typeface="Times New Roman" pitchFamily="18" charset="0"/>
                <a:cs typeface="Times New Roman" pitchFamily="18" charset="0"/>
              </a:rPr>
              <a:t>34.200 tetradrammi </a:t>
            </a:r>
            <a:r>
              <a:rPr lang="it-IT" sz="2400" b="1" i="1" dirty="0">
                <a:latin typeface="Times New Roman" pitchFamily="18" charset="0"/>
                <a:cs typeface="Times New Roman" pitchFamily="18" charset="0"/>
              </a:rPr>
              <a:t>attici, </a:t>
            </a:r>
            <a:r>
              <a:rPr lang="it-IT" sz="2400" b="1" i="1" dirty="0" smtClean="0">
                <a:latin typeface="Times New Roman" pitchFamily="18" charset="0"/>
                <a:cs typeface="Times New Roman" pitchFamily="18" charset="0"/>
              </a:rPr>
              <a:t>132.300 </a:t>
            </a:r>
            <a:r>
              <a:rPr lang="it-IT" sz="2400" b="1" i="1" dirty="0" err="1">
                <a:latin typeface="Times New Roman" pitchFamily="18" charset="0"/>
                <a:cs typeface="Times New Roman" pitchFamily="18" charset="0"/>
              </a:rPr>
              <a:t>cistofori</a:t>
            </a:r>
            <a:r>
              <a:rPr lang="it-IT" sz="2400" dirty="0">
                <a:latin typeface="Times New Roman" pitchFamily="18" charset="0"/>
                <a:cs typeface="Times New Roman" pitchFamily="18" charset="0"/>
              </a:rPr>
              <a:t>.</a:t>
            </a:r>
          </a:p>
          <a:p>
            <a:pPr algn="just" eaLnBrk="0" hangingPunct="0"/>
            <a:endParaRPr lang="it-IT" sz="2400" dirty="0">
              <a:latin typeface="Times New Roman" pitchFamily="18" charset="0"/>
            </a:endParaRPr>
          </a:p>
          <a:p>
            <a:pPr algn="just" eaLnBrk="0" hangingPunct="0"/>
            <a:r>
              <a:rPr lang="it-IT" sz="2400" b="1" i="1" u="sng" dirty="0">
                <a:latin typeface="Times New Roman" pitchFamily="18" charset="0"/>
                <a:cs typeface="Times New Roman" pitchFamily="18" charset="0"/>
              </a:rPr>
              <a:t>Livio, </a:t>
            </a:r>
            <a:r>
              <a:rPr lang="it-IT" sz="2400" b="1" i="1" u="sng" dirty="0" err="1">
                <a:latin typeface="Times New Roman" pitchFamily="18" charset="0"/>
                <a:cs typeface="Times New Roman" pitchFamily="18" charset="0"/>
              </a:rPr>
              <a:t>XXXVII</a:t>
            </a:r>
            <a:r>
              <a:rPr lang="it-IT" sz="2400" b="1" i="1" u="sng" dirty="0">
                <a:latin typeface="Times New Roman" pitchFamily="18" charset="0"/>
                <a:cs typeface="Times New Roman" pitchFamily="18" charset="0"/>
              </a:rPr>
              <a:t>, 59, 3-5: bottino di L. Cornelio Scipione</a:t>
            </a:r>
          </a:p>
          <a:p>
            <a:pPr algn="just" eaLnBrk="0" hangingPunct="0"/>
            <a:endParaRPr lang="it-IT" sz="2400" dirty="0">
              <a:latin typeface="Times New Roman" pitchFamily="18" charset="0"/>
            </a:endParaRPr>
          </a:p>
          <a:p>
            <a:pPr algn="just" eaLnBrk="0" hangingPunct="0"/>
            <a:r>
              <a:rPr lang="it-IT" sz="2400" dirty="0">
                <a:latin typeface="Times New Roman" pitchFamily="18" charset="0"/>
                <a:cs typeface="Times New Roman" pitchFamily="18" charset="0"/>
              </a:rPr>
              <a:t>     </a:t>
            </a:r>
            <a:r>
              <a:rPr lang="it-IT" sz="2400" b="1" i="1" dirty="0">
                <a:latin typeface="Times New Roman" pitchFamily="18" charset="0"/>
                <a:cs typeface="Times New Roman" pitchFamily="18" charset="0"/>
              </a:rPr>
              <a:t>Portò in trionfo </a:t>
            </a:r>
            <a:r>
              <a:rPr lang="it-IT" sz="2400" b="1" i="1" dirty="0" smtClean="0">
                <a:latin typeface="Times New Roman" pitchFamily="18" charset="0"/>
                <a:cs typeface="Times New Roman" pitchFamily="18" charset="0"/>
              </a:rPr>
              <a:t>224 insegne </a:t>
            </a:r>
            <a:r>
              <a:rPr lang="it-IT" sz="2400" b="1" i="1" dirty="0">
                <a:latin typeface="Times New Roman" pitchFamily="18" charset="0"/>
                <a:cs typeface="Times New Roman" pitchFamily="18" charset="0"/>
              </a:rPr>
              <a:t>militari, </a:t>
            </a:r>
            <a:r>
              <a:rPr lang="it-IT" sz="2400" b="1" i="1" dirty="0" smtClean="0">
                <a:latin typeface="Times New Roman" pitchFamily="18" charset="0"/>
                <a:cs typeface="Times New Roman" pitchFamily="18" charset="0"/>
              </a:rPr>
              <a:t>134 immagini </a:t>
            </a:r>
            <a:r>
              <a:rPr lang="it-IT" sz="2400" b="1" i="1" dirty="0">
                <a:latin typeface="Times New Roman" pitchFamily="18" charset="0"/>
                <a:cs typeface="Times New Roman" pitchFamily="18" charset="0"/>
              </a:rPr>
              <a:t>di città, </a:t>
            </a:r>
            <a:r>
              <a:rPr lang="it-IT" sz="2400" b="1" i="1" dirty="0" smtClean="0">
                <a:latin typeface="Times New Roman" pitchFamily="18" charset="0"/>
                <a:cs typeface="Times New Roman" pitchFamily="18" charset="0"/>
              </a:rPr>
              <a:t>137.420 </a:t>
            </a:r>
            <a:r>
              <a:rPr lang="it-IT" sz="2400" b="1" i="1" dirty="0">
                <a:latin typeface="Times New Roman" pitchFamily="18" charset="0"/>
                <a:cs typeface="Times New Roman" pitchFamily="18" charset="0"/>
              </a:rPr>
              <a:t>libbre d’argento, </a:t>
            </a:r>
            <a:r>
              <a:rPr lang="it-IT" sz="2400" b="1" i="1" dirty="0" smtClean="0">
                <a:latin typeface="Times New Roman" pitchFamily="18" charset="0"/>
                <a:cs typeface="Times New Roman" pitchFamily="18" charset="0"/>
              </a:rPr>
              <a:t>214.000 tetradrammi </a:t>
            </a:r>
            <a:r>
              <a:rPr lang="it-IT" sz="2400" b="1" i="1" dirty="0">
                <a:latin typeface="Times New Roman" pitchFamily="18" charset="0"/>
                <a:cs typeface="Times New Roman" pitchFamily="18" charset="0"/>
              </a:rPr>
              <a:t>attici, </a:t>
            </a:r>
            <a:r>
              <a:rPr lang="it-IT" sz="2400" b="1" i="1" dirty="0" smtClean="0">
                <a:latin typeface="Times New Roman" pitchFamily="18" charset="0"/>
                <a:cs typeface="Times New Roman" pitchFamily="18" charset="0"/>
              </a:rPr>
              <a:t>321.070 </a:t>
            </a:r>
            <a:r>
              <a:rPr lang="it-IT" sz="2400" b="1" i="1" dirty="0" err="1" smtClean="0">
                <a:latin typeface="Times New Roman" pitchFamily="18" charset="0"/>
                <a:cs typeface="Times New Roman" pitchFamily="18" charset="0"/>
              </a:rPr>
              <a:t>cistofori</a:t>
            </a:r>
            <a:r>
              <a:rPr lang="it-IT" sz="2400" b="1" i="1" dirty="0">
                <a:latin typeface="Times New Roman" pitchFamily="18" charset="0"/>
                <a:cs typeface="Times New Roman" pitchFamily="18" charset="0"/>
              </a:rPr>
              <a:t>, </a:t>
            </a:r>
            <a:r>
              <a:rPr lang="it-IT" sz="2400" b="1" i="1" dirty="0" smtClean="0">
                <a:latin typeface="Times New Roman" pitchFamily="18" charset="0"/>
                <a:cs typeface="Times New Roman" pitchFamily="18" charset="0"/>
              </a:rPr>
              <a:t>140.000 </a:t>
            </a:r>
            <a:r>
              <a:rPr lang="it-IT" sz="2400" b="1" i="1" dirty="0" err="1" smtClean="0">
                <a:latin typeface="Times New Roman" pitchFamily="18" charset="0"/>
                <a:cs typeface="Times New Roman" pitchFamily="18" charset="0"/>
              </a:rPr>
              <a:t>filippi</a:t>
            </a:r>
            <a:r>
              <a:rPr lang="it-IT" sz="2400" b="1" i="1" dirty="0" smtClean="0">
                <a:latin typeface="Times New Roman" pitchFamily="18" charset="0"/>
                <a:cs typeface="Times New Roman" pitchFamily="18" charset="0"/>
              </a:rPr>
              <a:t> </a:t>
            </a:r>
            <a:r>
              <a:rPr lang="it-IT" sz="2400" b="1" i="1" dirty="0">
                <a:latin typeface="Times New Roman" pitchFamily="18" charset="0"/>
                <a:cs typeface="Times New Roman" pitchFamily="18" charset="0"/>
              </a:rPr>
              <a:t>aurei</a:t>
            </a:r>
            <a:r>
              <a:rPr lang="it-IT" sz="2400" b="1" i="1" baseline="30000" dirty="0">
                <a:latin typeface="Times New Roman" pitchFamily="18" charset="0"/>
                <a:cs typeface="Times New Roman" pitchFamily="18" charset="0"/>
                <a:hlinkClick r:id="" action="ppaction://noaction"/>
              </a:rPr>
              <a:t>[2]</a:t>
            </a:r>
            <a:r>
              <a:rPr lang="it-IT" sz="2400" b="1" i="1" dirty="0">
                <a:latin typeface="Times New Roman" pitchFamily="18" charset="0"/>
                <a:cs typeface="Times New Roman" pitchFamily="18" charset="0"/>
              </a:rPr>
              <a:t>, vasi in argento, tutti cesellati, per un peso complessivo di </a:t>
            </a:r>
            <a:r>
              <a:rPr lang="it-IT" sz="2400" b="1" i="1" dirty="0" smtClean="0">
                <a:latin typeface="Times New Roman" pitchFamily="18" charset="0"/>
                <a:cs typeface="Times New Roman" pitchFamily="18" charset="0"/>
              </a:rPr>
              <a:t>1.423 libbre</a:t>
            </a:r>
            <a:r>
              <a:rPr lang="it-IT" sz="2400" b="1" i="1" dirty="0">
                <a:latin typeface="Times New Roman" pitchFamily="18" charset="0"/>
                <a:cs typeface="Times New Roman" pitchFamily="18" charset="0"/>
              </a:rPr>
              <a:t>, e in oro del peso di </a:t>
            </a:r>
            <a:r>
              <a:rPr lang="it-IT" sz="2400" b="1" i="1" dirty="0" smtClean="0">
                <a:latin typeface="Times New Roman" pitchFamily="18" charset="0"/>
                <a:cs typeface="Times New Roman" pitchFamily="18" charset="0"/>
              </a:rPr>
              <a:t>1.023 è </a:t>
            </a:r>
            <a:r>
              <a:rPr lang="it-IT" sz="2400" b="1" i="1" dirty="0">
                <a:latin typeface="Times New Roman" pitchFamily="18" charset="0"/>
                <a:cs typeface="Times New Roman" pitchFamily="18" charset="0"/>
              </a:rPr>
              <a:t>libbre</a:t>
            </a:r>
            <a:r>
              <a:rPr lang="it-IT" sz="2400" dirty="0">
                <a:latin typeface="Times New Roman" pitchFamily="18" charset="0"/>
                <a:cs typeface="Times New Roman" pitchFamily="18" charset="0"/>
              </a:rPr>
              <a:t>.</a:t>
            </a:r>
            <a:r>
              <a:rPr lang="it-IT" sz="2400" dirty="0">
                <a:latin typeface="Times New Roman" pitchFamily="18" charset="0"/>
              </a:rPr>
              <a:t> </a:t>
            </a:r>
          </a:p>
          <a:p>
            <a:r>
              <a:rPr lang="it-IT" sz="2400" dirty="0"/>
              <a:t/>
            </a:r>
            <a:br>
              <a:rPr lang="it-IT" sz="2400" dirty="0"/>
            </a:br>
            <a:r>
              <a:rPr lang="it-IT" sz="2400" dirty="0">
                <a:hlinkClick r:id="" action="ppaction://noaction"/>
              </a:rPr>
              <a:t>[2]</a:t>
            </a:r>
            <a:r>
              <a:rPr lang="it-IT" sz="2400" dirty="0"/>
              <a:t> Moneta d’oro del peso di 8,6 gr.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0" y="-990302"/>
            <a:ext cx="9144000" cy="7848302"/>
          </a:xfrm>
          <a:prstGeom prst="rect">
            <a:avLst/>
          </a:prstGeom>
          <a:solidFill>
            <a:srgbClr val="CCFFCC"/>
          </a:solidFill>
          <a:ln w="38100">
            <a:solidFill>
              <a:srgbClr val="33CCCC"/>
            </a:solidFill>
            <a:miter lim="800000"/>
            <a:headEnd/>
            <a:tailEnd/>
          </a:ln>
          <a:effectLst/>
        </p:spPr>
        <p:txBody>
          <a:bodyPr wrap="square" anchor="ctr">
            <a:spAutoFit/>
          </a:bodyPr>
          <a:lstStyle/>
          <a:p>
            <a:pPr algn="just" eaLnBrk="0" hangingPunct="0"/>
            <a:r>
              <a:rPr lang="it-IT" sz="2800" b="1" dirty="0">
                <a:latin typeface="Times New Roman" pitchFamily="18" charset="0"/>
              </a:rPr>
              <a:t>     Il bottino complessivo ammontò a quasi 46 tonnellate di argento grezzo, 15 tonnellate di argento monetato, almeno 5 quintali di vasi in argento cesellati  e, ancora,  più di 1 tonnellata di oro monetato e poco più di 3 quintali di vasellame aureo, e, ancora, 94 corone auree donate ai trionfatori dalle città alleate.</a:t>
            </a:r>
            <a:r>
              <a:rPr lang="it-IT" sz="2800" dirty="0"/>
              <a:t> </a:t>
            </a:r>
          </a:p>
          <a:p>
            <a:pPr algn="just" eaLnBrk="0" hangingPunct="0"/>
            <a:endParaRPr lang="it-IT" sz="2800" dirty="0"/>
          </a:p>
          <a:p>
            <a:pPr algn="just" eaLnBrk="0" hangingPunct="0"/>
            <a:endParaRPr lang="it-IT" sz="2800" dirty="0"/>
          </a:p>
          <a:p>
            <a:pPr algn="just" eaLnBrk="0" hangingPunct="0"/>
            <a:r>
              <a:rPr lang="it-IT" sz="2800" b="1" dirty="0">
                <a:latin typeface="Times New Roman" pitchFamily="18" charset="0"/>
              </a:rPr>
              <a:t>    Ancora più favoloso il bottino di guerra ricavato da L. Emilio Paolo su Perseo di Macedonia. Plutarco (</a:t>
            </a:r>
            <a:r>
              <a:rPr lang="it-IT" sz="2800" b="1" i="1" dirty="0">
                <a:latin typeface="Times New Roman" pitchFamily="18" charset="0"/>
              </a:rPr>
              <a:t>Aem</a:t>
            </a:r>
            <a:r>
              <a:rPr lang="it-IT" sz="2800" b="1" dirty="0">
                <a:latin typeface="Times New Roman" pitchFamily="18" charset="0"/>
              </a:rPr>
              <a:t>. 32), che offre un’ampia descrizione del trionfo, pur non indicando il valore complessivo del bottino, ricorda che, solo di metallo monetato, sfilarono settecentocinquanta vasi colmi di monete d’argento e settantasette vasi colmi di monete d’oro, ciascuno del peso di tre talenti. In ogni caso, l’entità del bottino </a:t>
            </a:r>
            <a:r>
              <a:rPr lang="it-IT" sz="2800" b="1" u="sng" dirty="0">
                <a:latin typeface="Times New Roman" pitchFamily="18" charset="0"/>
              </a:rPr>
              <a:t>permise di abolire il </a:t>
            </a:r>
            <a:r>
              <a:rPr lang="it-IT" sz="2800" b="1" i="1" u="sng" dirty="0" err="1">
                <a:latin typeface="Times New Roman" pitchFamily="18" charset="0"/>
              </a:rPr>
              <a:t>tributum</a:t>
            </a:r>
            <a:r>
              <a:rPr lang="it-IT" sz="2800" b="1" u="sng" dirty="0">
                <a:latin typeface="Times New Roman" pitchFamily="18" charset="0"/>
              </a:rPr>
              <a:t> fondiario che i cittadini romani versavano allo stato, riscosso nuovamente solo nel 43 a.C</a:t>
            </a:r>
            <a:r>
              <a:rPr lang="it-IT" sz="2800" b="1" dirty="0">
                <a:latin typeface="Times New Roman" pitchFamily="18" charset="0"/>
              </a:rPr>
              <a:t>. (Plutarco, </a:t>
            </a:r>
            <a:r>
              <a:rPr lang="it-IT" sz="2800" b="1" i="1" dirty="0">
                <a:latin typeface="Times New Roman" pitchFamily="18" charset="0"/>
              </a:rPr>
              <a:t>Aem</a:t>
            </a:r>
            <a:r>
              <a:rPr lang="it-IT" sz="2800" b="1" dirty="0">
                <a:latin typeface="Times New Roman" pitchFamily="18" charset="0"/>
              </a:rPr>
              <a:t>. 37).</a:t>
            </a:r>
            <a:r>
              <a:rPr lang="it-IT" sz="2800" dirty="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ChangeArrowheads="1"/>
          </p:cNvSpPr>
          <p:nvPr/>
        </p:nvSpPr>
        <p:spPr bwMode="auto">
          <a:xfrm>
            <a:off x="0" y="0"/>
            <a:ext cx="9144000" cy="7201972"/>
          </a:xfrm>
          <a:prstGeom prst="rect">
            <a:avLst/>
          </a:prstGeom>
          <a:solidFill>
            <a:srgbClr val="FFFF99"/>
          </a:solidFill>
          <a:ln w="38100">
            <a:solidFill>
              <a:srgbClr val="993300"/>
            </a:solidFill>
            <a:miter lim="800000"/>
            <a:headEnd/>
            <a:tailEnd/>
          </a:ln>
          <a:effectLst/>
        </p:spPr>
        <p:txBody>
          <a:bodyPr wrap="square" anchor="ctr">
            <a:spAutoFit/>
          </a:bodyPr>
          <a:lstStyle/>
          <a:p>
            <a:pPr algn="just"/>
            <a:r>
              <a:rPr lang="it-IT" sz="2200" b="1" i="1" u="sng" dirty="0">
                <a:latin typeface="Times New Roman" pitchFamily="18" charset="0"/>
              </a:rPr>
              <a:t>Livio, </a:t>
            </a:r>
            <a:r>
              <a:rPr lang="it-IT" sz="2200" b="1" i="1" u="sng" dirty="0" err="1">
                <a:latin typeface="Times New Roman" pitchFamily="18" charset="0"/>
              </a:rPr>
              <a:t>XLV</a:t>
            </a:r>
            <a:r>
              <a:rPr lang="it-IT" sz="2200" b="1" i="1" u="sng" dirty="0">
                <a:latin typeface="Times New Roman" pitchFamily="18" charset="0"/>
              </a:rPr>
              <a:t>, 40, 1-3</a:t>
            </a:r>
            <a:r>
              <a:rPr lang="it-IT" sz="2200" i="1" u="sng" dirty="0">
                <a:latin typeface="Times New Roman" pitchFamily="18" charset="0"/>
              </a:rPr>
              <a:t> </a:t>
            </a:r>
          </a:p>
          <a:p>
            <a:pPr algn="just"/>
            <a:endParaRPr lang="it-IT" sz="2200" dirty="0">
              <a:latin typeface="Times New Roman" pitchFamily="18" charset="0"/>
            </a:endParaRPr>
          </a:p>
          <a:p>
            <a:pPr algn="just"/>
            <a:r>
              <a:rPr lang="it-IT" sz="2200" dirty="0">
                <a:latin typeface="Times New Roman" pitchFamily="18" charset="0"/>
              </a:rPr>
              <a:t>     </a:t>
            </a:r>
            <a:r>
              <a:rPr lang="it-IT" sz="2200" b="1" i="1" dirty="0">
                <a:latin typeface="Times New Roman" pitchFamily="18" charset="0"/>
              </a:rPr>
              <a:t>Secondo Valerio Anziate, il totale dell’oro e dell’argento catturato e portato in trionfo ammontava a </a:t>
            </a:r>
            <a:r>
              <a:rPr lang="it-IT" sz="2200" b="1" i="1" u="sng" dirty="0">
                <a:latin typeface="Times New Roman" pitchFamily="18" charset="0"/>
              </a:rPr>
              <a:t>centoventi milioni di sesterzi;</a:t>
            </a:r>
            <a:r>
              <a:rPr lang="it-IT" sz="2200" b="1" i="1" dirty="0">
                <a:latin typeface="Times New Roman" pitchFamily="18" charset="0"/>
              </a:rPr>
              <a:t> senza dubbio, risulta un totale non poco superiore a tale somma se si tiene conto del numero dei carri  e del peso dell’oro e dell’argento descritti per categorie dallo stesso autore.</a:t>
            </a:r>
          </a:p>
          <a:p>
            <a:pPr algn="just"/>
            <a:endParaRPr lang="it-IT" sz="2200" dirty="0">
              <a:latin typeface="Times New Roman" pitchFamily="18" charset="0"/>
            </a:endParaRPr>
          </a:p>
          <a:p>
            <a:pPr algn="just"/>
            <a:r>
              <a:rPr lang="it-IT" sz="2200" b="1" dirty="0">
                <a:latin typeface="Times New Roman" pitchFamily="18" charset="0"/>
              </a:rPr>
              <a:t> </a:t>
            </a:r>
            <a:r>
              <a:rPr lang="it-IT" sz="2200" b="1" i="1" u="sng" dirty="0">
                <a:latin typeface="Times New Roman" pitchFamily="18" charset="0"/>
              </a:rPr>
              <a:t>Plinio, NH, </a:t>
            </a:r>
            <a:r>
              <a:rPr lang="it-IT" sz="2200" b="1" i="1" u="sng" dirty="0" err="1">
                <a:latin typeface="Times New Roman" pitchFamily="18" charset="0"/>
              </a:rPr>
              <a:t>XXXIII</a:t>
            </a:r>
            <a:r>
              <a:rPr lang="it-IT" sz="2200" b="1" i="1" u="sng" dirty="0">
                <a:latin typeface="Times New Roman" pitchFamily="18" charset="0"/>
              </a:rPr>
              <a:t>, 56</a:t>
            </a:r>
          </a:p>
          <a:p>
            <a:pPr algn="just"/>
            <a:endParaRPr lang="it-IT" sz="2200" dirty="0">
              <a:latin typeface="Times New Roman" pitchFamily="18" charset="0"/>
            </a:endParaRPr>
          </a:p>
          <a:p>
            <a:pPr algn="just"/>
            <a:r>
              <a:rPr lang="it-IT" sz="2200" dirty="0">
                <a:latin typeface="Times New Roman" pitchFamily="18" charset="0"/>
              </a:rPr>
              <a:t>     </a:t>
            </a:r>
            <a:r>
              <a:rPr lang="it-IT" sz="2200" b="1" i="1" dirty="0">
                <a:latin typeface="Times New Roman" pitchFamily="18" charset="0"/>
              </a:rPr>
              <a:t>Dopo aver vinto il re Perseo, </a:t>
            </a:r>
            <a:r>
              <a:rPr lang="it-IT" sz="2200" b="1" i="1" u="sng" dirty="0">
                <a:latin typeface="Times New Roman" pitchFamily="18" charset="0"/>
              </a:rPr>
              <a:t>Emilio Paolo versò all’erario trecento milioni di sesterz</a:t>
            </a:r>
            <a:r>
              <a:rPr lang="it-IT" sz="2200" b="1" i="1" dirty="0">
                <a:latin typeface="Times New Roman" pitchFamily="18" charset="0"/>
              </a:rPr>
              <a:t>i dal bottino fatto in Macedonia e da quel momento </a:t>
            </a:r>
            <a:r>
              <a:rPr lang="it-IT" sz="2200" b="1" i="1" u="sng" dirty="0">
                <a:latin typeface="Times New Roman" pitchFamily="18" charset="0"/>
              </a:rPr>
              <a:t>il popolo romano smise di pagare il tributo.</a:t>
            </a:r>
          </a:p>
          <a:p>
            <a:pPr algn="just"/>
            <a:endParaRPr lang="it-IT" sz="2200" dirty="0">
              <a:latin typeface="Times New Roman" pitchFamily="18" charset="0"/>
            </a:endParaRPr>
          </a:p>
          <a:p>
            <a:pPr algn="just"/>
            <a:r>
              <a:rPr lang="it-IT" sz="2200" b="1" i="1" u="sng" dirty="0">
                <a:latin typeface="Times New Roman" pitchFamily="18" charset="0"/>
              </a:rPr>
              <a:t>Val. Max. IV, 3, 8: cessazione del </a:t>
            </a:r>
            <a:r>
              <a:rPr lang="it-IT" sz="2200" b="1" i="1" u="sng" dirty="0" err="1">
                <a:latin typeface="Times New Roman" pitchFamily="18" charset="0"/>
              </a:rPr>
              <a:t>tributum</a:t>
            </a:r>
            <a:endParaRPr lang="it-IT" sz="2200" b="1" i="1" u="sng" dirty="0">
              <a:latin typeface="Times New Roman" pitchFamily="18" charset="0"/>
            </a:endParaRPr>
          </a:p>
          <a:p>
            <a:pPr algn="just"/>
            <a:endParaRPr lang="it-IT" sz="2200" dirty="0">
              <a:latin typeface="Times New Roman" pitchFamily="18" charset="0"/>
            </a:endParaRPr>
          </a:p>
          <a:p>
            <a:pPr algn="just"/>
            <a:r>
              <a:rPr lang="it-IT" sz="2200" dirty="0">
                <a:latin typeface="Times New Roman" pitchFamily="18" charset="0"/>
              </a:rPr>
              <a:t>     </a:t>
            </a:r>
            <a:r>
              <a:rPr lang="it-IT" sz="2200" b="1" i="1" dirty="0">
                <a:latin typeface="Times New Roman" pitchFamily="18" charset="0"/>
              </a:rPr>
              <a:t>Sconfitto il re Perseo, Paolo, pur avendo saziato la secolare povertà della nostra città con le ricchezze macedoni a tal punto che da allora, </a:t>
            </a:r>
            <a:r>
              <a:rPr lang="it-IT" sz="2200" b="1" i="1" u="sng" dirty="0">
                <a:latin typeface="Times New Roman" pitchFamily="18" charset="0"/>
              </a:rPr>
              <a:t>per la prima volta, il popolo Romano si liberò dall’onere del pagamento del tributo</a:t>
            </a:r>
            <a:r>
              <a:rPr lang="it-IT" sz="2200" b="1" i="1" dirty="0">
                <a:latin typeface="Times New Roman" pitchFamily="18" charset="0"/>
              </a:rPr>
              <a:t>, non arricchì in alcun modo la sua casa, ritenendo che gli fosse andata bene che da quella vittoria </a:t>
            </a:r>
            <a:r>
              <a:rPr lang="it-IT" sz="2200" b="1" i="1" u="sng" dirty="0">
                <a:latin typeface="Times New Roman" pitchFamily="18" charset="0"/>
              </a:rPr>
              <a:t>altri avessero ricavato denaro, lui la gloria</a:t>
            </a:r>
            <a:r>
              <a:rPr lang="it-IT" sz="2200" b="1" i="1" dirty="0">
                <a:latin typeface="Times New Roman" pitchFamily="18"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0" y="1"/>
            <a:ext cx="9144000" cy="6370975"/>
          </a:xfrm>
          <a:prstGeom prst="rect">
            <a:avLst/>
          </a:prstGeom>
          <a:solidFill>
            <a:srgbClr val="FFFF99"/>
          </a:solidFill>
          <a:ln w="38100">
            <a:solidFill>
              <a:srgbClr val="993300"/>
            </a:solidFill>
            <a:miter lim="800000"/>
            <a:headEnd/>
            <a:tailEnd/>
          </a:ln>
          <a:effectLst/>
        </p:spPr>
        <p:txBody>
          <a:bodyPr wrap="square" anchor="ctr">
            <a:spAutoFit/>
          </a:bodyPr>
          <a:lstStyle/>
          <a:p>
            <a:pPr algn="just"/>
            <a:r>
              <a:rPr lang="it-IT" sz="2000" b="1" dirty="0">
                <a:latin typeface="Times New Roman" pitchFamily="18" charset="0"/>
              </a:rPr>
              <a:t>     </a:t>
            </a:r>
            <a:r>
              <a:rPr lang="it-IT" sz="2400" b="1" dirty="0">
                <a:latin typeface="Times New Roman" pitchFamily="18" charset="0"/>
              </a:rPr>
              <a:t>Gli obblighi tributari a cui erano soggetti i provinciali consistevano, essenzialmente, nel versamento di denaro e derrate per l’approvvigionamento delle truppe e della città di Roma. La crescita, urbanistica e </a:t>
            </a:r>
            <a:r>
              <a:rPr lang="it-IT" sz="2400" b="1" dirty="0" err="1">
                <a:latin typeface="Times New Roman" pitchFamily="18" charset="0"/>
              </a:rPr>
              <a:t>demica</a:t>
            </a:r>
            <a:r>
              <a:rPr lang="it-IT" sz="2400" b="1" dirty="0">
                <a:latin typeface="Times New Roman" pitchFamily="18" charset="0"/>
              </a:rPr>
              <a:t> della capitale rendeva, infatti, ormai insufficiente il rifornimento granario assicurato dalle regioni circostanti, </a:t>
            </a:r>
            <a:r>
              <a:rPr lang="it-IT" sz="2400" b="1" u="sng" dirty="0">
                <a:latin typeface="Times New Roman" pitchFamily="18" charset="0"/>
              </a:rPr>
              <a:t>con il pericolo ricorrente di crisi annonarie</a:t>
            </a:r>
            <a:r>
              <a:rPr lang="it-IT" sz="2400" b="1" dirty="0">
                <a:latin typeface="Times New Roman" pitchFamily="18" charset="0"/>
              </a:rPr>
              <a:t>; già nel corso della guerra </a:t>
            </a:r>
            <a:r>
              <a:rPr lang="it-IT" sz="2400" b="1" dirty="0" err="1">
                <a:latin typeface="Times New Roman" pitchFamily="18" charset="0"/>
              </a:rPr>
              <a:t>annibalica</a:t>
            </a:r>
            <a:r>
              <a:rPr lang="it-IT" sz="2400" b="1" dirty="0">
                <a:latin typeface="Times New Roman" pitchFamily="18" charset="0"/>
              </a:rPr>
              <a:t>, </a:t>
            </a:r>
            <a:r>
              <a:rPr lang="it-IT" sz="2400" b="1" u="sng" dirty="0">
                <a:latin typeface="Times New Roman" pitchFamily="18" charset="0"/>
              </a:rPr>
              <a:t>dopo la presa di Siracusa, la produzione granaria siciliana era stata destinata al mantenimento di Roma: </a:t>
            </a:r>
          </a:p>
          <a:p>
            <a:pPr algn="ctr"/>
            <a:endParaRPr lang="it-IT" sz="2400" b="1" dirty="0">
              <a:latin typeface="Times New Roman" pitchFamily="18" charset="0"/>
            </a:endParaRPr>
          </a:p>
          <a:p>
            <a:pPr algn="just"/>
            <a:endParaRPr lang="it-IT" sz="2400" b="1" dirty="0">
              <a:latin typeface="Times New Roman" pitchFamily="18" charset="0"/>
            </a:endParaRPr>
          </a:p>
          <a:p>
            <a:pPr algn="just"/>
            <a:r>
              <a:rPr lang="it-IT" sz="2400" b="1" dirty="0">
                <a:latin typeface="Times New Roman" pitchFamily="18" charset="0"/>
              </a:rPr>
              <a:t> </a:t>
            </a:r>
            <a:r>
              <a:rPr lang="it-IT" sz="2400" b="1" i="1" u="sng" dirty="0">
                <a:latin typeface="Times New Roman" pitchFamily="18" charset="0"/>
              </a:rPr>
              <a:t>Livio XXVI, 40, 15-16: Levino ed il grano siciliano</a:t>
            </a:r>
          </a:p>
          <a:p>
            <a:pPr algn="just"/>
            <a:endParaRPr lang="it-IT" sz="2400" b="1" dirty="0">
              <a:latin typeface="Times New Roman" pitchFamily="18" charset="0"/>
            </a:endParaRPr>
          </a:p>
          <a:p>
            <a:pPr algn="just"/>
            <a:r>
              <a:rPr lang="it-IT" sz="2400" b="1" dirty="0">
                <a:latin typeface="Times New Roman" pitchFamily="18" charset="0"/>
              </a:rPr>
              <a:t>     </a:t>
            </a:r>
            <a:r>
              <a:rPr lang="it-IT" sz="2400" b="1" i="1" dirty="0">
                <a:latin typeface="Times New Roman" pitchFamily="18" charset="0"/>
              </a:rPr>
              <a:t>Il console, dopo aver distribuito ai capi di queste città premi e punizioni secondo i meriti di ciascuno e aver costretto i siculi a deporre infine le armi, </a:t>
            </a:r>
            <a:r>
              <a:rPr lang="it-IT" sz="2400" b="1" i="1" u="sng" dirty="0">
                <a:latin typeface="Times New Roman" pitchFamily="18" charset="0"/>
              </a:rPr>
              <a:t>li spinse a coltivare i campi, in modo che l’isola fornisse da vivere non solo ai suoi abitanti ma alleviasse la carenza di grano di Roma e dell’Italia</a:t>
            </a:r>
            <a:r>
              <a:rPr lang="it-IT" sz="2400" b="1" i="1" dirty="0">
                <a:latin typeface="Times New Roman" pitchFamily="18" charset="0"/>
              </a:rPr>
              <a:t>, come già spesso era accaduto in diverse occasioni.</a:t>
            </a:r>
            <a:r>
              <a:rPr lang="it-IT" sz="2400" dirty="0">
                <a:latin typeface="Times New Roman" pitchFamily="18" charset="0"/>
              </a:rPr>
              <a:t> </a:t>
            </a:r>
            <a:endParaRPr lang="it-IT"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0" y="0"/>
            <a:ext cx="9144000" cy="7386638"/>
          </a:xfrm>
          <a:prstGeom prst="rect">
            <a:avLst/>
          </a:prstGeom>
          <a:solidFill>
            <a:srgbClr val="FFCC99"/>
          </a:solidFill>
          <a:ln w="38100">
            <a:solidFill>
              <a:srgbClr val="993300"/>
            </a:solidFill>
            <a:miter lim="800000"/>
            <a:headEnd/>
            <a:tailEnd/>
          </a:ln>
          <a:effectLst/>
        </p:spPr>
        <p:txBody>
          <a:bodyPr wrap="square" anchor="ctr">
            <a:spAutoFit/>
          </a:bodyPr>
          <a:lstStyle/>
          <a:p>
            <a:pPr algn="just"/>
            <a:r>
              <a:rPr lang="it-IT" sz="2400" b="1" dirty="0">
                <a:latin typeface="Times New Roman" pitchFamily="18" charset="0"/>
              </a:rPr>
              <a:t>     Finito il conflitto, viene esteso all’intera provincia il sistema della </a:t>
            </a:r>
            <a:r>
              <a:rPr lang="it-IT" sz="2400" b="1" i="1" u="sng" dirty="0" err="1">
                <a:latin typeface="Times New Roman" pitchFamily="18" charset="0"/>
              </a:rPr>
              <a:t>lex</a:t>
            </a:r>
            <a:r>
              <a:rPr lang="it-IT" sz="2400" b="1" i="1" u="sng" dirty="0">
                <a:latin typeface="Times New Roman" pitchFamily="18" charset="0"/>
              </a:rPr>
              <a:t> </a:t>
            </a:r>
            <a:r>
              <a:rPr lang="it-IT" sz="2400" b="1" i="1" u="sng" dirty="0" err="1">
                <a:latin typeface="Times New Roman" pitchFamily="18" charset="0"/>
              </a:rPr>
              <a:t>Ieronica</a:t>
            </a:r>
            <a:r>
              <a:rPr lang="it-IT" sz="2400" b="1" u="sng" dirty="0">
                <a:latin typeface="Times New Roman" pitchFamily="18" charset="0"/>
              </a:rPr>
              <a:t> (ovvero, l’insieme delle norme che regolavano il pagamento dell’imposta in natura applicato da </a:t>
            </a:r>
            <a:r>
              <a:rPr lang="it-IT" sz="2400" b="1" u="sng" dirty="0" err="1">
                <a:latin typeface="Times New Roman" pitchFamily="18" charset="0"/>
              </a:rPr>
              <a:t>Ierone</a:t>
            </a:r>
            <a:r>
              <a:rPr lang="it-IT" sz="2400" b="1" u="sng" dirty="0">
                <a:latin typeface="Times New Roman" pitchFamily="18" charset="0"/>
              </a:rPr>
              <a:t> II al regno di Siracusa), </a:t>
            </a:r>
            <a:r>
              <a:rPr lang="it-IT" sz="2400" b="1" dirty="0">
                <a:latin typeface="Times New Roman" pitchFamily="18" charset="0"/>
              </a:rPr>
              <a:t>in base la quale era prelevato, come canone, </a:t>
            </a:r>
            <a:r>
              <a:rPr lang="it-IT" sz="2400" b="1" u="sng" dirty="0">
                <a:latin typeface="Times New Roman" pitchFamily="18" charset="0"/>
              </a:rPr>
              <a:t>un decimo della produzione cerealicola</a:t>
            </a:r>
            <a:r>
              <a:rPr lang="it-IT" sz="2400" b="1" dirty="0">
                <a:latin typeface="Times New Roman" pitchFamily="18" charset="0"/>
              </a:rPr>
              <a:t>, riservandosi Roma la possibilità di ulteriori prelievi di cereali (ad un prezzo prefissato prima: </a:t>
            </a:r>
            <a:r>
              <a:rPr lang="it-IT" sz="2400" b="1" i="1" dirty="0" err="1">
                <a:latin typeface="Times New Roman" pitchFamily="18" charset="0"/>
              </a:rPr>
              <a:t>frumentum</a:t>
            </a:r>
            <a:r>
              <a:rPr lang="it-IT" sz="2400" b="1" i="1" dirty="0">
                <a:latin typeface="Times New Roman" pitchFamily="18" charset="0"/>
              </a:rPr>
              <a:t> </a:t>
            </a:r>
            <a:r>
              <a:rPr lang="it-IT" sz="2400" b="1" i="1" dirty="0" err="1">
                <a:latin typeface="Times New Roman" pitchFamily="18" charset="0"/>
              </a:rPr>
              <a:t>emptum</a:t>
            </a:r>
            <a:r>
              <a:rPr lang="it-IT" sz="2400" b="1" dirty="0">
                <a:latin typeface="Times New Roman" pitchFamily="18" charset="0"/>
              </a:rPr>
              <a:t>; leggermente più elevato poi: </a:t>
            </a:r>
            <a:r>
              <a:rPr lang="it-IT" sz="2400" b="1" i="1" u="sng" dirty="0" err="1">
                <a:latin typeface="Times New Roman" pitchFamily="18" charset="0"/>
              </a:rPr>
              <a:t>frumentum</a:t>
            </a:r>
            <a:r>
              <a:rPr lang="it-IT" sz="2400" b="1" i="1" u="sng" dirty="0">
                <a:latin typeface="Times New Roman" pitchFamily="18" charset="0"/>
              </a:rPr>
              <a:t> </a:t>
            </a:r>
            <a:r>
              <a:rPr lang="it-IT" sz="2400" b="1" i="1" u="sng" dirty="0" err="1">
                <a:latin typeface="Times New Roman" pitchFamily="18" charset="0"/>
              </a:rPr>
              <a:t>aestimatum</a:t>
            </a:r>
            <a:r>
              <a:rPr lang="it-IT" sz="2400" b="1" dirty="0">
                <a:latin typeface="Times New Roman" pitchFamily="18" charset="0"/>
              </a:rPr>
              <a:t>), qualora ve ne fossa stata la necessità</a:t>
            </a:r>
            <a:r>
              <a:rPr lang="it-IT" sz="2400" dirty="0"/>
              <a:t> </a:t>
            </a:r>
            <a:endParaRPr lang="it-IT" sz="2400" b="1" dirty="0">
              <a:latin typeface="Times New Roman" pitchFamily="18" charset="0"/>
            </a:endParaRPr>
          </a:p>
          <a:p>
            <a:pPr algn="ctr"/>
            <a:endParaRPr lang="it-IT" sz="2400" b="1" dirty="0">
              <a:latin typeface="Times New Roman" pitchFamily="18" charset="0"/>
            </a:endParaRPr>
          </a:p>
          <a:p>
            <a:pPr algn="just"/>
            <a:endParaRPr lang="it-IT" sz="2400" b="1" dirty="0">
              <a:latin typeface="Times New Roman" pitchFamily="18" charset="0"/>
            </a:endParaRPr>
          </a:p>
          <a:p>
            <a:pPr algn="just"/>
            <a:r>
              <a:rPr lang="it-IT" sz="2400" b="1" dirty="0">
                <a:latin typeface="Times New Roman" pitchFamily="18" charset="0"/>
              </a:rPr>
              <a:t> </a:t>
            </a:r>
            <a:r>
              <a:rPr lang="it-IT" sz="2400" b="1" i="1" u="sng" dirty="0">
                <a:latin typeface="Times New Roman" pitchFamily="18" charset="0"/>
              </a:rPr>
              <a:t>Cicerone, </a:t>
            </a:r>
            <a:r>
              <a:rPr lang="it-IT" sz="2400" b="1" i="1" u="sng" dirty="0" err="1">
                <a:latin typeface="Times New Roman" pitchFamily="18" charset="0"/>
              </a:rPr>
              <a:t>Verr</a:t>
            </a:r>
            <a:r>
              <a:rPr lang="it-IT" sz="2400" b="1" i="1" u="sng" dirty="0">
                <a:latin typeface="Times New Roman" pitchFamily="18" charset="0"/>
              </a:rPr>
              <a:t>. III, 5, 11-12</a:t>
            </a:r>
          </a:p>
          <a:p>
            <a:pPr algn="just"/>
            <a:endParaRPr lang="it-IT" sz="2400" b="1" dirty="0">
              <a:latin typeface="Times New Roman" pitchFamily="18" charset="0"/>
            </a:endParaRPr>
          </a:p>
          <a:p>
            <a:pPr algn="just"/>
            <a:r>
              <a:rPr lang="it-IT" sz="2400" b="1" dirty="0">
                <a:latin typeface="Times New Roman" pitchFamily="18" charset="0"/>
              </a:rPr>
              <a:t>     </a:t>
            </a:r>
            <a:r>
              <a:rPr lang="it-IT" sz="2400" b="1" i="1" dirty="0">
                <a:latin typeface="Times New Roman" pitchFamily="18" charset="0"/>
              </a:rPr>
              <a:t>A nessuno di voi è ignoto, o giudici, che tutta l’utilità e tutto  il </a:t>
            </a:r>
            <a:r>
              <a:rPr lang="it-IT" sz="2400" b="1" i="1" u="sng" dirty="0">
                <a:latin typeface="Times New Roman" pitchFamily="18" charset="0"/>
              </a:rPr>
              <a:t>vantaggio della provincia di Sicilia, che è connesso alla convenienza del popolo romano, consiste soprattutto nel grano</a:t>
            </a:r>
            <a:r>
              <a:rPr lang="it-IT" sz="2400" b="1" i="1" dirty="0">
                <a:latin typeface="Times New Roman" pitchFamily="18" charset="0"/>
              </a:rPr>
              <a:t>; infatti se per altre cose siamo aiutati da quella provincia, con questo prodotto siamo nutriti e sostentati. Per questa causa, o giudici, l’accusa  sarà divisa in tre parti: prima si tratterà del grano della decima, poi del grano a pagamento, infine del grano a stima</a:t>
            </a:r>
            <a:r>
              <a:rPr lang="it-IT" sz="2400" b="1" dirty="0">
                <a:latin typeface="Times New Roman" pitchFamily="18" charset="0"/>
              </a:rPr>
              <a:t>.</a:t>
            </a:r>
            <a:r>
              <a:rPr lang="it-IT" sz="2400" dirty="0"/>
              <a:t> </a:t>
            </a:r>
          </a:p>
          <a:p>
            <a:pPr algn="just"/>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0" y="0"/>
            <a:ext cx="9144000" cy="6370975"/>
          </a:xfrm>
          <a:prstGeom prst="rect">
            <a:avLst/>
          </a:prstGeom>
          <a:solidFill>
            <a:srgbClr val="FFCC99"/>
          </a:solidFill>
          <a:ln w="38100">
            <a:solidFill>
              <a:srgbClr val="993300"/>
            </a:solidFill>
            <a:miter lim="800000"/>
            <a:headEnd/>
            <a:tailEnd/>
          </a:ln>
          <a:effectLst/>
        </p:spPr>
        <p:txBody>
          <a:bodyPr wrap="square" anchor="ctr">
            <a:spAutoFit/>
          </a:bodyPr>
          <a:lstStyle/>
          <a:p>
            <a:pPr algn="just"/>
            <a:r>
              <a:rPr lang="it-IT" sz="2600" b="1" dirty="0">
                <a:latin typeface="Times New Roman" pitchFamily="18" charset="0"/>
              </a:rPr>
              <a:t>     Nel caso delle province spagnole, larghi guadagni erano assicurati dallo sfruttamento dei ricchi  giacimenti minerari di oro e argento. Secondo </a:t>
            </a:r>
            <a:r>
              <a:rPr lang="it-IT" sz="2600" b="1" dirty="0" err="1">
                <a:latin typeface="Times New Roman" pitchFamily="18" charset="0"/>
              </a:rPr>
              <a:t>Polibio</a:t>
            </a:r>
            <a:r>
              <a:rPr lang="it-IT" sz="2600" b="1" dirty="0">
                <a:latin typeface="Times New Roman" pitchFamily="18" charset="0"/>
              </a:rPr>
              <a:t>, verso la metà del II secolo, le miniere d’argento di </a:t>
            </a:r>
            <a:r>
              <a:rPr lang="it-IT" sz="2600" b="1" i="1" dirty="0" err="1">
                <a:latin typeface="Times New Roman" pitchFamily="18" charset="0"/>
              </a:rPr>
              <a:t>Carthago</a:t>
            </a:r>
            <a:r>
              <a:rPr lang="it-IT" sz="2600" b="1" i="1" dirty="0">
                <a:latin typeface="Times New Roman" pitchFamily="18" charset="0"/>
              </a:rPr>
              <a:t> Nova</a:t>
            </a:r>
            <a:r>
              <a:rPr lang="it-IT" sz="2600" b="1" dirty="0">
                <a:latin typeface="Times New Roman" pitchFamily="18" charset="0"/>
              </a:rPr>
              <a:t>  avrebbero sfruttato allo stato romano </a:t>
            </a:r>
            <a:r>
              <a:rPr lang="it-IT" sz="2600" b="1" u="sng" dirty="0">
                <a:latin typeface="Times New Roman" pitchFamily="18" charset="0"/>
              </a:rPr>
              <a:t>25.000 dracme al giorno</a:t>
            </a:r>
            <a:r>
              <a:rPr lang="it-IT" sz="2600" b="1" dirty="0">
                <a:latin typeface="Times New Roman" pitchFamily="18" charset="0"/>
              </a:rPr>
              <a:t>:</a:t>
            </a:r>
          </a:p>
          <a:p>
            <a:pPr algn="ctr"/>
            <a:endParaRPr lang="it-IT" sz="2600" b="1" dirty="0">
              <a:latin typeface="Times New Roman" pitchFamily="18" charset="0"/>
            </a:endParaRPr>
          </a:p>
          <a:p>
            <a:pPr algn="just"/>
            <a:endParaRPr lang="it-IT" sz="2600" b="1" dirty="0">
              <a:latin typeface="Times New Roman" pitchFamily="18" charset="0"/>
            </a:endParaRPr>
          </a:p>
          <a:p>
            <a:pPr algn="just"/>
            <a:r>
              <a:rPr lang="it-IT" sz="2600" b="1" dirty="0">
                <a:latin typeface="Times New Roman" pitchFamily="18" charset="0"/>
              </a:rPr>
              <a:t> </a:t>
            </a:r>
            <a:r>
              <a:rPr lang="it-IT" sz="2600" b="1" i="1" u="sng" dirty="0" err="1">
                <a:latin typeface="Times New Roman" pitchFamily="18" charset="0"/>
              </a:rPr>
              <a:t>Strabone</a:t>
            </a:r>
            <a:r>
              <a:rPr lang="it-IT" sz="2600" b="1" i="1" u="sng" dirty="0">
                <a:latin typeface="Times New Roman" pitchFamily="18" charset="0"/>
              </a:rPr>
              <a:t>, III, 2, 10: le miniere di </a:t>
            </a:r>
            <a:r>
              <a:rPr lang="it-IT" sz="2600" b="1" i="1" u="sng" dirty="0" err="1">
                <a:latin typeface="Times New Roman" pitchFamily="18" charset="0"/>
              </a:rPr>
              <a:t>Carthago</a:t>
            </a:r>
            <a:r>
              <a:rPr lang="it-IT" sz="2600" b="1" i="1" u="sng" dirty="0">
                <a:latin typeface="Times New Roman" pitchFamily="18" charset="0"/>
              </a:rPr>
              <a:t> Nova</a:t>
            </a:r>
          </a:p>
          <a:p>
            <a:pPr algn="just"/>
            <a:endParaRPr lang="it-IT" sz="2600" b="1" dirty="0">
              <a:latin typeface="Times New Roman" pitchFamily="18" charset="0"/>
            </a:endParaRPr>
          </a:p>
          <a:p>
            <a:pPr algn="just"/>
            <a:r>
              <a:rPr lang="it-IT" sz="2600" b="1" dirty="0">
                <a:latin typeface="Times New Roman" pitchFamily="18" charset="0"/>
              </a:rPr>
              <a:t>     </a:t>
            </a:r>
            <a:r>
              <a:rPr lang="it-IT" sz="2600" b="1" i="1" dirty="0" err="1">
                <a:latin typeface="Times New Roman" pitchFamily="18" charset="0"/>
              </a:rPr>
              <a:t>Polibio</a:t>
            </a:r>
            <a:r>
              <a:rPr lang="it-IT" sz="2600" b="1" i="1" dirty="0">
                <a:latin typeface="Times New Roman" pitchFamily="18" charset="0"/>
              </a:rPr>
              <a:t>, invece, ricordando </a:t>
            </a:r>
            <a:r>
              <a:rPr lang="it-IT" sz="2600" b="1" i="1" u="sng" dirty="0">
                <a:latin typeface="Times New Roman" pitchFamily="18" charset="0"/>
              </a:rPr>
              <a:t>le miniere d’argento di </a:t>
            </a:r>
            <a:r>
              <a:rPr lang="it-IT" sz="2600" b="1" i="1" u="sng" dirty="0" err="1">
                <a:latin typeface="Times New Roman" pitchFamily="18" charset="0"/>
              </a:rPr>
              <a:t>Carthago</a:t>
            </a:r>
            <a:r>
              <a:rPr lang="it-IT" sz="2600" b="1" i="1" u="sng" dirty="0">
                <a:latin typeface="Times New Roman" pitchFamily="18" charset="0"/>
              </a:rPr>
              <a:t> </a:t>
            </a:r>
            <a:r>
              <a:rPr lang="it-IT" sz="2600" b="1" i="1" dirty="0">
                <a:latin typeface="Times New Roman" pitchFamily="18" charset="0"/>
              </a:rPr>
              <a:t>Nova, dice che fossero </a:t>
            </a:r>
            <a:r>
              <a:rPr lang="it-IT" sz="2600" b="1" i="1" u="sng" dirty="0">
                <a:latin typeface="Times New Roman" pitchFamily="18" charset="0"/>
              </a:rPr>
              <a:t>grandissime,</a:t>
            </a:r>
            <a:r>
              <a:rPr lang="it-IT" sz="2600" b="1" i="1" dirty="0">
                <a:latin typeface="Times New Roman" pitchFamily="18" charset="0"/>
              </a:rPr>
              <a:t> che distavano dalla città circa venti stadi e abbracciavano un’area del perimetro di quattrocento stadi; </a:t>
            </a:r>
            <a:r>
              <a:rPr lang="it-IT" sz="2600" b="1" i="1" u="sng" dirty="0">
                <a:latin typeface="Times New Roman" pitchFamily="18" charset="0"/>
              </a:rPr>
              <a:t>vi lavoravano quarantamila uomini e, a quel tempo,</a:t>
            </a:r>
            <a:r>
              <a:rPr lang="it-IT" sz="2600" b="1" i="1" dirty="0">
                <a:latin typeface="Times New Roman" pitchFamily="18" charset="0"/>
              </a:rPr>
              <a:t> fruttavano al popolo romano quotidianamente venticinquemila dracme</a:t>
            </a:r>
            <a:r>
              <a:rPr lang="it-IT" sz="2600" b="1" dirty="0">
                <a:latin typeface="Times New Roman" pitchFamily="18" charset="0"/>
              </a:rPr>
              <a:t>.</a:t>
            </a:r>
            <a:r>
              <a:rPr lang="it-IT" sz="2600" b="1" dirty="0"/>
              <a:t> </a:t>
            </a:r>
          </a:p>
          <a:p>
            <a:pPr algn="just"/>
            <a:endParaRPr lang="it-IT"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457200"/>
            <a:ext cx="9144000" cy="7478970"/>
          </a:xfrm>
          <a:prstGeom prst="rect">
            <a:avLst/>
          </a:prstGeom>
          <a:solidFill>
            <a:srgbClr val="FFCC99"/>
          </a:solidFill>
          <a:ln w="38100">
            <a:solidFill>
              <a:srgbClr val="993300"/>
            </a:solidFill>
            <a:miter lim="800000"/>
            <a:headEnd/>
            <a:tailEnd/>
          </a:ln>
          <a:effectLst/>
        </p:spPr>
        <p:txBody>
          <a:bodyPr wrap="square" anchor="ctr">
            <a:spAutoFit/>
          </a:bodyPr>
          <a:lstStyle/>
          <a:p>
            <a:pPr algn="just"/>
            <a:r>
              <a:rPr lang="it-IT" sz="2000" b="1" dirty="0">
                <a:latin typeface="Times New Roman" pitchFamily="18" charset="0"/>
              </a:rPr>
              <a:t>     </a:t>
            </a:r>
            <a:r>
              <a:rPr lang="it-IT" sz="2400" b="1" dirty="0">
                <a:latin typeface="Times New Roman" pitchFamily="18" charset="0"/>
              </a:rPr>
              <a:t>La coltivazione delle miniere spagnole era affidato dallo stato a società di </a:t>
            </a:r>
            <a:r>
              <a:rPr lang="it-IT" sz="2400" b="1" i="1" u="sng" dirty="0" err="1">
                <a:latin typeface="Times New Roman" pitchFamily="18" charset="0"/>
              </a:rPr>
              <a:t>publicani</a:t>
            </a:r>
            <a:r>
              <a:rPr lang="it-IT" sz="2400" b="1" dirty="0">
                <a:latin typeface="Times New Roman" pitchFamily="18" charset="0"/>
              </a:rPr>
              <a:t> e, secondo </a:t>
            </a:r>
            <a:r>
              <a:rPr lang="it-IT" sz="2400" b="1" dirty="0" err="1">
                <a:latin typeface="Times New Roman" pitchFamily="18" charset="0"/>
              </a:rPr>
              <a:t>Diodoro</a:t>
            </a:r>
            <a:r>
              <a:rPr lang="it-IT" sz="2400" b="1" dirty="0">
                <a:latin typeface="Times New Roman" pitchFamily="18" charset="0"/>
              </a:rPr>
              <a:t> Siculo, dopo la conquista romana, una gran  numero di Italici </a:t>
            </a:r>
            <a:r>
              <a:rPr lang="it-IT" sz="2400" b="1" u="sng" dirty="0">
                <a:latin typeface="Times New Roman" pitchFamily="18" charset="0"/>
              </a:rPr>
              <a:t>avrebbe raggiunto la Spagna per investire nell’attività mineraria, acquistando larghe quantità di schiavi da impegnare nei lavori di scavo</a:t>
            </a:r>
            <a:r>
              <a:rPr lang="it-IT" sz="2400" b="1" dirty="0">
                <a:latin typeface="Times New Roman" pitchFamily="18" charset="0"/>
              </a:rPr>
              <a:t>: </a:t>
            </a:r>
          </a:p>
          <a:p>
            <a:pPr algn="ctr"/>
            <a:endParaRPr lang="it-IT" sz="2400" b="1" dirty="0">
              <a:latin typeface="Times New Roman" pitchFamily="18" charset="0"/>
            </a:endParaRPr>
          </a:p>
          <a:p>
            <a:pPr algn="just"/>
            <a:r>
              <a:rPr lang="it-IT" sz="2400" b="1" dirty="0">
                <a:latin typeface="Times New Roman" pitchFamily="18" charset="0"/>
              </a:rPr>
              <a:t> </a:t>
            </a:r>
            <a:r>
              <a:rPr lang="it-IT" sz="2400" b="1" i="1" u="sng" dirty="0" err="1">
                <a:latin typeface="Times New Roman" pitchFamily="18" charset="0"/>
              </a:rPr>
              <a:t>Diodoro</a:t>
            </a:r>
            <a:r>
              <a:rPr lang="it-IT" sz="2400" b="1" i="1" u="sng" dirty="0">
                <a:latin typeface="Times New Roman" pitchFamily="18" charset="0"/>
              </a:rPr>
              <a:t> Siculo V, 36: gli Italici e lo sfruttamento delle miniere iberiche</a:t>
            </a:r>
          </a:p>
          <a:p>
            <a:pPr algn="just"/>
            <a:r>
              <a:rPr lang="it-IT" sz="2400" b="1" i="1" u="sng" dirty="0">
                <a:latin typeface="Times New Roman" pitchFamily="18" charset="0"/>
              </a:rPr>
              <a:t>     </a:t>
            </a:r>
          </a:p>
          <a:p>
            <a:pPr algn="just"/>
            <a:r>
              <a:rPr lang="it-IT" sz="2400" b="1" i="1" dirty="0">
                <a:latin typeface="Times New Roman" pitchFamily="18" charset="0"/>
              </a:rPr>
              <a:t>Dopo che i Romani ebbero conquistato l’</a:t>
            </a:r>
            <a:r>
              <a:rPr lang="it-IT" sz="2400" b="1" i="1" dirty="0" err="1">
                <a:latin typeface="Times New Roman" pitchFamily="18" charset="0"/>
              </a:rPr>
              <a:t>Iberia</a:t>
            </a:r>
            <a:r>
              <a:rPr lang="it-IT" sz="2400" b="1" i="1" dirty="0">
                <a:latin typeface="Times New Roman" pitchFamily="18" charset="0"/>
              </a:rPr>
              <a:t>, </a:t>
            </a:r>
            <a:r>
              <a:rPr lang="it-IT" sz="2400" b="1" i="1" u="sng" dirty="0">
                <a:latin typeface="Times New Roman" pitchFamily="18" charset="0"/>
              </a:rPr>
              <a:t>una gran numero di Italici ha emigrato alla volta delle miniere e hanno ottenuto grandi ricchezze grazie alla brama di guadagno</a:t>
            </a:r>
            <a:r>
              <a:rPr lang="it-IT" sz="2400" b="1" i="1" dirty="0">
                <a:latin typeface="Times New Roman" pitchFamily="18" charset="0"/>
              </a:rPr>
              <a:t>. Infatti, dopo aver acquistato grandi quantità di schiavi li affidano a coloro che sovrintendono ai lavori minerari: costoro, dopo aver pozzi in vari luoghi e scavato profonde buche nella terra, cercano i giacimenti di terra ricca di oro e argento; e non solo raggiungono grandi profondità, ma spingono i loro scavi a molti stadi di profondità scavando gallerie ad angolo e facendole svoltare nelle varie direzioni; in questo modo estraggono dalla cavità il minerale che dona il profitto ricercato</a:t>
            </a:r>
            <a:r>
              <a:rPr lang="it-IT" sz="2400" b="1" dirty="0">
                <a:latin typeface="Times New Roman" pitchFamily="18" charset="0"/>
              </a:rPr>
              <a:t>.</a:t>
            </a:r>
          </a:p>
          <a:p>
            <a:pPr algn="just"/>
            <a:endParaRPr lang="it-IT" sz="2400" b="1" dirty="0">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231775" y="0"/>
            <a:ext cx="8642350" cy="6555641"/>
          </a:xfrm>
          <a:prstGeom prst="rect">
            <a:avLst/>
          </a:prstGeom>
          <a:solidFill>
            <a:srgbClr val="FFFFFF"/>
          </a:solidFill>
          <a:ln w="38100">
            <a:solidFill>
              <a:srgbClr val="993300"/>
            </a:solidFill>
            <a:miter lim="800000"/>
            <a:headEnd/>
            <a:tailEnd/>
          </a:ln>
          <a:effectLst/>
        </p:spPr>
        <p:txBody>
          <a:bodyPr anchor="ctr">
            <a:spAutoFit/>
          </a:bodyPr>
          <a:lstStyle/>
          <a:p>
            <a:pPr algn="just"/>
            <a:r>
              <a:rPr lang="it-IT" sz="2000" b="1" dirty="0">
                <a:latin typeface="Times New Roman" pitchFamily="18" charset="0"/>
              </a:rPr>
              <a:t>     </a:t>
            </a:r>
            <a:r>
              <a:rPr lang="it-IT" sz="2800" b="1" dirty="0">
                <a:latin typeface="Times New Roman" pitchFamily="18" charset="0"/>
              </a:rPr>
              <a:t>Questa larghissima disponibilità di schiavi è un effetto della politica militare di Roma che, a partire dalla guerra </a:t>
            </a:r>
            <a:r>
              <a:rPr lang="it-IT" sz="2800" b="1" dirty="0" err="1">
                <a:latin typeface="Times New Roman" pitchFamily="18" charset="0"/>
              </a:rPr>
              <a:t>annibalica</a:t>
            </a:r>
            <a:r>
              <a:rPr lang="it-IT" sz="2800" b="1" dirty="0">
                <a:latin typeface="Times New Roman" pitchFamily="18" charset="0"/>
              </a:rPr>
              <a:t>, vede la riduzione in schiavitù di intere popolazioni. Ad esempio, la presa di Agrigento, nel 210, fu seguita dalla condanna a morte dei primi cittadini e dalla vendita del resto della cittadinanza e, ancora, dopo la sconfitta di Perseo, centocinquantamila epiroti furono ridotti in schiavitù.</a:t>
            </a:r>
            <a:r>
              <a:rPr lang="it-IT" sz="2800" dirty="0">
                <a:latin typeface="Times New Roman" pitchFamily="18" charset="0"/>
              </a:rPr>
              <a:t> </a:t>
            </a:r>
          </a:p>
          <a:p>
            <a:pPr algn="just"/>
            <a:endParaRPr lang="it-IT" sz="2800" dirty="0">
              <a:latin typeface="Times New Roman" pitchFamily="18" charset="0"/>
            </a:endParaRPr>
          </a:p>
          <a:p>
            <a:pPr algn="just"/>
            <a:endParaRPr lang="it-IT" sz="2800" dirty="0">
              <a:latin typeface="Times New Roman" pitchFamily="18" charset="0"/>
            </a:endParaRPr>
          </a:p>
          <a:p>
            <a:pPr algn="just"/>
            <a:r>
              <a:rPr lang="it-IT" sz="2800" b="1" i="1" u="sng" dirty="0">
                <a:latin typeface="Times New Roman" pitchFamily="18" charset="0"/>
              </a:rPr>
              <a:t>Livio XXVI, 40, 13-14: la sorte di Agrigento</a:t>
            </a:r>
          </a:p>
          <a:p>
            <a:pPr algn="just"/>
            <a:endParaRPr lang="it-IT" sz="2800" b="1" dirty="0">
              <a:latin typeface="Times New Roman" pitchFamily="18" charset="0"/>
            </a:endParaRPr>
          </a:p>
          <a:p>
            <a:pPr algn="just"/>
            <a:r>
              <a:rPr lang="it-IT" sz="2800" b="1" dirty="0">
                <a:latin typeface="Times New Roman" pitchFamily="18" charset="0"/>
              </a:rPr>
              <a:t>     </a:t>
            </a:r>
            <a:r>
              <a:rPr lang="it-IT" sz="2800" b="1" i="1" dirty="0">
                <a:latin typeface="Times New Roman" pitchFamily="18" charset="0"/>
              </a:rPr>
              <a:t>Occupata Agrigento, Levino fece fustigare e poi decapitare i primi cittadini, gli altri li vendette come preda e spedì il denaro a Roma</a:t>
            </a:r>
            <a:r>
              <a:rPr lang="it-IT" sz="2800" b="1" dirty="0">
                <a:latin typeface="Times New Roman" pitchFamily="18" charset="0"/>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0" y="65088"/>
            <a:ext cx="9143999" cy="6463308"/>
          </a:xfrm>
          <a:prstGeom prst="rect">
            <a:avLst/>
          </a:prstGeom>
          <a:solidFill>
            <a:srgbClr val="CC99FF"/>
          </a:solidFill>
          <a:ln w="38100">
            <a:solidFill>
              <a:srgbClr val="993300"/>
            </a:solidFill>
            <a:miter lim="800000"/>
            <a:headEnd/>
            <a:tailEnd/>
          </a:ln>
          <a:effectLst/>
        </p:spPr>
        <p:txBody>
          <a:bodyPr wrap="square" anchor="ctr">
            <a:spAutoFit/>
          </a:bodyPr>
          <a:lstStyle/>
          <a:p>
            <a:pPr algn="just"/>
            <a:endParaRPr lang="it-IT" b="1" dirty="0"/>
          </a:p>
          <a:p>
            <a:pPr algn="just"/>
            <a:r>
              <a:rPr lang="it-IT" sz="2200" b="1" i="1" u="sng" dirty="0">
                <a:latin typeface="Times New Roman" pitchFamily="18" charset="0"/>
              </a:rPr>
              <a:t>Livio, </a:t>
            </a:r>
            <a:r>
              <a:rPr lang="it-IT" sz="2200" b="1" i="1" u="sng" dirty="0" err="1">
                <a:latin typeface="Times New Roman" pitchFamily="18" charset="0"/>
              </a:rPr>
              <a:t>XLV</a:t>
            </a:r>
            <a:r>
              <a:rPr lang="it-IT" sz="2200" b="1" i="1" u="sng" dirty="0">
                <a:latin typeface="Times New Roman" pitchFamily="18" charset="0"/>
              </a:rPr>
              <a:t>, 34: la sorte degli Epiroti</a:t>
            </a:r>
          </a:p>
          <a:p>
            <a:pPr algn="just"/>
            <a:endParaRPr lang="it-IT" sz="2200" dirty="0">
              <a:latin typeface="Times New Roman" pitchFamily="18" charset="0"/>
            </a:endParaRPr>
          </a:p>
          <a:p>
            <a:pPr algn="just"/>
            <a:r>
              <a:rPr lang="it-IT" sz="2200" dirty="0">
                <a:latin typeface="Times New Roman" pitchFamily="18" charset="0"/>
              </a:rPr>
              <a:t>     </a:t>
            </a:r>
            <a:r>
              <a:rPr lang="it-IT" sz="2200" b="1" i="1" dirty="0">
                <a:latin typeface="Times New Roman" pitchFamily="18" charset="0"/>
              </a:rPr>
              <a:t>Non lontano da lì vi era il campo di </a:t>
            </a:r>
            <a:r>
              <a:rPr lang="it-IT" sz="2200" b="1" i="1" dirty="0" err="1">
                <a:latin typeface="Times New Roman" pitchFamily="18" charset="0"/>
              </a:rPr>
              <a:t>Anicio</a:t>
            </a:r>
            <a:r>
              <a:rPr lang="it-IT" sz="2200" b="1" i="1" dirty="0">
                <a:latin typeface="Times New Roman" pitchFamily="18" charset="0"/>
              </a:rPr>
              <a:t>. Paolo gli inviò un dispaccio </a:t>
            </a:r>
            <a:r>
              <a:rPr lang="it-IT" sz="2200" b="1" i="1" dirty="0" err="1">
                <a:latin typeface="Times New Roman" pitchFamily="18" charset="0"/>
              </a:rPr>
              <a:t>affinchè</a:t>
            </a:r>
            <a:r>
              <a:rPr lang="it-IT" sz="2200" b="1" i="1" dirty="0">
                <a:latin typeface="Times New Roman" pitchFamily="18" charset="0"/>
              </a:rPr>
              <a:t> nulla turbasse ciò che stava per accadere: </a:t>
            </a:r>
            <a:r>
              <a:rPr lang="it-IT" sz="2200" b="1" i="1" u="sng" dirty="0">
                <a:latin typeface="Times New Roman" pitchFamily="18" charset="0"/>
              </a:rPr>
              <a:t>il senato aveva concesso al suo esercito come preda le città epirote che avevano sostenuto Perseo</a:t>
            </a:r>
            <a:r>
              <a:rPr lang="it-IT" sz="2200" b="1" i="1" dirty="0">
                <a:latin typeface="Times New Roman" pitchFamily="18" charset="0"/>
              </a:rPr>
              <a:t>. Dopo che erano stati inviati in ciascuna città dei centurioni, che dicessero di essere venuti per ritirare i presidi, in modo che gli Epiroti fossero liberi come i Macedoni, da esse chiamò a lui dieci dei primi cittadini. </a:t>
            </a:r>
            <a:r>
              <a:rPr lang="it-IT" sz="2200" b="1" i="1" u="sng" dirty="0">
                <a:latin typeface="Times New Roman" pitchFamily="18" charset="0"/>
              </a:rPr>
              <a:t>Dopo aver ordinato a costoro di consegnare in pubblico l’oro e l’argento, inviò in tutte le città delle coorti. </a:t>
            </a:r>
            <a:r>
              <a:rPr lang="it-IT" sz="2200" b="1" i="1" dirty="0">
                <a:latin typeface="Times New Roman" pitchFamily="18" charset="0"/>
              </a:rPr>
              <a:t>Partirono prima quelle che dovevano giungere più lontano in modo tale che tutte fossero sul posto nel medesimo giorno. I tribuni e i centurioni erano stati istruiti sul da farsi. </a:t>
            </a:r>
            <a:r>
              <a:rPr lang="it-IT" sz="2200" b="1" i="1" u="sng" dirty="0">
                <a:latin typeface="Times New Roman" pitchFamily="18" charset="0"/>
              </a:rPr>
              <a:t>Di mattina fu raccolto tutto l’oro e l’argento; all’ora quarta fu dato il segnale ai soldati di saccheggiare le città: </a:t>
            </a:r>
            <a:r>
              <a:rPr lang="it-IT" sz="2200" b="1" i="1" dirty="0">
                <a:latin typeface="Times New Roman" pitchFamily="18" charset="0"/>
              </a:rPr>
              <a:t>fu tale il bottino, che ai cavalieri furono dati quattrocento </a:t>
            </a:r>
            <a:r>
              <a:rPr lang="it-IT" sz="2200" b="1" i="1" dirty="0" err="1">
                <a:latin typeface="Times New Roman" pitchFamily="18" charset="0"/>
              </a:rPr>
              <a:t>denarii</a:t>
            </a:r>
            <a:r>
              <a:rPr lang="it-IT" sz="2200" b="1" i="1" dirty="0">
                <a:latin typeface="Times New Roman" pitchFamily="18" charset="0"/>
              </a:rPr>
              <a:t>, ai fanti duecento,  e </a:t>
            </a:r>
            <a:r>
              <a:rPr lang="it-IT" sz="2200" b="1" i="1" u="sng" dirty="0">
                <a:latin typeface="Times New Roman" pitchFamily="18" charset="0"/>
              </a:rPr>
              <a:t>furono portate via centocinquantamila persone. Quindi furono distrutte le mura delle città saccheggiat</a:t>
            </a:r>
            <a:r>
              <a:rPr lang="it-IT" sz="2200" b="1" i="1" dirty="0">
                <a:latin typeface="Times New Roman" pitchFamily="18" charset="0"/>
              </a:rPr>
              <a:t>e; si trattava di quasi settanta città. </a:t>
            </a:r>
            <a:r>
              <a:rPr lang="it-IT" sz="2200" b="1" i="1" u="sng" dirty="0">
                <a:latin typeface="Times New Roman" pitchFamily="18" charset="0"/>
              </a:rPr>
              <a:t>Fu venduto l’intero bottino e dal ricavato fu pagata quella somma all’esercito</a:t>
            </a:r>
            <a:r>
              <a:rPr lang="it-IT" sz="2200" u="sng" dirty="0">
                <a:latin typeface="Times New Roman" pitchFamily="18" charset="0"/>
              </a:rPr>
              <a:t>.</a:t>
            </a:r>
            <a:r>
              <a:rPr lang="it-IT" sz="2200" u="sng" dirty="0"/>
              <a:t> </a:t>
            </a:r>
            <a:endParaRPr lang="it-IT" sz="2200" b="1" u="sng" dirty="0">
              <a:latin typeface="Times New Roman" pitchFamily="18" charset="0"/>
            </a:endParaRPr>
          </a:p>
          <a:p>
            <a:pPr algn="just"/>
            <a:endParaRPr lang="it-IT" sz="2200" b="1" dirty="0">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231775" y="0"/>
            <a:ext cx="8642350" cy="5570756"/>
          </a:xfrm>
          <a:prstGeom prst="rect">
            <a:avLst/>
          </a:prstGeom>
          <a:solidFill>
            <a:srgbClr val="99CCFF"/>
          </a:solidFill>
          <a:ln w="38100">
            <a:solidFill>
              <a:srgbClr val="993300"/>
            </a:solidFill>
            <a:miter lim="800000"/>
            <a:headEnd/>
            <a:tailEnd/>
          </a:ln>
          <a:effectLst/>
        </p:spPr>
        <p:txBody>
          <a:bodyPr anchor="ctr">
            <a:spAutoFit/>
          </a:bodyPr>
          <a:lstStyle/>
          <a:p>
            <a:pPr algn="just"/>
            <a:endParaRPr lang="it-IT" b="1" dirty="0"/>
          </a:p>
          <a:p>
            <a:pPr algn="just"/>
            <a:r>
              <a:rPr lang="it-IT" sz="2000" b="1" dirty="0">
                <a:latin typeface="Times New Roman" pitchFamily="18" charset="0"/>
              </a:rPr>
              <a:t>     </a:t>
            </a:r>
            <a:r>
              <a:rPr lang="it-IT" sz="3200" b="1" dirty="0">
                <a:latin typeface="Times New Roman" pitchFamily="18" charset="0"/>
              </a:rPr>
              <a:t>E’ interessante, a riguardo, quanto dice </a:t>
            </a:r>
            <a:r>
              <a:rPr lang="it-IT" sz="3200" b="1" dirty="0" err="1">
                <a:latin typeface="Times New Roman" pitchFamily="18" charset="0"/>
              </a:rPr>
              <a:t>Strabone</a:t>
            </a:r>
            <a:r>
              <a:rPr lang="it-IT" sz="3200" b="1" dirty="0">
                <a:latin typeface="Times New Roman" pitchFamily="18" charset="0"/>
              </a:rPr>
              <a:t> circa la relazione tra l’origine della pirateria </a:t>
            </a:r>
            <a:r>
              <a:rPr lang="it-IT" sz="3200" b="1" dirty="0" err="1">
                <a:latin typeface="Times New Roman" pitchFamily="18" charset="0"/>
              </a:rPr>
              <a:t>cilicia</a:t>
            </a:r>
            <a:r>
              <a:rPr lang="it-IT" sz="3200" b="1" dirty="0">
                <a:latin typeface="Times New Roman" pitchFamily="18" charset="0"/>
              </a:rPr>
              <a:t> e l’accresciuto bisogno di schiavi da parte di Roma, che il geografo (o meglio, la sua fonte) colloca negli anni successivi alla distruzione di </a:t>
            </a:r>
            <a:r>
              <a:rPr lang="it-IT" sz="3200" b="1" dirty="0" err="1">
                <a:latin typeface="Times New Roman" pitchFamily="18" charset="0"/>
              </a:rPr>
              <a:t>Cartagine</a:t>
            </a:r>
            <a:r>
              <a:rPr lang="it-IT" sz="3200" b="1" dirty="0">
                <a:latin typeface="Times New Roman" pitchFamily="18" charset="0"/>
              </a:rPr>
              <a:t> e di Corinto; nel quadro </a:t>
            </a:r>
            <a:r>
              <a:rPr lang="it-IT" sz="3200" b="1" dirty="0" err="1">
                <a:latin typeface="Times New Roman" pitchFamily="18" charset="0"/>
              </a:rPr>
              <a:t>straboniano</a:t>
            </a:r>
            <a:r>
              <a:rPr lang="it-IT" sz="3200" b="1" dirty="0">
                <a:latin typeface="Times New Roman" pitchFamily="18" charset="0"/>
              </a:rPr>
              <a:t> l’attività dei pirati cilici  si colloca in un contesto politico più ampio, che vede la compartecipazione dei regni d’Egitto e di Cipro</a:t>
            </a:r>
            <a:r>
              <a:rPr lang="it-IT" dirty="0"/>
              <a:t>. </a:t>
            </a:r>
          </a:p>
          <a:p>
            <a:pPr algn="just"/>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0" y="0"/>
            <a:ext cx="9144000" cy="7109639"/>
          </a:xfrm>
          <a:prstGeom prst="rect">
            <a:avLst/>
          </a:prstGeom>
          <a:solidFill>
            <a:srgbClr val="CC99FF"/>
          </a:solidFill>
          <a:ln w="38100">
            <a:solidFill>
              <a:srgbClr val="993300"/>
            </a:solidFill>
            <a:miter lim="800000"/>
            <a:headEnd/>
            <a:tailEnd/>
          </a:ln>
          <a:effectLst/>
        </p:spPr>
        <p:txBody>
          <a:bodyPr wrap="square" anchor="ctr">
            <a:spAutoFit/>
          </a:bodyPr>
          <a:lstStyle/>
          <a:p>
            <a:pPr algn="just"/>
            <a:endParaRPr lang="it-IT" b="1" dirty="0"/>
          </a:p>
          <a:p>
            <a:pPr algn="just"/>
            <a:r>
              <a:rPr lang="it-IT" sz="2200" b="1" i="1" u="sng" dirty="0" err="1">
                <a:latin typeface="Times New Roman" pitchFamily="18" charset="0"/>
              </a:rPr>
              <a:t>Strabone</a:t>
            </a:r>
            <a:r>
              <a:rPr lang="it-IT" sz="2200" b="1" i="1" u="sng" dirty="0">
                <a:latin typeface="Times New Roman" pitchFamily="18" charset="0"/>
              </a:rPr>
              <a:t>, XIV, 5, 2: la pirateria ed il commercio </a:t>
            </a:r>
            <a:r>
              <a:rPr lang="it-IT" sz="2200" b="1" i="1" u="sng" dirty="0" err="1">
                <a:latin typeface="Times New Roman" pitchFamily="18" charset="0"/>
              </a:rPr>
              <a:t>schiavile</a:t>
            </a:r>
            <a:endParaRPr lang="it-IT" sz="2200" b="1" i="1" u="sng" dirty="0">
              <a:latin typeface="Times New Roman" pitchFamily="18" charset="0"/>
            </a:endParaRPr>
          </a:p>
          <a:p>
            <a:pPr algn="just"/>
            <a:endParaRPr lang="it-IT" sz="2200" b="1" i="1" u="sng" dirty="0">
              <a:latin typeface="Times New Roman" pitchFamily="18" charset="0"/>
            </a:endParaRPr>
          </a:p>
          <a:p>
            <a:pPr algn="just"/>
            <a:r>
              <a:rPr lang="it-IT" sz="2200" b="1" i="1" dirty="0">
                <a:latin typeface="Times New Roman" pitchFamily="18" charset="0"/>
              </a:rPr>
              <a:t>     Fu </a:t>
            </a:r>
            <a:r>
              <a:rPr lang="it-IT" sz="2200" b="1" i="1" dirty="0" err="1">
                <a:latin typeface="Times New Roman" pitchFamily="18" charset="0"/>
              </a:rPr>
              <a:t>Trifone</a:t>
            </a:r>
            <a:r>
              <a:rPr lang="it-IT" sz="2200" b="1" i="1" dirty="0">
                <a:latin typeface="Times New Roman" pitchFamily="18" charset="0"/>
              </a:rPr>
              <a:t>, insieme all’incapacità dei sovrani che allora per successione regnavano sulla Siria e in </a:t>
            </a:r>
            <a:r>
              <a:rPr lang="it-IT" sz="2200" b="1" i="1" dirty="0" err="1">
                <a:latin typeface="Times New Roman" pitchFamily="18" charset="0"/>
              </a:rPr>
              <a:t>Cilicia</a:t>
            </a:r>
            <a:r>
              <a:rPr lang="it-IT" sz="2200" b="1" i="1" dirty="0">
                <a:latin typeface="Times New Roman" pitchFamily="18" charset="0"/>
              </a:rPr>
              <a:t>,  la causa per cui </a:t>
            </a:r>
            <a:r>
              <a:rPr lang="it-IT" sz="2200" b="1" i="1" u="sng" dirty="0">
                <a:latin typeface="Times New Roman" pitchFamily="18" charset="0"/>
              </a:rPr>
              <a:t>i Cilici  costituirono bande di pirati;</a:t>
            </a:r>
            <a:r>
              <a:rPr lang="it-IT" sz="2200" b="1" i="1" dirty="0">
                <a:latin typeface="Times New Roman" pitchFamily="18" charset="0"/>
              </a:rPr>
              <a:t> infatti, a causa del suo tentativo rivoluzionario, anche altri si rivoltarono e poiché erano in discordia gli uni con gli altri, rendevano la loro terra esposta a chi la attaccasse. In primo luogo </a:t>
            </a:r>
            <a:r>
              <a:rPr lang="it-IT" sz="2200" b="1" i="1" u="sng" dirty="0">
                <a:latin typeface="Times New Roman" pitchFamily="18" charset="0"/>
              </a:rPr>
              <a:t>l’esportazione di schiavi, poiché risultava particolarmente lucrosa, spinse loro a queste malvagità</a:t>
            </a:r>
            <a:r>
              <a:rPr lang="it-IT" sz="2200" b="1" i="1" dirty="0">
                <a:latin typeface="Times New Roman" pitchFamily="18" charset="0"/>
              </a:rPr>
              <a:t>. Ed infatti  si catturavano facilmente e il mercato, grande e assai ricco, non era affatto lontano</a:t>
            </a:r>
            <a:r>
              <a:rPr lang="it-IT" sz="2200" b="1" i="1" dirty="0" smtClean="0">
                <a:latin typeface="Times New Roman" pitchFamily="18" charset="0"/>
              </a:rPr>
              <a:t>. </a:t>
            </a:r>
            <a:r>
              <a:rPr lang="it-IT" sz="2200" b="1" i="1" u="sng" dirty="0" smtClean="0">
                <a:latin typeface="Times New Roman" pitchFamily="18" charset="0"/>
              </a:rPr>
              <a:t>Si trattava di Delo, capace di ricevere e spedire via  nello stesso giorno 10.000 schiavi</a:t>
            </a:r>
            <a:r>
              <a:rPr lang="it-IT" sz="2200" b="1" i="1" dirty="0" smtClean="0">
                <a:latin typeface="Times New Roman" pitchFamily="18" charset="0"/>
              </a:rPr>
              <a:t>; </a:t>
            </a:r>
            <a:r>
              <a:rPr lang="it-IT" sz="2200" b="1" i="1" dirty="0">
                <a:latin typeface="Times New Roman" pitchFamily="18" charset="0"/>
              </a:rPr>
              <a:t>da qui nacque il proverbio: </a:t>
            </a:r>
            <a:r>
              <a:rPr lang="it-IT" sz="2200" b="1" i="1" u="sng" dirty="0" smtClean="0">
                <a:latin typeface="Times New Roman" pitchFamily="18" charset="0"/>
              </a:rPr>
              <a:t>“Mercante</a:t>
            </a:r>
            <a:r>
              <a:rPr lang="it-IT" sz="2200" b="1" i="1" u="sng" dirty="0">
                <a:latin typeface="Times New Roman" pitchFamily="18" charset="0"/>
              </a:rPr>
              <a:t>, entra nel porto, scarica, è stato tutto venduto”. La causa di ciò è che i Romani, divenuti ricchi dopo la distruzione di </a:t>
            </a:r>
            <a:r>
              <a:rPr lang="it-IT" sz="2200" b="1" i="1" u="sng" dirty="0" err="1">
                <a:latin typeface="Times New Roman" pitchFamily="18" charset="0"/>
              </a:rPr>
              <a:t>Cartagine</a:t>
            </a:r>
            <a:r>
              <a:rPr lang="it-IT" sz="2200" b="1" i="1" u="sng" dirty="0">
                <a:latin typeface="Times New Roman" pitchFamily="18" charset="0"/>
              </a:rPr>
              <a:t> e Corinto, utilizzavano molti schiavi;</a:t>
            </a:r>
            <a:r>
              <a:rPr lang="it-IT" sz="2200" b="1" i="1" dirty="0">
                <a:latin typeface="Times New Roman" pitchFamily="18" charset="0"/>
              </a:rPr>
              <a:t> vedendone la facilità, i pirati vi si dedicavano in massa, sia compiendo razzie che mercanteggiando in schiavi. Cooperavano in questa attività anche i re di Egitto e Cipro, poiché erano nemici dei Siri; né gli erano amici i Rodi sicché costoro non li aiutavano per niente; </a:t>
            </a:r>
            <a:r>
              <a:rPr lang="it-IT" sz="2200" b="1" i="1" u="sng" dirty="0">
                <a:latin typeface="Times New Roman" pitchFamily="18" charset="0"/>
              </a:rPr>
              <a:t>nel contempo  i pirati, poiché sostenevano di essere mercanti di schiavi,  portavano avanti incessantemente i loro malvagi affari.</a:t>
            </a:r>
            <a:r>
              <a:rPr lang="it-IT" sz="2200" u="sng" dirty="0"/>
              <a:t> </a:t>
            </a:r>
            <a:endParaRPr lang="it-IT" sz="2200" b="1" u="sng" dirty="0">
              <a:latin typeface="Times New Roman" pitchFamily="18" charset="0"/>
            </a:endParaRPr>
          </a:p>
          <a:p>
            <a:pPr algn="just"/>
            <a:endParaRPr lang="it-IT" sz="2000" b="1" dirty="0">
              <a:latin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ChangeArrowheads="1"/>
          </p:cNvSpPr>
          <p:nvPr/>
        </p:nvSpPr>
        <p:spPr bwMode="auto">
          <a:xfrm>
            <a:off x="0" y="0"/>
            <a:ext cx="9144000" cy="6555641"/>
          </a:xfrm>
          <a:prstGeom prst="rect">
            <a:avLst/>
          </a:prstGeom>
          <a:solidFill>
            <a:srgbClr val="99CC00"/>
          </a:solidFill>
          <a:ln w="38100">
            <a:solidFill>
              <a:srgbClr val="333300"/>
            </a:solidFill>
            <a:miter lim="800000"/>
            <a:headEnd/>
            <a:tailEnd/>
          </a:ln>
          <a:effectLst/>
        </p:spPr>
        <p:txBody>
          <a:bodyPr wrap="square" anchor="ctr">
            <a:spAutoFit/>
          </a:bodyPr>
          <a:lstStyle/>
          <a:p>
            <a:pPr algn="just"/>
            <a:r>
              <a:rPr lang="it-IT" sz="2800" b="1" dirty="0">
                <a:latin typeface="Times New Roman" pitchFamily="18" charset="0"/>
              </a:rPr>
              <a:t>     Tutti questi elementi:</a:t>
            </a:r>
          </a:p>
          <a:p>
            <a:pPr algn="just"/>
            <a:endParaRPr lang="it-IT" sz="2800" b="1" dirty="0">
              <a:latin typeface="Times New Roman" pitchFamily="18" charset="0"/>
            </a:endParaRPr>
          </a:p>
          <a:p>
            <a:pPr algn="just"/>
            <a:r>
              <a:rPr lang="it-IT" sz="2800" b="1" dirty="0"/>
              <a:t>–</a:t>
            </a:r>
            <a:r>
              <a:rPr lang="it-IT" sz="2800" b="1" dirty="0">
                <a:latin typeface="Times New Roman" pitchFamily="18" charset="0"/>
              </a:rPr>
              <a:t> afflusso di ricchezze, </a:t>
            </a:r>
          </a:p>
          <a:p>
            <a:pPr algn="just"/>
            <a:r>
              <a:rPr lang="it-IT" sz="2800" b="1" dirty="0"/>
              <a:t>–</a:t>
            </a:r>
            <a:r>
              <a:rPr lang="it-IT" sz="2800" b="1" dirty="0">
                <a:latin typeface="Times New Roman" pitchFamily="18" charset="0"/>
              </a:rPr>
              <a:t> prelievo di cereali dalle province, </a:t>
            </a:r>
          </a:p>
          <a:p>
            <a:pPr algn="just"/>
            <a:r>
              <a:rPr lang="it-IT" sz="2800" b="1" dirty="0"/>
              <a:t>–</a:t>
            </a:r>
            <a:r>
              <a:rPr lang="it-IT" sz="2800" dirty="0"/>
              <a:t> </a:t>
            </a:r>
            <a:r>
              <a:rPr lang="it-IT" sz="2800" b="1" dirty="0">
                <a:latin typeface="Times New Roman" pitchFamily="18" charset="0"/>
              </a:rPr>
              <a:t>ampia disponibilità di manodopera </a:t>
            </a:r>
            <a:r>
              <a:rPr lang="it-IT" sz="2800" b="1" dirty="0" err="1">
                <a:latin typeface="Times New Roman" pitchFamily="18" charset="0"/>
              </a:rPr>
              <a:t>schiavile</a:t>
            </a:r>
            <a:r>
              <a:rPr lang="it-IT" sz="2800" b="1" dirty="0">
                <a:latin typeface="Times New Roman" pitchFamily="18" charset="0"/>
              </a:rPr>
              <a:t> </a:t>
            </a:r>
          </a:p>
          <a:p>
            <a:pPr algn="just"/>
            <a:endParaRPr lang="it-IT" sz="2800" b="1" dirty="0">
              <a:latin typeface="Times New Roman" pitchFamily="18" charset="0"/>
            </a:endParaRPr>
          </a:p>
          <a:p>
            <a:pPr algn="just"/>
            <a:r>
              <a:rPr lang="it-IT" sz="2800" b="1" dirty="0">
                <a:latin typeface="Times New Roman" pitchFamily="18" charset="0"/>
              </a:rPr>
              <a:t>hanno effetti profondi sull’agricoltura italica, accelerando  un  processo, che la documentazione archeologica suggerisce già in atto nel III secolo, di </a:t>
            </a:r>
            <a:r>
              <a:rPr lang="it-IT" sz="2800" b="1" u="sng" dirty="0">
                <a:latin typeface="Times New Roman" pitchFamily="18" charset="0"/>
              </a:rPr>
              <a:t>specializzazione delle colture, con unità fondiarie che sfruttano in maniera intensiva i terreni</a:t>
            </a:r>
            <a:r>
              <a:rPr lang="it-IT" sz="2800" b="1" dirty="0">
                <a:latin typeface="Times New Roman" pitchFamily="18" charset="0"/>
              </a:rPr>
              <a:t> e producono per il mercato urbano. </a:t>
            </a:r>
          </a:p>
          <a:p>
            <a:pPr algn="just"/>
            <a:r>
              <a:rPr lang="it-IT" sz="2800" b="1" dirty="0">
                <a:latin typeface="Times New Roman" pitchFamily="18" charset="0"/>
              </a:rPr>
              <a:t> </a:t>
            </a:r>
          </a:p>
          <a:p>
            <a:pPr algn="just"/>
            <a:r>
              <a:rPr lang="it-IT" sz="2800" b="1" dirty="0">
                <a:latin typeface="Times New Roman" pitchFamily="18" charset="0"/>
              </a:rPr>
              <a:t>     E’ possibile, adesso, ridurre lo spazio destinato alla cerealicoltura per </a:t>
            </a:r>
            <a:r>
              <a:rPr lang="it-IT" sz="2800" b="1" u="sng" dirty="0">
                <a:latin typeface="Times New Roman" pitchFamily="18" charset="0"/>
              </a:rPr>
              <a:t>dedicarsi a coltivazioni che  sul mercato risultino più redditizie, come la vigna e l’oliveto</a:t>
            </a:r>
            <a:r>
              <a:rPr lang="it-IT" sz="2800" b="1" dirty="0">
                <a:latin typeface="Times New Roman" pitchFamily="18" charset="0"/>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atone capitolo 1"/>
          <p:cNvPicPr>
            <a:picLocks noChangeAspect="1" noChangeArrowheads="1"/>
          </p:cNvPicPr>
          <p:nvPr/>
        </p:nvPicPr>
        <p:blipFill>
          <a:blip r:embed="rId4" cstate="print"/>
          <a:srcRect/>
          <a:stretch>
            <a:fillRect/>
          </a:stretch>
        </p:blipFill>
        <p:spPr bwMode="auto">
          <a:xfrm>
            <a:off x="0" y="1466850"/>
            <a:ext cx="9144000" cy="5391150"/>
          </a:xfrm>
          <a:prstGeom prst="rect">
            <a:avLst/>
          </a:prstGeom>
          <a:noFill/>
        </p:spPr>
      </p:pic>
      <p:sp>
        <p:nvSpPr>
          <p:cNvPr id="62468" name="Text Box 4"/>
          <p:cNvSpPr txBox="1">
            <a:spLocks noChangeArrowheads="1"/>
          </p:cNvSpPr>
          <p:nvPr/>
        </p:nvSpPr>
        <p:spPr bwMode="auto">
          <a:xfrm>
            <a:off x="0" y="0"/>
            <a:ext cx="9144000" cy="1815882"/>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b="1" dirty="0"/>
              <a:t>     </a:t>
            </a:r>
            <a:r>
              <a:rPr lang="it-IT" sz="2800" b="1" dirty="0">
                <a:latin typeface="Times New Roman" pitchFamily="18" charset="0"/>
              </a:rPr>
              <a:t>Questa nuova gerarchia delle coltivazioni agrarie si ritrova in una graduatoria della redditività delle singole colture che </a:t>
            </a:r>
            <a:r>
              <a:rPr lang="it-IT" sz="2800" b="1" dirty="0" err="1">
                <a:latin typeface="Times New Roman" pitchFamily="18" charset="0"/>
              </a:rPr>
              <a:t>Varrone</a:t>
            </a:r>
            <a:r>
              <a:rPr lang="it-IT" sz="2800" b="1" dirty="0">
                <a:latin typeface="Times New Roman" pitchFamily="18" charset="0"/>
              </a:rPr>
              <a:t> attribuisce a  Catone: ai primi posti sono la vigna e l’uliveto, solo al sesto i cereali:</a:t>
            </a:r>
            <a:r>
              <a:rPr lang="it-IT" sz="2800" dirty="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Catone prefazione"/>
          <p:cNvPicPr>
            <a:picLocks noChangeAspect="1" noChangeArrowheads="1"/>
          </p:cNvPicPr>
          <p:nvPr/>
        </p:nvPicPr>
        <p:blipFill>
          <a:blip r:embed="rId3" cstate="print"/>
          <a:srcRect/>
          <a:stretch>
            <a:fillRect/>
          </a:stretch>
        </p:blipFill>
        <p:spPr bwMode="auto">
          <a:xfrm>
            <a:off x="261938" y="2057400"/>
            <a:ext cx="8605837" cy="4572000"/>
          </a:xfrm>
          <a:prstGeom prst="rect">
            <a:avLst/>
          </a:prstGeom>
          <a:noFill/>
          <a:ln w="38100">
            <a:solidFill>
              <a:srgbClr val="808000"/>
            </a:solidFill>
            <a:miter lim="800000"/>
            <a:headEnd/>
            <a:tailEnd/>
          </a:ln>
        </p:spPr>
      </p:pic>
      <p:sp>
        <p:nvSpPr>
          <p:cNvPr id="19462" name="Text Box 6"/>
          <p:cNvSpPr txBox="1">
            <a:spLocks noChangeArrowheads="1"/>
          </p:cNvSpPr>
          <p:nvPr/>
        </p:nvSpPr>
        <p:spPr bwMode="auto">
          <a:xfrm>
            <a:off x="231775" y="0"/>
            <a:ext cx="8651875" cy="1938992"/>
          </a:xfrm>
          <a:prstGeom prst="rect">
            <a:avLst/>
          </a:prstGeom>
          <a:solidFill>
            <a:srgbClr val="CCFFCC"/>
          </a:solidFill>
          <a:ln w="38100">
            <a:solidFill>
              <a:srgbClr val="808000"/>
            </a:solidFill>
            <a:miter lim="800000"/>
            <a:headEnd/>
            <a:tailEnd/>
          </a:ln>
          <a:effectLst/>
        </p:spPr>
        <p:txBody>
          <a:bodyPr>
            <a:spAutoFit/>
          </a:bodyPr>
          <a:lstStyle/>
          <a:p>
            <a:pPr algn="just"/>
            <a:r>
              <a:rPr lang="it-IT" b="1" dirty="0"/>
              <a:t>     </a:t>
            </a:r>
            <a:r>
              <a:rPr lang="it-IT" sz="2400" b="1" dirty="0">
                <a:latin typeface="Times New Roman" pitchFamily="18" charset="0"/>
              </a:rPr>
              <a:t>Allo stesso Catone si deve il </a:t>
            </a:r>
            <a:r>
              <a:rPr lang="it-IT" sz="2400" b="1" i="1" dirty="0">
                <a:latin typeface="Times New Roman" pitchFamily="18" charset="0"/>
              </a:rPr>
              <a:t>de </a:t>
            </a:r>
            <a:r>
              <a:rPr lang="it-IT" sz="2400" b="1" i="1" dirty="0" err="1">
                <a:latin typeface="Times New Roman" pitchFamily="18" charset="0"/>
              </a:rPr>
              <a:t>agricultura</a:t>
            </a:r>
            <a:r>
              <a:rPr lang="it-IT" sz="2400" b="1" dirty="0">
                <a:latin typeface="Times New Roman" pitchFamily="18" charset="0"/>
              </a:rPr>
              <a:t>, trattato in cui è descritta l’azienda agricola che riflette questo nuovo orientamento [cfr. anche T 58]: essa è caratterizzata da un’organizzazione della produzione  fondata su una squadra fissa di schiavi gestiti da un fattore, anch’esso schiavo o liberto</a:t>
            </a:r>
            <a:r>
              <a:rPr lang="it-IT" sz="2000" b="1" dirty="0">
                <a:latin typeface="Times New Roman" pitchFamily="18" charset="0"/>
              </a:rPr>
              <a:t>.</a:t>
            </a:r>
            <a:r>
              <a:rPr lang="it-IT" b="1" dirty="0"/>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0" y="0"/>
            <a:ext cx="8642350" cy="1200329"/>
          </a:xfrm>
          <a:prstGeom prst="rect">
            <a:avLst/>
          </a:prstGeom>
          <a:solidFill>
            <a:srgbClr val="CCFFCC"/>
          </a:solidFill>
          <a:ln w="38100">
            <a:solidFill>
              <a:srgbClr val="808000"/>
            </a:solidFill>
            <a:miter lim="800000"/>
            <a:headEnd/>
            <a:tailEnd/>
          </a:ln>
          <a:effectLst/>
        </p:spPr>
        <p:txBody>
          <a:bodyPr>
            <a:spAutoFit/>
          </a:bodyPr>
          <a:lstStyle/>
          <a:p>
            <a:pPr algn="just"/>
            <a:r>
              <a:rPr lang="it-IT" b="1" dirty="0" smtClean="0"/>
              <a:t> </a:t>
            </a:r>
            <a:r>
              <a:rPr lang="it-IT" sz="2400" b="1" dirty="0" smtClean="0"/>
              <a:t>Catone </a:t>
            </a:r>
            <a:r>
              <a:rPr lang="it-IT" sz="2400" b="1" dirty="0" smtClean="0"/>
              <a:t>ed il </a:t>
            </a:r>
            <a:r>
              <a:rPr lang="it-IT" sz="2400" b="1" i="1" dirty="0" smtClean="0"/>
              <a:t>de Agricoltura</a:t>
            </a:r>
            <a:r>
              <a:rPr lang="it-IT" sz="2400" b="1" dirty="0" smtClean="0"/>
              <a:t>. </a:t>
            </a:r>
          </a:p>
          <a:p>
            <a:pPr algn="just"/>
            <a:r>
              <a:rPr lang="it-IT" sz="2400" b="1" dirty="0" smtClean="0"/>
              <a:t>L’area </a:t>
            </a:r>
            <a:r>
              <a:rPr lang="it-IT" sz="2400" b="1" dirty="0"/>
              <a:t>geografica in cui Catone colloca le sue esperienze è da circoscrivere tra il Lazio meridionale e la Campania</a:t>
            </a:r>
            <a:r>
              <a:rPr lang="it-IT" b="1" dirty="0"/>
              <a:t>.  </a:t>
            </a:r>
          </a:p>
        </p:txBody>
      </p:sp>
      <p:pic>
        <p:nvPicPr>
          <p:cNvPr id="23557" name="Picture 5" descr="Catone capitolo 135 a"/>
          <p:cNvPicPr>
            <a:picLocks noChangeAspect="1" noChangeArrowheads="1"/>
          </p:cNvPicPr>
          <p:nvPr/>
        </p:nvPicPr>
        <p:blipFill>
          <a:blip r:embed="rId3" cstate="print"/>
          <a:srcRect/>
          <a:stretch>
            <a:fillRect/>
          </a:stretch>
        </p:blipFill>
        <p:spPr bwMode="auto">
          <a:xfrm>
            <a:off x="-893732" y="1219200"/>
            <a:ext cx="10990232" cy="2076450"/>
          </a:xfrm>
          <a:prstGeom prst="rect">
            <a:avLst/>
          </a:prstGeom>
          <a:noFill/>
        </p:spPr>
      </p:pic>
      <p:pic>
        <p:nvPicPr>
          <p:cNvPr id="23558" name="Picture 6" descr="Catone capitolo 135 b"/>
          <p:cNvPicPr>
            <a:picLocks noChangeAspect="1" noChangeArrowheads="1"/>
          </p:cNvPicPr>
          <p:nvPr/>
        </p:nvPicPr>
        <p:blipFill>
          <a:blip r:embed="rId4" cstate="print"/>
          <a:srcRect/>
          <a:stretch>
            <a:fillRect/>
          </a:stretch>
        </p:blipFill>
        <p:spPr bwMode="auto">
          <a:xfrm>
            <a:off x="-854342" y="3295650"/>
            <a:ext cx="10855592" cy="330018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6" descr="Catone capitolo 1"/>
          <p:cNvPicPr>
            <a:picLocks noChangeAspect="1" noChangeArrowheads="1"/>
          </p:cNvPicPr>
          <p:nvPr/>
        </p:nvPicPr>
        <p:blipFill>
          <a:blip r:embed="rId4" cstate="print"/>
          <a:srcRect/>
          <a:stretch>
            <a:fillRect/>
          </a:stretch>
        </p:blipFill>
        <p:spPr bwMode="auto">
          <a:xfrm>
            <a:off x="539750" y="2205038"/>
            <a:ext cx="8032750" cy="4462462"/>
          </a:xfrm>
          <a:prstGeom prst="rect">
            <a:avLst/>
          </a:prstGeom>
          <a:noFill/>
        </p:spPr>
      </p:pic>
      <p:sp>
        <p:nvSpPr>
          <p:cNvPr id="24578" name="Text Box 2"/>
          <p:cNvSpPr txBox="1">
            <a:spLocks noChangeArrowheads="1"/>
          </p:cNvSpPr>
          <p:nvPr/>
        </p:nvSpPr>
        <p:spPr bwMode="auto">
          <a:xfrm>
            <a:off x="900113" y="188913"/>
            <a:ext cx="3600450" cy="404812"/>
          </a:xfrm>
          <a:prstGeom prst="rect">
            <a:avLst/>
          </a:prstGeom>
          <a:solidFill>
            <a:srgbClr val="CCFFCC"/>
          </a:solidFill>
          <a:ln w="38100">
            <a:solidFill>
              <a:srgbClr val="808000"/>
            </a:solidFill>
            <a:miter lim="800000"/>
            <a:headEnd/>
            <a:tailEnd/>
          </a:ln>
          <a:effectLst/>
        </p:spPr>
        <p:txBody>
          <a:bodyPr>
            <a:spAutoFit/>
          </a:bodyPr>
          <a:lstStyle/>
          <a:p>
            <a:pPr algn="just"/>
            <a:r>
              <a:rPr lang="it-IT" b="1"/>
              <a:t>     Catone ed il </a:t>
            </a:r>
            <a:r>
              <a:rPr lang="it-IT" b="1" i="1"/>
              <a:t>de Agricoltura</a:t>
            </a:r>
            <a:r>
              <a:rPr lang="it-IT" b="1"/>
              <a:t>. </a:t>
            </a:r>
          </a:p>
        </p:txBody>
      </p:sp>
      <p:sp>
        <p:nvSpPr>
          <p:cNvPr id="24579" name="Text Box 3"/>
          <p:cNvSpPr txBox="1">
            <a:spLocks noChangeArrowheads="1"/>
          </p:cNvSpPr>
          <p:nvPr/>
        </p:nvSpPr>
        <p:spPr bwMode="auto">
          <a:xfrm>
            <a:off x="250825" y="735013"/>
            <a:ext cx="8642350" cy="1503362"/>
          </a:xfrm>
          <a:prstGeom prst="rect">
            <a:avLst/>
          </a:prstGeom>
          <a:solidFill>
            <a:srgbClr val="CCFFCC"/>
          </a:solidFill>
          <a:ln w="38100">
            <a:solidFill>
              <a:srgbClr val="808000"/>
            </a:solidFill>
            <a:miter lim="800000"/>
            <a:headEnd/>
            <a:tailEnd/>
          </a:ln>
          <a:effectLst/>
        </p:spPr>
        <p:txBody>
          <a:bodyPr>
            <a:spAutoFit/>
          </a:bodyPr>
          <a:lstStyle/>
          <a:p>
            <a:pPr algn="just"/>
            <a:r>
              <a:rPr lang="it-IT" b="1"/>
              <a:t>     Le aziende che descriva Catone hanno ampiezza notevoli (superiori ai 25 ettari) e difficilmente possono essere immaginate come concepite per la pura sussistenza.  Il fondo da acquistare è presupposto come già organizzato e dotato di attrezzature, sicché l’acquirente deve disporre già in partenza di grossi capitali da investire.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900113" y="188913"/>
            <a:ext cx="3600450" cy="404812"/>
          </a:xfrm>
          <a:prstGeom prst="rect">
            <a:avLst/>
          </a:prstGeom>
          <a:solidFill>
            <a:srgbClr val="CCFFCC"/>
          </a:solidFill>
          <a:ln w="38100">
            <a:solidFill>
              <a:srgbClr val="808000"/>
            </a:solidFill>
            <a:miter lim="800000"/>
            <a:headEnd/>
            <a:tailEnd/>
          </a:ln>
          <a:effectLst/>
        </p:spPr>
        <p:txBody>
          <a:bodyPr>
            <a:spAutoFit/>
          </a:bodyPr>
          <a:lstStyle/>
          <a:p>
            <a:pPr algn="just"/>
            <a:r>
              <a:rPr lang="it-IT" b="1"/>
              <a:t>     Catone ed il </a:t>
            </a:r>
            <a:r>
              <a:rPr lang="it-IT" b="1" i="1"/>
              <a:t>de Agricoltura</a:t>
            </a:r>
            <a:r>
              <a:rPr lang="it-IT" b="1"/>
              <a:t>. </a:t>
            </a:r>
          </a:p>
        </p:txBody>
      </p:sp>
      <p:sp>
        <p:nvSpPr>
          <p:cNvPr id="25604" name="Text Box 4"/>
          <p:cNvSpPr txBox="1">
            <a:spLocks noChangeArrowheads="1"/>
          </p:cNvSpPr>
          <p:nvPr/>
        </p:nvSpPr>
        <p:spPr bwMode="auto">
          <a:xfrm>
            <a:off x="250825" y="1054100"/>
            <a:ext cx="8642350" cy="954088"/>
          </a:xfrm>
          <a:prstGeom prst="rect">
            <a:avLst/>
          </a:prstGeom>
          <a:solidFill>
            <a:srgbClr val="CCFFCC"/>
          </a:solidFill>
          <a:ln w="38100">
            <a:solidFill>
              <a:srgbClr val="808000"/>
            </a:solidFill>
            <a:miter lim="800000"/>
            <a:headEnd/>
            <a:tailEnd/>
          </a:ln>
          <a:effectLst/>
        </p:spPr>
        <p:txBody>
          <a:bodyPr>
            <a:spAutoFit/>
          </a:bodyPr>
          <a:lstStyle/>
          <a:p>
            <a:pPr algn="just"/>
            <a:r>
              <a:rPr lang="it-IT" b="1"/>
              <a:t>     Il proprietario non risiede  sulla sua proprietà ma non è assenteista né disinteressato alla buona gestione del </a:t>
            </a:r>
            <a:r>
              <a:rPr lang="it-IT" b="1" i="1"/>
              <a:t>fundus</a:t>
            </a:r>
            <a:r>
              <a:rPr lang="it-IT" b="1"/>
              <a:t>. Al contrario, pur vivendo in città, viene spesso a visitarlo e si interessa alla sua conduzione. </a:t>
            </a:r>
          </a:p>
        </p:txBody>
      </p:sp>
      <p:pic>
        <p:nvPicPr>
          <p:cNvPr id="25605" name="Picture 5" descr="Catone capitolo 2 a"/>
          <p:cNvPicPr>
            <a:picLocks noChangeAspect="1" noChangeArrowheads="1"/>
          </p:cNvPicPr>
          <p:nvPr/>
        </p:nvPicPr>
        <p:blipFill>
          <a:blip r:embed="rId3" cstate="print"/>
          <a:srcRect/>
          <a:stretch>
            <a:fillRect/>
          </a:stretch>
        </p:blipFill>
        <p:spPr bwMode="auto">
          <a:xfrm>
            <a:off x="444500" y="2273300"/>
            <a:ext cx="8224838" cy="2020888"/>
          </a:xfrm>
          <a:prstGeom prst="rect">
            <a:avLst/>
          </a:prstGeom>
          <a:noFill/>
        </p:spPr>
      </p:pic>
      <p:pic>
        <p:nvPicPr>
          <p:cNvPr id="25606" name="Picture 6" descr="Catone capitolo 2 b"/>
          <p:cNvPicPr>
            <a:picLocks noChangeAspect="1" noChangeArrowheads="1"/>
          </p:cNvPicPr>
          <p:nvPr/>
        </p:nvPicPr>
        <p:blipFill>
          <a:blip r:embed="rId4" cstate="print"/>
          <a:srcRect/>
          <a:stretch>
            <a:fillRect/>
          </a:stretch>
        </p:blipFill>
        <p:spPr bwMode="auto">
          <a:xfrm>
            <a:off x="428625" y="4365625"/>
            <a:ext cx="8243888" cy="173196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atone capitolo 1"/>
          <p:cNvPicPr>
            <a:picLocks noChangeAspect="1" noChangeArrowheads="1"/>
          </p:cNvPicPr>
          <p:nvPr/>
        </p:nvPicPr>
        <p:blipFill>
          <a:blip r:embed="rId3" cstate="print"/>
          <a:srcRect/>
          <a:stretch>
            <a:fillRect/>
          </a:stretch>
        </p:blipFill>
        <p:spPr bwMode="auto">
          <a:xfrm>
            <a:off x="-1211970" y="1390650"/>
            <a:ext cx="11937120" cy="5467350"/>
          </a:xfrm>
          <a:prstGeom prst="rect">
            <a:avLst/>
          </a:prstGeom>
          <a:noFill/>
        </p:spPr>
      </p:pic>
      <p:sp>
        <p:nvSpPr>
          <p:cNvPr id="26628" name="Text Box 4"/>
          <p:cNvSpPr txBox="1">
            <a:spLocks noChangeArrowheads="1"/>
          </p:cNvSpPr>
          <p:nvPr/>
        </p:nvSpPr>
        <p:spPr bwMode="auto">
          <a:xfrm>
            <a:off x="0" y="0"/>
            <a:ext cx="8642350" cy="1323439"/>
          </a:xfrm>
          <a:prstGeom prst="rect">
            <a:avLst/>
          </a:prstGeom>
          <a:solidFill>
            <a:srgbClr val="CCFFCC"/>
          </a:solidFill>
          <a:ln w="38100">
            <a:solidFill>
              <a:srgbClr val="808000"/>
            </a:solidFill>
            <a:miter lim="800000"/>
            <a:headEnd/>
            <a:tailEnd/>
          </a:ln>
          <a:effectLst/>
        </p:spPr>
        <p:txBody>
          <a:bodyPr>
            <a:spAutoFit/>
          </a:bodyPr>
          <a:lstStyle/>
          <a:p>
            <a:pPr algn="just"/>
            <a:r>
              <a:rPr lang="it-IT" b="1" dirty="0"/>
              <a:t> </a:t>
            </a:r>
            <a:r>
              <a:rPr lang="it-IT" sz="2000" b="1" dirty="0" smtClean="0"/>
              <a:t>Catone ed il </a:t>
            </a:r>
            <a:r>
              <a:rPr lang="it-IT" sz="2000" b="1" i="1" dirty="0" smtClean="0"/>
              <a:t>de </a:t>
            </a:r>
            <a:r>
              <a:rPr lang="it-IT" sz="2000" b="1" i="1" dirty="0" smtClean="0"/>
              <a:t>Agricoltura</a:t>
            </a:r>
          </a:p>
          <a:p>
            <a:pPr algn="just"/>
            <a:r>
              <a:rPr lang="it-IT" sz="2000" b="1" dirty="0" smtClean="0"/>
              <a:t>Poiché </a:t>
            </a:r>
            <a:r>
              <a:rPr lang="it-IT" sz="2000" b="1" dirty="0"/>
              <a:t>la produzione di queste aziende è orientata al mercato, è importante la loro collocazione topografica, nei pressi di una città, di una asse stradale, di un fiume o del mare.  </a:t>
            </a:r>
          </a:p>
        </p:txBody>
      </p:sp>
      <p:sp>
        <p:nvSpPr>
          <p:cNvPr id="26629" name="Freeform 5"/>
          <p:cNvSpPr>
            <a:spLocks/>
          </p:cNvSpPr>
          <p:nvPr/>
        </p:nvSpPr>
        <p:spPr bwMode="auto">
          <a:xfrm>
            <a:off x="4791075" y="3219450"/>
            <a:ext cx="28575" cy="876300"/>
          </a:xfrm>
          <a:custGeom>
            <a:avLst/>
            <a:gdLst/>
            <a:ahLst/>
            <a:cxnLst>
              <a:cxn ang="0">
                <a:pos x="12" y="0"/>
              </a:cxn>
              <a:cxn ang="0">
                <a:pos x="0" y="246"/>
              </a:cxn>
              <a:cxn ang="0">
                <a:pos x="6" y="480"/>
              </a:cxn>
              <a:cxn ang="0">
                <a:pos x="18" y="552"/>
              </a:cxn>
            </a:cxnLst>
            <a:rect l="0" t="0" r="r" b="b"/>
            <a:pathLst>
              <a:path w="18" h="552">
                <a:moveTo>
                  <a:pt x="12" y="0"/>
                </a:moveTo>
                <a:cubicBezTo>
                  <a:pt x="10" y="82"/>
                  <a:pt x="0" y="164"/>
                  <a:pt x="0" y="246"/>
                </a:cubicBezTo>
                <a:cubicBezTo>
                  <a:pt x="0" y="324"/>
                  <a:pt x="3" y="402"/>
                  <a:pt x="6" y="480"/>
                </a:cubicBezTo>
                <a:cubicBezTo>
                  <a:pt x="7" y="505"/>
                  <a:pt x="18" y="527"/>
                  <a:pt x="18" y="552"/>
                </a:cubicBezTo>
              </a:path>
            </a:pathLst>
          </a:custGeom>
          <a:noFill/>
          <a:ln w="38100" cmpd="sng">
            <a:solidFill>
              <a:srgbClr val="FF0000"/>
            </a:solidFill>
            <a:round/>
            <a:headEnd/>
            <a:tailEnd/>
          </a:ln>
          <a:effectLst/>
        </p:spPr>
        <p:txBody>
          <a:bodyPr/>
          <a:lstStyle/>
          <a:p>
            <a:endParaRPr lang="it-IT"/>
          </a:p>
        </p:txBody>
      </p:sp>
      <p:sp>
        <p:nvSpPr>
          <p:cNvPr id="26630" name="Freeform 6"/>
          <p:cNvSpPr>
            <a:spLocks/>
          </p:cNvSpPr>
          <p:nvPr/>
        </p:nvSpPr>
        <p:spPr bwMode="auto">
          <a:xfrm rot="10800000">
            <a:off x="8521700" y="3140075"/>
            <a:ext cx="42863" cy="895350"/>
          </a:xfrm>
          <a:custGeom>
            <a:avLst/>
            <a:gdLst/>
            <a:ahLst/>
            <a:cxnLst>
              <a:cxn ang="0">
                <a:pos x="12" y="0"/>
              </a:cxn>
              <a:cxn ang="0">
                <a:pos x="0" y="246"/>
              </a:cxn>
              <a:cxn ang="0">
                <a:pos x="6" y="480"/>
              </a:cxn>
              <a:cxn ang="0">
                <a:pos x="18" y="552"/>
              </a:cxn>
            </a:cxnLst>
            <a:rect l="0" t="0" r="r" b="b"/>
            <a:pathLst>
              <a:path w="18" h="552">
                <a:moveTo>
                  <a:pt x="12" y="0"/>
                </a:moveTo>
                <a:cubicBezTo>
                  <a:pt x="10" y="82"/>
                  <a:pt x="0" y="164"/>
                  <a:pt x="0" y="246"/>
                </a:cubicBezTo>
                <a:cubicBezTo>
                  <a:pt x="0" y="324"/>
                  <a:pt x="3" y="402"/>
                  <a:pt x="6" y="480"/>
                </a:cubicBezTo>
                <a:cubicBezTo>
                  <a:pt x="7" y="505"/>
                  <a:pt x="18" y="527"/>
                  <a:pt x="18" y="552"/>
                </a:cubicBezTo>
              </a:path>
            </a:pathLst>
          </a:custGeom>
          <a:noFill/>
          <a:ln w="38100" cmpd="sng">
            <a:solidFill>
              <a:srgbClr val="FF0000"/>
            </a:solidFill>
            <a:round/>
            <a:headEnd/>
            <a:tailEnd/>
          </a:ln>
          <a:effectLst/>
        </p:spPr>
        <p:txBody>
          <a:bodyPr/>
          <a:lstStyle/>
          <a:p>
            <a:endParaRPr lang="it-IT"/>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0" y="0"/>
            <a:ext cx="5200650" cy="523220"/>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b="1" dirty="0"/>
              <a:t>     </a:t>
            </a:r>
            <a:r>
              <a:rPr lang="it-IT" sz="2800" b="1" dirty="0"/>
              <a:t>Catone ed il </a:t>
            </a:r>
            <a:r>
              <a:rPr lang="it-IT" sz="2800" b="1" i="1" dirty="0"/>
              <a:t>de Agricoltura</a:t>
            </a:r>
            <a:r>
              <a:rPr lang="it-IT" b="1" dirty="0"/>
              <a:t>. </a:t>
            </a:r>
          </a:p>
        </p:txBody>
      </p:sp>
      <p:sp>
        <p:nvSpPr>
          <p:cNvPr id="27652" name="Text Box 4"/>
          <p:cNvSpPr txBox="1">
            <a:spLocks noChangeArrowheads="1"/>
          </p:cNvSpPr>
          <p:nvPr/>
        </p:nvSpPr>
        <p:spPr bwMode="auto">
          <a:xfrm>
            <a:off x="0" y="1431924"/>
            <a:ext cx="9144000" cy="4832092"/>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b="1" dirty="0"/>
              <a:t>     </a:t>
            </a:r>
            <a:r>
              <a:rPr lang="it-IT" sz="2800" b="1" dirty="0"/>
              <a:t>L’azienda </a:t>
            </a:r>
            <a:r>
              <a:rPr lang="it-IT" sz="2800" b="1" dirty="0" err="1"/>
              <a:t>catoniana</a:t>
            </a:r>
            <a:r>
              <a:rPr lang="it-IT" sz="2800" b="1" dirty="0"/>
              <a:t> è in contraddizione con il tipico modello della piccola proprietà contadina, concepita per l’</a:t>
            </a:r>
            <a:r>
              <a:rPr lang="it-IT" sz="2800" b="1" dirty="0" err="1"/>
              <a:t>autosussistenza</a:t>
            </a:r>
            <a:r>
              <a:rPr lang="it-IT" sz="2800" b="1" dirty="0"/>
              <a:t>, e dunque da una pluralità di colture,  con la necessità di integrare con quanto poteva ricavarsi dallo sfruttamento delle terre comuni. Nonostante ciò, non sembra che Catone consideri incompatibile la fattoria che lui descrive con l’ideologia della milizia romana formata da  piccoli proprietari-soldati.</a:t>
            </a:r>
          </a:p>
          <a:p>
            <a:pPr algn="just"/>
            <a:r>
              <a:rPr lang="it-IT" sz="2800" b="1" u="sng" dirty="0" smtClean="0"/>
              <a:t>Resta </a:t>
            </a:r>
            <a:r>
              <a:rPr lang="it-IT" sz="2800" b="1" u="sng" dirty="0"/>
              <a:t>che Catone si indirizza ad un gruppo ristretto di  persone dotate di capitali consistenti</a:t>
            </a:r>
            <a:r>
              <a:rPr lang="it-IT" sz="2800" b="1" dirty="0"/>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Picture 6" descr="Catone capitolo 10 b"/>
          <p:cNvPicPr>
            <a:picLocks noChangeAspect="1" noChangeArrowheads="1"/>
          </p:cNvPicPr>
          <p:nvPr/>
        </p:nvPicPr>
        <p:blipFill>
          <a:blip r:embed="rId3" cstate="print"/>
          <a:srcRect/>
          <a:stretch>
            <a:fillRect/>
          </a:stretch>
        </p:blipFill>
        <p:spPr bwMode="auto">
          <a:xfrm>
            <a:off x="-2895600" y="3719512"/>
            <a:ext cx="14820900" cy="3138487"/>
          </a:xfrm>
          <a:prstGeom prst="rect">
            <a:avLst/>
          </a:prstGeom>
          <a:noFill/>
        </p:spPr>
      </p:pic>
      <p:pic>
        <p:nvPicPr>
          <p:cNvPr id="28677" name="Picture 5" descr="Catone capitolo 10 a"/>
          <p:cNvPicPr>
            <a:picLocks noChangeAspect="1" noChangeArrowheads="1"/>
          </p:cNvPicPr>
          <p:nvPr/>
        </p:nvPicPr>
        <p:blipFill>
          <a:blip r:embed="rId4" cstate="print"/>
          <a:srcRect/>
          <a:stretch>
            <a:fillRect/>
          </a:stretch>
        </p:blipFill>
        <p:spPr bwMode="auto">
          <a:xfrm>
            <a:off x="-2857500" y="0"/>
            <a:ext cx="14706600" cy="371157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Catone capitolo 11 a"/>
          <p:cNvPicPr>
            <a:picLocks noChangeAspect="1" noChangeArrowheads="1"/>
          </p:cNvPicPr>
          <p:nvPr/>
        </p:nvPicPr>
        <p:blipFill>
          <a:blip r:embed="rId3" cstate="print"/>
          <a:srcRect/>
          <a:stretch>
            <a:fillRect/>
          </a:stretch>
        </p:blipFill>
        <p:spPr bwMode="auto">
          <a:xfrm>
            <a:off x="-2990850" y="0"/>
            <a:ext cx="14230350" cy="3744913"/>
          </a:xfrm>
          <a:prstGeom prst="rect">
            <a:avLst/>
          </a:prstGeom>
          <a:noFill/>
        </p:spPr>
      </p:pic>
      <p:pic>
        <p:nvPicPr>
          <p:cNvPr id="29701" name="Picture 5" descr="Catone capitolo 11 b"/>
          <p:cNvPicPr>
            <a:picLocks noChangeAspect="1" noChangeArrowheads="1"/>
          </p:cNvPicPr>
          <p:nvPr/>
        </p:nvPicPr>
        <p:blipFill>
          <a:blip r:embed="rId4" cstate="print"/>
          <a:srcRect/>
          <a:stretch>
            <a:fillRect/>
          </a:stretch>
        </p:blipFill>
        <p:spPr bwMode="auto">
          <a:xfrm>
            <a:off x="-2990850" y="3776663"/>
            <a:ext cx="14192250" cy="3081337"/>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0" y="0"/>
            <a:ext cx="9144000" cy="6124754"/>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b="1" dirty="0"/>
              <a:t>     </a:t>
            </a:r>
            <a:r>
              <a:rPr lang="it-IT" sz="2800" b="1" dirty="0"/>
              <a:t>In entrambi i casi il numero di lavoratori sembra essere troppo basso perché potessero attendere a tutte le incombenze. Nei momenti di più intensa attività si doveva necessariamente fare ricorso a manodopera aggiuntiva.</a:t>
            </a:r>
          </a:p>
          <a:p>
            <a:pPr algn="just"/>
            <a:r>
              <a:rPr lang="it-IT" sz="2800" b="1" dirty="0"/>
              <a:t>     </a:t>
            </a:r>
          </a:p>
          <a:p>
            <a:pPr algn="just"/>
            <a:r>
              <a:rPr lang="it-IT" sz="2800" b="1" dirty="0"/>
              <a:t>     Questa manodopera aggiuntiva non poteva essere rappresentata da schiavi perché dovremmo immaginare la presenza di appaltatori che giravano per le campagne offrendo schiavi a chi ne avesse bisogno. </a:t>
            </a:r>
          </a:p>
          <a:p>
            <a:pPr algn="just"/>
            <a:endParaRPr lang="it-IT" sz="2800" b="1" dirty="0"/>
          </a:p>
          <a:p>
            <a:pPr algn="just"/>
            <a:r>
              <a:rPr lang="it-IT" sz="2800" b="1" dirty="0"/>
              <a:t>     E’ preferibile pensare a liberi che offrivano il loro lavoro spontaneamente</a:t>
            </a:r>
            <a:r>
              <a:rPr lang="it-IT" b="1" dirty="0"/>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Varrone I capitolo 17"/>
          <p:cNvPicPr>
            <a:picLocks noChangeAspect="1" noChangeArrowheads="1"/>
          </p:cNvPicPr>
          <p:nvPr/>
        </p:nvPicPr>
        <p:blipFill>
          <a:blip r:embed="rId4" cstate="print"/>
          <a:srcRect/>
          <a:stretch>
            <a:fillRect/>
          </a:stretch>
        </p:blipFill>
        <p:spPr bwMode="auto">
          <a:xfrm>
            <a:off x="-1537929" y="-304800"/>
            <a:ext cx="12696468" cy="2867025"/>
          </a:xfrm>
          <a:prstGeom prst="rect">
            <a:avLst/>
          </a:prstGeom>
          <a:noFill/>
        </p:spPr>
      </p:pic>
      <p:pic>
        <p:nvPicPr>
          <p:cNvPr id="31749" name="Picture 5" descr="Varrone I capitolo 17 b"/>
          <p:cNvPicPr>
            <a:picLocks noChangeAspect="1" noChangeArrowheads="1"/>
          </p:cNvPicPr>
          <p:nvPr/>
        </p:nvPicPr>
        <p:blipFill>
          <a:blip r:embed="rId5" cstate="print"/>
          <a:srcRect/>
          <a:stretch>
            <a:fillRect/>
          </a:stretch>
        </p:blipFill>
        <p:spPr bwMode="auto">
          <a:xfrm>
            <a:off x="-549590" y="2511425"/>
            <a:ext cx="10988990" cy="3603625"/>
          </a:xfrm>
          <a:prstGeom prst="rect">
            <a:avLst/>
          </a:prstGeom>
          <a:noFill/>
        </p:spPr>
      </p:pic>
      <p:sp>
        <p:nvSpPr>
          <p:cNvPr id="31751" name="Text Box 7"/>
          <p:cNvSpPr txBox="1">
            <a:spLocks noChangeArrowheads="1"/>
          </p:cNvSpPr>
          <p:nvPr/>
        </p:nvSpPr>
        <p:spPr bwMode="auto">
          <a:xfrm>
            <a:off x="-533400" y="2990850"/>
            <a:ext cx="6269038" cy="2308324"/>
          </a:xfrm>
          <a:prstGeom prst="rect">
            <a:avLst/>
          </a:prstGeom>
          <a:solidFill>
            <a:srgbClr val="CCFFCC"/>
          </a:solidFill>
          <a:ln w="38100">
            <a:solidFill>
              <a:srgbClr val="808000"/>
            </a:solidFill>
            <a:miter lim="800000"/>
            <a:headEnd/>
            <a:tailEnd/>
          </a:ln>
          <a:effectLst/>
        </p:spPr>
        <p:txBody>
          <a:bodyPr wrap="square">
            <a:spAutoFit/>
          </a:bodyPr>
          <a:lstStyle/>
          <a:p>
            <a:pPr algn="just"/>
            <a:r>
              <a:rPr lang="it-IT" sz="2400" b="1" dirty="0" err="1" smtClean="0"/>
              <a:t>Varrone</a:t>
            </a:r>
            <a:r>
              <a:rPr lang="it-IT" sz="2400" b="1" dirty="0" smtClean="0"/>
              <a:t>, </a:t>
            </a:r>
            <a:r>
              <a:rPr lang="it-IT" sz="2400" b="1" i="1" dirty="0" smtClean="0"/>
              <a:t>RR</a:t>
            </a:r>
            <a:r>
              <a:rPr lang="it-IT" sz="2400" b="1" dirty="0" smtClean="0"/>
              <a:t>, I 17  </a:t>
            </a:r>
            <a:r>
              <a:rPr lang="it-IT" sz="2400" b="1" dirty="0"/>
              <a:t>Il calcolo economico alla base di questa considerazione ritiene più vantaggioso esporre ai rischi il lavoratore salariato che il proprio schiavo, visto come un investimento a lungo termine.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Catone capitolo 137"/>
          <p:cNvPicPr>
            <a:picLocks noChangeAspect="1" noChangeArrowheads="1"/>
          </p:cNvPicPr>
          <p:nvPr/>
        </p:nvPicPr>
        <p:blipFill>
          <a:blip r:embed="rId3" cstate="print"/>
          <a:srcRect/>
          <a:stretch>
            <a:fillRect/>
          </a:stretch>
        </p:blipFill>
        <p:spPr bwMode="auto">
          <a:xfrm>
            <a:off x="-3911768" y="0"/>
            <a:ext cx="16516518" cy="2474913"/>
          </a:xfrm>
          <a:prstGeom prst="rect">
            <a:avLst/>
          </a:prstGeom>
          <a:noFill/>
          <a:ln w="38100">
            <a:solidFill>
              <a:srgbClr val="808000"/>
            </a:solidFill>
            <a:miter lim="800000"/>
            <a:headEnd/>
            <a:tailEnd/>
          </a:ln>
        </p:spPr>
      </p:pic>
      <p:pic>
        <p:nvPicPr>
          <p:cNvPr id="32773" name="Picture 5" descr="Catone capitolo 147"/>
          <p:cNvPicPr>
            <a:picLocks noChangeAspect="1" noChangeArrowheads="1"/>
          </p:cNvPicPr>
          <p:nvPr/>
        </p:nvPicPr>
        <p:blipFill>
          <a:blip r:embed="rId4" cstate="print"/>
          <a:srcRect/>
          <a:stretch>
            <a:fillRect/>
          </a:stretch>
        </p:blipFill>
        <p:spPr bwMode="auto">
          <a:xfrm>
            <a:off x="-3905250" y="2540000"/>
            <a:ext cx="16592549" cy="29083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Catone capitolo 144 a"/>
          <p:cNvPicPr>
            <a:picLocks noChangeAspect="1" noChangeArrowheads="1"/>
          </p:cNvPicPr>
          <p:nvPr/>
        </p:nvPicPr>
        <p:blipFill>
          <a:blip r:embed="rId2" cstate="print"/>
          <a:srcRect/>
          <a:stretch>
            <a:fillRect/>
          </a:stretch>
        </p:blipFill>
        <p:spPr bwMode="auto">
          <a:xfrm>
            <a:off x="-3790950" y="-242888"/>
            <a:ext cx="14839950" cy="4327864"/>
          </a:xfrm>
          <a:prstGeom prst="rect">
            <a:avLst/>
          </a:prstGeom>
          <a:noFill/>
        </p:spPr>
      </p:pic>
      <p:pic>
        <p:nvPicPr>
          <p:cNvPr id="33797" name="Picture 5" descr="Catone capitolo 144 b"/>
          <p:cNvPicPr>
            <a:picLocks noChangeAspect="1" noChangeArrowheads="1"/>
          </p:cNvPicPr>
          <p:nvPr/>
        </p:nvPicPr>
        <p:blipFill>
          <a:blip r:embed="rId3" cstate="print"/>
          <a:srcRect/>
          <a:stretch>
            <a:fillRect/>
          </a:stretch>
        </p:blipFill>
        <p:spPr bwMode="auto">
          <a:xfrm>
            <a:off x="-3752850" y="4066778"/>
            <a:ext cx="14897100" cy="5582444"/>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5" descr="Catone capitolo 146 a"/>
          <p:cNvPicPr>
            <a:picLocks noChangeAspect="1" noChangeArrowheads="1"/>
          </p:cNvPicPr>
          <p:nvPr/>
        </p:nvPicPr>
        <p:blipFill>
          <a:blip r:embed="rId2" cstate="print"/>
          <a:srcRect/>
          <a:stretch>
            <a:fillRect/>
          </a:stretch>
        </p:blipFill>
        <p:spPr bwMode="auto">
          <a:xfrm>
            <a:off x="-4667250" y="-2354263"/>
            <a:ext cx="17449801" cy="7613951"/>
          </a:xfrm>
          <a:prstGeom prst="rect">
            <a:avLst/>
          </a:prstGeom>
          <a:noFill/>
        </p:spPr>
      </p:pic>
      <p:pic>
        <p:nvPicPr>
          <p:cNvPr id="34822" name="Picture 6" descr="Catone capitolo 146 b"/>
          <p:cNvPicPr>
            <a:picLocks noChangeAspect="1" noChangeArrowheads="1"/>
          </p:cNvPicPr>
          <p:nvPr/>
        </p:nvPicPr>
        <p:blipFill>
          <a:blip r:embed="rId3" cstate="print"/>
          <a:srcRect/>
          <a:stretch>
            <a:fillRect/>
          </a:stretch>
        </p:blipFill>
        <p:spPr bwMode="auto">
          <a:xfrm>
            <a:off x="-4647735" y="5249069"/>
            <a:ext cx="17462035" cy="3217862"/>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ChangeArrowheads="1"/>
          </p:cNvSpPr>
          <p:nvPr/>
        </p:nvSpPr>
        <p:spPr bwMode="auto">
          <a:xfrm>
            <a:off x="0" y="25360"/>
            <a:ext cx="9144000" cy="6832640"/>
          </a:xfrm>
          <a:prstGeom prst="rect">
            <a:avLst/>
          </a:prstGeom>
          <a:solidFill>
            <a:srgbClr val="99CCFF"/>
          </a:solidFill>
          <a:ln w="38100">
            <a:solidFill>
              <a:srgbClr val="008080"/>
            </a:solidFill>
            <a:miter lim="800000"/>
            <a:headEnd/>
            <a:tailEnd/>
          </a:ln>
          <a:effectLst/>
        </p:spPr>
        <p:txBody>
          <a:bodyPr wrap="square" anchor="ctr">
            <a:spAutoFit/>
          </a:bodyPr>
          <a:lstStyle/>
          <a:p>
            <a:pPr algn="just"/>
            <a:r>
              <a:rPr lang="it-IT" sz="2000" dirty="0">
                <a:latin typeface="Times New Roman" pitchFamily="18" charset="0"/>
              </a:rPr>
              <a:t>     </a:t>
            </a:r>
            <a:r>
              <a:rPr lang="it-IT" sz="2800" b="1" dirty="0">
                <a:latin typeface="Times New Roman" pitchFamily="18" charset="0"/>
              </a:rPr>
              <a:t>Sebbene nel </a:t>
            </a:r>
            <a:r>
              <a:rPr lang="it-IT" sz="2800" b="1" i="1" dirty="0">
                <a:latin typeface="Times New Roman" pitchFamily="18" charset="0"/>
              </a:rPr>
              <a:t>de </a:t>
            </a:r>
            <a:r>
              <a:rPr lang="it-IT" sz="2800" b="1" i="1" dirty="0" err="1">
                <a:latin typeface="Times New Roman" pitchFamily="18" charset="0"/>
              </a:rPr>
              <a:t>agricultura</a:t>
            </a:r>
            <a:r>
              <a:rPr lang="it-IT" sz="2800" b="1" dirty="0">
                <a:latin typeface="Times New Roman" pitchFamily="18" charset="0"/>
              </a:rPr>
              <a:t> ignori l’allevamento come occupazione a sé stante, Catone, secondo un aneddoto di Cicerone, avrebbe considerato l’allevamento come un’attività di gran lunga più lucrosa dell’agricoltura:</a:t>
            </a:r>
          </a:p>
          <a:p>
            <a:pPr algn="just"/>
            <a:endParaRPr lang="it-IT" sz="2800" b="1" dirty="0">
              <a:latin typeface="Times New Roman" pitchFamily="18" charset="0"/>
            </a:endParaRPr>
          </a:p>
          <a:p>
            <a:pPr algn="just"/>
            <a:r>
              <a:rPr lang="fr-FR" sz="2800" b="1" i="1" u="sng" dirty="0" err="1">
                <a:latin typeface="Times New Roman" pitchFamily="18" charset="0"/>
              </a:rPr>
              <a:t>Cicerone</a:t>
            </a:r>
            <a:r>
              <a:rPr lang="fr-FR" sz="2800" b="1" i="1" u="sng" dirty="0">
                <a:latin typeface="Times New Roman" pitchFamily="18" charset="0"/>
              </a:rPr>
              <a:t>, de </a:t>
            </a:r>
            <a:r>
              <a:rPr lang="fr-FR" sz="2800" b="1" i="1" u="sng" dirty="0" err="1">
                <a:latin typeface="Times New Roman" pitchFamily="18" charset="0"/>
              </a:rPr>
              <a:t>officiis</a:t>
            </a:r>
            <a:r>
              <a:rPr lang="fr-FR" sz="2800" b="1" i="1" u="sng" dirty="0">
                <a:latin typeface="Times New Roman" pitchFamily="18" charset="0"/>
              </a:rPr>
              <a:t>, II, 25, 89</a:t>
            </a:r>
          </a:p>
          <a:p>
            <a:pPr algn="just"/>
            <a:endParaRPr lang="fr-FR" sz="2800" b="1" dirty="0">
              <a:latin typeface="Times New Roman" pitchFamily="18" charset="0"/>
            </a:endParaRPr>
          </a:p>
          <a:p>
            <a:pPr algn="just"/>
            <a:r>
              <a:rPr lang="fr-FR" sz="2800" dirty="0">
                <a:latin typeface="Times New Roman" pitchFamily="18" charset="0"/>
              </a:rPr>
              <a:t>     </a:t>
            </a:r>
            <a:r>
              <a:rPr lang="it-IT" sz="2800" b="1" i="1" dirty="0">
                <a:latin typeface="Times New Roman" pitchFamily="18" charset="0"/>
              </a:rPr>
              <a:t>Ad uno che gli chiedeva che cosa giovasse massimamente al patrimonio familiare Catone rispose: “allevare bene il bestiame”;  e come seconda cosa ?: “allevarlo abbastanza bene”; e come terza cosa ?: “allevarlo male”; e come quarta ?: “coltivare la terra”.  E poiché l’uomo che aveva fatto le domande aveva detto: “cosa mi dici del prestare denaro a usura? Allora Catone aveva risposto: “e cosa mi dici dell’uccidere un uomo ?”.</a:t>
            </a:r>
            <a:r>
              <a:rPr lang="it-IT" sz="2800" dirty="0"/>
              <a:t> </a:t>
            </a:r>
          </a:p>
          <a:p>
            <a:r>
              <a:rPr lang="it-IT" dirty="0"/>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0" y="-266699"/>
            <a:ext cx="9144000" cy="7417415"/>
          </a:xfrm>
          <a:prstGeom prst="rect">
            <a:avLst/>
          </a:prstGeom>
          <a:solidFill>
            <a:srgbClr val="99CCFF"/>
          </a:solidFill>
          <a:ln w="38100">
            <a:solidFill>
              <a:srgbClr val="008080"/>
            </a:solidFill>
            <a:miter lim="800000"/>
            <a:headEnd/>
            <a:tailEnd/>
          </a:ln>
          <a:effectLst/>
        </p:spPr>
        <p:txBody>
          <a:bodyPr wrap="square" anchor="ctr">
            <a:spAutoFit/>
          </a:bodyPr>
          <a:lstStyle/>
          <a:p>
            <a:pPr algn="just"/>
            <a:r>
              <a:rPr lang="it-IT" sz="2000" dirty="0">
                <a:latin typeface="Times New Roman" pitchFamily="18" charset="0"/>
              </a:rPr>
              <a:t>     </a:t>
            </a:r>
            <a:r>
              <a:rPr lang="it-IT" sz="2400" b="1" dirty="0">
                <a:latin typeface="Times New Roman" pitchFamily="18" charset="0"/>
              </a:rPr>
              <a:t>Il tema è ampiamente trattato, un secolo più tardi, da </a:t>
            </a:r>
            <a:r>
              <a:rPr lang="it-IT" sz="2400" b="1" dirty="0" err="1">
                <a:latin typeface="Times New Roman" pitchFamily="18" charset="0"/>
              </a:rPr>
              <a:t>Varrone</a:t>
            </a:r>
            <a:r>
              <a:rPr lang="it-IT" sz="2400" b="1" dirty="0">
                <a:latin typeface="Times New Roman" pitchFamily="18" charset="0"/>
              </a:rPr>
              <a:t> che distingue </a:t>
            </a:r>
            <a:r>
              <a:rPr lang="it-IT" sz="2400" b="1" u="sng" dirty="0">
                <a:latin typeface="Times New Roman" pitchFamily="18" charset="0"/>
              </a:rPr>
              <a:t>tra  l’allevamento che si svolge in villa e l’allevamento transumante, specializzato</a:t>
            </a:r>
            <a:r>
              <a:rPr lang="it-IT" sz="2400" b="1" dirty="0">
                <a:latin typeface="Times New Roman" pitchFamily="18" charset="0"/>
              </a:rPr>
              <a:t>, che necessita di forti investimenti poiché implica l’affitto o l’acquisto dei pascoli, l’acquisto delle greggi e quello degli schiavi che le seguono nel loro movimento pendolare :</a:t>
            </a:r>
          </a:p>
          <a:p>
            <a:pPr algn="just"/>
            <a:endParaRPr lang="it-IT" sz="2400" b="1" dirty="0">
              <a:latin typeface="Times New Roman" pitchFamily="18" charset="0"/>
            </a:endParaRPr>
          </a:p>
          <a:p>
            <a:pPr algn="just"/>
            <a:r>
              <a:rPr lang="it-IT" sz="2400" b="1" i="1" u="sng" dirty="0" err="1">
                <a:latin typeface="Times New Roman" pitchFamily="18" charset="0"/>
              </a:rPr>
              <a:t>Varrone</a:t>
            </a:r>
            <a:r>
              <a:rPr lang="it-IT" sz="2400" b="1" i="1" u="sng" dirty="0">
                <a:latin typeface="Times New Roman" pitchFamily="18" charset="0"/>
              </a:rPr>
              <a:t>, RR, </a:t>
            </a:r>
            <a:r>
              <a:rPr lang="it-IT" sz="2400" b="1" i="1" u="sng" dirty="0" err="1">
                <a:latin typeface="Times New Roman" pitchFamily="18" charset="0"/>
              </a:rPr>
              <a:t>III</a:t>
            </a:r>
            <a:r>
              <a:rPr lang="it-IT" sz="2400" b="1" i="1" u="sng" dirty="0">
                <a:latin typeface="Times New Roman" pitchFamily="18" charset="0"/>
              </a:rPr>
              <a:t>, 1, 7-8</a:t>
            </a:r>
          </a:p>
          <a:p>
            <a:pPr algn="just"/>
            <a:r>
              <a:rPr lang="it-IT" sz="2400" b="1" i="1" dirty="0">
                <a:latin typeface="Times New Roman" pitchFamily="18" charset="0"/>
              </a:rPr>
              <a:t>     All’inizio, a causa della povertà, si dedicavano all’agricoltura senza alcuna distinzione poiché erano nati da pastori coloro che seminavano e pascolavano nello stesso terreno; in seguito queste crebbero e si diversificarono e avvenne che alcuni si chiamarono contadini, altri pastori. Questa seconda attività si divide in due (sebbene nessuno le distingua a sufficienza), perché uno è l’allevamento in villa, l’altro quello sui campi. Quest’ultimo è famoso e nobile, ché si chiama anche </a:t>
            </a:r>
            <a:r>
              <a:rPr lang="it-IT" sz="2400" b="1" dirty="0" err="1">
                <a:latin typeface="Times New Roman" pitchFamily="18" charset="0"/>
              </a:rPr>
              <a:t>pecuaria</a:t>
            </a:r>
            <a:r>
              <a:rPr lang="it-IT" sz="2400" b="1" i="1" dirty="0">
                <a:latin typeface="Times New Roman" pitchFamily="18" charset="0"/>
              </a:rPr>
              <a:t>,  e uomini facoltosi prendono spesso in affitto o acquistano pascoli per questa attività; l’allevamento in villa, poiché sembra attività modesta, da alcuni è considerato un’appendice dell’agricoltura, pur trattandosi di allevamento, né, per quanto ne sappia, è mai stato trattato come cosa a sé stante</a:t>
            </a:r>
            <a:r>
              <a:rPr lang="it-IT" sz="2400" dirty="0">
                <a:latin typeface="Times New Roman" pitchFamily="18" charset="0"/>
              </a:rPr>
              <a:t> </a:t>
            </a:r>
          </a:p>
          <a:p>
            <a:pPr algn="just"/>
            <a:r>
              <a:rPr lang="it-IT" sz="2000" dirty="0">
                <a:latin typeface="Times New Roman" pitchFamily="18" charset="0"/>
              </a:rPr>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1771650" y="0"/>
            <a:ext cx="12553950" cy="6740307"/>
          </a:xfrm>
          <a:prstGeom prst="rect">
            <a:avLst/>
          </a:prstGeom>
          <a:solidFill>
            <a:srgbClr val="99CCFF"/>
          </a:solidFill>
          <a:ln w="38100">
            <a:solidFill>
              <a:srgbClr val="008080"/>
            </a:solidFill>
            <a:miter lim="800000"/>
            <a:headEnd/>
            <a:tailEnd/>
          </a:ln>
          <a:effectLst/>
        </p:spPr>
        <p:txBody>
          <a:bodyPr wrap="square" anchor="ctr">
            <a:spAutoFit/>
          </a:bodyPr>
          <a:lstStyle/>
          <a:p>
            <a:pPr algn="just"/>
            <a:r>
              <a:rPr lang="it-IT" sz="2400" b="1" dirty="0"/>
              <a:t>     </a:t>
            </a:r>
            <a:r>
              <a:rPr lang="it-IT" sz="2400" b="1" dirty="0">
                <a:latin typeface="Times New Roman" pitchFamily="18" charset="0"/>
              </a:rPr>
              <a:t>Ma non meno rilevanti sono i redditi che è possibile ricavare dall’allevamento in villa, la </a:t>
            </a:r>
            <a:r>
              <a:rPr lang="it-IT" sz="2400" b="1" i="1" dirty="0" err="1">
                <a:latin typeface="Times New Roman" pitchFamily="18" charset="0"/>
              </a:rPr>
              <a:t>pastio</a:t>
            </a:r>
            <a:r>
              <a:rPr lang="it-IT" sz="2400" b="1" i="1" dirty="0">
                <a:latin typeface="Times New Roman" pitchFamily="18" charset="0"/>
              </a:rPr>
              <a:t> </a:t>
            </a:r>
            <a:r>
              <a:rPr lang="it-IT" sz="2400" b="1" i="1" dirty="0" err="1">
                <a:latin typeface="Times New Roman" pitchFamily="18" charset="0"/>
              </a:rPr>
              <a:t>villatica</a:t>
            </a:r>
            <a:r>
              <a:rPr lang="it-IT" sz="2400" b="1" dirty="0">
                <a:latin typeface="Times New Roman" pitchFamily="18" charset="0"/>
              </a:rPr>
              <a:t>, di cui  </a:t>
            </a:r>
            <a:r>
              <a:rPr lang="it-IT" sz="2400" b="1" dirty="0" err="1">
                <a:latin typeface="Times New Roman" pitchFamily="18" charset="0"/>
              </a:rPr>
              <a:t>Varrone</a:t>
            </a:r>
            <a:r>
              <a:rPr lang="it-IT" sz="2400" b="1" dirty="0">
                <a:latin typeface="Times New Roman" pitchFamily="18" charset="0"/>
              </a:rPr>
              <a:t> offre alcuni notevoli esempi:</a:t>
            </a:r>
          </a:p>
          <a:p>
            <a:pPr algn="just"/>
            <a:endParaRPr lang="it-IT" sz="2400" b="1" dirty="0">
              <a:latin typeface="Times New Roman" pitchFamily="18" charset="0"/>
            </a:endParaRPr>
          </a:p>
          <a:p>
            <a:pPr algn="just"/>
            <a:r>
              <a:rPr lang="it-IT" sz="2400" b="1" i="1" u="sng" dirty="0" err="1">
                <a:latin typeface="Times New Roman" pitchFamily="18" charset="0"/>
              </a:rPr>
              <a:t>Varrone</a:t>
            </a:r>
            <a:r>
              <a:rPr lang="it-IT" sz="2400" b="1" i="1" u="sng" dirty="0">
                <a:latin typeface="Times New Roman" pitchFamily="18" charset="0"/>
              </a:rPr>
              <a:t>, RR, </a:t>
            </a:r>
            <a:r>
              <a:rPr lang="it-IT" sz="2400" b="1" i="1" u="sng" dirty="0" err="1">
                <a:latin typeface="Times New Roman" pitchFamily="18" charset="0"/>
              </a:rPr>
              <a:t>III</a:t>
            </a:r>
            <a:r>
              <a:rPr lang="it-IT" sz="2400" b="1" i="1" u="sng" dirty="0">
                <a:latin typeface="Times New Roman" pitchFamily="18" charset="0"/>
              </a:rPr>
              <a:t>, 2, 14-15</a:t>
            </a:r>
          </a:p>
          <a:p>
            <a:pPr algn="just"/>
            <a:r>
              <a:rPr lang="it-IT" sz="2400" b="1" i="1" dirty="0">
                <a:latin typeface="Times New Roman" pitchFamily="18" charset="0"/>
              </a:rPr>
              <a:t>“Certo </a:t>
            </a:r>
            <a:r>
              <a:rPr lang="it-IT" sz="2400" b="1" i="1" dirty="0"/>
              <a:t>–</a:t>
            </a:r>
            <a:r>
              <a:rPr lang="it-IT" sz="2400" b="1" i="1" dirty="0">
                <a:latin typeface="Times New Roman" pitchFamily="18" charset="0"/>
              </a:rPr>
              <a:t> disse </a:t>
            </a:r>
            <a:r>
              <a:rPr lang="it-IT" sz="2400" b="1" i="1" dirty="0" err="1">
                <a:latin typeface="Times New Roman" pitchFamily="18" charset="0"/>
              </a:rPr>
              <a:t>Merula</a:t>
            </a:r>
            <a:r>
              <a:rPr lang="it-IT" sz="2400" b="1" i="1" dirty="0">
                <a:latin typeface="Times New Roman" pitchFamily="18" charset="0"/>
              </a:rPr>
              <a:t> </a:t>
            </a:r>
            <a:r>
              <a:rPr lang="it-IT" sz="2400" b="1" i="1" dirty="0"/>
              <a:t>–</a:t>
            </a:r>
            <a:r>
              <a:rPr lang="it-IT" sz="2400" b="1" i="1" dirty="0">
                <a:latin typeface="Times New Roman" pitchFamily="18" charset="0"/>
              </a:rPr>
              <a:t>, vidi infatti grandi quantità di oche, di galline, di colombe, di gru, di pavoni, ed anche ghiri, pesci, cinghiali e altra cacciagione. </a:t>
            </a:r>
            <a:r>
              <a:rPr lang="it-IT" sz="2400" b="1" i="1" u="sng" dirty="0">
                <a:latin typeface="Times New Roman" pitchFamily="18" charset="0"/>
              </a:rPr>
              <a:t>Il suo contabile, un liberto che era appartenuto a </a:t>
            </a:r>
            <a:r>
              <a:rPr lang="it-IT" sz="2400" b="1" i="1" u="sng" dirty="0" err="1">
                <a:latin typeface="Times New Roman" pitchFamily="18" charset="0"/>
              </a:rPr>
              <a:t>Varrone</a:t>
            </a:r>
            <a:r>
              <a:rPr lang="it-IT" sz="2400" b="1" i="1" u="sng" dirty="0">
                <a:latin typeface="Times New Roman" pitchFamily="18" charset="0"/>
              </a:rPr>
              <a:t> e che, assente il padrone, era solito accogliermi , mi raccontava che da questi animali in un anno la villa rendeva più di 50.000 sesterzi”. </a:t>
            </a:r>
            <a:r>
              <a:rPr lang="it-IT" sz="2400" b="1" i="1" dirty="0">
                <a:latin typeface="Times New Roman" pitchFamily="18" charset="0"/>
              </a:rPr>
              <a:t>Alla meraviglia di </a:t>
            </a:r>
            <a:r>
              <a:rPr lang="it-IT" sz="2400" b="1" i="1" dirty="0" err="1">
                <a:latin typeface="Times New Roman" pitchFamily="18" charset="0"/>
              </a:rPr>
              <a:t>Assio</a:t>
            </a:r>
            <a:r>
              <a:rPr lang="it-IT" sz="2400" b="1" i="1" dirty="0">
                <a:latin typeface="Times New Roman" pitchFamily="18" charset="0"/>
              </a:rPr>
              <a:t> dissi io: “tu certo conosci il fondo della mia zia materna, in Sabina, al ventiquattresimo miglio della via Salaria da Roma”. “Come no” – rispose.  “Sono solito fermarmi qui a mezzogiorno d’estate quando mi reco da Roma da </a:t>
            </a:r>
            <a:r>
              <a:rPr lang="it-IT" sz="2400" b="1" i="1" dirty="0" err="1">
                <a:latin typeface="Times New Roman" pitchFamily="18" charset="0"/>
              </a:rPr>
              <a:t>Reate</a:t>
            </a:r>
            <a:r>
              <a:rPr lang="it-IT" sz="2400" b="1" i="1" dirty="0">
                <a:latin typeface="Times New Roman" pitchFamily="18" charset="0"/>
              </a:rPr>
              <a:t> e mi ci fermo d’inverno per la notte. In quella villa vi è un’uccelliera dalla quale so che sono stati venduti cinquemila tordi a tre denari l’uno, sì che in quell’anno </a:t>
            </a:r>
            <a:r>
              <a:rPr lang="it-IT" sz="2400" b="1" i="1" u="sng" dirty="0">
                <a:latin typeface="Times New Roman" pitchFamily="18" charset="0"/>
              </a:rPr>
              <a:t>il reddito di quella parte della villa è stato di 60.000 sesterzi, il doppio del reddito del  fondo di duecento iugeri che possiedi a </a:t>
            </a:r>
            <a:r>
              <a:rPr lang="it-IT" sz="2400" b="1" i="1" u="sng" dirty="0" err="1">
                <a:latin typeface="Times New Roman" pitchFamily="18" charset="0"/>
              </a:rPr>
              <a:t>Reate</a:t>
            </a:r>
            <a:r>
              <a:rPr lang="it-IT" sz="2400" b="1" i="1" u="sng" dirty="0">
                <a:latin typeface="Times New Roman" pitchFamily="18" charset="0"/>
              </a:rPr>
              <a:t>”. “Cosa ? 60.000 mila ? 60.000 mila ? Tu mi stai prendendo in giro” – rispose </a:t>
            </a:r>
            <a:r>
              <a:rPr lang="it-IT" sz="2400" b="1" i="1" u="sng" dirty="0" err="1">
                <a:latin typeface="Times New Roman" pitchFamily="18" charset="0"/>
              </a:rPr>
              <a:t>Assio</a:t>
            </a:r>
            <a:r>
              <a:rPr lang="it-IT" sz="2400" b="1" i="1" u="sng" dirty="0">
                <a:latin typeface="Times New Roman" pitchFamily="18" charset="0"/>
              </a:rPr>
              <a:t>. “60.000 – dico io</a:t>
            </a:r>
            <a:r>
              <a:rPr lang="it-IT" sz="2400" b="1" i="1" dirty="0">
                <a:latin typeface="Times New Roman" pitchFamily="18" charset="0"/>
              </a:rPr>
              <a:t> – ma perché tu faccia un tale colpo ti è necessario o un banchetto pubblico o il trionfo di qualcuno, come allora vi fu quello di Scipione </a:t>
            </a:r>
            <a:r>
              <a:rPr lang="it-IT" sz="2400" b="1" i="1" dirty="0" err="1">
                <a:latin typeface="Times New Roman" pitchFamily="18" charset="0"/>
              </a:rPr>
              <a:t>Metello</a:t>
            </a:r>
            <a:r>
              <a:rPr lang="it-IT" sz="2400" b="1" i="1" dirty="0">
                <a:latin typeface="Times New Roman" pitchFamily="18" charset="0"/>
              </a:rPr>
              <a:t>, oppure delle cene sociali che oggi sono numerosissime e fanno rincarare il prezzo dei generi alimentari.</a:t>
            </a:r>
            <a:r>
              <a:rPr lang="it-IT" sz="2400" dirty="0"/>
              <a:t> </a:t>
            </a:r>
            <a:r>
              <a:rPr lang="it-IT" sz="2400" dirty="0">
                <a:latin typeface="Times New Roman" pitchFamily="18" charset="0"/>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0" y="0"/>
            <a:ext cx="9144000" cy="6001643"/>
          </a:xfrm>
          <a:prstGeom prst="rect">
            <a:avLst/>
          </a:prstGeom>
          <a:solidFill>
            <a:srgbClr val="99CCFF"/>
          </a:solidFill>
          <a:ln w="38100">
            <a:solidFill>
              <a:srgbClr val="008080"/>
            </a:solidFill>
            <a:miter lim="800000"/>
            <a:headEnd/>
            <a:tailEnd/>
          </a:ln>
          <a:effectLst/>
        </p:spPr>
        <p:txBody>
          <a:bodyPr wrap="square" anchor="ctr">
            <a:spAutoFit/>
          </a:bodyPr>
          <a:lstStyle/>
          <a:p>
            <a:pPr marL="342900" indent="-342900" algn="just"/>
            <a:r>
              <a:rPr lang="it-IT" sz="2000" b="1" dirty="0">
                <a:latin typeface="Times New Roman" pitchFamily="18" charset="0"/>
              </a:rPr>
              <a:t>     </a:t>
            </a:r>
            <a:r>
              <a:rPr lang="it-IT" sz="2000" dirty="0">
                <a:latin typeface="Times New Roman" pitchFamily="18" charset="0"/>
              </a:rPr>
              <a:t> </a:t>
            </a:r>
            <a:r>
              <a:rPr lang="it-IT" sz="2400" b="1" dirty="0">
                <a:latin typeface="Times New Roman" pitchFamily="18" charset="0"/>
              </a:rPr>
              <a:t>Lo sviluppo di un’agricoltura e di un allevamento specializzati e gli spazi che richiedevano, soprattutto questa seconda attività, pongono insistentemente </a:t>
            </a:r>
            <a:r>
              <a:rPr lang="it-IT" sz="2400" b="1" u="sng" dirty="0">
                <a:latin typeface="Times New Roman" pitchFamily="18" charset="0"/>
              </a:rPr>
              <a:t>il problema di un corretto utilizzo dell’agro pubblico</a:t>
            </a:r>
            <a:r>
              <a:rPr lang="it-IT" sz="2400" b="1" dirty="0">
                <a:latin typeface="Times New Roman" pitchFamily="18" charset="0"/>
              </a:rPr>
              <a:t>. </a:t>
            </a:r>
            <a:r>
              <a:rPr lang="it-IT" sz="2400" b="1" dirty="0" smtClean="0">
                <a:latin typeface="Times New Roman" pitchFamily="18" charset="0"/>
              </a:rPr>
              <a:t> Lo </a:t>
            </a:r>
            <a:r>
              <a:rPr lang="it-IT" sz="2400" b="1" dirty="0">
                <a:latin typeface="Times New Roman" pitchFamily="18" charset="0"/>
              </a:rPr>
              <a:t>sfruttamento di quest’ultimo </a:t>
            </a:r>
            <a:r>
              <a:rPr lang="it-IT" sz="2400" b="1" u="sng" dirty="0">
                <a:latin typeface="Times New Roman" pitchFamily="18" charset="0"/>
              </a:rPr>
              <a:t>era necessario per la sopravvivenza dei piccoli proprietar</a:t>
            </a:r>
            <a:r>
              <a:rPr lang="it-IT" sz="2400" b="1" dirty="0">
                <a:latin typeface="Times New Roman" pitchFamily="18" charset="0"/>
              </a:rPr>
              <a:t>i che da esso traevano il necessario complemento alla produzione, altrimenti insufficiente, dei loro fondi. </a:t>
            </a:r>
            <a:r>
              <a:rPr lang="it-IT" sz="2400" b="1" u="sng" dirty="0">
                <a:latin typeface="Times New Roman" pitchFamily="18" charset="0"/>
              </a:rPr>
              <a:t>Il progressivo accaparramento dell’agro pubblico da parte dei medi e grandi proprietari poneva perciò in crisi la piccola proprietà, con ricadute sul piano</a:t>
            </a:r>
            <a:r>
              <a:rPr lang="it-IT" sz="2400" b="1" dirty="0">
                <a:latin typeface="Times New Roman" pitchFamily="18" charset="0"/>
              </a:rPr>
              <a:t>:</a:t>
            </a:r>
          </a:p>
          <a:p>
            <a:pPr marL="342900" indent="-342900" algn="just"/>
            <a:endParaRPr lang="it-IT" sz="2400" b="1" dirty="0">
              <a:latin typeface="Times New Roman" pitchFamily="18" charset="0"/>
            </a:endParaRPr>
          </a:p>
          <a:p>
            <a:pPr marL="342900" indent="-342900" algn="just">
              <a:buFontTx/>
              <a:buAutoNum type="alphaLcParenR"/>
            </a:pPr>
            <a:r>
              <a:rPr lang="it-IT" sz="2400" b="1" dirty="0">
                <a:effectLst>
                  <a:outerShdw blurRad="38100" dist="38100" dir="2700000" algn="tl">
                    <a:srgbClr val="000000">
                      <a:alpha val="43137"/>
                    </a:srgbClr>
                  </a:outerShdw>
                </a:effectLst>
                <a:latin typeface="Times New Roman" pitchFamily="18" charset="0"/>
              </a:rPr>
              <a:t>demografico</a:t>
            </a:r>
            <a:r>
              <a:rPr lang="it-IT" sz="2400" b="1" dirty="0">
                <a:latin typeface="Times New Roman" pitchFamily="18" charset="0"/>
              </a:rPr>
              <a:t> (l’impoverimento avrebbe determinato una crisi della natalità), </a:t>
            </a:r>
          </a:p>
          <a:p>
            <a:pPr marL="342900" indent="-342900" algn="just">
              <a:buFontTx/>
              <a:buAutoNum type="alphaLcParenR"/>
            </a:pPr>
            <a:r>
              <a:rPr lang="it-IT" sz="2400" b="1" dirty="0">
                <a:effectLst>
                  <a:outerShdw blurRad="38100" dist="38100" dir="2700000" algn="tl">
                    <a:srgbClr val="000000">
                      <a:alpha val="43137"/>
                    </a:srgbClr>
                  </a:outerShdw>
                </a:effectLst>
                <a:latin typeface="Times New Roman" pitchFamily="18" charset="0"/>
              </a:rPr>
              <a:t>politico-militare</a:t>
            </a:r>
            <a:r>
              <a:rPr lang="it-IT" sz="2400" b="1" dirty="0">
                <a:latin typeface="Times New Roman" pitchFamily="18" charset="0"/>
              </a:rPr>
              <a:t> (sarebbero diminuiti gli arruolabili);</a:t>
            </a:r>
          </a:p>
          <a:p>
            <a:pPr marL="342900" indent="-342900" algn="just">
              <a:buFontTx/>
              <a:buAutoNum type="alphaLcParenR"/>
            </a:pPr>
            <a:r>
              <a:rPr lang="it-IT" sz="2400" b="1" dirty="0">
                <a:effectLst>
                  <a:outerShdw blurRad="38100" dist="38100" dir="2700000" algn="tl">
                    <a:srgbClr val="000000">
                      <a:alpha val="43137"/>
                    </a:srgbClr>
                  </a:outerShdw>
                </a:effectLst>
                <a:latin typeface="Times New Roman" pitchFamily="18" charset="0"/>
              </a:rPr>
              <a:t>dell’ordine pubblico </a:t>
            </a:r>
            <a:r>
              <a:rPr lang="it-IT" sz="2400" b="1" dirty="0">
                <a:latin typeface="Times New Roman" pitchFamily="18" charset="0"/>
              </a:rPr>
              <a:t>(larghe quantità di schiavi erano impiegate per la conduzione delle aziende impiantatesi sull’agro pubblico).</a:t>
            </a:r>
            <a:r>
              <a:rPr lang="it-IT" sz="2400" dirty="0"/>
              <a:t>  </a:t>
            </a:r>
            <a:r>
              <a:rPr lang="it-IT" sz="2400" dirty="0">
                <a:latin typeface="Times New Roman" pitchFamily="18" charset="0"/>
              </a:rPr>
              <a:t> </a:t>
            </a:r>
          </a:p>
          <a:p>
            <a:pPr marL="342900" indent="-342900" algn="just">
              <a:buFontTx/>
              <a:buAutoNum type="alphaLcParenR"/>
            </a:pPr>
            <a:endParaRPr lang="it-IT" sz="2400" dirty="0">
              <a:latin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Plutarco Tiberio 8 1-4"/>
          <p:cNvPicPr>
            <a:picLocks noChangeAspect="1" noChangeArrowheads="1"/>
          </p:cNvPicPr>
          <p:nvPr/>
        </p:nvPicPr>
        <p:blipFill>
          <a:blip r:embed="rId3" cstate="print"/>
          <a:srcRect/>
          <a:stretch>
            <a:fillRect/>
          </a:stretch>
        </p:blipFill>
        <p:spPr bwMode="auto">
          <a:xfrm>
            <a:off x="-2352525" y="0"/>
            <a:ext cx="12868126" cy="3678237"/>
          </a:xfrm>
          <a:prstGeom prst="rect">
            <a:avLst/>
          </a:prstGeom>
          <a:noFill/>
        </p:spPr>
      </p:pic>
      <p:pic>
        <p:nvPicPr>
          <p:cNvPr id="35845" name="Picture 5" descr="Plutarco Tiberio 8 4-6"/>
          <p:cNvPicPr>
            <a:picLocks noChangeAspect="1" noChangeArrowheads="1"/>
          </p:cNvPicPr>
          <p:nvPr/>
        </p:nvPicPr>
        <p:blipFill>
          <a:blip r:embed="rId4" cstate="print"/>
          <a:srcRect/>
          <a:stretch>
            <a:fillRect/>
          </a:stretch>
        </p:blipFill>
        <p:spPr bwMode="auto">
          <a:xfrm>
            <a:off x="-2495550" y="3678238"/>
            <a:ext cx="12934950" cy="4379757"/>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Plutarco Tiberio 8 9-10"/>
          <p:cNvPicPr>
            <a:picLocks noChangeAspect="1" noChangeArrowheads="1"/>
          </p:cNvPicPr>
          <p:nvPr/>
        </p:nvPicPr>
        <p:blipFill>
          <a:blip r:embed="rId4" cstate="print"/>
          <a:srcRect/>
          <a:stretch>
            <a:fillRect/>
          </a:stretch>
        </p:blipFill>
        <p:spPr bwMode="auto">
          <a:xfrm>
            <a:off x="-2170951" y="304800"/>
            <a:ext cx="12432336" cy="3619500"/>
          </a:xfrm>
          <a:prstGeom prst="rect">
            <a:avLst/>
          </a:prstGeom>
          <a:solidFill>
            <a:srgbClr val="FFFF00"/>
          </a:solidFill>
          <a:ln w="57150">
            <a:solidFill>
              <a:schemeClr val="bg1"/>
            </a:solidFill>
            <a:miter lim="800000"/>
            <a:headEnd/>
            <a:tailEnd/>
          </a:ln>
        </p:spPr>
      </p:pic>
      <p:pic>
        <p:nvPicPr>
          <p:cNvPr id="36869" name="Picture 5" descr="Plutarco Tiberio 9 1"/>
          <p:cNvPicPr>
            <a:picLocks noChangeAspect="1" noChangeArrowheads="1"/>
          </p:cNvPicPr>
          <p:nvPr/>
        </p:nvPicPr>
        <p:blipFill>
          <a:blip r:embed="rId5" cstate="print"/>
          <a:srcRect/>
          <a:stretch>
            <a:fillRect/>
          </a:stretch>
        </p:blipFill>
        <p:spPr bwMode="auto">
          <a:xfrm>
            <a:off x="-1428353" y="4095750"/>
            <a:ext cx="10800953" cy="243840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Plutarco Tiberio 9 4-6"/>
          <p:cNvPicPr>
            <a:picLocks noChangeAspect="1" noChangeArrowheads="1"/>
          </p:cNvPicPr>
          <p:nvPr/>
        </p:nvPicPr>
        <p:blipFill>
          <a:blip r:embed="rId4" cstate="print"/>
          <a:srcRect/>
          <a:stretch>
            <a:fillRect/>
          </a:stretch>
        </p:blipFill>
        <p:spPr bwMode="auto">
          <a:xfrm>
            <a:off x="-2680364" y="0"/>
            <a:ext cx="12143452" cy="6305550"/>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ChangeArrowheads="1"/>
          </p:cNvSpPr>
          <p:nvPr/>
        </p:nvSpPr>
        <p:spPr bwMode="auto">
          <a:xfrm>
            <a:off x="0" y="1"/>
            <a:ext cx="9144000" cy="6001643"/>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400" b="1" dirty="0">
                <a:latin typeface="Times New Roman" pitchFamily="18" charset="0"/>
              </a:rPr>
              <a:t>Diversamente dalle </a:t>
            </a:r>
            <a:r>
              <a:rPr lang="it-IT" sz="2400" b="1" i="1" dirty="0" err="1">
                <a:latin typeface="Times New Roman" pitchFamily="18" charset="0"/>
              </a:rPr>
              <a:t>leges</a:t>
            </a:r>
            <a:r>
              <a:rPr lang="it-IT" sz="2400" b="1" i="1" dirty="0">
                <a:latin typeface="Times New Roman" pitchFamily="18" charset="0"/>
              </a:rPr>
              <a:t> de modo </a:t>
            </a:r>
            <a:r>
              <a:rPr lang="it-IT" sz="2400" b="1" i="1" dirty="0" err="1">
                <a:latin typeface="Times New Roman" pitchFamily="18" charset="0"/>
              </a:rPr>
              <a:t>agrorum</a:t>
            </a:r>
            <a:r>
              <a:rPr lang="it-IT" sz="2400" b="1" dirty="0">
                <a:latin typeface="Times New Roman" pitchFamily="18" charset="0"/>
              </a:rPr>
              <a:t> che la avevano preceduta, e che si erano limitate a porre un limite all’occupazione dell’agro pubblico, </a:t>
            </a:r>
            <a:r>
              <a:rPr lang="it-IT" sz="2400" b="1" u="sng" dirty="0">
                <a:latin typeface="Times New Roman" pitchFamily="18" charset="0"/>
              </a:rPr>
              <a:t>il provvedimento di Tiberio andava oltre, prevedendo anche la redistribuzione ai cittadini senza terra, in lotti di dimensioni probabilmente variabili a seconda delle caratteristiche agronomiche dei suoli, delle terre pubbliche occupate abusivamente</a:t>
            </a:r>
            <a:r>
              <a:rPr lang="it-IT" sz="2400" b="1" dirty="0">
                <a:latin typeface="Times New Roman" pitchFamily="18" charset="0"/>
              </a:rPr>
              <a:t>. La commissione agraria nominata per attuare la riforma  operò soprattutto in Italia meridionale come attestano i numerosi cippi fin qui rinvenuti [T 55]: essi sono relativi ai </a:t>
            </a:r>
            <a:r>
              <a:rPr lang="it-IT" sz="2400" b="1" u="sng" dirty="0">
                <a:latin typeface="Times New Roman" pitchFamily="18" charset="0"/>
              </a:rPr>
              <a:t>reticoli </a:t>
            </a:r>
            <a:r>
              <a:rPr lang="it-IT" sz="2400" b="1" u="sng" dirty="0" err="1">
                <a:latin typeface="Times New Roman" pitchFamily="18" charset="0"/>
              </a:rPr>
              <a:t>centuriali</a:t>
            </a:r>
            <a:r>
              <a:rPr lang="it-IT" sz="2400" b="1" u="sng" dirty="0">
                <a:latin typeface="Times New Roman" pitchFamily="18" charset="0"/>
              </a:rPr>
              <a:t> all’interno dei quali si procedeva alle assegnazioni agrarie</a:t>
            </a:r>
            <a:r>
              <a:rPr lang="it-IT" sz="2400" b="1" dirty="0">
                <a:latin typeface="Times New Roman" pitchFamily="18" charset="0"/>
              </a:rPr>
              <a:t>.  Del resto, l’attività della commissione agraria dovette significare innanzitutto una </a:t>
            </a:r>
            <a:r>
              <a:rPr lang="it-IT" sz="2400" b="1" u="sng" dirty="0">
                <a:latin typeface="Times New Roman" pitchFamily="18" charset="0"/>
              </a:rPr>
              <a:t>imponente opera </a:t>
            </a:r>
            <a:r>
              <a:rPr lang="it-IT" sz="2400" b="1" u="sng" dirty="0" err="1">
                <a:latin typeface="Times New Roman" pitchFamily="18" charset="0"/>
              </a:rPr>
              <a:t>agrimensoria</a:t>
            </a:r>
            <a:r>
              <a:rPr lang="it-IT" sz="2400" b="1" u="sng" dirty="0">
                <a:latin typeface="Times New Roman" pitchFamily="18" charset="0"/>
              </a:rPr>
              <a:t> preparatoria alle assegnazioni</a:t>
            </a:r>
            <a:r>
              <a:rPr lang="it-IT" sz="2400" b="1" dirty="0">
                <a:latin typeface="Times New Roman" pitchFamily="18" charset="0"/>
              </a:rPr>
              <a:t>, sia per definire ciò che era effettivamente agro pubblico, sia per distinguere, al suo interno,  le quote di terreno che sarebbero rimaste ai precedenti occupanti e quelle che sarebbero state destinate alle nuove assegnazioni.</a:t>
            </a:r>
            <a:r>
              <a:rPr lang="it-IT" sz="2400" dirty="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0" y="0"/>
            <a:ext cx="8651875" cy="3416320"/>
          </a:xfrm>
          <a:prstGeom prst="rect">
            <a:avLst/>
          </a:prstGeom>
          <a:solidFill>
            <a:srgbClr val="99CCFF"/>
          </a:solidFill>
          <a:ln w="38100">
            <a:solidFill>
              <a:srgbClr val="808000"/>
            </a:solidFill>
            <a:miter lim="800000"/>
            <a:headEnd/>
            <a:tailEnd/>
          </a:ln>
          <a:effectLst/>
        </p:spPr>
        <p:txBody>
          <a:bodyPr anchor="ctr">
            <a:spAutoFit/>
          </a:bodyPr>
          <a:lstStyle/>
          <a:p>
            <a:pPr algn="just"/>
            <a:r>
              <a:rPr lang="it-IT" sz="2400" b="1" dirty="0">
                <a:latin typeface="Times New Roman" pitchFamily="18" charset="0"/>
              </a:rPr>
              <a:t>Diversamente dalle </a:t>
            </a:r>
            <a:r>
              <a:rPr lang="it-IT" sz="2400" b="1" i="1" dirty="0" err="1">
                <a:latin typeface="Times New Roman" pitchFamily="18" charset="0"/>
              </a:rPr>
              <a:t>leges</a:t>
            </a:r>
            <a:r>
              <a:rPr lang="it-IT" sz="2400" b="1" i="1" dirty="0">
                <a:latin typeface="Times New Roman" pitchFamily="18" charset="0"/>
              </a:rPr>
              <a:t> de modo </a:t>
            </a:r>
            <a:r>
              <a:rPr lang="it-IT" sz="2400" b="1" i="1" dirty="0" err="1">
                <a:latin typeface="Times New Roman" pitchFamily="18" charset="0"/>
              </a:rPr>
              <a:t>agrorum</a:t>
            </a:r>
            <a:r>
              <a:rPr lang="it-IT" sz="2400" b="1" dirty="0">
                <a:latin typeface="Times New Roman" pitchFamily="18" charset="0"/>
              </a:rPr>
              <a:t> che la avevano preceduta, e che si erano limitate a porre un limite all’occupazione dell’agro pubblico, il provvedimento di Tiberio andava oltre, prevedendo anche la redistribuzione ai cittadini senza terra, in lotti di dimensioni probabilmente variabili a seconda delle caratteristiche agronomiche dei suoli, delle terre pubbliche occupate abusivamente. La commissione agraria nominata per attuare la riforma  operò soprattutto in Italia meridionale come attestano i numerosi cippi fin qui rinvenuti</a:t>
            </a:r>
            <a:endParaRPr lang="it-IT" sz="2400" dirty="0"/>
          </a:p>
        </p:txBody>
      </p:sp>
      <p:pic>
        <p:nvPicPr>
          <p:cNvPr id="68611" name="Picture 3" descr="cippo graccano"/>
          <p:cNvPicPr>
            <a:picLocks noChangeAspect="1" noChangeArrowheads="1"/>
          </p:cNvPicPr>
          <p:nvPr/>
        </p:nvPicPr>
        <p:blipFill>
          <a:blip r:embed="rId3" cstate="print"/>
          <a:srcRect/>
          <a:stretch>
            <a:fillRect/>
          </a:stretch>
        </p:blipFill>
        <p:spPr bwMode="auto">
          <a:xfrm>
            <a:off x="6538912" y="4056062"/>
            <a:ext cx="2605088" cy="2801938"/>
          </a:xfrm>
          <a:prstGeom prst="rect">
            <a:avLst/>
          </a:prstGeom>
          <a:noFill/>
          <a:ln w="38100">
            <a:solidFill>
              <a:srgbClr val="808000"/>
            </a:solidFill>
            <a:miter lim="800000"/>
            <a:headEnd/>
            <a:tailEnd/>
          </a:ln>
        </p:spPr>
      </p:pic>
      <p:sp>
        <p:nvSpPr>
          <p:cNvPr id="68612" name="Rectangle 4"/>
          <p:cNvSpPr>
            <a:spLocks noChangeArrowheads="1"/>
          </p:cNvSpPr>
          <p:nvPr/>
        </p:nvSpPr>
        <p:spPr bwMode="auto">
          <a:xfrm>
            <a:off x="0" y="3448050"/>
            <a:ext cx="6477000" cy="3416320"/>
          </a:xfrm>
          <a:prstGeom prst="rect">
            <a:avLst/>
          </a:prstGeom>
          <a:solidFill>
            <a:srgbClr val="CCFFCC"/>
          </a:solidFill>
          <a:ln w="38100">
            <a:solidFill>
              <a:srgbClr val="003300"/>
            </a:solidFill>
            <a:miter lim="800000"/>
            <a:headEnd/>
            <a:tailEnd/>
          </a:ln>
          <a:effectLst/>
        </p:spPr>
        <p:txBody>
          <a:bodyPr wrap="square" anchor="ctr">
            <a:spAutoFit/>
          </a:bodyPr>
          <a:lstStyle/>
          <a:p>
            <a:pPr algn="just"/>
            <a:r>
              <a:rPr lang="it-IT" sz="2400" b="1" dirty="0">
                <a:latin typeface="Times New Roman" pitchFamily="18" charset="0"/>
              </a:rPr>
              <a:t>CIL I2, 639 (= ILLRP 470), da Atena Lucana.</a:t>
            </a:r>
          </a:p>
          <a:p>
            <a:pPr algn="just"/>
            <a:r>
              <a:rPr lang="it-IT" sz="2400" b="1" dirty="0">
                <a:latin typeface="Times New Roman" pitchFamily="18" charset="0"/>
              </a:rPr>
              <a:t>a) sul vertice:   (</a:t>
            </a:r>
            <a:r>
              <a:rPr lang="it-IT" sz="2400" b="1" dirty="0" err="1">
                <a:latin typeface="Times New Roman" pitchFamily="18" charset="0"/>
              </a:rPr>
              <a:t>decussis</a:t>
            </a:r>
            <a:r>
              <a:rPr lang="it-IT" sz="2400" b="1" dirty="0">
                <a:latin typeface="Times New Roman" pitchFamily="18" charset="0"/>
              </a:rPr>
              <a:t>) decumano</a:t>
            </a:r>
          </a:p>
          <a:p>
            <a:pPr algn="just"/>
            <a:r>
              <a:rPr lang="it-IT" sz="2400" b="1" dirty="0">
                <a:latin typeface="Times New Roman" pitchFamily="18" charset="0"/>
              </a:rPr>
              <a:t>b) sul corpo:    Caio Sempronio, figlio di  Tiberio</a:t>
            </a:r>
          </a:p>
          <a:p>
            <a:pPr algn="just"/>
            <a:r>
              <a:rPr lang="it-IT" sz="2400" b="1" dirty="0">
                <a:latin typeface="Times New Roman" pitchFamily="18" charset="0"/>
              </a:rPr>
              <a:t>                         Appio Claudio, figlio di Caio</a:t>
            </a:r>
          </a:p>
          <a:p>
            <a:pPr algn="just"/>
            <a:r>
              <a:rPr lang="it-IT" sz="2400" b="1" dirty="0">
                <a:latin typeface="Times New Roman" pitchFamily="18" charset="0"/>
              </a:rPr>
              <a:t>                         Publio </a:t>
            </a:r>
            <a:r>
              <a:rPr lang="it-IT" sz="2400" b="1" dirty="0" err="1">
                <a:latin typeface="Times New Roman" pitchFamily="18" charset="0"/>
              </a:rPr>
              <a:t>Licinio</a:t>
            </a:r>
            <a:r>
              <a:rPr lang="it-IT" sz="2400" b="1" dirty="0">
                <a:latin typeface="Times New Roman" pitchFamily="18" charset="0"/>
              </a:rPr>
              <a:t>, figlio di Publio</a:t>
            </a:r>
          </a:p>
          <a:p>
            <a:pPr algn="just"/>
            <a:r>
              <a:rPr lang="it-IT" sz="2400" b="1" dirty="0">
                <a:latin typeface="Times New Roman" pitchFamily="18" charset="0"/>
              </a:rPr>
              <a:t>                         Triumviri per il giudizio e</a:t>
            </a:r>
          </a:p>
          <a:p>
            <a:pPr algn="just"/>
            <a:r>
              <a:rPr lang="it-IT" sz="2400" b="1" dirty="0">
                <a:latin typeface="Times New Roman" pitchFamily="18" charset="0"/>
              </a:rPr>
              <a:t>                         l’assegnazione delle terre</a:t>
            </a:r>
          </a:p>
          <a:p>
            <a:pPr algn="just"/>
            <a:r>
              <a:rPr lang="it-IT" sz="2400" b="1" dirty="0">
                <a:latin typeface="Times New Roman" pitchFamily="18" charset="0"/>
              </a:rPr>
              <a:t>                         Cardine VII</a:t>
            </a:r>
            <a:r>
              <a:rPr lang="it-IT" sz="2400" dirty="0"/>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1" y="0"/>
            <a:ext cx="5600700" cy="4093428"/>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000" b="1" dirty="0">
                <a:latin typeface="Times New Roman" pitchFamily="18" charset="0"/>
              </a:rPr>
              <a:t>CIL 10, 6950 (= CIL 1, 638): </a:t>
            </a:r>
            <a:r>
              <a:rPr lang="it-IT" sz="2000" b="1" i="1" dirty="0">
                <a:latin typeface="Times New Roman" pitchFamily="18" charset="0"/>
              </a:rPr>
              <a:t>[P(</a:t>
            </a:r>
            <a:r>
              <a:rPr lang="it-IT" sz="2000" b="1" i="1" dirty="0" err="1">
                <a:latin typeface="Times New Roman" pitchFamily="18" charset="0"/>
              </a:rPr>
              <a:t>ublius</a:t>
            </a:r>
            <a:r>
              <a:rPr lang="it-IT" sz="2000" b="1" i="1" dirty="0">
                <a:latin typeface="Times New Roman" pitchFamily="18" charset="0"/>
              </a:rPr>
              <a:t>) </a:t>
            </a:r>
            <a:r>
              <a:rPr lang="it-IT" sz="2000" b="1" i="1" dirty="0" err="1">
                <a:latin typeface="Times New Roman" pitchFamily="18" charset="0"/>
              </a:rPr>
              <a:t>Popillius</a:t>
            </a:r>
            <a:r>
              <a:rPr lang="it-IT" sz="2000" b="1" i="1" dirty="0">
                <a:latin typeface="Times New Roman" pitchFamily="18" charset="0"/>
              </a:rPr>
              <a:t> C(ai) f(</a:t>
            </a:r>
            <a:r>
              <a:rPr lang="it-IT" sz="2000" b="1" i="1" dirty="0" err="1">
                <a:latin typeface="Times New Roman" pitchFamily="18" charset="0"/>
              </a:rPr>
              <a:t>ilius</a:t>
            </a:r>
            <a:r>
              <a:rPr lang="it-IT" sz="2000" b="1" i="1" dirty="0">
                <a:latin typeface="Times New Roman" pitchFamily="18" charset="0"/>
              </a:rPr>
              <a:t>) </a:t>
            </a:r>
            <a:r>
              <a:rPr lang="it-IT" sz="2000" b="1" i="1" dirty="0" err="1">
                <a:latin typeface="Times New Roman" pitchFamily="18" charset="0"/>
              </a:rPr>
              <a:t>co</a:t>
            </a:r>
            <a:r>
              <a:rPr lang="it-IT" sz="2000" b="1" i="1" dirty="0">
                <a:latin typeface="Times New Roman" pitchFamily="18" charset="0"/>
              </a:rPr>
              <a:t>(n)s(</a:t>
            </a:r>
            <a:r>
              <a:rPr lang="it-IT" sz="2000" b="1" i="1" dirty="0" err="1">
                <a:latin typeface="Times New Roman" pitchFamily="18" charset="0"/>
              </a:rPr>
              <a:t>ul</a:t>
            </a:r>
            <a:r>
              <a:rPr lang="it-IT" sz="2000" b="1" i="1" dirty="0">
                <a:latin typeface="Times New Roman" pitchFamily="18" charset="0"/>
              </a:rPr>
              <a:t>)] / </a:t>
            </a:r>
            <a:r>
              <a:rPr lang="it-IT" sz="2000" b="1" i="1" dirty="0" err="1">
                <a:latin typeface="Times New Roman" pitchFamily="18" charset="0"/>
              </a:rPr>
              <a:t>viam</a:t>
            </a:r>
            <a:r>
              <a:rPr lang="it-IT" sz="2000" b="1" i="1" dirty="0">
                <a:latin typeface="Times New Roman" pitchFamily="18" charset="0"/>
              </a:rPr>
              <a:t> </a:t>
            </a:r>
            <a:r>
              <a:rPr lang="it-IT" sz="2000" b="1" i="1" dirty="0" err="1">
                <a:latin typeface="Times New Roman" pitchFamily="18" charset="0"/>
              </a:rPr>
              <a:t>fecei</a:t>
            </a:r>
            <a:r>
              <a:rPr lang="it-IT" sz="2000" b="1" i="1" dirty="0">
                <a:latin typeface="Times New Roman" pitchFamily="18" charset="0"/>
              </a:rPr>
              <a:t> </a:t>
            </a:r>
            <a:r>
              <a:rPr lang="it-IT" sz="2000" b="1" i="1" dirty="0" err="1">
                <a:latin typeface="Times New Roman" pitchFamily="18" charset="0"/>
              </a:rPr>
              <a:t>ab</a:t>
            </a:r>
            <a:r>
              <a:rPr lang="it-IT" sz="2000" b="1" i="1" dirty="0">
                <a:latin typeface="Times New Roman" pitchFamily="18" charset="0"/>
              </a:rPr>
              <a:t> Regio ad </a:t>
            </a:r>
            <a:r>
              <a:rPr lang="it-IT" sz="2000" b="1" i="1" dirty="0" err="1">
                <a:latin typeface="Times New Roman" pitchFamily="18" charset="0"/>
              </a:rPr>
              <a:t>Capuam</a:t>
            </a:r>
            <a:r>
              <a:rPr lang="it-IT" sz="2000" b="1" i="1" dirty="0">
                <a:latin typeface="Times New Roman" pitchFamily="18" charset="0"/>
              </a:rPr>
              <a:t> </a:t>
            </a:r>
            <a:r>
              <a:rPr lang="it-IT" sz="2000" b="1" i="1" dirty="0" err="1">
                <a:latin typeface="Times New Roman" pitchFamily="18" charset="0"/>
              </a:rPr>
              <a:t>et</a:t>
            </a:r>
            <a:r>
              <a:rPr lang="it-IT" sz="2000" b="1" i="1" dirty="0">
                <a:latin typeface="Times New Roman" pitchFamily="18" charset="0"/>
              </a:rPr>
              <a:t> / in </a:t>
            </a:r>
            <a:r>
              <a:rPr lang="it-IT" sz="2000" b="1" i="1" dirty="0" err="1">
                <a:latin typeface="Times New Roman" pitchFamily="18" charset="0"/>
              </a:rPr>
              <a:t>ea</a:t>
            </a:r>
            <a:r>
              <a:rPr lang="it-IT" sz="2000" b="1" i="1" dirty="0">
                <a:latin typeface="Times New Roman" pitchFamily="18" charset="0"/>
              </a:rPr>
              <a:t> via </a:t>
            </a:r>
            <a:r>
              <a:rPr lang="it-IT" sz="2000" b="1" i="1" dirty="0" err="1">
                <a:latin typeface="Times New Roman" pitchFamily="18" charset="0"/>
              </a:rPr>
              <a:t>ponteis</a:t>
            </a:r>
            <a:r>
              <a:rPr lang="it-IT" sz="2000" b="1" i="1" dirty="0">
                <a:latin typeface="Times New Roman" pitchFamily="18" charset="0"/>
              </a:rPr>
              <a:t> </a:t>
            </a:r>
            <a:r>
              <a:rPr lang="it-IT" sz="2000" b="1" i="1" dirty="0" err="1">
                <a:latin typeface="Times New Roman" pitchFamily="18" charset="0"/>
              </a:rPr>
              <a:t>omneis</a:t>
            </a:r>
            <a:r>
              <a:rPr lang="it-IT" sz="2000" b="1" i="1" dirty="0">
                <a:latin typeface="Times New Roman" pitchFamily="18" charset="0"/>
              </a:rPr>
              <a:t> </a:t>
            </a:r>
            <a:r>
              <a:rPr lang="it-IT" sz="2000" b="1" i="1" dirty="0" err="1">
                <a:latin typeface="Times New Roman" pitchFamily="18" charset="0"/>
              </a:rPr>
              <a:t>miliarios</a:t>
            </a:r>
            <a:r>
              <a:rPr lang="it-IT" sz="2000" b="1" i="1" dirty="0">
                <a:latin typeface="Times New Roman" pitchFamily="18" charset="0"/>
              </a:rPr>
              <a:t> / </a:t>
            </a:r>
            <a:r>
              <a:rPr lang="it-IT" sz="2000" b="1" i="1" dirty="0" err="1">
                <a:latin typeface="Times New Roman" pitchFamily="18" charset="0"/>
              </a:rPr>
              <a:t>tabelariosque</a:t>
            </a:r>
            <a:r>
              <a:rPr lang="it-IT" sz="2000" b="1" i="1" dirty="0">
                <a:latin typeface="Times New Roman" pitchFamily="18" charset="0"/>
              </a:rPr>
              <a:t> </a:t>
            </a:r>
            <a:r>
              <a:rPr lang="it-IT" sz="2000" b="1" i="1" dirty="0" err="1">
                <a:latin typeface="Times New Roman" pitchFamily="18" charset="0"/>
              </a:rPr>
              <a:t>poseivei</a:t>
            </a:r>
            <a:r>
              <a:rPr lang="it-IT" sz="2000" b="1" i="1" dirty="0">
                <a:latin typeface="Times New Roman" pitchFamily="18" charset="0"/>
              </a:rPr>
              <a:t> </a:t>
            </a:r>
            <a:r>
              <a:rPr lang="it-IT" sz="2000" b="1" i="1" dirty="0" err="1">
                <a:latin typeface="Times New Roman" pitchFamily="18" charset="0"/>
              </a:rPr>
              <a:t>hince</a:t>
            </a:r>
            <a:r>
              <a:rPr lang="it-IT" sz="2000" b="1" i="1" dirty="0">
                <a:latin typeface="Times New Roman" pitchFamily="18" charset="0"/>
              </a:rPr>
              <a:t> </a:t>
            </a:r>
            <a:r>
              <a:rPr lang="it-IT" sz="2000" b="1" i="1" dirty="0" err="1">
                <a:latin typeface="Times New Roman" pitchFamily="18" charset="0"/>
              </a:rPr>
              <a:t>sunt</a:t>
            </a:r>
            <a:r>
              <a:rPr lang="it-IT" sz="2000" b="1" i="1" dirty="0">
                <a:latin typeface="Times New Roman" pitchFamily="18" charset="0"/>
              </a:rPr>
              <a:t> / </a:t>
            </a:r>
            <a:r>
              <a:rPr lang="it-IT" sz="2000" b="1" i="1" dirty="0" err="1">
                <a:latin typeface="Times New Roman" pitchFamily="18" charset="0"/>
              </a:rPr>
              <a:t>Nouceriam</a:t>
            </a:r>
            <a:r>
              <a:rPr lang="it-IT" sz="2000" b="1" i="1" dirty="0">
                <a:latin typeface="Times New Roman" pitchFamily="18" charset="0"/>
              </a:rPr>
              <a:t> </a:t>
            </a:r>
            <a:r>
              <a:rPr lang="it-IT" sz="2000" b="1" i="1" dirty="0" err="1">
                <a:latin typeface="Times New Roman" pitchFamily="18" charset="0"/>
              </a:rPr>
              <a:t>meilia</a:t>
            </a:r>
            <a:r>
              <a:rPr lang="it-IT" sz="2000" b="1" i="1" dirty="0">
                <a:latin typeface="Times New Roman" pitchFamily="18" charset="0"/>
              </a:rPr>
              <a:t> </a:t>
            </a:r>
            <a:r>
              <a:rPr lang="it-IT" sz="2000" b="1" i="1" dirty="0" err="1">
                <a:latin typeface="Times New Roman" pitchFamily="18" charset="0"/>
              </a:rPr>
              <a:t>LI</a:t>
            </a:r>
            <a:r>
              <a:rPr lang="it-IT" sz="2000" b="1" i="1" dirty="0">
                <a:latin typeface="Times New Roman" pitchFamily="18" charset="0"/>
              </a:rPr>
              <a:t> </a:t>
            </a:r>
            <a:r>
              <a:rPr lang="it-IT" sz="2000" b="1" i="1" dirty="0" err="1">
                <a:latin typeface="Times New Roman" pitchFamily="18" charset="0"/>
              </a:rPr>
              <a:t>Capuam</a:t>
            </a:r>
            <a:r>
              <a:rPr lang="it-IT" sz="2000" b="1" i="1" dirty="0">
                <a:latin typeface="Times New Roman" pitchFamily="18" charset="0"/>
              </a:rPr>
              <a:t> XXCIIII / </a:t>
            </a:r>
            <a:r>
              <a:rPr lang="it-IT" sz="2000" b="1" i="1" dirty="0" err="1">
                <a:latin typeface="Times New Roman" pitchFamily="18" charset="0"/>
              </a:rPr>
              <a:t>Muranum</a:t>
            </a:r>
            <a:r>
              <a:rPr lang="it-IT" sz="2000" b="1" i="1" dirty="0">
                <a:latin typeface="Times New Roman" pitchFamily="18" charset="0"/>
              </a:rPr>
              <a:t> LXXIIII </a:t>
            </a:r>
            <a:r>
              <a:rPr lang="it-IT" sz="2000" b="1" i="1" dirty="0" err="1">
                <a:latin typeface="Times New Roman" pitchFamily="18" charset="0"/>
              </a:rPr>
              <a:t>Cosentiam</a:t>
            </a:r>
            <a:r>
              <a:rPr lang="it-IT" sz="2000" b="1" i="1" dirty="0">
                <a:latin typeface="Times New Roman" pitchFamily="18" charset="0"/>
              </a:rPr>
              <a:t> </a:t>
            </a:r>
            <a:r>
              <a:rPr lang="it-IT" sz="2000" b="1" i="1" dirty="0" err="1">
                <a:latin typeface="Times New Roman" pitchFamily="18" charset="0"/>
              </a:rPr>
              <a:t>CXXIII</a:t>
            </a:r>
            <a:r>
              <a:rPr lang="it-IT" sz="2000" b="1" i="1" dirty="0">
                <a:latin typeface="Times New Roman" pitchFamily="18" charset="0"/>
              </a:rPr>
              <a:t> </a:t>
            </a:r>
            <a:r>
              <a:rPr lang="it-IT" sz="2000" b="1" i="1" dirty="0" err="1">
                <a:latin typeface="Times New Roman" pitchFamily="18" charset="0"/>
              </a:rPr>
              <a:t>Valentiam</a:t>
            </a:r>
            <a:r>
              <a:rPr lang="it-IT" sz="2000" b="1" i="1" dirty="0">
                <a:latin typeface="Times New Roman" pitchFamily="18" charset="0"/>
              </a:rPr>
              <a:t> CLXXX ad </a:t>
            </a:r>
            <a:r>
              <a:rPr lang="it-IT" sz="2000" b="1" i="1" dirty="0" err="1">
                <a:latin typeface="Times New Roman" pitchFamily="18" charset="0"/>
              </a:rPr>
              <a:t>Fretum</a:t>
            </a:r>
            <a:r>
              <a:rPr lang="it-IT" sz="2000" b="1" i="1" dirty="0">
                <a:latin typeface="Times New Roman" pitchFamily="18" charset="0"/>
              </a:rPr>
              <a:t> ad / </a:t>
            </a:r>
            <a:r>
              <a:rPr lang="it-IT" sz="2000" b="1" i="1" dirty="0" err="1">
                <a:latin typeface="Times New Roman" pitchFamily="18" charset="0"/>
              </a:rPr>
              <a:t>Statuam</a:t>
            </a:r>
            <a:r>
              <a:rPr lang="it-IT" sz="2000" b="1" i="1" dirty="0">
                <a:latin typeface="Times New Roman" pitchFamily="18" charset="0"/>
              </a:rPr>
              <a:t> </a:t>
            </a:r>
            <a:r>
              <a:rPr lang="it-IT" sz="2000" b="1" i="1" dirty="0" err="1">
                <a:latin typeface="Times New Roman" pitchFamily="18" charset="0"/>
              </a:rPr>
              <a:t>CCXXXI</a:t>
            </a:r>
            <a:r>
              <a:rPr lang="it-IT" sz="2000" b="1" i="1" dirty="0">
                <a:latin typeface="Times New Roman" pitchFamily="18" charset="0"/>
              </a:rPr>
              <a:t> </a:t>
            </a:r>
            <a:r>
              <a:rPr lang="it-IT" sz="2000" b="1" i="1" dirty="0" err="1">
                <a:latin typeface="Times New Roman" pitchFamily="18" charset="0"/>
              </a:rPr>
              <a:t>Regium</a:t>
            </a:r>
            <a:r>
              <a:rPr lang="it-IT" sz="2000" b="1" i="1" dirty="0">
                <a:latin typeface="Times New Roman" pitchFamily="18" charset="0"/>
              </a:rPr>
              <a:t> </a:t>
            </a:r>
            <a:r>
              <a:rPr lang="it-IT" sz="2000" b="1" i="1" dirty="0" err="1">
                <a:latin typeface="Times New Roman" pitchFamily="18" charset="0"/>
              </a:rPr>
              <a:t>CCXXXVII</a:t>
            </a:r>
            <a:r>
              <a:rPr lang="it-IT" sz="2000" b="1" i="1" dirty="0">
                <a:latin typeface="Times New Roman" pitchFamily="18" charset="0"/>
              </a:rPr>
              <a:t> / </a:t>
            </a:r>
            <a:r>
              <a:rPr lang="it-IT" sz="2000" b="1" i="1" dirty="0" err="1">
                <a:latin typeface="Times New Roman" pitchFamily="18" charset="0"/>
              </a:rPr>
              <a:t>Suma</a:t>
            </a:r>
            <a:r>
              <a:rPr lang="it-IT" sz="2000" b="1" i="1" dirty="0">
                <a:latin typeface="Times New Roman" pitchFamily="18" charset="0"/>
              </a:rPr>
              <a:t> </a:t>
            </a:r>
            <a:r>
              <a:rPr lang="it-IT" sz="2000" b="1" i="1" dirty="0" err="1">
                <a:latin typeface="Times New Roman" pitchFamily="18" charset="0"/>
              </a:rPr>
              <a:t>af</a:t>
            </a:r>
            <a:r>
              <a:rPr lang="it-IT" sz="2000" b="1" i="1" dirty="0">
                <a:latin typeface="Times New Roman" pitchFamily="18" charset="0"/>
              </a:rPr>
              <a:t> Capua </a:t>
            </a:r>
            <a:r>
              <a:rPr lang="it-IT" sz="2000" b="1" i="1" dirty="0" err="1">
                <a:latin typeface="Times New Roman" pitchFamily="18" charset="0"/>
              </a:rPr>
              <a:t>Regium</a:t>
            </a:r>
            <a:r>
              <a:rPr lang="it-IT" sz="2000" b="1" i="1" dirty="0">
                <a:latin typeface="Times New Roman" pitchFamily="18" charset="0"/>
              </a:rPr>
              <a:t> </a:t>
            </a:r>
            <a:r>
              <a:rPr lang="it-IT" sz="2000" b="1" i="1" dirty="0" err="1">
                <a:latin typeface="Times New Roman" pitchFamily="18" charset="0"/>
              </a:rPr>
              <a:t>meilia</a:t>
            </a:r>
            <a:r>
              <a:rPr lang="it-IT" sz="2000" b="1" i="1" dirty="0">
                <a:latin typeface="Times New Roman" pitchFamily="18" charset="0"/>
              </a:rPr>
              <a:t> </a:t>
            </a:r>
            <a:r>
              <a:rPr lang="it-IT" sz="2000" b="1" i="1" dirty="0" err="1">
                <a:latin typeface="Times New Roman" pitchFamily="18" charset="0"/>
              </a:rPr>
              <a:t>CCCXXI</a:t>
            </a:r>
            <a:r>
              <a:rPr lang="it-IT" sz="2000" b="1" i="1" dirty="0">
                <a:latin typeface="Times New Roman" pitchFamily="18" charset="0"/>
              </a:rPr>
              <a:t> / </a:t>
            </a:r>
            <a:r>
              <a:rPr lang="it-IT" sz="2000" b="1" i="1" dirty="0" err="1">
                <a:latin typeface="Times New Roman" pitchFamily="18" charset="0"/>
              </a:rPr>
              <a:t>et</a:t>
            </a:r>
            <a:r>
              <a:rPr lang="it-IT" sz="2000" b="1" i="1" dirty="0">
                <a:latin typeface="Times New Roman" pitchFamily="18" charset="0"/>
              </a:rPr>
              <a:t> </a:t>
            </a:r>
            <a:r>
              <a:rPr lang="it-IT" sz="2000" b="1" i="1" dirty="0" err="1">
                <a:latin typeface="Times New Roman" pitchFamily="18" charset="0"/>
              </a:rPr>
              <a:t>eidem</a:t>
            </a:r>
            <a:r>
              <a:rPr lang="it-IT" sz="2000" b="1" i="1" dirty="0">
                <a:latin typeface="Times New Roman" pitchFamily="18" charset="0"/>
              </a:rPr>
              <a:t> </a:t>
            </a:r>
            <a:r>
              <a:rPr lang="it-IT" sz="2000" b="1" i="1" dirty="0" err="1">
                <a:latin typeface="Times New Roman" pitchFamily="18" charset="0"/>
              </a:rPr>
              <a:t>praetor</a:t>
            </a:r>
            <a:r>
              <a:rPr lang="it-IT" sz="2000" b="1" i="1" dirty="0">
                <a:latin typeface="Times New Roman" pitchFamily="18" charset="0"/>
              </a:rPr>
              <a:t> in / Sicilia </a:t>
            </a:r>
            <a:r>
              <a:rPr lang="it-IT" sz="2000" b="1" i="1" dirty="0" err="1">
                <a:latin typeface="Times New Roman" pitchFamily="18" charset="0"/>
              </a:rPr>
              <a:t>fugiteivos</a:t>
            </a:r>
            <a:r>
              <a:rPr lang="it-IT" sz="2000" b="1" i="1" dirty="0">
                <a:latin typeface="Times New Roman" pitchFamily="18" charset="0"/>
              </a:rPr>
              <a:t> </a:t>
            </a:r>
            <a:r>
              <a:rPr lang="it-IT" sz="2000" b="1" i="1" dirty="0" err="1">
                <a:latin typeface="Times New Roman" pitchFamily="18" charset="0"/>
              </a:rPr>
              <a:t>Italicorum</a:t>
            </a:r>
            <a:r>
              <a:rPr lang="it-IT" sz="2000" b="1" i="1" dirty="0">
                <a:latin typeface="Times New Roman" pitchFamily="18" charset="0"/>
              </a:rPr>
              <a:t> / </a:t>
            </a:r>
            <a:r>
              <a:rPr lang="it-IT" sz="2000" b="1" i="1" dirty="0" err="1">
                <a:latin typeface="Times New Roman" pitchFamily="18" charset="0"/>
              </a:rPr>
              <a:t>conquaeisivei</a:t>
            </a:r>
            <a:r>
              <a:rPr lang="it-IT" sz="2000" b="1" i="1" dirty="0">
                <a:latin typeface="Times New Roman" pitchFamily="18" charset="0"/>
              </a:rPr>
              <a:t> </a:t>
            </a:r>
            <a:r>
              <a:rPr lang="it-IT" sz="2000" b="1" i="1" dirty="0" err="1">
                <a:latin typeface="Times New Roman" pitchFamily="18" charset="0"/>
              </a:rPr>
              <a:t>redideique</a:t>
            </a:r>
            <a:r>
              <a:rPr lang="it-IT" sz="2000" b="1" i="1" dirty="0">
                <a:latin typeface="Times New Roman" pitchFamily="18" charset="0"/>
              </a:rPr>
              <a:t> / </a:t>
            </a:r>
            <a:r>
              <a:rPr lang="it-IT" sz="2000" b="1" i="1" dirty="0" err="1">
                <a:latin typeface="Times New Roman" pitchFamily="18" charset="0"/>
              </a:rPr>
              <a:t>homines</a:t>
            </a:r>
            <a:r>
              <a:rPr lang="it-IT" sz="2000" b="1" i="1" dirty="0">
                <a:latin typeface="Times New Roman" pitchFamily="18" charset="0"/>
              </a:rPr>
              <a:t> DCCCCXVII </a:t>
            </a:r>
            <a:r>
              <a:rPr lang="it-IT" sz="2000" b="1" i="1" dirty="0" err="1">
                <a:latin typeface="Times New Roman" pitchFamily="18" charset="0"/>
              </a:rPr>
              <a:t>eidemque</a:t>
            </a:r>
            <a:r>
              <a:rPr lang="it-IT" sz="2000" b="1" i="1" dirty="0">
                <a:latin typeface="Times New Roman" pitchFamily="18" charset="0"/>
              </a:rPr>
              <a:t> / </a:t>
            </a:r>
            <a:r>
              <a:rPr lang="it-IT" sz="2000" b="1" i="1" dirty="0" err="1">
                <a:latin typeface="Times New Roman" pitchFamily="18" charset="0"/>
              </a:rPr>
              <a:t>primus</a:t>
            </a:r>
            <a:r>
              <a:rPr lang="it-IT" sz="2000" b="1" i="1" dirty="0">
                <a:latin typeface="Times New Roman" pitchFamily="18" charset="0"/>
              </a:rPr>
              <a:t> </a:t>
            </a:r>
            <a:r>
              <a:rPr lang="it-IT" sz="2000" b="1" i="1" dirty="0" err="1">
                <a:latin typeface="Times New Roman" pitchFamily="18" charset="0"/>
              </a:rPr>
              <a:t>fecei</a:t>
            </a:r>
            <a:r>
              <a:rPr lang="it-IT" sz="2000" b="1" i="1" dirty="0">
                <a:latin typeface="Times New Roman" pitchFamily="18" charset="0"/>
              </a:rPr>
              <a:t> </a:t>
            </a:r>
            <a:r>
              <a:rPr lang="it-IT" sz="2000" b="1" i="1" dirty="0" err="1">
                <a:latin typeface="Times New Roman" pitchFamily="18" charset="0"/>
              </a:rPr>
              <a:t>ut</a:t>
            </a:r>
            <a:r>
              <a:rPr lang="it-IT" sz="2000" b="1" i="1" dirty="0">
                <a:latin typeface="Times New Roman" pitchFamily="18" charset="0"/>
              </a:rPr>
              <a:t> de agro </a:t>
            </a:r>
            <a:r>
              <a:rPr lang="it-IT" sz="2000" b="1" i="1" dirty="0" err="1">
                <a:latin typeface="Times New Roman" pitchFamily="18" charset="0"/>
              </a:rPr>
              <a:t>poplico</a:t>
            </a:r>
            <a:r>
              <a:rPr lang="it-IT" sz="2000" b="1" i="1" dirty="0">
                <a:latin typeface="Times New Roman" pitchFamily="18" charset="0"/>
              </a:rPr>
              <a:t> / </a:t>
            </a:r>
            <a:r>
              <a:rPr lang="it-IT" sz="2000" b="1" i="1" dirty="0" err="1">
                <a:latin typeface="Times New Roman" pitchFamily="18" charset="0"/>
              </a:rPr>
              <a:t>aratoribus</a:t>
            </a:r>
            <a:r>
              <a:rPr lang="it-IT" sz="2000" b="1" i="1" dirty="0">
                <a:latin typeface="Times New Roman" pitchFamily="18" charset="0"/>
              </a:rPr>
              <a:t> </a:t>
            </a:r>
            <a:r>
              <a:rPr lang="it-IT" sz="2000" b="1" i="1" dirty="0" err="1">
                <a:latin typeface="Times New Roman" pitchFamily="18" charset="0"/>
              </a:rPr>
              <a:t>cederent</a:t>
            </a:r>
            <a:r>
              <a:rPr lang="it-IT" sz="2000" b="1" i="1" dirty="0">
                <a:latin typeface="Times New Roman" pitchFamily="18" charset="0"/>
              </a:rPr>
              <a:t> </a:t>
            </a:r>
            <a:r>
              <a:rPr lang="it-IT" sz="2000" b="1" i="1" dirty="0" err="1">
                <a:latin typeface="Times New Roman" pitchFamily="18" charset="0"/>
              </a:rPr>
              <a:t>paastores</a:t>
            </a:r>
            <a:r>
              <a:rPr lang="it-IT" sz="2000" b="1" i="1" dirty="0">
                <a:latin typeface="Times New Roman" pitchFamily="18" charset="0"/>
              </a:rPr>
              <a:t> / forum </a:t>
            </a:r>
            <a:r>
              <a:rPr lang="it-IT" sz="2000" b="1" i="1" dirty="0" err="1">
                <a:latin typeface="Times New Roman" pitchFamily="18" charset="0"/>
              </a:rPr>
              <a:t>aedisque</a:t>
            </a:r>
            <a:r>
              <a:rPr lang="it-IT" sz="2000" b="1" i="1" dirty="0">
                <a:latin typeface="Times New Roman" pitchFamily="18" charset="0"/>
              </a:rPr>
              <a:t> </a:t>
            </a:r>
            <a:r>
              <a:rPr lang="it-IT" sz="2000" b="1" i="1" dirty="0" err="1">
                <a:latin typeface="Times New Roman" pitchFamily="18" charset="0"/>
              </a:rPr>
              <a:t>poplicas</a:t>
            </a:r>
            <a:r>
              <a:rPr lang="it-IT" sz="2000" b="1" i="1" dirty="0">
                <a:latin typeface="Times New Roman" pitchFamily="18" charset="0"/>
              </a:rPr>
              <a:t> </a:t>
            </a:r>
            <a:r>
              <a:rPr lang="it-IT" sz="2000" b="1" i="1" dirty="0" err="1">
                <a:latin typeface="Times New Roman" pitchFamily="18" charset="0"/>
              </a:rPr>
              <a:t>heic</a:t>
            </a:r>
            <a:r>
              <a:rPr lang="it-IT" sz="2000" b="1" i="1" dirty="0">
                <a:latin typeface="Times New Roman" pitchFamily="18" charset="0"/>
              </a:rPr>
              <a:t> </a:t>
            </a:r>
            <a:r>
              <a:rPr lang="it-IT" sz="2000" b="1" i="1" dirty="0" err="1">
                <a:latin typeface="Times New Roman" pitchFamily="18" charset="0"/>
              </a:rPr>
              <a:t>fecei</a:t>
            </a:r>
            <a:endParaRPr lang="it-IT" sz="2000" b="1" i="1" dirty="0">
              <a:latin typeface="Times New Roman" pitchFamily="18" charset="0"/>
            </a:endParaRPr>
          </a:p>
        </p:txBody>
      </p:sp>
      <p:pic>
        <p:nvPicPr>
          <p:cNvPr id="39941" name="Picture 5" descr="elogio Polla"/>
          <p:cNvPicPr>
            <a:picLocks noChangeAspect="1" noChangeArrowheads="1"/>
          </p:cNvPicPr>
          <p:nvPr/>
        </p:nvPicPr>
        <p:blipFill>
          <a:blip r:embed="rId3" cstate="print"/>
          <a:srcRect/>
          <a:stretch>
            <a:fillRect/>
          </a:stretch>
        </p:blipFill>
        <p:spPr bwMode="auto">
          <a:xfrm>
            <a:off x="5657850" y="0"/>
            <a:ext cx="3486150" cy="4076700"/>
          </a:xfrm>
          <a:prstGeom prst="rect">
            <a:avLst/>
          </a:prstGeom>
          <a:noFill/>
          <a:ln w="38100">
            <a:solidFill>
              <a:srgbClr val="808000"/>
            </a:solidFill>
            <a:miter lim="800000"/>
            <a:headEnd/>
            <a:tailEnd/>
          </a:ln>
        </p:spPr>
      </p:pic>
      <p:sp>
        <p:nvSpPr>
          <p:cNvPr id="39942" name="Rectangle 6"/>
          <p:cNvSpPr>
            <a:spLocks noChangeArrowheads="1"/>
          </p:cNvSpPr>
          <p:nvPr/>
        </p:nvSpPr>
        <p:spPr bwMode="auto">
          <a:xfrm>
            <a:off x="0" y="4057233"/>
            <a:ext cx="9144000" cy="2800767"/>
          </a:xfrm>
          <a:prstGeom prst="rect">
            <a:avLst/>
          </a:prstGeom>
          <a:solidFill>
            <a:srgbClr val="C0C0C0"/>
          </a:solidFill>
          <a:ln w="38100">
            <a:solidFill>
              <a:srgbClr val="339966"/>
            </a:solidFill>
            <a:miter lim="800000"/>
            <a:headEnd/>
            <a:tailEnd/>
          </a:ln>
          <a:effectLst/>
        </p:spPr>
        <p:txBody>
          <a:bodyPr wrap="square" anchor="ctr">
            <a:spAutoFit/>
          </a:bodyPr>
          <a:lstStyle/>
          <a:p>
            <a:pPr algn="just"/>
            <a:r>
              <a:rPr lang="it-IT" sz="2000" dirty="0">
                <a:latin typeface="Times New Roman" pitchFamily="18" charset="0"/>
              </a:rPr>
              <a:t>     </a:t>
            </a:r>
            <a:r>
              <a:rPr lang="it-IT" sz="2200" b="1" dirty="0">
                <a:latin typeface="Times New Roman" pitchFamily="18" charset="0"/>
              </a:rPr>
              <a:t>Un’iscrizione da  Polla (Sa), in un’area profondamente interessata dalle assegnazioni </a:t>
            </a:r>
            <a:r>
              <a:rPr lang="it-IT" sz="2200" b="1" dirty="0" err="1">
                <a:latin typeface="Times New Roman" pitchFamily="18" charset="0"/>
              </a:rPr>
              <a:t>graccane</a:t>
            </a:r>
            <a:r>
              <a:rPr lang="it-IT" sz="2200" b="1" dirty="0">
                <a:latin typeface="Times New Roman" pitchFamily="18" charset="0"/>
              </a:rPr>
              <a:t>, lascia intendere che potrebbero essere stati interessati dalla riforma agraria soprattutto i terreni occupati per le attività di allevamento: un personaggio, di cui non è conservato il nome ma probabilmente il console del 132, P. </a:t>
            </a:r>
            <a:r>
              <a:rPr lang="it-IT" sz="2200" b="1" dirty="0" err="1">
                <a:latin typeface="Times New Roman" pitchFamily="18" charset="0"/>
              </a:rPr>
              <a:t>Popilio</a:t>
            </a:r>
            <a:r>
              <a:rPr lang="it-IT" sz="2200" b="1" dirty="0">
                <a:latin typeface="Times New Roman" pitchFamily="18" charset="0"/>
              </a:rPr>
              <a:t> </a:t>
            </a:r>
            <a:r>
              <a:rPr lang="it-IT" sz="2200" b="1" dirty="0" err="1">
                <a:latin typeface="Times New Roman" pitchFamily="18" charset="0"/>
              </a:rPr>
              <a:t>Lenate</a:t>
            </a:r>
            <a:r>
              <a:rPr lang="it-IT" sz="2200" b="1" dirty="0">
                <a:latin typeface="Times New Roman" pitchFamily="18" charset="0"/>
              </a:rPr>
              <a:t>, si vanta che </a:t>
            </a:r>
            <a:r>
              <a:rPr lang="it-IT" sz="2200" b="1" i="1" dirty="0" err="1">
                <a:latin typeface="Times New Roman" pitchFamily="18" charset="0"/>
              </a:rPr>
              <a:t>primus</a:t>
            </a:r>
            <a:r>
              <a:rPr lang="it-IT" sz="2200" b="1" i="1" dirty="0">
                <a:latin typeface="Times New Roman" pitchFamily="18" charset="0"/>
              </a:rPr>
              <a:t> </a:t>
            </a:r>
            <a:r>
              <a:rPr lang="it-IT" sz="2200" b="1" i="1" dirty="0" err="1">
                <a:latin typeface="Times New Roman" pitchFamily="18" charset="0"/>
              </a:rPr>
              <a:t>fecei</a:t>
            </a:r>
            <a:r>
              <a:rPr lang="it-IT" sz="2200" b="1" i="1" dirty="0">
                <a:latin typeface="Times New Roman" pitchFamily="18" charset="0"/>
              </a:rPr>
              <a:t> </a:t>
            </a:r>
            <a:r>
              <a:rPr lang="it-IT" sz="2200" b="1" i="1" dirty="0" err="1">
                <a:latin typeface="Times New Roman" pitchFamily="18" charset="0"/>
              </a:rPr>
              <a:t>ut</a:t>
            </a:r>
            <a:r>
              <a:rPr lang="it-IT" sz="2200" b="1" i="1" dirty="0">
                <a:latin typeface="Times New Roman" pitchFamily="18" charset="0"/>
              </a:rPr>
              <a:t> de agro </a:t>
            </a:r>
            <a:r>
              <a:rPr lang="it-IT" sz="2200" b="1" i="1" dirty="0" err="1">
                <a:latin typeface="Times New Roman" pitchFamily="18" charset="0"/>
              </a:rPr>
              <a:t>poplico</a:t>
            </a:r>
            <a:r>
              <a:rPr lang="it-IT" sz="2200" b="1" i="1" dirty="0">
                <a:latin typeface="Times New Roman" pitchFamily="18" charset="0"/>
              </a:rPr>
              <a:t> </a:t>
            </a:r>
            <a:r>
              <a:rPr lang="it-IT" sz="2200" b="1" i="1" dirty="0" err="1">
                <a:latin typeface="Times New Roman" pitchFamily="18" charset="0"/>
              </a:rPr>
              <a:t>aratoribus</a:t>
            </a:r>
            <a:r>
              <a:rPr lang="it-IT" sz="2200" b="1" i="1" dirty="0">
                <a:latin typeface="Times New Roman" pitchFamily="18" charset="0"/>
              </a:rPr>
              <a:t> </a:t>
            </a:r>
            <a:r>
              <a:rPr lang="it-IT" sz="2200" b="1" i="1" dirty="0" err="1">
                <a:latin typeface="Times New Roman" pitchFamily="18" charset="0"/>
              </a:rPr>
              <a:t>cederent</a:t>
            </a:r>
            <a:r>
              <a:rPr lang="it-IT" sz="2200" b="1" i="1" dirty="0">
                <a:latin typeface="Times New Roman" pitchFamily="18" charset="0"/>
              </a:rPr>
              <a:t> </a:t>
            </a:r>
            <a:r>
              <a:rPr lang="it-IT" sz="2200" b="1" i="1" dirty="0" err="1">
                <a:latin typeface="Times New Roman" pitchFamily="18" charset="0"/>
              </a:rPr>
              <a:t>paastores</a:t>
            </a:r>
            <a:r>
              <a:rPr lang="it-IT" sz="2200" b="1" dirty="0">
                <a:latin typeface="Times New Roman" pitchFamily="18" charset="0"/>
              </a:rPr>
              <a:t> ovvero che lui, per primo, fece sì che i pastori di ritirassero dall’agro pubblico per far posto agli agricoltori</a:t>
            </a:r>
            <a:r>
              <a:rPr lang="it-IT" sz="2200" dirty="0"/>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1" y="0"/>
            <a:ext cx="9144000" cy="5509200"/>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000" b="1" dirty="0">
                <a:latin typeface="Times New Roman" pitchFamily="18" charset="0"/>
              </a:rPr>
              <a:t>     </a:t>
            </a:r>
            <a:r>
              <a:rPr lang="it-IT" sz="3200" b="1" dirty="0">
                <a:latin typeface="Times New Roman" pitchFamily="18" charset="0"/>
              </a:rPr>
              <a:t>I problemi di ordine pubblico posti dalle forti concentrazioni di  manodopera </a:t>
            </a:r>
            <a:r>
              <a:rPr lang="it-IT" sz="3200" b="1" dirty="0" err="1">
                <a:latin typeface="Times New Roman" pitchFamily="18" charset="0"/>
              </a:rPr>
              <a:t>schiavile</a:t>
            </a:r>
            <a:r>
              <a:rPr lang="it-IT" sz="3200" b="1" dirty="0">
                <a:latin typeface="Times New Roman" pitchFamily="18" charset="0"/>
              </a:rPr>
              <a:t> erano, nel momento in cui si dibatteva la riforma agraria </a:t>
            </a:r>
            <a:r>
              <a:rPr lang="it-IT" sz="3200" b="1" dirty="0" err="1">
                <a:latin typeface="Times New Roman" pitchFamily="18" charset="0"/>
              </a:rPr>
              <a:t>graccana</a:t>
            </a:r>
            <a:r>
              <a:rPr lang="it-IT" sz="3200" b="1" dirty="0">
                <a:latin typeface="Times New Roman" pitchFamily="18" charset="0"/>
              </a:rPr>
              <a:t>, drammaticamente all’ordine del giorno: </a:t>
            </a:r>
            <a:r>
              <a:rPr lang="it-IT" sz="3200" b="1" u="sng" dirty="0">
                <a:latin typeface="Times New Roman" pitchFamily="18" charset="0"/>
              </a:rPr>
              <a:t>dal 140, in Sicilia, le truppe romane cercavano di aver ragione di una violenta rivolta servile </a:t>
            </a:r>
            <a:r>
              <a:rPr lang="it-IT" sz="3200" b="1" dirty="0">
                <a:latin typeface="Times New Roman" pitchFamily="18" charset="0"/>
              </a:rPr>
              <a:t>a cui avevano aderito anche elementi liberi e a cui si erano </a:t>
            </a:r>
            <a:r>
              <a:rPr lang="it-IT" sz="3200" b="1" u="sng" dirty="0">
                <a:latin typeface="Times New Roman" pitchFamily="18" charset="0"/>
              </a:rPr>
              <a:t>aggiunti schiavi fuggiti dalla penisola (200.000 rivoltosi secondo </a:t>
            </a:r>
            <a:r>
              <a:rPr lang="it-IT" sz="3200" b="1" u="sng" dirty="0" err="1">
                <a:latin typeface="Times New Roman" pitchFamily="18" charset="0"/>
              </a:rPr>
              <a:t>Diodoro</a:t>
            </a:r>
            <a:r>
              <a:rPr lang="it-IT" sz="3200" b="1" u="sng" dirty="0">
                <a:latin typeface="Times New Roman" pitchFamily="18" charset="0"/>
              </a:rPr>
              <a:t>, 130.000 combinando le cifre della </a:t>
            </a:r>
            <a:r>
              <a:rPr lang="it-IT" sz="3200" b="1" u="sng" dirty="0" err="1">
                <a:latin typeface="Times New Roman" pitchFamily="18" charset="0"/>
              </a:rPr>
              <a:t>Periocha</a:t>
            </a:r>
            <a:r>
              <a:rPr lang="it-IT" sz="3200" b="1" u="sng" dirty="0">
                <a:latin typeface="Times New Roman" pitchFamily="18" charset="0"/>
              </a:rPr>
              <a:t> </a:t>
            </a:r>
            <a:r>
              <a:rPr lang="it-IT" sz="3200" b="1" u="sng" dirty="0" err="1">
                <a:latin typeface="Times New Roman" pitchFamily="18" charset="0"/>
              </a:rPr>
              <a:t>liviana</a:t>
            </a:r>
            <a:r>
              <a:rPr lang="it-IT" sz="3200" b="1" u="sng" dirty="0">
                <a:latin typeface="Times New Roman" pitchFamily="18" charset="0"/>
              </a:rPr>
              <a:t> e di Floro)</a:t>
            </a:r>
            <a:r>
              <a:rPr lang="it-IT" sz="3200" u="sng" dirty="0">
                <a:latin typeface="Times New Roman" pitchFamily="18" charset="0"/>
              </a:rPr>
              <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2514600" y="1"/>
            <a:ext cx="13087350" cy="6894195"/>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600" b="1" dirty="0">
                <a:latin typeface="Times New Roman" pitchFamily="18" charset="0"/>
              </a:rPr>
              <a:t>     Questa concentrazione di schiavi dipendeva, secondo </a:t>
            </a:r>
            <a:r>
              <a:rPr lang="it-IT" sz="2600" b="1" dirty="0" err="1">
                <a:latin typeface="Times New Roman" pitchFamily="18" charset="0"/>
              </a:rPr>
              <a:t>Diodoro</a:t>
            </a:r>
            <a:r>
              <a:rPr lang="it-IT" sz="2600" b="1" dirty="0">
                <a:latin typeface="Times New Roman" pitchFamily="18" charset="0"/>
              </a:rPr>
              <a:t>, dagli investimenti operati nella agricoltura isolana dai ricchi proprietari locali e dai romano-italici; quest’ultimi, a giudicare dal testo </a:t>
            </a:r>
            <a:r>
              <a:rPr lang="it-IT" sz="2600" b="1" dirty="0" err="1">
                <a:latin typeface="Times New Roman" pitchFamily="18" charset="0"/>
              </a:rPr>
              <a:t>diodoreo</a:t>
            </a:r>
            <a:r>
              <a:rPr lang="it-IT" sz="2600" b="1" dirty="0">
                <a:latin typeface="Times New Roman" pitchFamily="18" charset="0"/>
              </a:rPr>
              <a:t>, potrebbero aver privilegiato l’allevamento intensivo:</a:t>
            </a:r>
            <a:r>
              <a:rPr lang="it-IT" sz="2600" dirty="0"/>
              <a:t> </a:t>
            </a:r>
          </a:p>
          <a:p>
            <a:pPr algn="just"/>
            <a:endParaRPr lang="it-IT" sz="2600" dirty="0"/>
          </a:p>
          <a:p>
            <a:pPr algn="just"/>
            <a:r>
              <a:rPr lang="it-IT" sz="2600" b="1" u="sng" dirty="0" err="1">
                <a:latin typeface="Times New Roman" pitchFamily="18" charset="0"/>
              </a:rPr>
              <a:t>Diodoro</a:t>
            </a:r>
            <a:r>
              <a:rPr lang="it-IT" sz="2600" b="1" u="sng" dirty="0">
                <a:latin typeface="Times New Roman" pitchFamily="18" charset="0"/>
              </a:rPr>
              <a:t> siculo, 34/35, 2, 1-3: rivolta di </a:t>
            </a:r>
            <a:r>
              <a:rPr lang="it-IT" sz="2600" b="1" u="sng" dirty="0" err="1">
                <a:latin typeface="Times New Roman" pitchFamily="18" charset="0"/>
              </a:rPr>
              <a:t>Euno</a:t>
            </a:r>
            <a:endParaRPr lang="it-IT" sz="2600" b="1" u="sng" dirty="0">
              <a:latin typeface="Times New Roman" pitchFamily="18" charset="0"/>
            </a:endParaRPr>
          </a:p>
          <a:p>
            <a:pPr algn="just"/>
            <a:endParaRPr lang="it-IT" sz="2600" b="1" dirty="0">
              <a:latin typeface="Times New Roman" pitchFamily="18" charset="0"/>
            </a:endParaRPr>
          </a:p>
          <a:p>
            <a:pPr algn="just"/>
            <a:r>
              <a:rPr lang="it-IT" sz="2600" b="1" dirty="0">
                <a:latin typeface="Times New Roman" pitchFamily="18" charset="0"/>
              </a:rPr>
              <a:t>     </a:t>
            </a:r>
            <a:r>
              <a:rPr lang="it-IT" sz="2600" b="1" i="1" dirty="0">
                <a:latin typeface="Times New Roman" pitchFamily="18" charset="0"/>
              </a:rPr>
              <a:t>I Siciliani, divenuti rapidamente prosperi e avendo acquisito grandi ricchezze, cominciarono a comprare grandi quantità di schiavi ai corpi dei quali, poiché erano condotti a  frotte dagli </a:t>
            </a:r>
            <a:r>
              <a:rPr lang="it-IT" sz="2600" b="1" i="1" dirty="0" err="1">
                <a:latin typeface="Times New Roman" pitchFamily="18" charset="0"/>
              </a:rPr>
              <a:t>ergastula</a:t>
            </a:r>
            <a:r>
              <a:rPr lang="it-IT" sz="2600" b="1" i="1" dirty="0">
                <a:latin typeface="Times New Roman" pitchFamily="18" charset="0"/>
              </a:rPr>
              <a:t>, subito imponevano dei marchi e dei segni distintivi. </a:t>
            </a:r>
            <a:r>
              <a:rPr lang="it-IT" sz="2600" b="1" i="1" u="sng" dirty="0">
                <a:latin typeface="Times New Roman" pitchFamily="18" charset="0"/>
              </a:rPr>
              <a:t>I giovani erano utilizzati come pastori, gli altri come era più utile. Tuttavia, li trattavano con durezza, li curavano pochissimo</a:t>
            </a:r>
            <a:r>
              <a:rPr lang="it-IT" sz="2600" b="1" i="1" dirty="0">
                <a:latin typeface="Times New Roman" pitchFamily="18" charset="0"/>
              </a:rPr>
              <a:t>, sia per quanto riguarda il cibo che il vestiario. A causa di ciò, la maggior parte di costoro si procurava da </a:t>
            </a:r>
            <a:r>
              <a:rPr lang="it-IT" sz="2600" b="1" dirty="0">
                <a:latin typeface="Times New Roman" pitchFamily="18" charset="0"/>
              </a:rPr>
              <a:t>vivere con il brigantaggio</a:t>
            </a:r>
            <a:r>
              <a:rPr lang="it-IT" sz="2600" b="1" i="1" dirty="0">
                <a:latin typeface="Times New Roman" pitchFamily="18" charset="0"/>
              </a:rPr>
              <a:t>, e vi era dappertutto spargimento di sangue poiché </a:t>
            </a:r>
            <a:r>
              <a:rPr lang="it-IT" sz="2600" b="1" i="1" u="sng" dirty="0">
                <a:latin typeface="Times New Roman" pitchFamily="18" charset="0"/>
              </a:rPr>
              <a:t>i briganti erano come bande disperse di soldati</a:t>
            </a:r>
            <a:r>
              <a:rPr lang="it-IT" sz="2600" b="1" i="1" dirty="0">
                <a:latin typeface="Times New Roman" pitchFamily="18" charset="0"/>
              </a:rPr>
              <a:t>. I governatori della provincia tentavano di reprimerli  ma, non osando   punirli per il potere ed il prestigio dei loro padroni, erano </a:t>
            </a:r>
            <a:r>
              <a:rPr lang="it-IT" sz="2600" b="1" i="1" u="sng" dirty="0">
                <a:latin typeface="Times New Roman" pitchFamily="18" charset="0"/>
              </a:rPr>
              <a:t>costretti a tollerare il saccheggio della provincia</a:t>
            </a:r>
            <a:r>
              <a:rPr lang="it-IT" sz="2600" b="1" i="1" dirty="0">
                <a:latin typeface="Times New Roman" pitchFamily="18" charset="0"/>
              </a:rPr>
              <a:t>. La maggior parte dei proprietari erano infatti cavalieri romani e, poiché costoro erano i giudici nei processi intentati dai provinciali ai governatori provinciali, questi li temevano.</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1" y="0"/>
            <a:ext cx="9144000" cy="3046988"/>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400" b="1" dirty="0" smtClean="0">
                <a:latin typeface="Times New Roman" pitchFamily="18" charset="0"/>
              </a:rPr>
              <a:t>Per </a:t>
            </a:r>
            <a:r>
              <a:rPr lang="it-IT" sz="2400" b="1" dirty="0">
                <a:latin typeface="Times New Roman" pitchFamily="18" charset="0"/>
              </a:rPr>
              <a:t>quanto le attività di piantagione o di allevamento potessero essere lucrative, i redditi maggiori sono assicurati dalle attività legate al commercio </a:t>
            </a:r>
            <a:r>
              <a:rPr lang="it-IT" sz="2400" b="1" dirty="0" err="1">
                <a:latin typeface="Times New Roman" pitchFamily="18" charset="0"/>
              </a:rPr>
              <a:t>transmarino</a:t>
            </a:r>
            <a:r>
              <a:rPr lang="it-IT" sz="2400" b="1" dirty="0">
                <a:latin typeface="Times New Roman" pitchFamily="18" charset="0"/>
              </a:rPr>
              <a:t> ed al prestito finanziario. A riguardo Catone, nella </a:t>
            </a:r>
            <a:r>
              <a:rPr lang="it-IT" sz="2400" b="1" i="1" dirty="0" err="1">
                <a:latin typeface="Times New Roman" pitchFamily="18" charset="0"/>
              </a:rPr>
              <a:t>praefatio</a:t>
            </a:r>
            <a:r>
              <a:rPr lang="it-IT" sz="2400" b="1" dirty="0">
                <a:latin typeface="Times New Roman" pitchFamily="18" charset="0"/>
              </a:rPr>
              <a:t> del </a:t>
            </a:r>
            <a:r>
              <a:rPr lang="it-IT" sz="2400" b="1" i="1" dirty="0">
                <a:latin typeface="Times New Roman" pitchFamily="18" charset="0"/>
              </a:rPr>
              <a:t>de </a:t>
            </a:r>
            <a:r>
              <a:rPr lang="it-IT" sz="2400" b="1" i="1" dirty="0" err="1">
                <a:latin typeface="Times New Roman" pitchFamily="18" charset="0"/>
              </a:rPr>
              <a:t>agricultura</a:t>
            </a:r>
            <a:r>
              <a:rPr lang="it-IT" sz="2400" b="1" dirty="0">
                <a:latin typeface="Times New Roman" pitchFamily="18" charset="0"/>
              </a:rPr>
              <a:t> afferma drasticamente che la </a:t>
            </a:r>
            <a:r>
              <a:rPr lang="it-IT" sz="2400" b="1" i="1" dirty="0">
                <a:latin typeface="Times New Roman" pitchFamily="18" charset="0"/>
              </a:rPr>
              <a:t>mercatura</a:t>
            </a:r>
            <a:r>
              <a:rPr lang="it-IT" sz="2400" b="1" dirty="0">
                <a:latin typeface="Times New Roman" pitchFamily="18" charset="0"/>
              </a:rPr>
              <a:t> può risultare più lucrosa dell’agricoltura ma, come sottolinea per ben due volte, è esposta ai pericoli e alle sciagure: è evidente che ci si riferisce alla mercatura marittima e i rischi sono quelli derivanti dai naufragi</a:t>
            </a:r>
            <a:r>
              <a:rPr lang="it-IT" sz="2200" b="1" dirty="0">
                <a:latin typeface="Times New Roman" pitchFamily="18" charset="0"/>
              </a:rPr>
              <a:t>:</a:t>
            </a:r>
            <a:r>
              <a:rPr lang="it-IT" sz="2200" dirty="0"/>
              <a:t> </a:t>
            </a:r>
          </a:p>
        </p:txBody>
      </p:sp>
      <p:pic>
        <p:nvPicPr>
          <p:cNvPr id="71683" name="Picture 3" descr="Catone prefazione"/>
          <p:cNvPicPr>
            <a:picLocks noChangeAspect="1" noChangeArrowheads="1"/>
          </p:cNvPicPr>
          <p:nvPr/>
        </p:nvPicPr>
        <p:blipFill>
          <a:blip r:embed="rId3" cstate="print"/>
          <a:srcRect/>
          <a:stretch>
            <a:fillRect/>
          </a:stretch>
        </p:blipFill>
        <p:spPr bwMode="auto">
          <a:xfrm>
            <a:off x="-3086100" y="3112292"/>
            <a:ext cx="14725650" cy="3745708"/>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0" y="-228600"/>
            <a:ext cx="9144000" cy="6555641"/>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800" b="1" dirty="0" smtClean="0">
                <a:latin typeface="Times New Roman" pitchFamily="18" charset="0"/>
              </a:rPr>
              <a:t>Il </a:t>
            </a:r>
            <a:r>
              <a:rPr lang="it-IT" sz="2800" b="1" dirty="0">
                <a:latin typeface="Times New Roman" pitchFamily="18" charset="0"/>
              </a:rPr>
              <a:t>contenuto della  </a:t>
            </a:r>
            <a:r>
              <a:rPr lang="it-IT" sz="2800" b="1" i="1" dirty="0" err="1">
                <a:latin typeface="Times New Roman" pitchFamily="18" charset="0"/>
              </a:rPr>
              <a:t>praefatio</a:t>
            </a:r>
            <a:r>
              <a:rPr lang="it-IT" sz="2800" b="1" dirty="0">
                <a:latin typeface="Times New Roman" pitchFamily="18" charset="0"/>
              </a:rPr>
              <a:t> è fortemente ideologizzato, nel tentativo di </a:t>
            </a:r>
            <a:r>
              <a:rPr lang="it-IT" sz="2800" b="1" u="sng" dirty="0">
                <a:latin typeface="Times New Roman" pitchFamily="18" charset="0"/>
              </a:rPr>
              <a:t>collegare la nuova forma di agricoltura specializzata alla concezione tradizionale del </a:t>
            </a:r>
            <a:r>
              <a:rPr lang="it-IT" sz="2800" b="1" i="1" u="sng" dirty="0">
                <a:latin typeface="Times New Roman" pitchFamily="18" charset="0"/>
              </a:rPr>
              <a:t>bonus agricola</a:t>
            </a:r>
            <a:r>
              <a:rPr lang="it-IT" sz="2800" b="1" u="sng" dirty="0">
                <a:latin typeface="Times New Roman" pitchFamily="18" charset="0"/>
              </a:rPr>
              <a:t> </a:t>
            </a:r>
            <a:r>
              <a:rPr lang="it-IT" sz="2800" b="1" i="1" u="sng" dirty="0" err="1">
                <a:latin typeface="Times New Roman" pitchFamily="18" charset="0"/>
              </a:rPr>
              <a:t>bonusque</a:t>
            </a:r>
            <a:r>
              <a:rPr lang="it-IT" sz="2800" b="1" i="1" u="sng" dirty="0">
                <a:latin typeface="Times New Roman" pitchFamily="18" charset="0"/>
              </a:rPr>
              <a:t> </a:t>
            </a:r>
            <a:r>
              <a:rPr lang="it-IT" sz="2800" b="1" i="1" u="sng" dirty="0" err="1">
                <a:latin typeface="Times New Roman" pitchFamily="18" charset="0"/>
              </a:rPr>
              <a:t>colonus</a:t>
            </a:r>
            <a:r>
              <a:rPr lang="it-IT" sz="2800" b="1" dirty="0">
                <a:latin typeface="Times New Roman" pitchFamily="18" charset="0"/>
              </a:rPr>
              <a:t>. In realtà, </a:t>
            </a:r>
            <a:r>
              <a:rPr lang="it-IT" sz="2800" b="1" u="sng" dirty="0">
                <a:latin typeface="Times New Roman" pitchFamily="18" charset="0"/>
              </a:rPr>
              <a:t>secondo Plutarco (</a:t>
            </a:r>
            <a:r>
              <a:rPr lang="it-IT" sz="2800" b="1" i="1" u="sng" dirty="0" err="1">
                <a:latin typeface="Times New Roman" pitchFamily="18" charset="0"/>
              </a:rPr>
              <a:t>Cato</a:t>
            </a:r>
            <a:r>
              <a:rPr lang="it-IT" sz="2800" b="1" i="1" u="sng" dirty="0">
                <a:latin typeface="Times New Roman" pitchFamily="18" charset="0"/>
              </a:rPr>
              <a:t> </a:t>
            </a:r>
            <a:r>
              <a:rPr lang="it-IT" sz="2800" b="1" i="1" u="sng" dirty="0" err="1">
                <a:latin typeface="Times New Roman" pitchFamily="18" charset="0"/>
              </a:rPr>
              <a:t>Maior</a:t>
            </a:r>
            <a:r>
              <a:rPr lang="it-IT" sz="2800" b="1" u="sng" dirty="0">
                <a:latin typeface="Times New Roman" pitchFamily="18" charset="0"/>
              </a:rPr>
              <a:t> 21, 4-5), Catone avrebbe diversificato i suoi campi di attività, investendo, oltre che in beni immobili, anche nel commercio marittimo.</a:t>
            </a:r>
            <a:r>
              <a:rPr lang="it-IT" sz="2800" b="1" dirty="0">
                <a:latin typeface="Times New Roman" pitchFamily="18" charset="0"/>
              </a:rPr>
              <a:t> In particolare, Catone avrebbe prestato denaro a più persone spingendole ad associarsi e ad armare una nave, </a:t>
            </a:r>
            <a:r>
              <a:rPr lang="it-IT" sz="2800" b="1" u="sng" dirty="0">
                <a:latin typeface="Times New Roman" pitchFamily="18" charset="0"/>
              </a:rPr>
              <a:t>partecipando poi all’impresa con una quota; ciò gli garantiva una esposizione minima (in caso di naufragio avrebbe perso solo la quota investita ma i suoi debitori avrebbero comunque dovuto restituirgli il prestito) </a:t>
            </a:r>
            <a:r>
              <a:rPr lang="it-IT" sz="2800" b="1" dirty="0">
                <a:latin typeface="Times New Roman" pitchFamily="18" charset="0"/>
              </a:rPr>
              <a:t>e guadagni molto elevati (in caso di successo, i guadagni derivanti dalla sua quota più  quelli del denaro prestato).</a:t>
            </a:r>
            <a:r>
              <a:rPr lang="it-IT" sz="2400" dirty="0"/>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0" y="0"/>
            <a:ext cx="9144000" cy="6540252"/>
          </a:xfrm>
          <a:prstGeom prst="rect">
            <a:avLst/>
          </a:prstGeom>
          <a:solidFill>
            <a:srgbClr val="99CCFF"/>
          </a:solidFill>
          <a:ln w="38100">
            <a:solidFill>
              <a:srgbClr val="808000"/>
            </a:solidFill>
            <a:miter lim="800000"/>
            <a:headEnd/>
            <a:tailEnd/>
          </a:ln>
          <a:effectLst/>
        </p:spPr>
        <p:txBody>
          <a:bodyPr wrap="square" anchor="ctr">
            <a:spAutoFit/>
          </a:bodyPr>
          <a:lstStyle/>
          <a:p>
            <a:pPr algn="just"/>
            <a:r>
              <a:rPr lang="it-IT" sz="2300" b="1" dirty="0" smtClean="0">
                <a:latin typeface="Times New Roman" pitchFamily="18" charset="0"/>
              </a:rPr>
              <a:t>Non </a:t>
            </a:r>
            <a:r>
              <a:rPr lang="it-IT" sz="2300" b="1" dirty="0">
                <a:latin typeface="Times New Roman" pitchFamily="18" charset="0"/>
              </a:rPr>
              <a:t>è possibile dire se ed in quale misura Roma abbia imposto provvedimenti tesi a facilitare </a:t>
            </a:r>
            <a:r>
              <a:rPr lang="it-IT" sz="2300" b="1" u="sng" dirty="0">
                <a:latin typeface="Times New Roman" pitchFamily="18" charset="0"/>
              </a:rPr>
              <a:t>le attività di </a:t>
            </a:r>
            <a:r>
              <a:rPr lang="it-IT" sz="2300" b="1" i="1" u="sng" dirty="0">
                <a:latin typeface="Times New Roman" pitchFamily="18" charset="0"/>
              </a:rPr>
              <a:t>mercatura</a:t>
            </a:r>
            <a:r>
              <a:rPr lang="it-IT" sz="2300" b="1" u="sng" dirty="0">
                <a:latin typeface="Times New Roman" pitchFamily="18" charset="0"/>
              </a:rPr>
              <a:t>. Una misura che si muove in tal senso è quella imposta nel 187 a.C. alla città di </a:t>
            </a:r>
            <a:r>
              <a:rPr lang="it-IT" sz="2300" b="1" u="sng" dirty="0" err="1">
                <a:latin typeface="Times New Roman" pitchFamily="18" charset="0"/>
              </a:rPr>
              <a:t>Ambracia</a:t>
            </a:r>
            <a:r>
              <a:rPr lang="it-IT" sz="2300" b="1" u="sng" dirty="0">
                <a:latin typeface="Times New Roman" pitchFamily="18" charset="0"/>
              </a:rPr>
              <a:t>: conquistata da M. Fulvio </a:t>
            </a:r>
            <a:r>
              <a:rPr lang="it-IT" sz="2300" b="1" u="sng" dirty="0" err="1">
                <a:latin typeface="Times New Roman" pitchFamily="18" charset="0"/>
              </a:rPr>
              <a:t>Nobiliore</a:t>
            </a:r>
            <a:r>
              <a:rPr lang="it-IT" sz="2300" b="1" u="sng" dirty="0">
                <a:latin typeface="Times New Roman" pitchFamily="18" charset="0"/>
              </a:rPr>
              <a:t> (nel 189 a.C.), ottiene nuovamente la libertà e le viene concesso di riscuotere i dazi che voleva  purché ne fossero immuni i Romani e gli alleati di diritto latino:</a:t>
            </a:r>
          </a:p>
          <a:p>
            <a:pPr algn="just"/>
            <a:endParaRPr lang="it-IT" sz="2300" b="1" dirty="0">
              <a:latin typeface="Times New Roman" pitchFamily="18" charset="0"/>
            </a:endParaRPr>
          </a:p>
          <a:p>
            <a:pPr algn="just"/>
            <a:r>
              <a:rPr lang="it-IT" sz="2300" b="1" i="1" u="sng" dirty="0">
                <a:latin typeface="Times New Roman" pitchFamily="18" charset="0"/>
              </a:rPr>
              <a:t>Livio, </a:t>
            </a:r>
            <a:r>
              <a:rPr lang="it-IT" sz="2300" b="1" i="1" u="sng" dirty="0" err="1">
                <a:latin typeface="Times New Roman" pitchFamily="18" charset="0"/>
              </a:rPr>
              <a:t>XXXVIII</a:t>
            </a:r>
            <a:r>
              <a:rPr lang="it-IT" sz="2300" b="1" i="1" u="sng" dirty="0">
                <a:latin typeface="Times New Roman" pitchFamily="18" charset="0"/>
              </a:rPr>
              <a:t>, 44, 3-6</a:t>
            </a:r>
          </a:p>
          <a:p>
            <a:pPr algn="just"/>
            <a:endParaRPr lang="it-IT" sz="2300" b="1" dirty="0">
              <a:latin typeface="Times New Roman" pitchFamily="18" charset="0"/>
            </a:endParaRPr>
          </a:p>
          <a:p>
            <a:pPr algn="just"/>
            <a:r>
              <a:rPr lang="it-IT" sz="2300" b="1" dirty="0">
                <a:latin typeface="Times New Roman" pitchFamily="18" charset="0"/>
              </a:rPr>
              <a:t>      </a:t>
            </a:r>
            <a:r>
              <a:rPr lang="it-IT" sz="2300" b="1" i="1" dirty="0">
                <a:latin typeface="Times New Roman" pitchFamily="18" charset="0"/>
              </a:rPr>
              <a:t>Si approfittò del fatto che Flaminio fosse per caso assente per una malattia e, su proposta di Emilio, fu emanato un senatoconsulto in base al quale tutte le proprietà erano restituite </a:t>
            </a:r>
            <a:r>
              <a:rPr lang="it-IT" sz="2300" b="1" i="1" u="sng" dirty="0">
                <a:latin typeface="Times New Roman" pitchFamily="18" charset="0"/>
              </a:rPr>
              <a:t>agli </a:t>
            </a:r>
            <a:r>
              <a:rPr lang="it-IT" sz="2300" b="1" i="1" u="sng" dirty="0" err="1">
                <a:latin typeface="Times New Roman" pitchFamily="18" charset="0"/>
              </a:rPr>
              <a:t>Ambracioti</a:t>
            </a:r>
            <a:r>
              <a:rPr lang="it-IT" sz="2300" b="1" i="1" u="sng" dirty="0">
                <a:latin typeface="Times New Roman" pitchFamily="18" charset="0"/>
              </a:rPr>
              <a:t>, erano liberi  e potevano vivere secondo le loro leggi, potevano riscuotere per terra e per mare i dazi che volevano purché ne fossero immuni i Romani e gli alleati Latini</a:t>
            </a:r>
            <a:r>
              <a:rPr lang="it-IT" sz="2300" b="1" i="1" dirty="0">
                <a:latin typeface="Times New Roman" pitchFamily="18" charset="0"/>
              </a:rPr>
              <a:t>; riguardo alle statue e agli altri arredi che lamentavano essere stati portati via dai templi, si decise di rimettersi al giudizio del collegio dei Pontefici, quando Marco Fulvio fosse tornato a Roma, e di fare ciò che avessero deciso</a:t>
            </a:r>
            <a:r>
              <a:rPr lang="it-IT" sz="2300" b="1" dirty="0">
                <a:latin typeface="Times New Roman" pitchFamily="18" charset="0"/>
              </a:rPr>
              <a:t>.</a:t>
            </a:r>
            <a:r>
              <a:rPr lang="it-IT" sz="2300" dirty="0"/>
              <a:t>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anfora di Kos"/>
          <p:cNvPicPr>
            <a:picLocks noChangeAspect="1" noChangeArrowheads="1"/>
          </p:cNvPicPr>
          <p:nvPr/>
        </p:nvPicPr>
        <p:blipFill>
          <a:blip r:embed="rId2" cstate="print"/>
          <a:srcRect/>
          <a:stretch>
            <a:fillRect/>
          </a:stretch>
        </p:blipFill>
        <p:spPr bwMode="auto">
          <a:xfrm>
            <a:off x="0" y="1516062"/>
            <a:ext cx="5301440" cy="2808287"/>
          </a:xfrm>
          <a:prstGeom prst="rect">
            <a:avLst/>
          </a:prstGeom>
          <a:noFill/>
          <a:ln w="38100">
            <a:solidFill>
              <a:srgbClr val="808000"/>
            </a:solidFill>
            <a:miter lim="800000"/>
            <a:headEnd/>
            <a:tailEnd/>
          </a:ln>
        </p:spPr>
      </p:pic>
      <p:pic>
        <p:nvPicPr>
          <p:cNvPr id="10245" name="Picture 5" descr="anfora di Kos particolare orlo e argilla"/>
          <p:cNvPicPr>
            <a:picLocks noChangeAspect="1" noChangeArrowheads="1"/>
          </p:cNvPicPr>
          <p:nvPr/>
        </p:nvPicPr>
        <p:blipFill>
          <a:blip r:embed="rId3" cstate="print"/>
          <a:srcRect/>
          <a:stretch>
            <a:fillRect/>
          </a:stretch>
        </p:blipFill>
        <p:spPr bwMode="auto">
          <a:xfrm>
            <a:off x="5722937" y="2574160"/>
            <a:ext cx="3421063" cy="4283840"/>
          </a:xfrm>
          <a:prstGeom prst="rect">
            <a:avLst/>
          </a:prstGeom>
          <a:noFill/>
          <a:ln w="38100">
            <a:solidFill>
              <a:srgbClr val="808000"/>
            </a:solidFill>
            <a:miter lim="800000"/>
            <a:headEnd/>
            <a:tailEnd/>
          </a:ln>
        </p:spPr>
      </p:pic>
      <p:pic>
        <p:nvPicPr>
          <p:cNvPr id="10246" name="Picture 6" descr="anfora di Kos bollo"/>
          <p:cNvPicPr>
            <a:picLocks noChangeAspect="1" noChangeArrowheads="1"/>
          </p:cNvPicPr>
          <p:nvPr/>
        </p:nvPicPr>
        <p:blipFill>
          <a:blip r:embed="rId4" cstate="print"/>
          <a:srcRect/>
          <a:stretch>
            <a:fillRect/>
          </a:stretch>
        </p:blipFill>
        <p:spPr bwMode="auto">
          <a:xfrm>
            <a:off x="0" y="4949825"/>
            <a:ext cx="5362750" cy="1908175"/>
          </a:xfrm>
          <a:prstGeom prst="rect">
            <a:avLst/>
          </a:prstGeom>
          <a:noFill/>
          <a:ln w="38100">
            <a:solidFill>
              <a:srgbClr val="808000"/>
            </a:solidFill>
            <a:miter lim="800000"/>
            <a:headEnd/>
            <a:tailEnd/>
          </a:ln>
        </p:spPr>
      </p:pic>
      <p:sp>
        <p:nvSpPr>
          <p:cNvPr id="10247" name="Text Box 7"/>
          <p:cNvSpPr txBox="1">
            <a:spLocks noChangeArrowheads="1"/>
          </p:cNvSpPr>
          <p:nvPr/>
        </p:nvSpPr>
        <p:spPr bwMode="auto">
          <a:xfrm>
            <a:off x="2555875" y="333375"/>
            <a:ext cx="3789363"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di Kos ( IV – I a.C.)</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anfora rodia"/>
          <p:cNvPicPr>
            <a:picLocks noChangeAspect="1" noChangeArrowheads="1"/>
          </p:cNvPicPr>
          <p:nvPr/>
        </p:nvPicPr>
        <p:blipFill>
          <a:blip r:embed="rId2" cstate="print"/>
          <a:srcRect/>
          <a:stretch>
            <a:fillRect/>
          </a:stretch>
        </p:blipFill>
        <p:spPr bwMode="auto">
          <a:xfrm>
            <a:off x="5076825" y="981075"/>
            <a:ext cx="3581400" cy="5715000"/>
          </a:xfrm>
          <a:prstGeom prst="rect">
            <a:avLst/>
          </a:prstGeom>
          <a:noFill/>
          <a:ln w="38100">
            <a:solidFill>
              <a:srgbClr val="808000"/>
            </a:solidFill>
            <a:miter lim="800000"/>
            <a:headEnd/>
            <a:tailEnd/>
          </a:ln>
        </p:spPr>
      </p:pic>
      <p:pic>
        <p:nvPicPr>
          <p:cNvPr id="8199" name="Picture 7" descr="anfora rodia III secolo avanti"/>
          <p:cNvPicPr>
            <a:picLocks noChangeAspect="1" noChangeArrowheads="1"/>
          </p:cNvPicPr>
          <p:nvPr/>
        </p:nvPicPr>
        <p:blipFill>
          <a:blip r:embed="rId3" cstate="print"/>
          <a:srcRect/>
          <a:stretch>
            <a:fillRect/>
          </a:stretch>
        </p:blipFill>
        <p:spPr bwMode="auto">
          <a:xfrm>
            <a:off x="250825" y="1257300"/>
            <a:ext cx="4617993" cy="5086350"/>
          </a:xfrm>
          <a:prstGeom prst="rect">
            <a:avLst/>
          </a:prstGeom>
          <a:noFill/>
          <a:ln w="38100">
            <a:solidFill>
              <a:srgbClr val="808000"/>
            </a:solidFill>
            <a:miter lim="800000"/>
            <a:headEnd/>
            <a:tailEnd/>
          </a:ln>
        </p:spPr>
      </p:pic>
      <p:sp>
        <p:nvSpPr>
          <p:cNvPr id="8200" name="Text Box 8"/>
          <p:cNvSpPr txBox="1">
            <a:spLocks noChangeArrowheads="1"/>
          </p:cNvSpPr>
          <p:nvPr/>
        </p:nvSpPr>
        <p:spPr bwMode="auto">
          <a:xfrm>
            <a:off x="971550" y="260350"/>
            <a:ext cx="3832225"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di Rodi (IV – I a.C.)</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5" descr="anfora rodia bollo 2"/>
          <p:cNvPicPr>
            <a:picLocks noChangeAspect="1" noChangeArrowheads="1"/>
          </p:cNvPicPr>
          <p:nvPr/>
        </p:nvPicPr>
        <p:blipFill>
          <a:blip r:embed="rId2" cstate="print"/>
          <a:srcRect/>
          <a:stretch>
            <a:fillRect/>
          </a:stretch>
        </p:blipFill>
        <p:spPr bwMode="auto">
          <a:xfrm>
            <a:off x="3132138" y="1989138"/>
            <a:ext cx="5616575" cy="1524000"/>
          </a:xfrm>
          <a:prstGeom prst="rect">
            <a:avLst/>
          </a:prstGeom>
          <a:noFill/>
          <a:ln w="38100">
            <a:solidFill>
              <a:srgbClr val="808000"/>
            </a:solidFill>
            <a:miter lim="800000"/>
            <a:headEnd/>
            <a:tailEnd/>
          </a:ln>
        </p:spPr>
      </p:pic>
      <p:pic>
        <p:nvPicPr>
          <p:cNvPr id="9222" name="Picture 6" descr="bollo di Rodi"/>
          <p:cNvPicPr>
            <a:picLocks noChangeAspect="1" noChangeArrowheads="1"/>
          </p:cNvPicPr>
          <p:nvPr/>
        </p:nvPicPr>
        <p:blipFill>
          <a:blip r:embed="rId3" cstate="print"/>
          <a:srcRect/>
          <a:stretch>
            <a:fillRect/>
          </a:stretch>
        </p:blipFill>
        <p:spPr bwMode="auto">
          <a:xfrm>
            <a:off x="250825" y="981075"/>
            <a:ext cx="2660650" cy="3311525"/>
          </a:xfrm>
          <a:prstGeom prst="rect">
            <a:avLst/>
          </a:prstGeom>
          <a:noFill/>
          <a:ln w="38100">
            <a:solidFill>
              <a:srgbClr val="808000"/>
            </a:solidFill>
            <a:miter lim="800000"/>
            <a:headEnd/>
            <a:tailEnd/>
          </a:ln>
        </p:spPr>
      </p:pic>
      <p:pic>
        <p:nvPicPr>
          <p:cNvPr id="9223" name="Picture 7" descr="anfora rodia bollo"/>
          <p:cNvPicPr>
            <a:picLocks noChangeAspect="1" noChangeArrowheads="1"/>
          </p:cNvPicPr>
          <p:nvPr/>
        </p:nvPicPr>
        <p:blipFill>
          <a:blip r:embed="rId4" cstate="print"/>
          <a:srcRect/>
          <a:stretch>
            <a:fillRect/>
          </a:stretch>
        </p:blipFill>
        <p:spPr bwMode="auto">
          <a:xfrm>
            <a:off x="4572000" y="3933825"/>
            <a:ext cx="2881313" cy="2344738"/>
          </a:xfrm>
          <a:prstGeom prst="rect">
            <a:avLst/>
          </a:prstGeom>
          <a:noFill/>
          <a:ln w="38100">
            <a:solidFill>
              <a:srgbClr val="808000"/>
            </a:solidFill>
            <a:miter lim="800000"/>
            <a:headEnd/>
            <a:tailEnd/>
          </a:ln>
        </p:spPr>
      </p:pic>
      <p:sp>
        <p:nvSpPr>
          <p:cNvPr id="9224" name="Text Box 8"/>
          <p:cNvSpPr txBox="1">
            <a:spLocks noChangeArrowheads="1"/>
          </p:cNvSpPr>
          <p:nvPr/>
        </p:nvSpPr>
        <p:spPr bwMode="auto">
          <a:xfrm>
            <a:off x="4787900" y="549275"/>
            <a:ext cx="3908425"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di Rodi ( IV – I a.C.)</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grecoitalica"/>
          <p:cNvPicPr>
            <a:picLocks noChangeAspect="1" noChangeArrowheads="1"/>
          </p:cNvPicPr>
          <p:nvPr/>
        </p:nvPicPr>
        <p:blipFill>
          <a:blip r:embed="rId3" cstate="print"/>
          <a:srcRect/>
          <a:stretch>
            <a:fillRect/>
          </a:stretch>
        </p:blipFill>
        <p:spPr bwMode="auto">
          <a:xfrm>
            <a:off x="6011863" y="1196975"/>
            <a:ext cx="2630487" cy="5091113"/>
          </a:xfrm>
          <a:prstGeom prst="rect">
            <a:avLst/>
          </a:prstGeom>
          <a:noFill/>
          <a:ln w="38100">
            <a:solidFill>
              <a:srgbClr val="808000"/>
            </a:solidFill>
            <a:miter lim="800000"/>
            <a:headEnd/>
            <a:tailEnd/>
          </a:ln>
        </p:spPr>
      </p:pic>
      <p:sp>
        <p:nvSpPr>
          <p:cNvPr id="7173" name="Text Box 5"/>
          <p:cNvSpPr txBox="1">
            <a:spLocks noChangeArrowheads="1"/>
          </p:cNvSpPr>
          <p:nvPr/>
        </p:nvSpPr>
        <p:spPr bwMode="auto">
          <a:xfrm>
            <a:off x="250825" y="549275"/>
            <a:ext cx="4692650"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greco-italica ( III – II a.C.)</a:t>
            </a:r>
          </a:p>
        </p:txBody>
      </p:sp>
      <p:pic>
        <p:nvPicPr>
          <p:cNvPr id="7174" name="Picture 6" descr="anfora greco-italica disegno"/>
          <p:cNvPicPr>
            <a:picLocks noChangeAspect="1" noChangeArrowheads="1"/>
          </p:cNvPicPr>
          <p:nvPr/>
        </p:nvPicPr>
        <p:blipFill>
          <a:blip r:embed="rId4" cstate="print"/>
          <a:srcRect/>
          <a:stretch>
            <a:fillRect/>
          </a:stretch>
        </p:blipFill>
        <p:spPr bwMode="auto">
          <a:xfrm>
            <a:off x="930275" y="1247775"/>
            <a:ext cx="2649538" cy="5026025"/>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Dressel 1 disegno"/>
          <p:cNvPicPr>
            <a:picLocks noChangeAspect="1" noChangeArrowheads="1"/>
          </p:cNvPicPr>
          <p:nvPr/>
        </p:nvPicPr>
        <p:blipFill>
          <a:blip r:embed="rId2" cstate="print"/>
          <a:srcRect/>
          <a:stretch>
            <a:fillRect/>
          </a:stretch>
        </p:blipFill>
        <p:spPr bwMode="auto">
          <a:xfrm>
            <a:off x="250825" y="765175"/>
            <a:ext cx="5205413" cy="5903913"/>
          </a:xfrm>
          <a:prstGeom prst="rect">
            <a:avLst/>
          </a:prstGeom>
          <a:noFill/>
          <a:ln w="38100">
            <a:solidFill>
              <a:srgbClr val="808000"/>
            </a:solidFill>
            <a:miter lim="800000"/>
            <a:headEnd/>
            <a:tailEnd/>
          </a:ln>
        </p:spPr>
      </p:pic>
      <p:pic>
        <p:nvPicPr>
          <p:cNvPr id="5125" name="Picture 5" descr="Dressel 1"/>
          <p:cNvPicPr>
            <a:picLocks noChangeAspect="1" noChangeArrowheads="1"/>
          </p:cNvPicPr>
          <p:nvPr/>
        </p:nvPicPr>
        <p:blipFill>
          <a:blip r:embed="rId3" cstate="print"/>
          <a:srcRect/>
          <a:stretch>
            <a:fillRect/>
          </a:stretch>
        </p:blipFill>
        <p:spPr bwMode="auto">
          <a:xfrm>
            <a:off x="5867400" y="1268413"/>
            <a:ext cx="2981325" cy="4286250"/>
          </a:xfrm>
          <a:prstGeom prst="rect">
            <a:avLst/>
          </a:prstGeom>
          <a:noFill/>
          <a:ln w="38100">
            <a:solidFill>
              <a:srgbClr val="808000"/>
            </a:solidFill>
            <a:miter lim="800000"/>
            <a:headEnd/>
            <a:tailEnd/>
          </a:ln>
        </p:spPr>
      </p:pic>
      <p:sp>
        <p:nvSpPr>
          <p:cNvPr id="5126" name="Text Box 6"/>
          <p:cNvSpPr txBox="1">
            <a:spLocks noChangeArrowheads="1"/>
          </p:cNvSpPr>
          <p:nvPr/>
        </p:nvSpPr>
        <p:spPr bwMode="auto">
          <a:xfrm>
            <a:off x="1476375" y="188913"/>
            <a:ext cx="6497638"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Dressel 1 (seconda metà II – metà I a.C.)</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Dressel 1b SMaria CV 2"/>
          <p:cNvPicPr>
            <a:picLocks noChangeAspect="1" noChangeArrowheads="1"/>
          </p:cNvPicPr>
          <p:nvPr/>
        </p:nvPicPr>
        <p:blipFill>
          <a:blip r:embed="rId3" cstate="print"/>
          <a:srcRect/>
          <a:stretch>
            <a:fillRect/>
          </a:stretch>
        </p:blipFill>
        <p:spPr bwMode="auto">
          <a:xfrm>
            <a:off x="6011863" y="981075"/>
            <a:ext cx="2670175" cy="5081588"/>
          </a:xfrm>
          <a:prstGeom prst="rect">
            <a:avLst/>
          </a:prstGeom>
          <a:noFill/>
          <a:ln w="38100">
            <a:solidFill>
              <a:srgbClr val="808000"/>
            </a:solidFill>
            <a:miter lim="800000"/>
            <a:headEnd/>
            <a:tailEnd/>
          </a:ln>
        </p:spPr>
      </p:pic>
      <p:pic>
        <p:nvPicPr>
          <p:cNvPr id="4101" name="Picture 5" descr="Dressel 1b SMaria CV"/>
          <p:cNvPicPr>
            <a:picLocks noChangeAspect="1" noChangeArrowheads="1"/>
          </p:cNvPicPr>
          <p:nvPr/>
        </p:nvPicPr>
        <p:blipFill>
          <a:blip r:embed="rId4" cstate="print"/>
          <a:srcRect/>
          <a:stretch>
            <a:fillRect/>
          </a:stretch>
        </p:blipFill>
        <p:spPr bwMode="auto">
          <a:xfrm>
            <a:off x="2916238" y="981075"/>
            <a:ext cx="2778125" cy="5040313"/>
          </a:xfrm>
          <a:prstGeom prst="rect">
            <a:avLst/>
          </a:prstGeom>
          <a:noFill/>
          <a:ln w="38100">
            <a:solidFill>
              <a:srgbClr val="808000"/>
            </a:solidFill>
            <a:miter lim="800000"/>
            <a:headEnd/>
            <a:tailEnd/>
          </a:ln>
        </p:spPr>
      </p:pic>
      <p:pic>
        <p:nvPicPr>
          <p:cNvPr id="4102" name="Picture 6" descr="Dressel 1b"/>
          <p:cNvPicPr>
            <a:picLocks noChangeAspect="1" noChangeArrowheads="1"/>
          </p:cNvPicPr>
          <p:nvPr/>
        </p:nvPicPr>
        <p:blipFill>
          <a:blip r:embed="rId5" cstate="print"/>
          <a:srcRect/>
          <a:stretch>
            <a:fillRect/>
          </a:stretch>
        </p:blipFill>
        <p:spPr bwMode="auto">
          <a:xfrm>
            <a:off x="684213" y="981075"/>
            <a:ext cx="1311275" cy="5040313"/>
          </a:xfrm>
          <a:prstGeom prst="rect">
            <a:avLst/>
          </a:prstGeom>
          <a:noFill/>
          <a:ln w="38100">
            <a:solidFill>
              <a:srgbClr val="808000"/>
            </a:solidFill>
            <a:miter lim="800000"/>
            <a:headEnd/>
            <a:tailEnd/>
          </a:ln>
        </p:spPr>
      </p:pic>
      <p:sp>
        <p:nvSpPr>
          <p:cNvPr id="4103" name="Text Box 7"/>
          <p:cNvSpPr txBox="1">
            <a:spLocks noChangeArrowheads="1"/>
          </p:cNvSpPr>
          <p:nvPr/>
        </p:nvSpPr>
        <p:spPr bwMode="auto">
          <a:xfrm>
            <a:off x="1476375" y="188913"/>
            <a:ext cx="6497638"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Dressel 1 (seconda metà II – metà I a.C.)</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Dressel 1 relitto Madrague 3"/>
          <p:cNvPicPr>
            <a:picLocks noChangeAspect="1" noChangeArrowheads="1"/>
          </p:cNvPicPr>
          <p:nvPr/>
        </p:nvPicPr>
        <p:blipFill>
          <a:blip r:embed="rId3" cstate="print"/>
          <a:srcRect/>
          <a:stretch>
            <a:fillRect/>
          </a:stretch>
        </p:blipFill>
        <p:spPr bwMode="auto">
          <a:xfrm>
            <a:off x="250825" y="620713"/>
            <a:ext cx="8642350" cy="5659437"/>
          </a:xfrm>
          <a:prstGeom prst="rect">
            <a:avLst/>
          </a:prstGeom>
          <a:noFill/>
          <a:ln w="38100">
            <a:solidFill>
              <a:srgbClr val="808000"/>
            </a:solidFill>
            <a:miter lim="800000"/>
            <a:headEnd/>
            <a:tailEnd/>
          </a:ln>
        </p:spPr>
      </p:pic>
      <p:sp>
        <p:nvSpPr>
          <p:cNvPr id="2057" name="Text Box 9"/>
          <p:cNvSpPr txBox="1">
            <a:spLocks noChangeArrowheads="1"/>
          </p:cNvSpPr>
          <p:nvPr/>
        </p:nvSpPr>
        <p:spPr bwMode="auto">
          <a:xfrm>
            <a:off x="1476375" y="188913"/>
            <a:ext cx="6497638"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Dressel 1 (seconda metà II – metà I a.C.)</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Dressel 1 relitto Madrague 2"/>
          <p:cNvPicPr>
            <a:picLocks noChangeAspect="1" noChangeArrowheads="1"/>
          </p:cNvPicPr>
          <p:nvPr/>
        </p:nvPicPr>
        <p:blipFill>
          <a:blip r:embed="rId3" cstate="print"/>
          <a:srcRect/>
          <a:stretch>
            <a:fillRect/>
          </a:stretch>
        </p:blipFill>
        <p:spPr bwMode="auto">
          <a:xfrm>
            <a:off x="95250" y="1844675"/>
            <a:ext cx="3198813" cy="4868863"/>
          </a:xfrm>
          <a:prstGeom prst="rect">
            <a:avLst/>
          </a:prstGeom>
          <a:noFill/>
          <a:ln w="38100">
            <a:solidFill>
              <a:srgbClr val="808000"/>
            </a:solidFill>
            <a:miter lim="800000"/>
            <a:headEnd/>
            <a:tailEnd/>
          </a:ln>
        </p:spPr>
      </p:pic>
      <p:pic>
        <p:nvPicPr>
          <p:cNvPr id="6149" name="Picture 5" descr="Dressel 1 relitto Madrague schema impilamento anfore"/>
          <p:cNvPicPr>
            <a:picLocks noChangeAspect="1" noChangeArrowheads="1"/>
          </p:cNvPicPr>
          <p:nvPr/>
        </p:nvPicPr>
        <p:blipFill>
          <a:blip r:embed="rId4" cstate="print"/>
          <a:srcRect/>
          <a:stretch>
            <a:fillRect/>
          </a:stretch>
        </p:blipFill>
        <p:spPr bwMode="auto">
          <a:xfrm>
            <a:off x="3411537" y="1028701"/>
            <a:ext cx="5732463" cy="5829300"/>
          </a:xfrm>
          <a:prstGeom prst="rect">
            <a:avLst/>
          </a:prstGeom>
          <a:noFill/>
          <a:ln w="38100">
            <a:solidFill>
              <a:srgbClr val="808000"/>
            </a:solidFill>
            <a:miter lim="800000"/>
            <a:headEnd/>
            <a:tailEnd/>
          </a:ln>
        </p:spPr>
      </p:pic>
      <p:sp>
        <p:nvSpPr>
          <p:cNvPr id="6151" name="Text Box 7"/>
          <p:cNvSpPr txBox="1">
            <a:spLocks noChangeArrowheads="1"/>
          </p:cNvSpPr>
          <p:nvPr/>
        </p:nvSpPr>
        <p:spPr bwMode="auto">
          <a:xfrm>
            <a:off x="250825" y="333375"/>
            <a:ext cx="6497638"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Dressel 1 (seconda metà II – metà I a.C.)</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relitto di Spargi"/>
          <p:cNvPicPr>
            <a:picLocks noChangeAspect="1" noChangeArrowheads="1"/>
          </p:cNvPicPr>
          <p:nvPr/>
        </p:nvPicPr>
        <p:blipFill>
          <a:blip r:embed="rId2" cstate="print"/>
          <a:srcRect/>
          <a:stretch>
            <a:fillRect/>
          </a:stretch>
        </p:blipFill>
        <p:spPr bwMode="auto">
          <a:xfrm>
            <a:off x="0" y="80988"/>
            <a:ext cx="9143999" cy="7006059"/>
          </a:xfrm>
          <a:prstGeom prst="rect">
            <a:avLst/>
          </a:prstGeom>
          <a:noFill/>
          <a:ln w="38100">
            <a:solidFill>
              <a:srgbClr val="808000"/>
            </a:solid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istribuzione dressel 1"/>
          <p:cNvPicPr>
            <a:picLocks noChangeAspect="1" noChangeArrowheads="1"/>
          </p:cNvPicPr>
          <p:nvPr/>
        </p:nvPicPr>
        <p:blipFill>
          <a:blip r:embed="rId3" cstate="print"/>
          <a:srcRect/>
          <a:stretch>
            <a:fillRect/>
          </a:stretch>
        </p:blipFill>
        <p:spPr bwMode="auto">
          <a:xfrm>
            <a:off x="0" y="495300"/>
            <a:ext cx="9571964" cy="6362700"/>
          </a:xfrm>
          <a:prstGeom prst="rect">
            <a:avLst/>
          </a:prstGeom>
          <a:noFill/>
          <a:ln w="38100">
            <a:solidFill>
              <a:srgbClr val="808000"/>
            </a:solidFill>
            <a:miter lim="800000"/>
            <a:headEnd/>
            <a:tailEnd/>
          </a:ln>
        </p:spPr>
      </p:pic>
      <p:sp>
        <p:nvSpPr>
          <p:cNvPr id="11269" name="Text Box 5"/>
          <p:cNvSpPr txBox="1">
            <a:spLocks noChangeArrowheads="1"/>
          </p:cNvSpPr>
          <p:nvPr/>
        </p:nvSpPr>
        <p:spPr bwMode="auto">
          <a:xfrm>
            <a:off x="1239838" y="0"/>
            <a:ext cx="6497637"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dirty="0">
                <a:latin typeface="Times New Roman" pitchFamily="18" charset="0"/>
              </a:rPr>
              <a:t>Anfora </a:t>
            </a:r>
            <a:r>
              <a:rPr lang="it-IT" sz="2400" b="1" dirty="0" err="1">
                <a:latin typeface="Times New Roman" pitchFamily="18" charset="0"/>
              </a:rPr>
              <a:t>Dressel</a:t>
            </a:r>
            <a:r>
              <a:rPr lang="it-IT" sz="2400" b="1" dirty="0">
                <a:latin typeface="Times New Roman" pitchFamily="18" charset="0"/>
              </a:rPr>
              <a:t> 1 (seconda metà II – metà I a.C.)</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971550" y="333375"/>
            <a:ext cx="7035800"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Ceramica a vernice nera (fine III  a.C. – metà I a.C.)</a:t>
            </a:r>
          </a:p>
        </p:txBody>
      </p:sp>
      <p:pic>
        <p:nvPicPr>
          <p:cNvPr id="40968" name="Picture 8" descr="ceramica a vernice nera relitto grand Congloue"/>
          <p:cNvPicPr>
            <a:picLocks noChangeAspect="1" noChangeArrowheads="1"/>
          </p:cNvPicPr>
          <p:nvPr/>
        </p:nvPicPr>
        <p:blipFill>
          <a:blip r:embed="rId3" cstate="print"/>
          <a:srcRect/>
          <a:stretch>
            <a:fillRect/>
          </a:stretch>
        </p:blipFill>
        <p:spPr bwMode="auto">
          <a:xfrm>
            <a:off x="774700" y="1243013"/>
            <a:ext cx="7554913" cy="5030787"/>
          </a:xfrm>
          <a:prstGeom prst="rect">
            <a:avLst/>
          </a:prstGeom>
          <a:noFill/>
          <a:ln w="38100">
            <a:solidFill>
              <a:srgbClr val="FFFF00"/>
            </a:solid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Dressel 2-4 Tarraconese 1"/>
          <p:cNvPicPr>
            <a:picLocks noChangeAspect="1" noChangeArrowheads="1"/>
          </p:cNvPicPr>
          <p:nvPr/>
        </p:nvPicPr>
        <p:blipFill>
          <a:blip r:embed="rId3" cstate="print"/>
          <a:srcRect/>
          <a:stretch>
            <a:fillRect/>
          </a:stretch>
        </p:blipFill>
        <p:spPr bwMode="auto">
          <a:xfrm>
            <a:off x="3995738" y="1125538"/>
            <a:ext cx="4951412" cy="4951412"/>
          </a:xfrm>
          <a:prstGeom prst="rect">
            <a:avLst/>
          </a:prstGeom>
          <a:noFill/>
          <a:ln w="38100">
            <a:solidFill>
              <a:srgbClr val="808000"/>
            </a:solidFill>
            <a:miter lim="800000"/>
            <a:headEnd/>
            <a:tailEnd/>
          </a:ln>
        </p:spPr>
      </p:pic>
      <p:pic>
        <p:nvPicPr>
          <p:cNvPr id="3077" name="Picture 5" descr="Dressel 2-4 da Leptis"/>
          <p:cNvPicPr>
            <a:picLocks noChangeAspect="1" noChangeArrowheads="1"/>
          </p:cNvPicPr>
          <p:nvPr/>
        </p:nvPicPr>
        <p:blipFill>
          <a:blip r:embed="rId4" cstate="print"/>
          <a:srcRect/>
          <a:stretch>
            <a:fillRect/>
          </a:stretch>
        </p:blipFill>
        <p:spPr bwMode="auto">
          <a:xfrm>
            <a:off x="250825" y="1125538"/>
            <a:ext cx="3086100" cy="5486400"/>
          </a:xfrm>
          <a:prstGeom prst="rect">
            <a:avLst/>
          </a:prstGeom>
          <a:noFill/>
          <a:ln w="25400">
            <a:solidFill>
              <a:srgbClr val="808000"/>
            </a:solidFill>
            <a:miter lim="800000"/>
            <a:headEnd/>
            <a:tailEnd/>
          </a:ln>
        </p:spPr>
      </p:pic>
      <p:sp>
        <p:nvSpPr>
          <p:cNvPr id="3078" name="Text Box 6"/>
          <p:cNvSpPr txBox="1">
            <a:spLocks noChangeArrowheads="1"/>
          </p:cNvSpPr>
          <p:nvPr/>
        </p:nvSpPr>
        <p:spPr bwMode="auto">
          <a:xfrm>
            <a:off x="971550" y="333375"/>
            <a:ext cx="7192963"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Dressel 2 (seconda metà I  a.C. – metà II d.C.)</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descr="dressel 2-4 disegno"/>
          <p:cNvPicPr>
            <a:picLocks noChangeAspect="1" noChangeArrowheads="1"/>
          </p:cNvPicPr>
          <p:nvPr/>
        </p:nvPicPr>
        <p:blipFill>
          <a:blip r:embed="rId2" cstate="print"/>
          <a:srcRect/>
          <a:stretch>
            <a:fillRect/>
          </a:stretch>
        </p:blipFill>
        <p:spPr bwMode="auto">
          <a:xfrm>
            <a:off x="1247775" y="1274763"/>
            <a:ext cx="6648450" cy="4306887"/>
          </a:xfrm>
          <a:prstGeom prst="rect">
            <a:avLst/>
          </a:prstGeom>
          <a:noFill/>
          <a:ln w="38100">
            <a:solidFill>
              <a:srgbClr val="808000"/>
            </a:solidFill>
            <a:miter lim="800000"/>
            <a:headEnd/>
            <a:tailEnd/>
          </a:ln>
        </p:spPr>
      </p:pic>
      <p:sp>
        <p:nvSpPr>
          <p:cNvPr id="12294" name="Text Box 6"/>
          <p:cNvSpPr txBox="1">
            <a:spLocks noChangeArrowheads="1"/>
          </p:cNvSpPr>
          <p:nvPr/>
        </p:nvSpPr>
        <p:spPr bwMode="auto">
          <a:xfrm>
            <a:off x="971550" y="333375"/>
            <a:ext cx="7192963"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Dressel 2 (seconda metà I  a.C. – metà II d.C.)</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distribuzione dressel 2-4"/>
          <p:cNvPicPr>
            <a:picLocks noChangeAspect="1" noChangeArrowheads="1"/>
          </p:cNvPicPr>
          <p:nvPr/>
        </p:nvPicPr>
        <p:blipFill>
          <a:blip r:embed="rId2" cstate="print"/>
          <a:srcRect/>
          <a:stretch>
            <a:fillRect/>
          </a:stretch>
        </p:blipFill>
        <p:spPr bwMode="auto">
          <a:xfrm>
            <a:off x="468313" y="1268413"/>
            <a:ext cx="8137525" cy="5048250"/>
          </a:xfrm>
          <a:prstGeom prst="rect">
            <a:avLst/>
          </a:prstGeom>
          <a:noFill/>
          <a:ln w="38100">
            <a:solidFill>
              <a:srgbClr val="808000"/>
            </a:solidFill>
            <a:miter lim="800000"/>
            <a:headEnd/>
            <a:tailEnd/>
          </a:ln>
        </p:spPr>
      </p:pic>
      <p:sp>
        <p:nvSpPr>
          <p:cNvPr id="13317" name="Text Box 5"/>
          <p:cNvSpPr txBox="1">
            <a:spLocks noChangeArrowheads="1"/>
          </p:cNvSpPr>
          <p:nvPr/>
        </p:nvSpPr>
        <p:spPr bwMode="auto">
          <a:xfrm>
            <a:off x="971550" y="333375"/>
            <a:ext cx="7192963"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Anfora Dressel 2 (seconda metà I  a.C. – metà II d.C.)</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971550" y="333375"/>
            <a:ext cx="7696200"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Terra Sigillata Italica (metà I  a.C. – seconda metà I d.C.)</a:t>
            </a:r>
          </a:p>
        </p:txBody>
      </p:sp>
      <p:pic>
        <p:nvPicPr>
          <p:cNvPr id="46083" name="Picture 3" descr="cratere Ashmolean"/>
          <p:cNvPicPr>
            <a:picLocks noChangeAspect="1" noChangeArrowheads="1"/>
          </p:cNvPicPr>
          <p:nvPr/>
        </p:nvPicPr>
        <p:blipFill>
          <a:blip r:embed="rId2" cstate="print"/>
          <a:srcRect/>
          <a:stretch>
            <a:fillRect/>
          </a:stretch>
        </p:blipFill>
        <p:spPr bwMode="auto">
          <a:xfrm>
            <a:off x="371475" y="2008188"/>
            <a:ext cx="3898900" cy="3568700"/>
          </a:xfrm>
          <a:prstGeom prst="rect">
            <a:avLst/>
          </a:prstGeom>
          <a:noFill/>
          <a:ln w="38100">
            <a:solidFill>
              <a:srgbClr val="808000"/>
            </a:solidFill>
            <a:miter lim="800000"/>
            <a:headEnd/>
            <a:tailEnd/>
          </a:ln>
        </p:spPr>
      </p:pic>
      <p:pic>
        <p:nvPicPr>
          <p:cNvPr id="46084" name="Picture 4" descr="matrice aretina"/>
          <p:cNvPicPr>
            <a:picLocks noChangeAspect="1" noChangeArrowheads="1"/>
          </p:cNvPicPr>
          <p:nvPr/>
        </p:nvPicPr>
        <p:blipFill>
          <a:blip r:embed="rId3" cstate="print"/>
          <a:srcRect/>
          <a:stretch>
            <a:fillRect/>
          </a:stretch>
        </p:blipFill>
        <p:spPr bwMode="auto">
          <a:xfrm>
            <a:off x="5135563" y="1347788"/>
            <a:ext cx="3429000" cy="2276475"/>
          </a:xfrm>
          <a:prstGeom prst="rect">
            <a:avLst/>
          </a:prstGeom>
          <a:noFill/>
          <a:ln w="38100">
            <a:solidFill>
              <a:srgbClr val="008000"/>
            </a:solidFill>
            <a:miter lim="800000"/>
            <a:headEnd/>
            <a:tailEnd/>
          </a:ln>
        </p:spPr>
      </p:pic>
      <p:pic>
        <p:nvPicPr>
          <p:cNvPr id="46085" name="Picture 5" descr="matrice aretina 2"/>
          <p:cNvPicPr>
            <a:picLocks noChangeAspect="1" noChangeArrowheads="1"/>
          </p:cNvPicPr>
          <p:nvPr/>
        </p:nvPicPr>
        <p:blipFill>
          <a:blip r:embed="rId4" cstate="print"/>
          <a:srcRect/>
          <a:stretch>
            <a:fillRect/>
          </a:stretch>
        </p:blipFill>
        <p:spPr bwMode="auto">
          <a:xfrm>
            <a:off x="5311775" y="4144963"/>
            <a:ext cx="3571875" cy="2457450"/>
          </a:xfrm>
          <a:prstGeom prst="rect">
            <a:avLst/>
          </a:prstGeom>
          <a:noFill/>
          <a:ln w="38100">
            <a:solidFill>
              <a:srgbClr val="008000"/>
            </a:solid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971550" y="333375"/>
            <a:ext cx="7696200"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Terra Sigillata Italica (metà I  a.C. – seconda metà I d.C.)</a:t>
            </a:r>
          </a:p>
        </p:txBody>
      </p:sp>
      <p:pic>
        <p:nvPicPr>
          <p:cNvPr id="41990" name="Picture 6" descr="TSI liscia"/>
          <p:cNvPicPr>
            <a:picLocks noChangeAspect="1" noChangeArrowheads="1"/>
          </p:cNvPicPr>
          <p:nvPr/>
        </p:nvPicPr>
        <p:blipFill>
          <a:blip r:embed="rId2" cstate="print"/>
          <a:srcRect/>
          <a:stretch>
            <a:fillRect/>
          </a:stretch>
        </p:blipFill>
        <p:spPr bwMode="auto">
          <a:xfrm>
            <a:off x="1657350" y="1292225"/>
            <a:ext cx="5757863" cy="5141913"/>
          </a:xfrm>
          <a:prstGeom prst="rect">
            <a:avLst/>
          </a:prstGeom>
          <a:noFill/>
          <a:ln w="38100">
            <a:solidFill>
              <a:srgbClr val="808000"/>
            </a:solid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distribuzione della TSI"/>
          <p:cNvPicPr>
            <a:picLocks noChangeAspect="1" noChangeArrowheads="1"/>
          </p:cNvPicPr>
          <p:nvPr/>
        </p:nvPicPr>
        <p:blipFill>
          <a:blip r:embed="rId2" cstate="print"/>
          <a:srcRect/>
          <a:stretch>
            <a:fillRect/>
          </a:stretch>
        </p:blipFill>
        <p:spPr bwMode="auto">
          <a:xfrm>
            <a:off x="200025" y="622300"/>
            <a:ext cx="8769350" cy="6235700"/>
          </a:xfrm>
          <a:prstGeom prst="rect">
            <a:avLst/>
          </a:prstGeom>
          <a:noFill/>
          <a:ln w="38100">
            <a:solidFill>
              <a:srgbClr val="FFCC99"/>
            </a:solidFill>
            <a:miter lim="800000"/>
            <a:headEnd/>
            <a:tailEnd/>
          </a:ln>
        </p:spPr>
      </p:pic>
      <p:sp>
        <p:nvSpPr>
          <p:cNvPr id="43010" name="Text Box 2"/>
          <p:cNvSpPr txBox="1">
            <a:spLocks noChangeArrowheads="1"/>
          </p:cNvSpPr>
          <p:nvPr/>
        </p:nvSpPr>
        <p:spPr bwMode="auto">
          <a:xfrm>
            <a:off x="766763" y="247650"/>
            <a:ext cx="7696200"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Terra Sigillata Italica (metà I  a.C. – seconda metà I d.C.)</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781050" y="188913"/>
            <a:ext cx="7696200"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Terra Sigillata Italica (metà I  a.C. – seconda metà I d.C.)</a:t>
            </a:r>
          </a:p>
        </p:txBody>
      </p:sp>
      <p:pic>
        <p:nvPicPr>
          <p:cNvPr id="44036" name="Picture 4" descr="distribuzione della TSI - prodotti di Publio Cornelio"/>
          <p:cNvPicPr>
            <a:picLocks noChangeAspect="1" noChangeArrowheads="1"/>
          </p:cNvPicPr>
          <p:nvPr/>
        </p:nvPicPr>
        <p:blipFill>
          <a:blip r:embed="rId2" cstate="print"/>
          <a:srcRect/>
          <a:stretch>
            <a:fillRect/>
          </a:stretch>
        </p:blipFill>
        <p:spPr bwMode="auto">
          <a:xfrm>
            <a:off x="250825" y="758825"/>
            <a:ext cx="8624888" cy="6099175"/>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781050" y="188913"/>
            <a:ext cx="7696200" cy="495300"/>
          </a:xfrm>
          <a:prstGeom prst="rect">
            <a:avLst/>
          </a:prstGeom>
          <a:solidFill>
            <a:srgbClr val="99CCFF"/>
          </a:solidFill>
          <a:ln w="38100">
            <a:solidFill>
              <a:srgbClr val="008000"/>
            </a:solidFill>
            <a:miter lim="800000"/>
            <a:headEnd/>
            <a:tailEnd/>
          </a:ln>
          <a:effectLst/>
        </p:spPr>
        <p:txBody>
          <a:bodyPr wrap="none">
            <a:spAutoFit/>
          </a:bodyPr>
          <a:lstStyle/>
          <a:p>
            <a:r>
              <a:rPr lang="it-IT" sz="2400" b="1">
                <a:latin typeface="Times New Roman" pitchFamily="18" charset="0"/>
              </a:rPr>
              <a:t>Terra Sigillata Italica (metà I  a.C. – seconda metà I d.C.)</a:t>
            </a:r>
          </a:p>
        </p:txBody>
      </p:sp>
      <p:pic>
        <p:nvPicPr>
          <p:cNvPr id="45061" name="Picture 5" descr="distribuzione della TSI - bolli di Publio Cornelio 2"/>
          <p:cNvPicPr>
            <a:picLocks noChangeAspect="1" noChangeArrowheads="1"/>
          </p:cNvPicPr>
          <p:nvPr/>
        </p:nvPicPr>
        <p:blipFill>
          <a:blip r:embed="rId3" cstate="print"/>
          <a:srcRect/>
          <a:stretch>
            <a:fillRect/>
          </a:stretch>
        </p:blipFill>
        <p:spPr bwMode="auto">
          <a:xfrm>
            <a:off x="590550" y="890588"/>
            <a:ext cx="8328025" cy="5310187"/>
          </a:xfrm>
          <a:prstGeom prst="rect">
            <a:avLst/>
          </a:prstGeom>
          <a:noFill/>
        </p:spPr>
      </p:pic>
      <p:sp>
        <p:nvSpPr>
          <p:cNvPr id="45062" name="Text Box 6"/>
          <p:cNvSpPr txBox="1">
            <a:spLocks noChangeArrowheads="1"/>
          </p:cNvSpPr>
          <p:nvPr/>
        </p:nvSpPr>
        <p:spPr bwMode="auto">
          <a:xfrm>
            <a:off x="2346325" y="3178175"/>
            <a:ext cx="2427288" cy="1193800"/>
          </a:xfrm>
          <a:prstGeom prst="rect">
            <a:avLst/>
          </a:prstGeom>
          <a:solidFill>
            <a:srgbClr val="FFFF99"/>
          </a:solidFill>
          <a:ln w="38100">
            <a:solidFill>
              <a:srgbClr val="99CC00"/>
            </a:solidFill>
            <a:miter lim="800000"/>
            <a:headEnd/>
            <a:tailEnd/>
          </a:ln>
          <a:effectLst/>
        </p:spPr>
        <p:txBody>
          <a:bodyPr wrap="none">
            <a:spAutoFit/>
          </a:bodyPr>
          <a:lstStyle/>
          <a:p>
            <a:r>
              <a:rPr lang="it-IT" sz="1400" b="1">
                <a:latin typeface="Times New Roman" pitchFamily="18" charset="0"/>
              </a:rPr>
              <a:t>(a) Potus P. Cornelius</a:t>
            </a:r>
          </a:p>
          <a:p>
            <a:r>
              <a:rPr lang="it-IT" sz="1400" b="1">
                <a:latin typeface="Times New Roman" pitchFamily="18" charset="0"/>
              </a:rPr>
              <a:t>(b)  Primigenius P. Cornelius</a:t>
            </a:r>
          </a:p>
          <a:p>
            <a:r>
              <a:rPr lang="it-IT" sz="1400" b="1">
                <a:latin typeface="Times New Roman" pitchFamily="18" charset="0"/>
              </a:rPr>
              <a:t>(c)  Primio P. Cornelius</a:t>
            </a:r>
          </a:p>
          <a:p>
            <a:r>
              <a:rPr lang="it-IT" sz="1400" b="1">
                <a:latin typeface="Times New Roman" pitchFamily="18" charset="0"/>
              </a:rPr>
              <a:t>(d)  Primus P. Cornelius</a:t>
            </a:r>
          </a:p>
          <a:p>
            <a:r>
              <a:rPr lang="it-IT" sz="1400" b="1">
                <a:latin typeface="Times New Roman" pitchFamily="18" charset="0"/>
              </a:rPr>
              <a:t>(e)  Priscus P. Cornelius</a:t>
            </a:r>
          </a:p>
        </p:txBody>
      </p:sp>
      <p:sp>
        <p:nvSpPr>
          <p:cNvPr id="45064" name="Text Box 8"/>
          <p:cNvSpPr txBox="1">
            <a:spLocks noChangeArrowheads="1"/>
          </p:cNvSpPr>
          <p:nvPr/>
        </p:nvSpPr>
        <p:spPr bwMode="auto">
          <a:xfrm>
            <a:off x="3421063" y="2401888"/>
            <a:ext cx="476250" cy="366712"/>
          </a:xfrm>
          <a:prstGeom prst="rect">
            <a:avLst/>
          </a:prstGeom>
          <a:noFill/>
          <a:ln w="9525">
            <a:noFill/>
            <a:miter lim="800000"/>
            <a:headEnd/>
            <a:tailEnd/>
          </a:ln>
          <a:effectLst/>
        </p:spPr>
        <p:txBody>
          <a:bodyPr wrap="none">
            <a:spAutoFit/>
          </a:bodyPr>
          <a:lstStyle/>
          <a:p>
            <a:r>
              <a:rPr lang="it-IT" b="1"/>
              <a:t>(b)</a:t>
            </a:r>
          </a:p>
        </p:txBody>
      </p:sp>
      <p:sp>
        <p:nvSpPr>
          <p:cNvPr id="45065" name="Text Box 9"/>
          <p:cNvSpPr txBox="1">
            <a:spLocks noChangeArrowheads="1"/>
          </p:cNvSpPr>
          <p:nvPr/>
        </p:nvSpPr>
        <p:spPr bwMode="auto">
          <a:xfrm>
            <a:off x="4217988" y="5637213"/>
            <a:ext cx="463550" cy="366712"/>
          </a:xfrm>
          <a:prstGeom prst="rect">
            <a:avLst/>
          </a:prstGeom>
          <a:noFill/>
          <a:ln w="9525">
            <a:noFill/>
            <a:miter lim="800000"/>
            <a:headEnd/>
            <a:tailEnd/>
          </a:ln>
          <a:effectLst/>
        </p:spPr>
        <p:txBody>
          <a:bodyPr wrap="none">
            <a:spAutoFit/>
          </a:bodyPr>
          <a:lstStyle/>
          <a:p>
            <a:r>
              <a:rPr lang="it-IT" b="1"/>
              <a:t>(c)</a:t>
            </a:r>
          </a:p>
        </p:txBody>
      </p:sp>
      <p:sp>
        <p:nvSpPr>
          <p:cNvPr id="45066" name="Text Box 10"/>
          <p:cNvSpPr txBox="1">
            <a:spLocks noChangeArrowheads="1"/>
          </p:cNvSpPr>
          <p:nvPr/>
        </p:nvSpPr>
        <p:spPr bwMode="auto">
          <a:xfrm>
            <a:off x="6061075" y="4432300"/>
            <a:ext cx="476250" cy="366713"/>
          </a:xfrm>
          <a:prstGeom prst="rect">
            <a:avLst/>
          </a:prstGeom>
          <a:noFill/>
          <a:ln w="9525">
            <a:noFill/>
            <a:miter lim="800000"/>
            <a:headEnd/>
            <a:tailEnd/>
          </a:ln>
          <a:effectLst/>
        </p:spPr>
        <p:txBody>
          <a:bodyPr wrap="none">
            <a:spAutoFit/>
          </a:bodyPr>
          <a:lstStyle/>
          <a:p>
            <a:r>
              <a:rPr lang="it-IT" b="1"/>
              <a:t>(d)</a:t>
            </a:r>
          </a:p>
        </p:txBody>
      </p:sp>
      <p:sp>
        <p:nvSpPr>
          <p:cNvPr id="45067" name="Text Box 11"/>
          <p:cNvSpPr txBox="1">
            <a:spLocks noChangeArrowheads="1"/>
          </p:cNvSpPr>
          <p:nvPr/>
        </p:nvSpPr>
        <p:spPr bwMode="auto">
          <a:xfrm>
            <a:off x="7991475" y="3706813"/>
            <a:ext cx="463550" cy="366712"/>
          </a:xfrm>
          <a:prstGeom prst="rect">
            <a:avLst/>
          </a:prstGeom>
          <a:noFill/>
          <a:ln w="9525">
            <a:noFill/>
            <a:miter lim="800000"/>
            <a:headEnd/>
            <a:tailEnd/>
          </a:ln>
          <a:effectLst/>
        </p:spPr>
        <p:txBody>
          <a:bodyPr wrap="none">
            <a:spAutoFit/>
          </a:bodyPr>
          <a:lstStyle/>
          <a:p>
            <a:r>
              <a:rPr lang="it-IT" b="1"/>
              <a:t>(e)</a:t>
            </a:r>
          </a:p>
        </p:txBody>
      </p:sp>
      <p:sp>
        <p:nvSpPr>
          <p:cNvPr id="45068" name="Text Box 12"/>
          <p:cNvSpPr txBox="1">
            <a:spLocks noChangeArrowheads="1"/>
          </p:cNvSpPr>
          <p:nvPr/>
        </p:nvSpPr>
        <p:spPr bwMode="auto">
          <a:xfrm>
            <a:off x="2054225" y="2486025"/>
            <a:ext cx="463550" cy="366713"/>
          </a:xfrm>
          <a:prstGeom prst="rect">
            <a:avLst/>
          </a:prstGeom>
          <a:noFill/>
          <a:ln w="9525">
            <a:noFill/>
            <a:miter lim="800000"/>
            <a:headEnd/>
            <a:tailEnd/>
          </a:ln>
          <a:effectLst/>
        </p:spPr>
        <p:txBody>
          <a:bodyPr wrap="none">
            <a:spAutoFit/>
          </a:bodyPr>
          <a:lstStyle/>
          <a:p>
            <a:r>
              <a:rPr lang="it-IT" b="1"/>
              <a:t>(a)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16364</TotalTime>
  <Words>9771</Words>
  <Application>Microsoft Office PowerPoint</Application>
  <PresentationFormat>Presentazione su schermo (4:3)</PresentationFormat>
  <Paragraphs>403</Paragraphs>
  <Slides>71</Slides>
  <Notes>56</Notes>
  <HiddenSlides>0</HiddenSlides>
  <MMClips>0</MMClips>
  <ScaleCrop>false</ScaleCrop>
  <HeadingPairs>
    <vt:vector size="4" baseType="variant">
      <vt:variant>
        <vt:lpstr>Tema</vt:lpstr>
      </vt:variant>
      <vt:variant>
        <vt:i4>1</vt:i4>
      </vt:variant>
      <vt:variant>
        <vt:lpstr>Titoli diapositive</vt:lpstr>
      </vt:variant>
      <vt:variant>
        <vt:i4>71</vt:i4>
      </vt:variant>
    </vt:vector>
  </HeadingPairs>
  <TitlesOfParts>
    <vt:vector size="72" baseType="lpstr">
      <vt:lpstr>Struttura predefinita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gianluca</dc:creator>
  <cp:lastModifiedBy>HP</cp:lastModifiedBy>
  <cp:revision>122</cp:revision>
  <dcterms:created xsi:type="dcterms:W3CDTF">2005-03-25T21:51:17Z</dcterms:created>
  <dcterms:modified xsi:type="dcterms:W3CDTF">2017-02-14T04:44:37Z</dcterms:modified>
</cp:coreProperties>
</file>