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89" r:id="rId2"/>
    <p:sldId id="290" r:id="rId3"/>
    <p:sldId id="295" r:id="rId4"/>
    <p:sldId id="294" r:id="rId5"/>
    <p:sldId id="264" r:id="rId6"/>
    <p:sldId id="300" r:id="rId7"/>
    <p:sldId id="301" r:id="rId8"/>
    <p:sldId id="296" r:id="rId9"/>
    <p:sldId id="267" r:id="rId10"/>
    <p:sldId id="266" r:id="rId11"/>
    <p:sldId id="297" r:id="rId12"/>
    <p:sldId id="268" r:id="rId13"/>
    <p:sldId id="299" r:id="rId14"/>
    <p:sldId id="302" r:id="rId15"/>
    <p:sldId id="256" r:id="rId16"/>
    <p:sldId id="303" r:id="rId17"/>
    <p:sldId id="304" r:id="rId18"/>
    <p:sldId id="305" r:id="rId19"/>
    <p:sldId id="306" r:id="rId20"/>
    <p:sldId id="307" r:id="rId21"/>
    <p:sldId id="257" r:id="rId22"/>
    <p:sldId id="269" r:id="rId23"/>
    <p:sldId id="314" r:id="rId24"/>
    <p:sldId id="272" r:id="rId25"/>
    <p:sldId id="309" r:id="rId26"/>
    <p:sldId id="310" r:id="rId27"/>
    <p:sldId id="311" r:id="rId28"/>
    <p:sldId id="312" r:id="rId29"/>
    <p:sldId id="313" r:id="rId30"/>
    <p:sldId id="276" r:id="rId31"/>
    <p:sldId id="260" r:id="rId32"/>
    <p:sldId id="316" r:id="rId33"/>
    <p:sldId id="275" r:id="rId34"/>
    <p:sldId id="317" r:id="rId35"/>
    <p:sldId id="279" r:id="rId36"/>
    <p:sldId id="315" r:id="rId37"/>
    <p:sldId id="280" r:id="rId38"/>
    <p:sldId id="281" r:id="rId39"/>
    <p:sldId id="318" r:id="rId40"/>
    <p:sldId id="319" r:id="rId41"/>
    <p:sldId id="320" r:id="rId42"/>
    <p:sldId id="321" r:id="rId43"/>
    <p:sldId id="322" r:id="rId44"/>
    <p:sldId id="323" r:id="rId45"/>
    <p:sldId id="338" r:id="rId46"/>
    <p:sldId id="324" r:id="rId47"/>
    <p:sldId id="282" r:id="rId48"/>
    <p:sldId id="325" r:id="rId49"/>
    <p:sldId id="326" r:id="rId50"/>
    <p:sldId id="330" r:id="rId51"/>
    <p:sldId id="332" r:id="rId52"/>
    <p:sldId id="335" r:id="rId53"/>
    <p:sldId id="336" r:id="rId54"/>
    <p:sldId id="331" r:id="rId55"/>
    <p:sldId id="334" r:id="rId56"/>
    <p:sldId id="329" r:id="rId57"/>
    <p:sldId id="328" r:id="rId58"/>
    <p:sldId id="337" r:id="rId59"/>
    <p:sldId id="283" r:id="rId60"/>
    <p:sldId id="284" r:id="rId61"/>
    <p:sldId id="285" r:id="rId62"/>
    <p:sldId id="286" r:id="rId63"/>
    <p:sldId id="287" r:id="rId64"/>
    <p:sldId id="288" r:id="rId65"/>
    <p:sldId id="258" r:id="rId66"/>
    <p:sldId id="261" r:id="rId67"/>
    <p:sldId id="259" r:id="rId68"/>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33CC33"/>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09" autoAdjust="0"/>
    <p:restoredTop sz="73656" autoAdjust="0"/>
  </p:normalViewPr>
  <p:slideViewPr>
    <p:cSldViewPr snapToGrid="0">
      <p:cViewPr>
        <p:scale>
          <a:sx n="66" d="100"/>
          <a:sy n="66" d="100"/>
        </p:scale>
        <p:origin x="-1494" y="186"/>
      </p:cViewPr>
      <p:guideLst>
        <p:guide orient="horz" pos="2160"/>
        <p:guide pos="2880"/>
      </p:guideLst>
    </p:cSldViewPr>
  </p:slideViewPr>
  <p:outlineViewPr>
    <p:cViewPr>
      <p:scale>
        <a:sx n="33" d="100"/>
        <a:sy n="33" d="100"/>
      </p:scale>
      <p:origin x="0" y="305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AACDD0-98BF-4C2B-B5C7-2AA197C80FF0}" type="datetimeFigureOut">
              <a:rPr lang="it-IT" smtClean="0"/>
              <a:pPr/>
              <a:t>01/02/2017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D1D18-E5A8-45EE-9B6F-250532963621}"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Diffondersi della monetazione, </a:t>
            </a:r>
            <a:r>
              <a:rPr lang="it-IT" dirty="0" smtClean="0"/>
              <a:t>storia della</a:t>
            </a:r>
            <a:r>
              <a:rPr lang="it-IT" baseline="0" dirty="0" smtClean="0"/>
              <a:t> moneta in modo </a:t>
            </a:r>
            <a:r>
              <a:rPr lang="it-IT" dirty="0" smtClean="0"/>
              <a:t>molto </a:t>
            </a:r>
            <a:r>
              <a:rPr lang="it-IT" dirty="0" smtClean="0"/>
              <a:t>veloce </a:t>
            </a:r>
            <a:endParaRPr lang="it-IT" dirty="0" smtClean="0"/>
          </a:p>
          <a:p>
            <a:pPr>
              <a:buFont typeface="Wingdings"/>
              <a:buChar char="à"/>
            </a:pPr>
            <a:r>
              <a:rPr lang="it-IT" dirty="0" smtClean="0">
                <a:sym typeface="Wingdings" pitchFamily="2" charset="2"/>
              </a:rPr>
              <a:t>5 </a:t>
            </a:r>
            <a:r>
              <a:rPr lang="it-IT" dirty="0" smtClean="0">
                <a:sym typeface="Wingdings" pitchFamily="2" charset="2"/>
              </a:rPr>
              <a:t>anni prima della guerra </a:t>
            </a:r>
            <a:r>
              <a:rPr lang="it-IT" dirty="0" smtClean="0">
                <a:sym typeface="Wingdings" pitchFamily="2" charset="2"/>
              </a:rPr>
              <a:t>punica 269 quella di argento</a:t>
            </a:r>
            <a:r>
              <a:rPr lang="it-IT" baseline="0" dirty="0" smtClean="0">
                <a:sym typeface="Wingdings" pitchFamily="2" charset="2"/>
              </a:rPr>
              <a:t> </a:t>
            </a:r>
            <a:r>
              <a:rPr lang="it-IT" baseline="0" dirty="0" smtClean="0">
                <a:sym typeface="Wingdings" pitchFamily="2" charset="2"/>
              </a:rPr>
              <a:t>invece 218 moneta </a:t>
            </a:r>
            <a:r>
              <a:rPr lang="it-IT" baseline="0" dirty="0" smtClean="0">
                <a:sym typeface="Wingdings" pitchFamily="2" charset="2"/>
              </a:rPr>
              <a:t>d’oro</a:t>
            </a:r>
          </a:p>
          <a:p>
            <a:pPr>
              <a:buFont typeface="Wingdings"/>
              <a:buNone/>
            </a:pPr>
            <a:r>
              <a:rPr lang="it-IT" baseline="0" dirty="0" smtClean="0">
                <a:sym typeface="Wingdings" pitchFamily="2" charset="2"/>
              </a:rPr>
              <a:t> Roma è </a:t>
            </a:r>
            <a:r>
              <a:rPr lang="it-IT" baseline="0" dirty="0" smtClean="0">
                <a:sym typeface="Wingdings" pitchFamily="2" charset="2"/>
              </a:rPr>
              <a:t>in contatto con l’area </a:t>
            </a:r>
            <a:r>
              <a:rPr lang="it-IT" baseline="0" dirty="0" smtClean="0">
                <a:sym typeface="Wingdings" pitchFamily="2" charset="2"/>
              </a:rPr>
              <a:t>centro-italica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Elementi che ritornano nella prima monetazione </a:t>
            </a:r>
            <a:r>
              <a:rPr lang="it-IT" dirty="0" smtClean="0"/>
              <a:t>romana</a:t>
            </a:r>
          </a:p>
          <a:p>
            <a:pPr>
              <a:buFont typeface="Wingdings"/>
              <a:buChar char="à"/>
            </a:pPr>
            <a:r>
              <a:rPr lang="it-IT" dirty="0" smtClean="0">
                <a:sym typeface="Wingdings" pitchFamily="2" charset="2"/>
              </a:rPr>
              <a:t>serie </a:t>
            </a:r>
            <a:r>
              <a:rPr lang="it-IT" dirty="0" smtClean="0">
                <a:sym typeface="Wingdings" pitchFamily="2" charset="2"/>
              </a:rPr>
              <a:t>di monete coniate in argento </a:t>
            </a:r>
            <a:r>
              <a:rPr lang="it-IT" dirty="0" smtClean="0">
                <a:sym typeface="Wingdings" pitchFamily="2" charset="2"/>
              </a:rPr>
              <a:t> </a:t>
            </a:r>
            <a:r>
              <a:rPr lang="it-IT" dirty="0" smtClean="0">
                <a:sym typeface="Wingdings" pitchFamily="2" charset="2"/>
              </a:rPr>
              <a:t>e </a:t>
            </a:r>
            <a:r>
              <a:rPr lang="it-IT" dirty="0" smtClean="0">
                <a:sym typeface="Wingdings" pitchFamily="2" charset="2"/>
              </a:rPr>
              <a:t>in </a:t>
            </a:r>
            <a:r>
              <a:rPr lang="it-IT" dirty="0" smtClean="0">
                <a:sym typeface="Wingdings" pitchFamily="2" charset="2"/>
              </a:rPr>
              <a:t>bronzo coniate presso</a:t>
            </a:r>
            <a:r>
              <a:rPr lang="it-IT" baseline="0" dirty="0" smtClean="0">
                <a:sym typeface="Wingdings" pitchFamily="2" charset="2"/>
              </a:rPr>
              <a:t> la zecca di </a:t>
            </a:r>
            <a:r>
              <a:rPr lang="it-IT" baseline="0" dirty="0" err="1" smtClean="0">
                <a:sym typeface="Wingdings" pitchFamily="2" charset="2"/>
              </a:rPr>
              <a:t>Neapolis</a:t>
            </a:r>
            <a:endParaRPr lang="it-IT" baseline="0" dirty="0" smtClean="0">
              <a:sym typeface="Wingdings" pitchFamily="2" charset="2"/>
            </a:endParaRPr>
          </a:p>
          <a:p>
            <a:pPr>
              <a:buFont typeface="Wingdings"/>
              <a:buChar char="à"/>
            </a:pPr>
            <a:r>
              <a:rPr lang="it-IT" baseline="0" dirty="0" err="1" smtClean="0">
                <a:sym typeface="Wingdings" pitchFamily="2" charset="2"/>
              </a:rPr>
              <a:t>Aes</a:t>
            </a:r>
            <a:r>
              <a:rPr lang="it-IT" baseline="0" dirty="0" smtClean="0">
                <a:sym typeface="Wingdings" pitchFamily="2" charset="2"/>
              </a:rPr>
              <a:t> </a:t>
            </a:r>
            <a:r>
              <a:rPr lang="it-IT" baseline="0" dirty="0" err="1" smtClean="0">
                <a:sym typeface="Wingdings" pitchFamily="2" charset="2"/>
              </a:rPr>
              <a:t>signatum</a:t>
            </a:r>
            <a:r>
              <a:rPr lang="it-IT" baseline="0" dirty="0" smtClean="0">
                <a:sym typeface="Wingdings" pitchFamily="2" charset="2"/>
              </a:rPr>
              <a:t> intorno alle 5 libbre romane di un 1,6 </a:t>
            </a:r>
            <a:r>
              <a:rPr lang="it-IT" baseline="0" dirty="0" smtClean="0">
                <a:sym typeface="Wingdings" pitchFamily="2" charset="2"/>
              </a:rPr>
              <a:t>kg</a:t>
            </a:r>
          </a:p>
          <a:p>
            <a:pPr>
              <a:buFont typeface="Wingdings"/>
              <a:buNone/>
            </a:pPr>
            <a:r>
              <a:rPr lang="it-IT" baseline="0" dirty="0" smtClean="0">
                <a:sym typeface="Wingdings" pitchFamily="2" charset="2"/>
              </a:rPr>
              <a:t> </a:t>
            </a:r>
            <a:r>
              <a:rPr lang="it-IT" baseline="0" dirty="0" err="1" smtClean="0">
                <a:sym typeface="Wingdings" pitchFamily="2" charset="2"/>
              </a:rPr>
              <a:t>aes</a:t>
            </a:r>
            <a:r>
              <a:rPr lang="it-IT" baseline="0" dirty="0" smtClean="0">
                <a:sym typeface="Wingdings" pitchFamily="2" charset="2"/>
              </a:rPr>
              <a:t> grave transazioni interne pagamento dello </a:t>
            </a:r>
            <a:r>
              <a:rPr lang="it-IT" baseline="0" dirty="0" err="1" smtClean="0">
                <a:sym typeface="Wingdings" pitchFamily="2" charset="2"/>
              </a:rPr>
              <a:t>stipendium</a:t>
            </a:r>
            <a:r>
              <a:rPr lang="it-IT" baseline="0" dirty="0" smtClean="0">
                <a:sym typeface="Wingdings" pitchFamily="2" charset="2"/>
              </a:rPr>
              <a:t> e </a:t>
            </a:r>
            <a:r>
              <a:rPr lang="it-IT" baseline="0" dirty="0" err="1" smtClean="0">
                <a:sym typeface="Wingdings" pitchFamily="2" charset="2"/>
              </a:rPr>
              <a:t>tributum</a:t>
            </a:r>
            <a:r>
              <a:rPr lang="it-IT" baseline="0" dirty="0" smtClean="0">
                <a:sym typeface="Wingdings" pitchFamily="2" charset="2"/>
              </a:rPr>
              <a:t> ha anche multipli e sottomultipli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Didrammo</a:t>
            </a:r>
            <a:r>
              <a:rPr lang="it-IT" dirty="0" smtClean="0"/>
              <a:t> leggenda</a:t>
            </a:r>
            <a:r>
              <a:rPr lang="it-IT" baseline="0" dirty="0" smtClean="0"/>
              <a:t> di Roma coniata dalla zecca </a:t>
            </a:r>
            <a:r>
              <a:rPr lang="it-IT" baseline="0" dirty="0" err="1" smtClean="0"/>
              <a:t>neapolitana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Si discute sulla</a:t>
            </a:r>
            <a:r>
              <a:rPr lang="it-IT" baseline="0" dirty="0" smtClean="0"/>
              <a:t> possibilità che diversi elementi possono essere integrati in rapporti </a:t>
            </a:r>
            <a:r>
              <a:rPr lang="it-IT" baseline="0" dirty="0" smtClean="0"/>
              <a:t>fissi. </a:t>
            </a:r>
            <a:r>
              <a:rPr lang="it-IT" baseline="0" dirty="0" err="1" smtClean="0"/>
              <a:t>Taliforme</a:t>
            </a:r>
            <a:r>
              <a:rPr lang="it-IT" baseline="0" dirty="0" smtClean="0"/>
              <a:t> </a:t>
            </a:r>
            <a:r>
              <a:rPr lang="it-IT" baseline="0" dirty="0" smtClean="0"/>
              <a:t>vengono fissate </a:t>
            </a:r>
            <a:r>
              <a:rPr lang="it-IT" baseline="0" dirty="0" smtClean="0"/>
              <a:t>in un rapporto </a:t>
            </a:r>
            <a:r>
              <a:rPr lang="it-IT" baseline="0" dirty="0" smtClean="0"/>
              <a:t>stabile fra l’argento e il bronzo adottate con i medesimi tipi, la moneta di argento </a:t>
            </a:r>
            <a:r>
              <a:rPr lang="it-IT" baseline="0" dirty="0" smtClean="0"/>
              <a:t>Giano </a:t>
            </a:r>
            <a:r>
              <a:rPr lang="it-IT" baseline="0" dirty="0" smtClean="0"/>
              <a:t>bifronte sia sul </a:t>
            </a:r>
            <a:r>
              <a:rPr lang="it-IT" baseline="0" dirty="0" err="1" smtClean="0"/>
              <a:t>quadrigato</a:t>
            </a:r>
            <a:r>
              <a:rPr lang="it-IT" baseline="0" dirty="0" smtClean="0"/>
              <a:t> ed </a:t>
            </a:r>
            <a:r>
              <a:rPr lang="it-IT" baseline="0" dirty="0" err="1" smtClean="0"/>
              <a:t>aes</a:t>
            </a:r>
            <a:r>
              <a:rPr lang="it-IT" baseline="0" dirty="0" smtClean="0"/>
              <a:t> </a:t>
            </a:r>
            <a:r>
              <a:rPr lang="it-IT" baseline="0" dirty="0" smtClean="0"/>
              <a:t>grave monetazione </a:t>
            </a:r>
            <a:r>
              <a:rPr lang="it-IT" baseline="0" dirty="0" smtClean="0"/>
              <a:t>di argento e di </a:t>
            </a:r>
            <a:r>
              <a:rPr lang="it-IT" baseline="0" dirty="0" smtClean="0"/>
              <a:t>bronzo.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Impero cartaginese si </a:t>
            </a:r>
            <a:r>
              <a:rPr lang="it-IT" dirty="0" smtClean="0"/>
              <a:t>espande </a:t>
            </a:r>
            <a:r>
              <a:rPr lang="it-IT" dirty="0" smtClean="0"/>
              <a:t>verso la Spagna, si formano varie entità </a:t>
            </a:r>
            <a:r>
              <a:rPr lang="it-IT" dirty="0" smtClean="0"/>
              <a:t>dato </a:t>
            </a:r>
            <a:r>
              <a:rPr lang="it-IT" dirty="0" smtClean="0"/>
              <a:t>lo sfacelo dei regni alessandrini ad </a:t>
            </a:r>
            <a:r>
              <a:rPr lang="it-IT" dirty="0" smtClean="0"/>
              <a:t>oriente</a:t>
            </a:r>
          </a:p>
          <a:p>
            <a:r>
              <a:rPr lang="it-IT" dirty="0" smtClean="0">
                <a:sym typeface="Wingdings" pitchFamily="2" charset="2"/>
              </a:rPr>
              <a:t> </a:t>
            </a:r>
            <a:r>
              <a:rPr lang="it-IT" dirty="0" smtClean="0">
                <a:sym typeface="Wingdings" pitchFamily="2" charset="2"/>
              </a:rPr>
              <a:t>contatto fra popolo</a:t>
            </a:r>
            <a:r>
              <a:rPr lang="it-IT" baseline="0" dirty="0" smtClean="0">
                <a:sym typeface="Wingdings" pitchFamily="2" charset="2"/>
              </a:rPr>
              <a:t> romano e popoli d’Oriente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Guerre illiriche pirateria</a:t>
            </a:r>
            <a:r>
              <a:rPr lang="it-IT" baseline="0" dirty="0" smtClean="0"/>
              <a:t> disturba </a:t>
            </a:r>
            <a:r>
              <a:rPr lang="it-IT" baseline="0" dirty="0" smtClean="0"/>
              <a:t>gli alleati dell’opposta </a:t>
            </a:r>
            <a:r>
              <a:rPr lang="it-IT" baseline="0" dirty="0" smtClean="0"/>
              <a:t>costa </a:t>
            </a:r>
            <a:r>
              <a:rPr lang="it-IT" baseline="0" dirty="0" smtClean="0"/>
              <a:t>adriatica. </a:t>
            </a:r>
            <a:r>
              <a:rPr lang="it-IT" baseline="0" dirty="0" smtClean="0"/>
              <a:t>Roma interviene in </a:t>
            </a:r>
            <a:r>
              <a:rPr lang="it-IT" baseline="0" dirty="0" smtClean="0"/>
              <a:t>armi e la </a:t>
            </a:r>
            <a:r>
              <a:rPr lang="it-IT" baseline="0" dirty="0" smtClean="0"/>
              <a:t>flotta illirica verrà </a:t>
            </a:r>
            <a:r>
              <a:rPr lang="it-IT" baseline="0" dirty="0" smtClean="0"/>
              <a:t>sconfitta </a:t>
            </a:r>
            <a:r>
              <a:rPr lang="it-IT" baseline="0" dirty="0" smtClean="0"/>
              <a:t>e </a:t>
            </a:r>
            <a:r>
              <a:rPr lang="it-IT" baseline="0" dirty="0" smtClean="0"/>
              <a:t>abbandona </a:t>
            </a:r>
            <a:r>
              <a:rPr lang="it-IT" baseline="0" dirty="0" smtClean="0"/>
              <a:t>tale attività e </a:t>
            </a:r>
            <a:r>
              <a:rPr lang="it-IT" baseline="0" dirty="0" smtClean="0"/>
              <a:t>l’</a:t>
            </a:r>
            <a:r>
              <a:rPr lang="it-IT" baseline="0" dirty="0" err="1" smtClean="0"/>
              <a:t>Atintania</a:t>
            </a:r>
            <a:endParaRPr lang="it-IT" baseline="0" dirty="0" smtClean="0"/>
          </a:p>
          <a:p>
            <a:r>
              <a:rPr lang="it-IT" baseline="0" dirty="0" smtClean="0">
                <a:sym typeface="Wingdings" pitchFamily="2" charset="2"/>
              </a:rPr>
              <a:t> </a:t>
            </a:r>
            <a:r>
              <a:rPr lang="it-IT" baseline="0" dirty="0" smtClean="0">
                <a:sym typeface="Wingdings" pitchFamily="2" charset="2"/>
              </a:rPr>
              <a:t>isola di </a:t>
            </a:r>
            <a:r>
              <a:rPr lang="it-IT" baseline="0" dirty="0" err="1" smtClean="0">
                <a:sym typeface="Wingdings" pitchFamily="2" charset="2"/>
              </a:rPr>
              <a:t>Pharos</a:t>
            </a:r>
            <a:r>
              <a:rPr lang="it-IT" baseline="0" dirty="0" smtClean="0">
                <a:sym typeface="Wingdings" pitchFamily="2" charset="2"/>
              </a:rPr>
              <a:t> vi è l’</a:t>
            </a:r>
            <a:r>
              <a:rPr lang="it-IT" baseline="0" dirty="0" err="1" smtClean="0">
                <a:sym typeface="Wingdings" pitchFamily="2" charset="2"/>
              </a:rPr>
              <a:t>assengnaziona</a:t>
            </a:r>
            <a:r>
              <a:rPr lang="it-IT" baseline="0" dirty="0" smtClean="0">
                <a:sym typeface="Wingdings" pitchFamily="2" charset="2"/>
              </a:rPr>
              <a:t> </a:t>
            </a:r>
            <a:r>
              <a:rPr lang="it-IT" baseline="0" dirty="0" smtClean="0">
                <a:sym typeface="Wingdings" pitchFamily="2" charset="2"/>
              </a:rPr>
              <a:t>a </a:t>
            </a:r>
            <a:r>
              <a:rPr lang="it-IT" baseline="0" dirty="0" err="1" smtClean="0">
                <a:sym typeface="Wingdings" pitchFamily="2" charset="2"/>
              </a:rPr>
              <a:t>Demtetrio</a:t>
            </a:r>
            <a:r>
              <a:rPr lang="it-IT" baseline="0" dirty="0" smtClean="0">
                <a:sym typeface="Wingdings" pitchFamily="2" charset="2"/>
              </a:rPr>
              <a:t> </a:t>
            </a:r>
            <a:r>
              <a:rPr lang="it-IT" baseline="0" dirty="0" err="1" smtClean="0">
                <a:sym typeface="Wingdings" pitchFamily="2" charset="2"/>
              </a:rPr>
              <a:t>filoromano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Demetrio di Faro però avvia </a:t>
            </a:r>
            <a:r>
              <a:rPr lang="it-IT" dirty="0" smtClean="0"/>
              <a:t>un’azione</a:t>
            </a:r>
            <a:r>
              <a:rPr lang="it-IT" baseline="0" dirty="0" smtClean="0"/>
              <a:t> </a:t>
            </a:r>
            <a:r>
              <a:rPr lang="it-IT" baseline="0" dirty="0" smtClean="0"/>
              <a:t>di pirateria dovuto dalle ascendenze di </a:t>
            </a:r>
            <a:r>
              <a:rPr lang="it-IT" baseline="0" dirty="0" smtClean="0"/>
              <a:t>Filippo</a:t>
            </a:r>
          </a:p>
          <a:p>
            <a:pPr>
              <a:buFont typeface="Wingdings"/>
              <a:buChar char="à"/>
            </a:pPr>
            <a:r>
              <a:rPr lang="it-IT" baseline="0" dirty="0" smtClean="0">
                <a:sym typeface="Wingdings" pitchFamily="2" charset="2"/>
              </a:rPr>
              <a:t>219 </a:t>
            </a:r>
            <a:r>
              <a:rPr lang="it-IT" baseline="0" dirty="0" smtClean="0">
                <a:sym typeface="Wingdings" pitchFamily="2" charset="2"/>
              </a:rPr>
              <a:t>scoppio del secondo conflitto </a:t>
            </a:r>
            <a:r>
              <a:rPr lang="it-IT" baseline="0" dirty="0" smtClean="0">
                <a:sym typeface="Wingdings" pitchFamily="2" charset="2"/>
              </a:rPr>
              <a:t>punico</a:t>
            </a:r>
            <a:endParaRPr lang="it-IT" baseline="0" dirty="0">
              <a:sym typeface="Wingdings" pitchFamily="2" charset="2"/>
            </a:endParaRPr>
          </a:p>
          <a:p>
            <a:pPr>
              <a:buFont typeface="Wingdings"/>
              <a:buNone/>
            </a:pPr>
            <a:r>
              <a:rPr lang="it-IT" baseline="0" dirty="0" smtClean="0">
                <a:sym typeface="Wingdings" pitchFamily="2" charset="2"/>
              </a:rPr>
              <a:t>219 scoppio del secondo conflitto illirico</a:t>
            </a:r>
          </a:p>
          <a:p>
            <a:pPr>
              <a:buFont typeface="Wingdings"/>
              <a:buNone/>
            </a:pPr>
            <a:r>
              <a:rPr lang="it-IT" baseline="0" dirty="0" smtClean="0">
                <a:sym typeface="Wingdings" pitchFamily="2" charset="2"/>
              </a:rPr>
              <a:t>Sono contemporanei</a:t>
            </a:r>
          </a:p>
        </p:txBody>
      </p:sp>
      <p:sp>
        <p:nvSpPr>
          <p:cNvPr id="4" name="Segnaposto numero diapositiva 3"/>
          <p:cNvSpPr>
            <a:spLocks noGrp="1"/>
          </p:cNvSpPr>
          <p:nvPr>
            <p:ph type="sldNum" sz="quarter" idx="10"/>
          </p:nvPr>
        </p:nvSpPr>
        <p:spPr/>
        <p:txBody>
          <a:bodyPr/>
          <a:lstStyle/>
          <a:p>
            <a:fld id="{ABAD1D18-E5A8-45EE-9B6F-250532963621}"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Espansione verso </a:t>
            </a:r>
            <a:r>
              <a:rPr lang="it-IT" dirty="0" smtClean="0"/>
              <a:t>Nord</a:t>
            </a:r>
            <a:r>
              <a:rPr lang="it-IT" baseline="0" dirty="0" smtClean="0"/>
              <a:t> di Roma</a:t>
            </a:r>
          </a:p>
          <a:p>
            <a:pPr>
              <a:buFont typeface="Wingdings"/>
              <a:buChar char="à"/>
            </a:pPr>
            <a:r>
              <a:rPr lang="it-IT" dirty="0" smtClean="0">
                <a:sym typeface="Wingdings" pitchFamily="2" charset="2"/>
              </a:rPr>
              <a:t>Roma stringe alleanza</a:t>
            </a:r>
            <a:r>
              <a:rPr lang="it-IT" baseline="0" dirty="0" smtClean="0">
                <a:sym typeface="Wingdings" pitchFamily="2" charset="2"/>
              </a:rPr>
              <a:t> </a:t>
            </a:r>
            <a:r>
              <a:rPr lang="it-IT" dirty="0" smtClean="0">
                <a:sym typeface="Wingdings" pitchFamily="2" charset="2"/>
              </a:rPr>
              <a:t>con </a:t>
            </a:r>
            <a:r>
              <a:rPr lang="it-IT" dirty="0" smtClean="0">
                <a:sym typeface="Wingdings" pitchFamily="2" charset="2"/>
              </a:rPr>
              <a:t>i </a:t>
            </a:r>
            <a:r>
              <a:rPr lang="it-IT" dirty="0" err="1" smtClean="0">
                <a:sym typeface="Wingdings" pitchFamily="2" charset="2"/>
              </a:rPr>
              <a:t>Cenomani</a:t>
            </a:r>
            <a:r>
              <a:rPr lang="it-IT" dirty="0" smtClean="0">
                <a:sym typeface="Wingdings" pitchFamily="2" charset="2"/>
              </a:rPr>
              <a:t> e i </a:t>
            </a:r>
            <a:r>
              <a:rPr lang="it-IT" dirty="0" smtClean="0">
                <a:sym typeface="Wingdings" pitchFamily="2" charset="2"/>
              </a:rPr>
              <a:t>Veneti</a:t>
            </a:r>
          </a:p>
          <a:p>
            <a:pPr>
              <a:buFont typeface="Wingdings"/>
              <a:buChar char="à"/>
            </a:pPr>
            <a:r>
              <a:rPr lang="it-IT" baseline="0" dirty="0" smtClean="0">
                <a:sym typeface="Wingdings" pitchFamily="2" charset="2"/>
              </a:rPr>
              <a:t> </a:t>
            </a:r>
            <a:r>
              <a:rPr lang="it-IT" baseline="0" dirty="0" smtClean="0">
                <a:sym typeface="Wingdings" pitchFamily="2" charset="2"/>
              </a:rPr>
              <a:t>è stata vista come una minaccia dagli Insubri e i </a:t>
            </a:r>
            <a:r>
              <a:rPr lang="it-IT" baseline="0" dirty="0" err="1" smtClean="0">
                <a:sym typeface="Wingdings" pitchFamily="2" charset="2"/>
              </a:rPr>
              <a:t>Boi</a:t>
            </a:r>
            <a:r>
              <a:rPr lang="it-IT" baseline="0" dirty="0" smtClean="0">
                <a:sym typeface="Wingdings" pitchFamily="2" charset="2"/>
              </a:rPr>
              <a:t>, </a:t>
            </a:r>
            <a:r>
              <a:rPr lang="it-IT" baseline="0" dirty="0" err="1" smtClean="0">
                <a:sym typeface="Wingdings" pitchFamily="2" charset="2"/>
              </a:rPr>
              <a:t>chetentano</a:t>
            </a:r>
            <a:r>
              <a:rPr lang="it-IT" baseline="0" dirty="0" smtClean="0">
                <a:sym typeface="Wingdings" pitchFamily="2" charset="2"/>
              </a:rPr>
              <a:t> </a:t>
            </a:r>
            <a:r>
              <a:rPr lang="it-IT" baseline="0" dirty="0" smtClean="0">
                <a:sym typeface="Wingdings" pitchFamily="2" charset="2"/>
              </a:rPr>
              <a:t>di invadere l’Italia centrale, scontri </a:t>
            </a:r>
            <a:r>
              <a:rPr lang="it-IT" baseline="0" dirty="0" smtClean="0">
                <a:sym typeface="Wingdings" pitchFamily="2" charset="2"/>
              </a:rPr>
              <a:t>con vittoria a Chiusi </a:t>
            </a:r>
            <a:r>
              <a:rPr lang="it-IT" baseline="0" dirty="0" smtClean="0">
                <a:sym typeface="Wingdings" pitchFamily="2" charset="2"/>
              </a:rPr>
              <a:t>e </a:t>
            </a:r>
            <a:r>
              <a:rPr lang="it-IT" baseline="0" dirty="0" smtClean="0">
                <a:sym typeface="Wingdings" pitchFamily="2" charset="2"/>
              </a:rPr>
              <a:t>sconfitta a </a:t>
            </a:r>
            <a:r>
              <a:rPr lang="it-IT" baseline="0" dirty="0" err="1" smtClean="0">
                <a:sym typeface="Wingdings" pitchFamily="2" charset="2"/>
              </a:rPr>
              <a:t>Talamone</a:t>
            </a:r>
            <a:endParaRPr lang="it-IT" baseline="0" dirty="0" smtClean="0">
              <a:sym typeface="Wingdings" pitchFamily="2" charset="2"/>
            </a:endParaRPr>
          </a:p>
          <a:p>
            <a:pPr>
              <a:buFont typeface="Wingdings"/>
              <a:buChar char="à"/>
            </a:pPr>
            <a:r>
              <a:rPr lang="it-IT" baseline="0" dirty="0" smtClean="0">
                <a:sym typeface="Wingdings" pitchFamily="2" charset="2"/>
              </a:rPr>
              <a:t>Controffensiva romana a </a:t>
            </a:r>
            <a:r>
              <a:rPr lang="it-IT" baseline="0" dirty="0" err="1" smtClean="0">
                <a:sym typeface="Wingdings" pitchFamily="2" charset="2"/>
              </a:rPr>
              <a:t>Talamone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Attacco</a:t>
            </a:r>
            <a:r>
              <a:rPr lang="it-IT" baseline="0" dirty="0" smtClean="0"/>
              <a:t> nel 222 battaglia di </a:t>
            </a:r>
            <a:r>
              <a:rPr lang="it-IT" baseline="0" dirty="0" err="1" smtClean="0"/>
              <a:t>Clastitium</a:t>
            </a:r>
            <a:r>
              <a:rPr lang="it-IT" baseline="0" dirty="0" smtClean="0"/>
              <a:t> sconfitta definitiva dei </a:t>
            </a:r>
            <a:r>
              <a:rPr lang="it-IT" baseline="0" dirty="0" smtClean="0"/>
              <a:t>Galli</a:t>
            </a:r>
          </a:p>
          <a:p>
            <a:pPr>
              <a:buFont typeface="Wingdings"/>
              <a:buChar char="à"/>
            </a:pPr>
            <a:r>
              <a:rPr lang="it-IT" baseline="0" dirty="0" err="1" smtClean="0">
                <a:sym typeface="Wingdings" pitchFamily="2" charset="2"/>
              </a:rPr>
              <a:t>Censismo</a:t>
            </a:r>
            <a:r>
              <a:rPr lang="it-IT" baseline="0" dirty="0" smtClean="0">
                <a:sym typeface="Wingdings" pitchFamily="2" charset="2"/>
              </a:rPr>
              <a:t> </a:t>
            </a:r>
            <a:r>
              <a:rPr lang="it-IT" baseline="0" dirty="0" smtClean="0">
                <a:sym typeface="Wingdings" pitchFamily="2" charset="2"/>
              </a:rPr>
              <a:t>non </a:t>
            </a:r>
            <a:r>
              <a:rPr lang="it-IT" baseline="0" dirty="0" err="1" smtClean="0">
                <a:sym typeface="Wingdings" pitchFamily="2" charset="2"/>
              </a:rPr>
              <a:t>esite</a:t>
            </a:r>
            <a:r>
              <a:rPr lang="it-IT" baseline="0" dirty="0" smtClean="0">
                <a:sym typeface="Wingdings" pitchFamily="2" charset="2"/>
              </a:rPr>
              <a:t> + secondo i nostri moderni </a:t>
            </a:r>
            <a:r>
              <a:rPr lang="it-IT" baseline="0" dirty="0" smtClean="0">
                <a:sym typeface="Wingdings" pitchFamily="2" charset="2"/>
              </a:rPr>
              <a:t>leghisti</a:t>
            </a:r>
          </a:p>
          <a:p>
            <a:pPr>
              <a:buFont typeface="Wingdings"/>
              <a:buNone/>
            </a:pPr>
            <a:r>
              <a:rPr lang="it-IT" baseline="0" dirty="0" smtClean="0">
                <a:sym typeface="Wingdings" pitchFamily="2" charset="2"/>
              </a:rPr>
              <a:t> </a:t>
            </a:r>
            <a:r>
              <a:rPr lang="it-IT" baseline="0" dirty="0" smtClean="0">
                <a:sym typeface="Wingdings" pitchFamily="2" charset="2"/>
              </a:rPr>
              <a:t>deciso controllo dell’area settentrionale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 passo importante è la via </a:t>
            </a:r>
            <a:r>
              <a:rPr lang="it-IT" dirty="0" smtClean="0"/>
              <a:t>Flaminia</a:t>
            </a:r>
            <a:r>
              <a:rPr lang="it-IT" dirty="0" smtClean="0">
                <a:sym typeface="Wingdings" pitchFamily="2" charset="2"/>
              </a:rPr>
              <a:t>,</a:t>
            </a:r>
            <a:r>
              <a:rPr lang="it-IT" baseline="0" dirty="0" smtClean="0">
                <a:sym typeface="Wingdings" pitchFamily="2" charset="2"/>
              </a:rPr>
              <a:t> </a:t>
            </a:r>
            <a:r>
              <a:rPr lang="it-IT" dirty="0" smtClean="0">
                <a:sym typeface="Wingdings" pitchFamily="2" charset="2"/>
              </a:rPr>
              <a:t>in </a:t>
            </a:r>
            <a:r>
              <a:rPr lang="it-IT" dirty="0" smtClean="0">
                <a:sym typeface="Wingdings" pitchFamily="2" charset="2"/>
              </a:rPr>
              <a:t>modo tale da servire in rapido collegamento con </a:t>
            </a:r>
            <a:r>
              <a:rPr lang="it-IT" dirty="0" smtClean="0">
                <a:sym typeface="Wingdings" pitchFamily="2" charset="2"/>
              </a:rPr>
              <a:t>Roma. </a:t>
            </a:r>
          </a:p>
          <a:p>
            <a:r>
              <a:rPr lang="it-IT" dirty="0" smtClean="0">
                <a:sym typeface="Wingdings" pitchFamily="2" charset="2"/>
              </a:rPr>
              <a:t>A</a:t>
            </a:r>
            <a:r>
              <a:rPr lang="it-IT" baseline="0" dirty="0" smtClean="0">
                <a:sym typeface="Wingdings" pitchFamily="2" charset="2"/>
              </a:rPr>
              <a:t> un</a:t>
            </a:r>
            <a:r>
              <a:rPr lang="it-IT" dirty="0" smtClean="0">
                <a:sym typeface="Wingdings" pitchFamily="2" charset="2"/>
              </a:rPr>
              <a:t>a </a:t>
            </a:r>
            <a:r>
              <a:rPr lang="it-IT" dirty="0" smtClean="0">
                <a:sym typeface="Wingdings" pitchFamily="2" charset="2"/>
              </a:rPr>
              <a:t>serie di coloni che lo stesso Gaio Flaminio aveva</a:t>
            </a:r>
            <a:r>
              <a:rPr lang="it-IT" baseline="0" dirty="0" smtClean="0">
                <a:sym typeface="Wingdings" pitchFamily="2" charset="2"/>
              </a:rPr>
              <a:t> dedotto </a:t>
            </a:r>
            <a:r>
              <a:rPr lang="it-IT" baseline="0" dirty="0" smtClean="0">
                <a:sym typeface="Wingdings" pitchFamily="2" charset="2"/>
              </a:rPr>
              <a:t>nel 230 </a:t>
            </a:r>
            <a:r>
              <a:rPr lang="it-IT" baseline="0" dirty="0" smtClean="0">
                <a:sym typeface="Wingdings" pitchFamily="2" charset="2"/>
              </a:rPr>
              <a:t>nell’agro gallico, presi nella 3 guerra </a:t>
            </a:r>
            <a:r>
              <a:rPr lang="it-IT" baseline="0" dirty="0" smtClean="0">
                <a:sym typeface="Wingdings" pitchFamily="2" charset="2"/>
              </a:rPr>
              <a:t>sannitica, viene assegnato terre in </a:t>
            </a:r>
            <a:r>
              <a:rPr lang="it-IT" baseline="0" dirty="0" smtClean="0">
                <a:sym typeface="Wingdings" pitchFamily="2" charset="2"/>
              </a:rPr>
              <a:t>forma </a:t>
            </a:r>
            <a:r>
              <a:rPr lang="it-IT" baseline="0" dirty="0" smtClean="0">
                <a:sym typeface="Wingdings" pitchFamily="2" charset="2"/>
              </a:rPr>
              <a:t>massiccia nel </a:t>
            </a:r>
            <a:r>
              <a:rPr lang="it-IT" baseline="0" dirty="0" smtClean="0">
                <a:sym typeface="Wingdings" pitchFamily="2" charset="2"/>
              </a:rPr>
              <a:t>territorio </a:t>
            </a:r>
            <a:r>
              <a:rPr lang="it-IT" baseline="0" dirty="0" smtClean="0">
                <a:sym typeface="Wingdings" pitchFamily="2" charset="2"/>
              </a:rPr>
              <a:t>gallico.</a:t>
            </a:r>
          </a:p>
          <a:p>
            <a:r>
              <a:rPr lang="it-IT" baseline="0" dirty="0" smtClean="0">
                <a:sym typeface="Wingdings" pitchFamily="2" charset="2"/>
              </a:rPr>
              <a:t>268 </a:t>
            </a:r>
            <a:r>
              <a:rPr lang="it-IT" baseline="0" dirty="0" smtClean="0">
                <a:sym typeface="Wingdings" pitchFamily="2" charset="2"/>
              </a:rPr>
              <a:t>colonia di Rimini per servire gli insediamenti romani della zona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È</a:t>
            </a:r>
            <a:r>
              <a:rPr lang="it-IT" baseline="0" dirty="0" smtClean="0"/>
              <a:t> una c</a:t>
            </a:r>
            <a:r>
              <a:rPr lang="it-IT" dirty="0" smtClean="0"/>
              <a:t>ollocazione strategica</a:t>
            </a:r>
            <a:r>
              <a:rPr lang="it-IT" baseline="0" dirty="0" smtClean="0"/>
              <a:t> con </a:t>
            </a:r>
            <a:r>
              <a:rPr lang="it-IT" dirty="0" smtClean="0"/>
              <a:t>uscita </a:t>
            </a:r>
            <a:r>
              <a:rPr lang="it-IT" dirty="0" smtClean="0"/>
              <a:t>del Po nella valle padana una alla sinistra e l’altro alla </a:t>
            </a:r>
            <a:r>
              <a:rPr lang="it-IT" dirty="0" smtClean="0"/>
              <a:t>destra</a:t>
            </a:r>
            <a:r>
              <a:rPr lang="it-IT" dirty="0" smtClean="0">
                <a:sym typeface="Wingdings" pitchFamily="2" charset="2"/>
              </a:rPr>
              <a:t>,</a:t>
            </a:r>
            <a:r>
              <a:rPr lang="it-IT" baseline="0" dirty="0" smtClean="0">
                <a:sym typeface="Wingdings" pitchFamily="2" charset="2"/>
              </a:rPr>
              <a:t> in </a:t>
            </a:r>
            <a:r>
              <a:rPr lang="it-IT" dirty="0" smtClean="0">
                <a:sym typeface="Wingdings" pitchFamily="2" charset="2"/>
              </a:rPr>
              <a:t>modo</a:t>
            </a:r>
            <a:r>
              <a:rPr lang="it-IT" baseline="0" dirty="0" smtClean="0">
                <a:sym typeface="Wingdings" pitchFamily="2" charset="2"/>
              </a:rPr>
              <a:t> da</a:t>
            </a:r>
            <a:r>
              <a:rPr lang="it-IT" dirty="0" smtClean="0">
                <a:sym typeface="Wingdings" pitchFamily="2" charset="2"/>
              </a:rPr>
              <a:t> </a:t>
            </a:r>
            <a:r>
              <a:rPr lang="it-IT" dirty="0" smtClean="0">
                <a:sym typeface="Wingdings" pitchFamily="2" charset="2"/>
              </a:rPr>
              <a:t>controllare l’alto corso fluviale </a:t>
            </a:r>
            <a:r>
              <a:rPr lang="it-IT" dirty="0" smtClean="0">
                <a:sym typeface="Wingdings" pitchFamily="2" charset="2"/>
              </a:rPr>
              <a:t>del Po </a:t>
            </a:r>
            <a:r>
              <a:rPr lang="it-IT" dirty="0" smtClean="0">
                <a:sym typeface="Wingdings" pitchFamily="2" charset="2"/>
              </a:rPr>
              <a:t>quando esce dalla pianura padana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Personaggio particolare, singolare</a:t>
            </a:r>
            <a:r>
              <a:rPr lang="it-IT" baseline="0" dirty="0" smtClean="0"/>
              <a:t> perché tribuno della plebe 230, vince la forte opposizione del </a:t>
            </a:r>
            <a:r>
              <a:rPr lang="it-IT" baseline="0" dirty="0" smtClean="0"/>
              <a:t>senato e fu visto </a:t>
            </a:r>
            <a:r>
              <a:rPr lang="it-IT" baseline="0" dirty="0" smtClean="0"/>
              <a:t>dalla tradizione annalistica come isolato all’interno del </a:t>
            </a:r>
            <a:r>
              <a:rPr lang="it-IT" baseline="0" dirty="0" smtClean="0"/>
              <a:t>senato</a:t>
            </a:r>
          </a:p>
          <a:p>
            <a:r>
              <a:rPr lang="it-IT" baseline="0" dirty="0" smtClean="0">
                <a:sym typeface="Wingdings" pitchFamily="2" charset="2"/>
              </a:rPr>
              <a:t> </a:t>
            </a:r>
            <a:r>
              <a:rPr lang="it-IT" baseline="0" dirty="0" smtClean="0">
                <a:sym typeface="Wingdings" pitchFamily="2" charset="2"/>
              </a:rPr>
              <a:t>in realtà per la propria carriera politica censura 220 e consolato 217 doveva avere un </a:t>
            </a:r>
            <a:r>
              <a:rPr lang="it-IT" baseline="0" dirty="0" smtClean="0">
                <a:sym typeface="Wingdings" pitchFamily="2" charset="2"/>
              </a:rPr>
              <a:t>seguito ben folto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Legge che impone</a:t>
            </a:r>
            <a:r>
              <a:rPr lang="it-IT" baseline="0" dirty="0" smtClean="0"/>
              <a:t> un limite di possesso di navi </a:t>
            </a:r>
            <a:r>
              <a:rPr lang="it-IT" baseline="0" dirty="0" smtClean="0"/>
              <a:t>commerciali</a:t>
            </a:r>
            <a:r>
              <a:rPr lang="it-IT" baseline="0" dirty="0" smtClean="0">
                <a:sym typeface="Wingdings" pitchFamily="2" charset="2"/>
              </a:rPr>
              <a:t> e </a:t>
            </a:r>
            <a:r>
              <a:rPr lang="it-IT" baseline="0" dirty="0" smtClean="0">
                <a:sym typeface="Wingdings" pitchFamily="2" charset="2"/>
              </a:rPr>
              <a:t>provvedimento stessi anni degli appalti pubblici, presentato in toni </a:t>
            </a:r>
            <a:r>
              <a:rPr lang="it-IT" baseline="0" dirty="0" smtClean="0">
                <a:sym typeface="Wingdings" pitchFamily="2" charset="2"/>
              </a:rPr>
              <a:t>moralistici: </a:t>
            </a:r>
            <a:r>
              <a:rPr lang="it-IT" baseline="0" dirty="0" smtClean="0">
                <a:sym typeface="Wingdings" pitchFamily="2" charset="2"/>
              </a:rPr>
              <a:t>unico guadagno lecito proviene dalla coltivazione dei campi </a:t>
            </a:r>
            <a:r>
              <a:rPr lang="it-IT" baseline="0" dirty="0" smtClean="0">
                <a:sym typeface="Wingdings" pitchFamily="2" charset="2"/>
              </a:rPr>
              <a:t> e altre </a:t>
            </a:r>
            <a:r>
              <a:rPr lang="it-IT" baseline="0" dirty="0" smtClean="0">
                <a:sym typeface="Wingdings" pitchFamily="2" charset="2"/>
              </a:rPr>
              <a:t>forme di remunerazione </a:t>
            </a:r>
            <a:r>
              <a:rPr lang="it-IT" baseline="0" dirty="0" smtClean="0">
                <a:sym typeface="Wingdings" pitchFamily="2" charset="2"/>
              </a:rPr>
              <a:t>sarebbero </a:t>
            </a:r>
            <a:r>
              <a:rPr lang="it-IT" baseline="0" dirty="0" smtClean="0">
                <a:sym typeface="Wingdings" pitchFamily="2" charset="2"/>
              </a:rPr>
              <a:t>altamente </a:t>
            </a:r>
            <a:r>
              <a:rPr lang="it-IT" baseline="0" dirty="0" smtClean="0">
                <a:sym typeface="Wingdings" pitchFamily="2" charset="2"/>
              </a:rPr>
              <a:t>discutibili</a:t>
            </a:r>
          </a:p>
          <a:p>
            <a:r>
              <a:rPr lang="it-IT" baseline="0" dirty="0" smtClean="0">
                <a:sym typeface="Wingdings" pitchFamily="2" charset="2"/>
              </a:rPr>
              <a:t>La conseguenza maggiore però è l’impedimento </a:t>
            </a:r>
            <a:r>
              <a:rPr lang="it-IT" baseline="0" dirty="0" smtClean="0">
                <a:sym typeface="Wingdings" pitchFamily="2" charset="2"/>
              </a:rPr>
              <a:t>ai cavalieri all’accesso nel senato </a:t>
            </a:r>
            <a:r>
              <a:rPr lang="it-IT" baseline="0" dirty="0" smtClean="0">
                <a:sym typeface="Wingdings" pitchFamily="2" charset="2"/>
              </a:rPr>
              <a:t>(li avrebbe salvaguardati dagli </a:t>
            </a:r>
            <a:r>
              <a:rPr lang="it-IT" baseline="0" dirty="0" err="1" smtClean="0">
                <a:sym typeface="Wingdings" pitchFamily="2" charset="2"/>
              </a:rPr>
              <a:t>equites</a:t>
            </a:r>
            <a:r>
              <a:rPr lang="it-IT" baseline="0" dirty="0" smtClean="0">
                <a:sym typeface="Wingdings" pitchFamily="2" charset="2"/>
              </a:rPr>
              <a:t>)</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Cartagine</a:t>
            </a:r>
            <a:r>
              <a:rPr lang="it-IT" dirty="0" smtClean="0"/>
              <a:t> </a:t>
            </a:r>
            <a:r>
              <a:rPr lang="it-IT" dirty="0" smtClean="0"/>
              <a:t>perde la </a:t>
            </a:r>
            <a:r>
              <a:rPr lang="it-IT" dirty="0" smtClean="0"/>
              <a:t>Sicilia, </a:t>
            </a:r>
            <a:r>
              <a:rPr lang="it-IT" dirty="0" smtClean="0"/>
              <a:t>la</a:t>
            </a:r>
            <a:r>
              <a:rPr lang="it-IT" baseline="0" dirty="0" smtClean="0"/>
              <a:t> </a:t>
            </a:r>
            <a:r>
              <a:rPr lang="it-IT" dirty="0" smtClean="0"/>
              <a:t>Corsica </a:t>
            </a:r>
            <a:r>
              <a:rPr lang="it-IT" dirty="0" smtClean="0"/>
              <a:t>e </a:t>
            </a:r>
            <a:r>
              <a:rPr lang="it-IT" dirty="0" smtClean="0"/>
              <a:t>la Sardegna</a:t>
            </a:r>
          </a:p>
          <a:p>
            <a:pPr>
              <a:buFont typeface="Wingdings"/>
              <a:buChar char="à"/>
            </a:pPr>
            <a:r>
              <a:rPr lang="it-IT" baseline="0" dirty="0" smtClean="0">
                <a:sym typeface="Wingdings" pitchFamily="2" charset="2"/>
              </a:rPr>
              <a:t>Il </a:t>
            </a:r>
            <a:r>
              <a:rPr lang="it-IT" baseline="0" dirty="0" smtClean="0"/>
              <a:t>trattato </a:t>
            </a:r>
            <a:r>
              <a:rPr lang="it-IT" baseline="0" dirty="0" smtClean="0"/>
              <a:t>che impone ai cartaginesi </a:t>
            </a:r>
            <a:r>
              <a:rPr lang="it-IT" baseline="0" dirty="0" smtClean="0"/>
              <a:t>è di 3.200 </a:t>
            </a:r>
            <a:r>
              <a:rPr lang="it-IT" baseline="0" dirty="0" smtClean="0"/>
              <a:t>talenti di </a:t>
            </a:r>
            <a:r>
              <a:rPr lang="it-IT" baseline="0" dirty="0" smtClean="0"/>
              <a:t>argento</a:t>
            </a:r>
          </a:p>
          <a:p>
            <a:pPr>
              <a:buFont typeface="Wingdings"/>
              <a:buChar char="à"/>
            </a:pPr>
            <a:r>
              <a:rPr lang="it-IT" baseline="0" dirty="0" err="1" smtClean="0"/>
              <a:t>Cartagine</a:t>
            </a:r>
            <a:r>
              <a:rPr lang="it-IT" baseline="0" dirty="0" smtClean="0"/>
              <a:t> cerca di recuperare terreni e risorse </a:t>
            </a:r>
            <a:r>
              <a:rPr lang="it-IT" baseline="0" dirty="0" err="1" smtClean="0"/>
              <a:t>economichee</a:t>
            </a:r>
            <a:r>
              <a:rPr lang="it-IT" baseline="0" dirty="0" smtClean="0"/>
              <a:t>, di riarmarsi e di crescere nuovamente </a:t>
            </a:r>
          </a:p>
          <a:p>
            <a:pPr>
              <a:buFont typeface="Wingdings"/>
              <a:buChar char="à"/>
            </a:pPr>
            <a:r>
              <a:rPr lang="it-IT" baseline="0" dirty="0" smtClean="0"/>
              <a:t>L’ area selezionata è la Spagna e </a:t>
            </a:r>
            <a:r>
              <a:rPr lang="it-IT" baseline="0" dirty="0" err="1" smtClean="0"/>
              <a:t>Amilcare</a:t>
            </a:r>
            <a:r>
              <a:rPr lang="it-IT" baseline="0" dirty="0" smtClean="0"/>
              <a:t> Barca si impegna nella conquista di tale area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Discussioni a </a:t>
            </a:r>
            <a:r>
              <a:rPr lang="it-IT" dirty="0" err="1" smtClean="0"/>
              <a:t>Cartagine</a:t>
            </a:r>
            <a:r>
              <a:rPr lang="it-IT" dirty="0" smtClean="0"/>
              <a:t>, la Spagna aveva risorse minerarie</a:t>
            </a:r>
            <a:r>
              <a:rPr lang="it-IT" baseline="0" dirty="0" smtClean="0"/>
              <a:t> enormi oro e argento, e mercenari attività principale, </a:t>
            </a:r>
            <a:r>
              <a:rPr lang="it-IT" baseline="0" dirty="0" err="1" smtClean="0"/>
              <a:t>cartagine</a:t>
            </a:r>
            <a:r>
              <a:rPr lang="it-IT" baseline="0" dirty="0" smtClean="0"/>
              <a:t> non dispone d un </a:t>
            </a:r>
            <a:r>
              <a:rPr lang="it-IT" baseline="0" dirty="0" err="1" smtClean="0"/>
              <a:t>esrcito</a:t>
            </a:r>
            <a:r>
              <a:rPr lang="it-IT" baseline="0" dirty="0" smtClean="0"/>
              <a:t> cittadino pertanto Spagna ideale espansione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Amilcare</a:t>
            </a:r>
            <a:r>
              <a:rPr lang="it-IT" baseline="0" dirty="0" smtClean="0"/>
              <a:t> Barca sviluppa la sua azione senza dipendere dalla madrepatria autonomia sul piano economico e militare che fa coniare moneta in Spagna con la propria effige proseguita dai suoi 2 </a:t>
            </a:r>
            <a:r>
              <a:rPr lang="it-IT" baseline="0" dirty="0" smtClean="0"/>
              <a:t>predecessori</a:t>
            </a:r>
          </a:p>
          <a:p>
            <a:pPr>
              <a:buFont typeface="Wingdings"/>
              <a:buChar char="à"/>
            </a:pPr>
            <a:r>
              <a:rPr lang="it-IT" baseline="0" dirty="0" smtClean="0">
                <a:sym typeface="Wingdings" pitchFamily="2" charset="2"/>
              </a:rPr>
              <a:t>Roma avverte il pericolo </a:t>
            </a:r>
            <a:r>
              <a:rPr lang="it-IT" baseline="0" dirty="0" smtClean="0">
                <a:sym typeface="Wingdings" pitchFamily="2" charset="2"/>
              </a:rPr>
              <a:t>della sua alleata </a:t>
            </a:r>
            <a:r>
              <a:rPr lang="it-IT" baseline="0" dirty="0" smtClean="0">
                <a:sym typeface="Wingdings" pitchFamily="2" charset="2"/>
              </a:rPr>
              <a:t>Marsiglia </a:t>
            </a:r>
            <a:r>
              <a:rPr lang="it-IT" baseline="0" dirty="0" smtClean="0">
                <a:sym typeface="Wingdings" pitchFamily="2" charset="2"/>
              </a:rPr>
              <a:t>come possibile </a:t>
            </a:r>
            <a:r>
              <a:rPr lang="it-IT" baseline="0" dirty="0" smtClean="0">
                <a:sym typeface="Wingdings" pitchFamily="2" charset="2"/>
              </a:rPr>
              <a:t>espansione dato che </a:t>
            </a:r>
            <a:r>
              <a:rPr lang="it-IT" baseline="0" dirty="0" err="1" smtClean="0">
                <a:sym typeface="Wingdings" pitchFamily="2" charset="2"/>
              </a:rPr>
              <a:t>Cartagine</a:t>
            </a:r>
            <a:r>
              <a:rPr lang="it-IT" baseline="0" dirty="0" smtClean="0">
                <a:sym typeface="Wingdings" pitchFamily="2" charset="2"/>
              </a:rPr>
              <a:t> </a:t>
            </a:r>
            <a:r>
              <a:rPr lang="it-IT" baseline="0" dirty="0" err="1" smtClean="0">
                <a:sym typeface="Wingdings" pitchFamily="2" charset="2"/>
              </a:rPr>
              <a:t>veva</a:t>
            </a:r>
            <a:r>
              <a:rPr lang="it-IT" baseline="0" dirty="0" smtClean="0">
                <a:sym typeface="Wingdings" pitchFamily="2" charset="2"/>
              </a:rPr>
              <a:t> </a:t>
            </a:r>
            <a:r>
              <a:rPr lang="it-IT" baseline="0" dirty="0" smtClean="0">
                <a:sym typeface="Wingdings" pitchFamily="2" charset="2"/>
              </a:rPr>
              <a:t>costituito una serie </a:t>
            </a:r>
            <a:r>
              <a:rPr lang="it-IT" baseline="0" dirty="0" smtClean="0">
                <a:sym typeface="Wingdings" pitchFamily="2" charset="2"/>
              </a:rPr>
              <a:t>di colonie </a:t>
            </a:r>
            <a:r>
              <a:rPr lang="it-IT" baseline="0" dirty="0" smtClean="0">
                <a:sym typeface="Wingdings" pitchFamily="2" charset="2"/>
              </a:rPr>
              <a:t>in </a:t>
            </a:r>
            <a:r>
              <a:rPr lang="it-IT" baseline="0" dirty="0" smtClean="0">
                <a:sym typeface="Wingdings" pitchFamily="2" charset="2"/>
              </a:rPr>
              <a:t>Spagna</a:t>
            </a:r>
          </a:p>
          <a:p>
            <a:pPr>
              <a:buFont typeface="Wingdings"/>
              <a:buNone/>
            </a:pPr>
            <a:r>
              <a:rPr lang="it-IT" baseline="0" dirty="0" smtClean="0">
                <a:sym typeface="Wingdings" pitchFamily="2" charset="2"/>
              </a:rPr>
              <a:t> </a:t>
            </a:r>
            <a:r>
              <a:rPr lang="it-IT" baseline="0" dirty="0" smtClean="0">
                <a:sym typeface="Wingdings" pitchFamily="2" charset="2"/>
              </a:rPr>
              <a:t>226 trattato dell’Ebro a </a:t>
            </a:r>
            <a:r>
              <a:rPr lang="it-IT" baseline="0" dirty="0" smtClean="0">
                <a:sym typeface="Wingdings" pitchFamily="2" charset="2"/>
              </a:rPr>
              <a:t>piedi dei monti </a:t>
            </a:r>
            <a:r>
              <a:rPr lang="it-IT" baseline="0" dirty="0" err="1" smtClean="0">
                <a:sym typeface="Wingdings" pitchFamily="2" charset="2"/>
              </a:rPr>
              <a:t>Pinerei</a:t>
            </a:r>
            <a:r>
              <a:rPr lang="it-IT" baseline="0" dirty="0" smtClean="0">
                <a:sym typeface="Wingdings" pitchFamily="2" charset="2"/>
              </a:rPr>
              <a:t>: aree di competenza </a:t>
            </a:r>
            <a:r>
              <a:rPr lang="it-IT" baseline="0" dirty="0" smtClean="0">
                <a:sym typeface="Wingdings" pitchFamily="2" charset="2"/>
              </a:rPr>
              <a:t>romana</a:t>
            </a:r>
          </a:p>
          <a:p>
            <a:pPr>
              <a:buFont typeface="Wingdings"/>
              <a:buChar char="à"/>
            </a:pPr>
            <a:r>
              <a:rPr lang="it-IT" baseline="0" dirty="0" smtClean="0">
                <a:sym typeface="Wingdings" pitchFamily="2" charset="2"/>
              </a:rPr>
              <a:t> </a:t>
            </a:r>
            <a:r>
              <a:rPr lang="it-IT" baseline="0" dirty="0" smtClean="0">
                <a:sym typeface="Wingdings" pitchFamily="2" charset="2"/>
              </a:rPr>
              <a:t>trattato </a:t>
            </a:r>
            <a:r>
              <a:rPr lang="it-IT" baseline="0" dirty="0" smtClean="0">
                <a:sym typeface="Wingdings" pitchFamily="2" charset="2"/>
              </a:rPr>
              <a:t>privilegia </a:t>
            </a:r>
            <a:r>
              <a:rPr lang="it-IT" baseline="0" dirty="0" err="1" smtClean="0">
                <a:sym typeface="Wingdings" pitchFamily="2" charset="2"/>
              </a:rPr>
              <a:t>Cartagine</a:t>
            </a:r>
            <a:r>
              <a:rPr lang="it-IT" baseline="0" dirty="0" smtClean="0">
                <a:sym typeface="Wingdings" pitchFamily="2" charset="2"/>
              </a:rPr>
              <a:t> </a:t>
            </a:r>
            <a:r>
              <a:rPr lang="it-IT" baseline="0" dirty="0" smtClean="0">
                <a:sym typeface="Wingdings" pitchFamily="2" charset="2"/>
              </a:rPr>
              <a:t>con </a:t>
            </a:r>
            <a:r>
              <a:rPr lang="it-IT" baseline="0" dirty="0" smtClean="0">
                <a:sym typeface="Wingdings" pitchFamily="2" charset="2"/>
              </a:rPr>
              <a:t>una serie di giacimenti minerari anche a ridosso dei Pirenei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17</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Annibale succede ad Asdrubale</a:t>
            </a:r>
            <a:r>
              <a:rPr lang="it-IT" baseline="0" dirty="0" smtClean="0"/>
              <a:t> sviluppando una politica molto </a:t>
            </a:r>
            <a:r>
              <a:rPr lang="it-IT" baseline="0" dirty="0" smtClean="0"/>
              <a:t>più </a:t>
            </a:r>
            <a:r>
              <a:rPr lang="it-IT" baseline="0" dirty="0" smtClean="0"/>
              <a:t>aggressiva </a:t>
            </a:r>
            <a:r>
              <a:rPr lang="it-IT" baseline="0" dirty="0" smtClean="0"/>
              <a:t>e anche </a:t>
            </a:r>
            <a:r>
              <a:rPr lang="it-IT" baseline="0" dirty="0" smtClean="0"/>
              <a:t>i </a:t>
            </a:r>
            <a:r>
              <a:rPr lang="it-IT" baseline="0" dirty="0" smtClean="0"/>
              <a:t>Romani. </a:t>
            </a:r>
            <a:r>
              <a:rPr lang="it-IT" baseline="0" dirty="0" smtClean="0"/>
              <a:t>non si sa prima o </a:t>
            </a:r>
            <a:r>
              <a:rPr lang="it-IT" baseline="0" dirty="0" smtClean="0"/>
              <a:t>dopo, </a:t>
            </a:r>
            <a:r>
              <a:rPr lang="it-IT" baseline="0" dirty="0" smtClean="0"/>
              <a:t>si allearono con </a:t>
            </a:r>
            <a:r>
              <a:rPr lang="it-IT" baseline="0" dirty="0" err="1" smtClean="0"/>
              <a:t>Sagunto</a:t>
            </a:r>
            <a:r>
              <a:rPr lang="it-IT" baseline="0" dirty="0" smtClean="0"/>
              <a:t> a sud </a:t>
            </a:r>
            <a:r>
              <a:rPr lang="it-IT" baseline="0" dirty="0" smtClean="0"/>
              <a:t>dell’Ebro (</a:t>
            </a:r>
            <a:r>
              <a:rPr lang="it-IT" baseline="0" dirty="0" smtClean="0"/>
              <a:t>patente violazione romana?) nella sfera di influenza </a:t>
            </a:r>
            <a:r>
              <a:rPr lang="it-IT" baseline="0" dirty="0" smtClean="0"/>
              <a:t>cartaginese. </a:t>
            </a:r>
          </a:p>
          <a:p>
            <a:r>
              <a:rPr lang="it-IT" baseline="0" dirty="0" smtClean="0">
                <a:sym typeface="Wingdings" pitchFamily="2" charset="2"/>
              </a:rPr>
              <a:t></a:t>
            </a:r>
            <a:r>
              <a:rPr lang="it-IT" baseline="0" dirty="0" smtClean="0"/>
              <a:t>Annibale </a:t>
            </a:r>
            <a:r>
              <a:rPr lang="it-IT" baseline="0" dirty="0" smtClean="0"/>
              <a:t>assedia </a:t>
            </a:r>
            <a:r>
              <a:rPr lang="it-IT" baseline="0" dirty="0" err="1" smtClean="0"/>
              <a:t>Sagunto</a:t>
            </a:r>
            <a:r>
              <a:rPr lang="it-IT" baseline="0" dirty="0" smtClean="0"/>
              <a:t> pertanto scaturisce una reazione romana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19</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Ambasceria a </a:t>
            </a:r>
            <a:r>
              <a:rPr lang="it-IT" dirty="0" err="1" smtClean="0"/>
              <a:t>Cartagine</a:t>
            </a:r>
            <a:r>
              <a:rPr lang="it-IT" dirty="0" smtClean="0"/>
              <a:t> richiedendo</a:t>
            </a:r>
            <a:r>
              <a:rPr lang="it-IT" baseline="0" dirty="0" smtClean="0"/>
              <a:t> di astenersi da </a:t>
            </a:r>
            <a:r>
              <a:rPr lang="it-IT" baseline="0" dirty="0" err="1" smtClean="0"/>
              <a:t>Sagunto</a:t>
            </a:r>
            <a:r>
              <a:rPr lang="it-IT" baseline="0" dirty="0" smtClean="0"/>
              <a:t>, presa però espugnata e presa riprendono la città e dichiarano guerra-</a:t>
            </a:r>
            <a:r>
              <a:rPr lang="it-IT" baseline="0" dirty="0" smtClean="0">
                <a:sym typeface="Wingdings" pitchFamily="2" charset="2"/>
              </a:rPr>
              <a:t> piani strategico a tenaglia esercito consolare in Spagna e </a:t>
            </a:r>
            <a:r>
              <a:rPr lang="it-IT" baseline="0" dirty="0" err="1" smtClean="0">
                <a:sym typeface="Wingdings" pitchFamily="2" charset="2"/>
              </a:rPr>
              <a:t>Cartagine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20</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Unica soluzione</a:t>
            </a:r>
            <a:r>
              <a:rPr lang="it-IT" baseline="0" dirty="0" smtClean="0"/>
              <a:t> per un successo di Annibale è di attaccare in Italia in modo tale </a:t>
            </a:r>
            <a:r>
              <a:rPr lang="it-IT" baseline="0" dirty="0" smtClean="0"/>
              <a:t>da </a:t>
            </a:r>
            <a:r>
              <a:rPr lang="it-IT" baseline="0" dirty="0" smtClean="0"/>
              <a:t>sfasciare il sistema di alleanze caratteristico di Roma </a:t>
            </a:r>
            <a:r>
              <a:rPr lang="it-IT" baseline="0" dirty="0" smtClean="0"/>
              <a:t>e dei suoi contingenti alleati</a:t>
            </a:r>
          </a:p>
          <a:p>
            <a:pPr>
              <a:buFont typeface="Wingdings"/>
              <a:buChar char="à"/>
            </a:pPr>
            <a:r>
              <a:rPr lang="it-IT" baseline="0" dirty="0" smtClean="0">
                <a:sym typeface="Wingdings" pitchFamily="2" charset="2"/>
              </a:rPr>
              <a:t>La riserva enorme degli Alleati convince Annibale a portare guerra </a:t>
            </a:r>
            <a:r>
              <a:rPr lang="it-IT" baseline="0" dirty="0" smtClean="0">
                <a:sym typeface="Wingdings" pitchFamily="2" charset="2"/>
              </a:rPr>
              <a:t>in </a:t>
            </a:r>
            <a:r>
              <a:rPr lang="it-IT" baseline="0" dirty="0" smtClean="0">
                <a:sym typeface="Wingdings" pitchFamily="2" charset="2"/>
              </a:rPr>
              <a:t>Italia e </a:t>
            </a:r>
            <a:r>
              <a:rPr lang="it-IT" baseline="0" dirty="0" smtClean="0">
                <a:sym typeface="Wingdings" pitchFamily="2" charset="2"/>
              </a:rPr>
              <a:t>di stressare gli alleati </a:t>
            </a:r>
            <a:r>
              <a:rPr lang="it-IT" baseline="0" dirty="0" smtClean="0">
                <a:sym typeface="Wingdings" pitchFamily="2" charset="2"/>
              </a:rPr>
              <a:t>italici</a:t>
            </a:r>
          </a:p>
          <a:p>
            <a:pPr>
              <a:buFont typeface="Wingdings"/>
              <a:buChar char="à"/>
            </a:pPr>
            <a:r>
              <a:rPr lang="it-IT" baseline="0" dirty="0" smtClean="0">
                <a:sym typeface="Wingdings" pitchFamily="2" charset="2"/>
              </a:rPr>
              <a:t> </a:t>
            </a:r>
            <a:r>
              <a:rPr lang="it-IT" baseline="0" dirty="0" smtClean="0">
                <a:sym typeface="Wingdings" pitchFamily="2" charset="2"/>
              </a:rPr>
              <a:t>Annibale </a:t>
            </a:r>
            <a:r>
              <a:rPr lang="it-IT" baseline="0" dirty="0" smtClean="0">
                <a:sym typeface="Wingdings" pitchFamily="2" charset="2"/>
              </a:rPr>
              <a:t>ottenendo </a:t>
            </a:r>
            <a:r>
              <a:rPr lang="it-IT" baseline="0" dirty="0" smtClean="0">
                <a:sym typeface="Wingdings" pitchFamily="2" charset="2"/>
              </a:rPr>
              <a:t>uno spostamento </a:t>
            </a:r>
            <a:r>
              <a:rPr lang="it-IT" baseline="0" dirty="0" smtClean="0">
                <a:sym typeface="Wingdings" pitchFamily="2" charset="2"/>
              </a:rPr>
              <a:t>dei favori degli alleati italici avrebbe procurato un ridimensionamento </a:t>
            </a:r>
            <a:r>
              <a:rPr lang="it-IT" baseline="0" dirty="0" smtClean="0">
                <a:sym typeface="Wingdings" pitchFamily="2" charset="2"/>
              </a:rPr>
              <a:t>di Roma, a quel punto </a:t>
            </a:r>
            <a:r>
              <a:rPr lang="it-IT" baseline="0" dirty="0" smtClean="0">
                <a:sym typeface="Wingdings" pitchFamily="2" charset="2"/>
              </a:rPr>
              <a:t>avrebbe </a:t>
            </a:r>
            <a:r>
              <a:rPr lang="it-IT" baseline="0" dirty="0" err="1" smtClean="0">
                <a:sym typeface="Wingdings" pitchFamily="2" charset="2"/>
              </a:rPr>
              <a:t>ostituito</a:t>
            </a:r>
            <a:r>
              <a:rPr lang="it-IT" baseline="0" dirty="0" smtClean="0">
                <a:sym typeface="Wingdings" pitchFamily="2" charset="2"/>
              </a:rPr>
              <a:t> </a:t>
            </a:r>
            <a:r>
              <a:rPr lang="it-IT" baseline="0" dirty="0" smtClean="0">
                <a:sym typeface="Wingdings" pitchFamily="2" charset="2"/>
              </a:rPr>
              <a:t>Roma con </a:t>
            </a:r>
            <a:r>
              <a:rPr lang="it-IT" baseline="0" dirty="0" err="1" smtClean="0">
                <a:sym typeface="Wingdings" pitchFamily="2" charset="2"/>
              </a:rPr>
              <a:t>Cartagine</a:t>
            </a:r>
            <a:r>
              <a:rPr lang="it-IT" baseline="0" dirty="0" smtClean="0">
                <a:sym typeface="Wingdings" pitchFamily="2" charset="2"/>
              </a:rPr>
              <a:t> e avere </a:t>
            </a:r>
            <a:r>
              <a:rPr lang="it-IT" baseline="0" dirty="0" smtClean="0">
                <a:sym typeface="Wingdings" pitchFamily="2" charset="2"/>
              </a:rPr>
              <a:t>cosi il controllo dell’Italia </a:t>
            </a:r>
            <a:endParaRPr lang="it-IT" baseline="0" dirty="0" smtClean="0">
              <a:sym typeface="Wingdings" pitchFamily="2" charset="2"/>
            </a:endParaRPr>
          </a:p>
          <a:p>
            <a:pPr>
              <a:buFont typeface="Wingdings"/>
              <a:buChar char="à"/>
            </a:pPr>
            <a:r>
              <a:rPr lang="it-IT" baseline="0" dirty="0" smtClean="0">
                <a:sym typeface="Wingdings" pitchFamily="2" charset="2"/>
              </a:rPr>
              <a:t>all’inizio </a:t>
            </a:r>
            <a:r>
              <a:rPr lang="it-IT" baseline="0" dirty="0" smtClean="0">
                <a:sym typeface="Wingdings" pitchFamily="2" charset="2"/>
              </a:rPr>
              <a:t>sembra </a:t>
            </a:r>
            <a:r>
              <a:rPr lang="it-IT" baseline="0" dirty="0" smtClean="0">
                <a:sym typeface="Wingdings" pitchFamily="2" charset="2"/>
              </a:rPr>
              <a:t>funzionare siccome i </a:t>
            </a:r>
            <a:r>
              <a:rPr lang="it-IT" baseline="0" dirty="0" smtClean="0">
                <a:sym typeface="Wingdings" pitchFamily="2" charset="2"/>
              </a:rPr>
              <a:t>magistrati romani dimostrano di essere alquanto incapaci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21</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Scontri campali e utilizzo</a:t>
            </a:r>
            <a:r>
              <a:rPr lang="it-IT" baseline="0" dirty="0" smtClean="0"/>
              <a:t> della stessa </a:t>
            </a:r>
            <a:r>
              <a:rPr lang="it-IT" baseline="0" dirty="0" smtClean="0"/>
              <a:t>tattica da parte di Annibale</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baseline="0" dirty="0" err="1" smtClean="0">
                <a:sym typeface="Wingdings" pitchFamily="2" charset="2"/>
              </a:rPr>
              <a:t>Cannae</a:t>
            </a:r>
            <a:r>
              <a:rPr lang="it-IT" baseline="0" dirty="0" smtClean="0">
                <a:sym typeface="Wingdings" pitchFamily="2" charset="2"/>
              </a:rPr>
              <a:t> </a:t>
            </a:r>
            <a:r>
              <a:rPr lang="it-IT" baseline="0" dirty="0" smtClean="0">
                <a:sym typeface="Wingdings" pitchFamily="2" charset="2"/>
              </a:rPr>
              <a:t>si trova in Puglia sembra essere raggiunto l’obiettivo di spezzare l’area e rete di alleanze in </a:t>
            </a:r>
            <a:r>
              <a:rPr lang="it-IT" baseline="0" dirty="0" smtClean="0">
                <a:sym typeface="Wingdings" pitchFamily="2" charset="2"/>
              </a:rPr>
              <a:t>Italia. </a:t>
            </a:r>
            <a:r>
              <a:rPr lang="it-IT" baseline="0" dirty="0" smtClean="0">
                <a:sym typeface="Wingdings" pitchFamily="2" charset="2"/>
              </a:rPr>
              <a:t>perché Capua si sposta dalla parte di Annibale, Siracusa </a:t>
            </a:r>
            <a:r>
              <a:rPr lang="it-IT" baseline="0" dirty="0" smtClean="0">
                <a:sym typeface="Wingdings" pitchFamily="2" charset="2"/>
              </a:rPr>
              <a:t>, </a:t>
            </a:r>
            <a:r>
              <a:rPr lang="it-IT" baseline="0" dirty="0" smtClean="0">
                <a:sym typeface="Wingdings" pitchFamily="2" charset="2"/>
              </a:rPr>
              <a:t>Taranto, </a:t>
            </a:r>
            <a:r>
              <a:rPr lang="it-IT" baseline="0" dirty="0" smtClean="0">
                <a:sym typeface="Wingdings" pitchFamily="2" charset="2"/>
              </a:rPr>
              <a:t>Capua passano dalla parte di Annibale: l’obiettivo </a:t>
            </a:r>
            <a:r>
              <a:rPr lang="it-IT" baseline="0" dirty="0" smtClean="0">
                <a:sym typeface="Wingdings" pitchFamily="2" charset="2"/>
              </a:rPr>
              <a:t>sembra essere </a:t>
            </a:r>
            <a:r>
              <a:rPr lang="it-IT" baseline="0" dirty="0" smtClean="0">
                <a:sym typeface="Wingdings" pitchFamily="2" charset="2"/>
              </a:rPr>
              <a:t>raggiunto</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baseline="0" dirty="0" smtClean="0">
                <a:sym typeface="Wingdings" pitchFamily="2" charset="2"/>
              </a:rPr>
              <a:t>Ora si ha una d</a:t>
            </a:r>
            <a:r>
              <a:rPr lang="it-IT" dirty="0" smtClean="0"/>
              <a:t>imensione </a:t>
            </a:r>
            <a:r>
              <a:rPr lang="it-IT" dirty="0" smtClean="0"/>
              <a:t>internazionale</a:t>
            </a:r>
            <a:r>
              <a:rPr lang="it-IT" baseline="0" dirty="0" smtClean="0"/>
              <a:t> del </a:t>
            </a:r>
            <a:r>
              <a:rPr lang="it-IT" baseline="0" dirty="0" smtClean="0"/>
              <a:t>conflitto</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baseline="0" dirty="0" smtClean="0">
                <a:sym typeface="Wingdings" pitchFamily="2" charset="2"/>
              </a:rPr>
              <a:t>215 Roma cattura una </a:t>
            </a:r>
            <a:r>
              <a:rPr lang="it-IT" baseline="0" dirty="0" smtClean="0">
                <a:sym typeface="Wingdings" pitchFamily="2" charset="2"/>
              </a:rPr>
              <a:t>nave macedone, con ambasciatore macedone, oltre alla presenza di Annibale in Italia si prospetta una minaccia </a:t>
            </a:r>
            <a:r>
              <a:rPr lang="it-IT" baseline="0" dirty="0" smtClean="0">
                <a:sym typeface="Wingdings" pitchFamily="2" charset="2"/>
              </a:rPr>
              <a:t>macedone</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baseline="0" dirty="0" smtClean="0">
                <a:sym typeface="Wingdings" pitchFamily="2" charset="2"/>
              </a:rPr>
              <a:t>Crisi ed elezione </a:t>
            </a:r>
            <a:r>
              <a:rPr lang="it-IT" baseline="0" dirty="0" smtClean="0">
                <a:sym typeface="Wingdings" pitchFamily="2" charset="2"/>
              </a:rPr>
              <a:t>di Fabio massimo un </a:t>
            </a:r>
            <a:r>
              <a:rPr lang="it-IT" baseline="0" dirty="0" err="1" smtClean="0">
                <a:sym typeface="Wingdings" pitchFamily="2" charset="2"/>
              </a:rPr>
              <a:t>dictator</a:t>
            </a:r>
            <a:r>
              <a:rPr lang="it-IT" baseline="0" dirty="0" smtClean="0">
                <a:sym typeface="Wingdings" pitchFamily="2" charset="2"/>
              </a:rPr>
              <a:t> detto il </a:t>
            </a:r>
            <a:r>
              <a:rPr lang="it-IT" baseline="0" dirty="0" smtClean="0">
                <a:sym typeface="Wingdings" pitchFamily="2" charset="2"/>
              </a:rPr>
              <a:t>Temporeggiatore (non </a:t>
            </a:r>
            <a:r>
              <a:rPr lang="it-IT" baseline="0" dirty="0" smtClean="0">
                <a:sym typeface="Wingdings" pitchFamily="2" charset="2"/>
              </a:rPr>
              <a:t>è un titolo onorifico ma è fortemente critico, politica che si riflette sugli alleati italici, fare terra bruciata attorno al </a:t>
            </a:r>
            <a:r>
              <a:rPr lang="it-IT" baseline="0" dirty="0" smtClean="0">
                <a:sym typeface="Wingdings" pitchFamily="2" charset="2"/>
              </a:rPr>
              <a:t>nemico, ed è </a:t>
            </a:r>
            <a:r>
              <a:rPr lang="it-IT" baseline="0" dirty="0" smtClean="0">
                <a:sym typeface="Wingdings" pitchFamily="2" charset="2"/>
              </a:rPr>
              <a:t>quasi </a:t>
            </a:r>
            <a:r>
              <a:rPr lang="it-IT" baseline="0" dirty="0" err="1" smtClean="0">
                <a:sym typeface="Wingdings" pitchFamily="2" charset="2"/>
              </a:rPr>
              <a:t>dispreggiativo</a:t>
            </a:r>
            <a:r>
              <a:rPr lang="it-IT" baseline="0" dirty="0" smtClean="0">
                <a:sym typeface="Wingdings" pitchFamily="2" charset="2"/>
              </a:rPr>
              <a:t>)</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baseline="0" dirty="0" smtClean="0">
                <a:sym typeface="Wingdings" pitchFamily="2" charset="2"/>
              </a:rPr>
              <a:t>quando </a:t>
            </a:r>
            <a:r>
              <a:rPr lang="it-IT" baseline="0" dirty="0" smtClean="0">
                <a:sym typeface="Wingdings" pitchFamily="2" charset="2"/>
              </a:rPr>
              <a:t>finisce il primo mandato, i consoli attaccano Annibale a </a:t>
            </a:r>
            <a:r>
              <a:rPr lang="it-IT" baseline="0" dirty="0" err="1" smtClean="0">
                <a:sym typeface="Wingdings" pitchFamily="2" charset="2"/>
              </a:rPr>
              <a:t>Cannae</a:t>
            </a:r>
            <a:r>
              <a:rPr lang="it-IT" baseline="0" dirty="0" smtClean="0">
                <a:sym typeface="Wingdings" pitchFamily="2" charset="2"/>
              </a:rPr>
              <a:t> stupidità strategica </a:t>
            </a:r>
            <a:r>
              <a:rPr lang="it-IT" baseline="0" dirty="0" smtClean="0">
                <a:sym typeface="Wingdings" pitchFamily="2" charset="2"/>
              </a:rPr>
              <a:t> e sconfitta bruciante: segue la </a:t>
            </a:r>
            <a:r>
              <a:rPr lang="it-IT" baseline="0" dirty="0" smtClean="0">
                <a:sym typeface="Wingdings" pitchFamily="2" charset="2"/>
              </a:rPr>
              <a:t>pressione dell’opinione </a:t>
            </a:r>
            <a:r>
              <a:rPr lang="it-IT" baseline="0" dirty="0" smtClean="0">
                <a:sym typeface="Wingdings" pitchFamily="2" charset="2"/>
              </a:rPr>
              <a:t>pubblica e si accetta la </a:t>
            </a:r>
            <a:r>
              <a:rPr lang="it-IT" baseline="0" dirty="0" smtClean="0">
                <a:sym typeface="Wingdings" pitchFamily="2" charset="2"/>
              </a:rPr>
              <a:t>strategia di Fabio massimo si percuote sugli </a:t>
            </a:r>
            <a:r>
              <a:rPr lang="it-IT" baseline="0" dirty="0" smtClean="0">
                <a:sym typeface="Wingdings" pitchFamily="2" charset="2"/>
              </a:rPr>
              <a:t>alleati</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it-IT" baseline="0" dirty="0" smtClean="0">
                <a:sym typeface="Wingdings" pitchFamily="2" charset="2"/>
              </a:rPr>
              <a:t> </a:t>
            </a:r>
            <a:r>
              <a:rPr lang="it-IT" baseline="0" dirty="0" smtClean="0">
                <a:sym typeface="Wingdings" pitchFamily="2" charset="2"/>
              </a:rPr>
              <a:t>ora dopo la crisi di </a:t>
            </a:r>
            <a:r>
              <a:rPr lang="it-IT" baseline="0" dirty="0" err="1" smtClean="0">
                <a:sym typeface="Wingdings" pitchFamily="2" charset="2"/>
              </a:rPr>
              <a:t>Cannae</a:t>
            </a:r>
            <a:r>
              <a:rPr lang="it-IT" baseline="0" dirty="0" smtClean="0">
                <a:sym typeface="Wingdings" pitchFamily="2" charset="2"/>
              </a:rPr>
              <a:t> </a:t>
            </a:r>
            <a:r>
              <a:rPr lang="it-IT" baseline="0" dirty="0" err="1" smtClean="0">
                <a:sym typeface="Wingdings" pitchFamily="2" charset="2"/>
              </a:rPr>
              <a:t>dictator</a:t>
            </a:r>
            <a:r>
              <a:rPr lang="it-IT" baseline="0" dirty="0" smtClean="0">
                <a:sym typeface="Wingdings" pitchFamily="2" charset="2"/>
              </a:rPr>
              <a:t> Fabio Massimo affiancato da un </a:t>
            </a:r>
            <a:r>
              <a:rPr lang="it-IT" baseline="0" dirty="0" err="1" smtClean="0">
                <a:sym typeface="Wingdings" pitchFamily="2" charset="2"/>
              </a:rPr>
              <a:t>magister</a:t>
            </a:r>
            <a:r>
              <a:rPr lang="it-IT" baseline="0" dirty="0" smtClean="0">
                <a:sym typeface="Wingdings" pitchFamily="2" charset="2"/>
              </a:rPr>
              <a:t> </a:t>
            </a:r>
            <a:r>
              <a:rPr lang="it-IT" baseline="0" dirty="0" err="1" smtClean="0">
                <a:sym typeface="Wingdings" pitchFamily="2" charset="2"/>
              </a:rPr>
              <a:t>equitum</a:t>
            </a:r>
            <a:r>
              <a:rPr lang="it-IT" baseline="0" dirty="0" smtClean="0">
                <a:sym typeface="Wingdings" pitchFamily="2" charset="2"/>
              </a:rPr>
              <a:t> con pari poteri per la pressione dei comizi </a:t>
            </a:r>
            <a:r>
              <a:rPr lang="it-IT" baseline="0" dirty="0" smtClean="0">
                <a:sym typeface="Wingdings" pitchFamily="2" charset="2"/>
              </a:rPr>
              <a:t>curiati (questo </a:t>
            </a:r>
            <a:r>
              <a:rPr lang="it-IT" baseline="0" dirty="0" smtClean="0">
                <a:sym typeface="Wingdings" pitchFamily="2" charset="2"/>
              </a:rPr>
              <a:t>suo </a:t>
            </a:r>
            <a:r>
              <a:rPr lang="it-IT" baseline="0" dirty="0" smtClean="0">
                <a:sym typeface="Wingdings" pitchFamily="2" charset="2"/>
              </a:rPr>
              <a:t>collega è </a:t>
            </a:r>
            <a:r>
              <a:rPr lang="it-IT" baseline="0" dirty="0" smtClean="0">
                <a:sym typeface="Wingdings" pitchFamily="2" charset="2"/>
              </a:rPr>
              <a:t>un </a:t>
            </a:r>
            <a:r>
              <a:rPr lang="it-IT" baseline="0" dirty="0" smtClean="0">
                <a:sym typeface="Wingdings" pitchFamily="2" charset="2"/>
              </a:rPr>
              <a:t>interventista e </a:t>
            </a:r>
            <a:r>
              <a:rPr lang="it-IT" baseline="0" dirty="0" smtClean="0">
                <a:sym typeface="Wingdings" pitchFamily="2" charset="2"/>
              </a:rPr>
              <a:t>Fabio Massimo lo </a:t>
            </a:r>
            <a:r>
              <a:rPr lang="it-IT" baseline="0" dirty="0" smtClean="0">
                <a:sym typeface="Wingdings" pitchFamily="2" charset="2"/>
              </a:rPr>
              <a:t>salverà)</a:t>
            </a:r>
            <a:endParaRPr lang="it-IT" dirty="0" smtClean="0"/>
          </a:p>
          <a:p>
            <a:r>
              <a:rPr lang="it-IT" dirty="0" smtClean="0"/>
              <a:t>Elezione</a:t>
            </a:r>
            <a:r>
              <a:rPr lang="it-IT" baseline="0" dirty="0" smtClean="0"/>
              <a:t> di 2 consoli plebei </a:t>
            </a:r>
            <a:r>
              <a:rPr lang="it-IT" baseline="0" dirty="0" smtClean="0"/>
              <a:t>fu problema </a:t>
            </a:r>
            <a:r>
              <a:rPr lang="it-IT" baseline="0" dirty="0" smtClean="0"/>
              <a:t>perché non possono essere presi gli </a:t>
            </a:r>
            <a:r>
              <a:rPr lang="it-IT" baseline="0" dirty="0" err="1" smtClean="0"/>
              <a:t>auspicia</a:t>
            </a:r>
            <a:r>
              <a:rPr lang="it-IT" baseline="0" dirty="0" smtClean="0"/>
              <a:t> </a:t>
            </a:r>
            <a:r>
              <a:rPr lang="it-IT" baseline="0" dirty="0" smtClean="0"/>
              <a:t>che devono essere presi </a:t>
            </a:r>
            <a:r>
              <a:rPr lang="it-IT" baseline="0" dirty="0" smtClean="0"/>
              <a:t>soltanto dai </a:t>
            </a:r>
            <a:r>
              <a:rPr lang="it-IT" baseline="0" dirty="0" smtClean="0"/>
              <a:t>patrizi</a:t>
            </a:r>
          </a:p>
          <a:p>
            <a:pPr>
              <a:buFont typeface="Wingdings"/>
              <a:buChar char="à"/>
            </a:pPr>
            <a:r>
              <a:rPr lang="it-IT" baseline="0" dirty="0" smtClean="0">
                <a:sym typeface="Wingdings" pitchFamily="2" charset="2"/>
              </a:rPr>
              <a:t>Claudio </a:t>
            </a:r>
            <a:r>
              <a:rPr lang="it-IT" baseline="0" dirty="0" err="1" smtClean="0">
                <a:sym typeface="Wingdings" pitchFamily="2" charset="2"/>
              </a:rPr>
              <a:t>marcello</a:t>
            </a:r>
            <a:r>
              <a:rPr lang="it-IT" baseline="0" dirty="0" smtClean="0">
                <a:sym typeface="Wingdings" pitchFamily="2" charset="2"/>
              </a:rPr>
              <a:t> si dimette per elezione di un </a:t>
            </a:r>
            <a:r>
              <a:rPr lang="it-IT" baseline="0" dirty="0" smtClean="0">
                <a:sym typeface="Wingdings" pitchFamily="2" charset="2"/>
              </a:rPr>
              <a:t>patrizio</a:t>
            </a:r>
          </a:p>
          <a:p>
            <a:pPr>
              <a:buFont typeface="Wingdings"/>
              <a:buNone/>
            </a:pPr>
            <a:r>
              <a:rPr lang="it-IT" baseline="0" dirty="0" smtClean="0">
                <a:sym typeface="Wingdings" pitchFamily="2" charset="2"/>
              </a:rPr>
              <a:t> </a:t>
            </a:r>
            <a:r>
              <a:rPr lang="it-IT" baseline="0" dirty="0" smtClean="0">
                <a:sym typeface="Wingdings" pitchFamily="2" charset="2"/>
              </a:rPr>
              <a:t>sistema degli appalti 215 per i vettovagliamenti delle truppe assegnate alla Spagna, prima </a:t>
            </a:r>
            <a:r>
              <a:rPr lang="it-IT" baseline="0" dirty="0" smtClean="0">
                <a:sym typeface="Wingdings" pitchFamily="2" charset="2"/>
              </a:rPr>
              <a:t>società </a:t>
            </a:r>
            <a:r>
              <a:rPr lang="it-IT" baseline="0" dirty="0" smtClean="0">
                <a:sym typeface="Wingdings" pitchFamily="2" charset="2"/>
              </a:rPr>
              <a:t>di repubblicani cittadini </a:t>
            </a:r>
            <a:r>
              <a:rPr lang="it-IT" baseline="0" dirty="0" smtClean="0">
                <a:sym typeface="Wingdings" pitchFamily="2" charset="2"/>
              </a:rPr>
              <a:t>ha l’onere </a:t>
            </a:r>
            <a:r>
              <a:rPr lang="it-IT" baseline="0" dirty="0" smtClean="0">
                <a:sym typeface="Wingdings" pitchFamily="2" charset="2"/>
              </a:rPr>
              <a:t>di rifornire le truppe in Spagna, organizzazione di navi affondate quindi imbrogli!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22</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23</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Riconquistata Capua</a:t>
            </a:r>
            <a:r>
              <a:rPr lang="it-IT" baseline="0" dirty="0" smtClean="0"/>
              <a:t> </a:t>
            </a:r>
            <a:r>
              <a:rPr lang="it-IT" baseline="0" dirty="0" smtClean="0"/>
              <a:t>e cessa </a:t>
            </a:r>
            <a:r>
              <a:rPr lang="it-IT" baseline="0" dirty="0" smtClean="0"/>
              <a:t>di essere una città, distruzione amministrativa di Capua, annientata anche dal punto di vista territoriale e diviene </a:t>
            </a:r>
            <a:r>
              <a:rPr lang="it-IT" baseline="0" dirty="0" err="1" smtClean="0"/>
              <a:t>ager</a:t>
            </a:r>
            <a:r>
              <a:rPr lang="it-IT" baseline="0" dirty="0" smtClean="0"/>
              <a:t> </a:t>
            </a:r>
            <a:r>
              <a:rPr lang="it-IT" baseline="0" dirty="0" err="1" smtClean="0"/>
              <a:t>publicus</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24</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25</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Peso del conflitto</a:t>
            </a:r>
            <a:r>
              <a:rPr lang="it-IT" baseline="0" dirty="0" smtClean="0"/>
              <a:t> contro Filippo V</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26</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Spezzare il fronte </a:t>
            </a:r>
            <a:r>
              <a:rPr lang="it-IT" dirty="0" smtClean="0"/>
              <a:t>iberico</a:t>
            </a:r>
            <a:r>
              <a:rPr lang="it-IT" baseline="0" dirty="0" smtClean="0"/>
              <a:t> era l’obbiettivo primario del </a:t>
            </a:r>
            <a:r>
              <a:rPr lang="it-IT" dirty="0" smtClean="0"/>
              <a:t>padre </a:t>
            </a:r>
            <a:r>
              <a:rPr lang="it-IT" dirty="0" smtClean="0"/>
              <a:t>e zio </a:t>
            </a:r>
            <a:r>
              <a:rPr lang="it-IT" dirty="0" smtClean="0"/>
              <a:t>di </a:t>
            </a:r>
            <a:r>
              <a:rPr lang="it-IT" dirty="0" smtClean="0"/>
              <a:t>Scipione </a:t>
            </a:r>
            <a:r>
              <a:rPr lang="it-IT" dirty="0" smtClean="0"/>
              <a:t>l’Africano </a:t>
            </a:r>
            <a:r>
              <a:rPr lang="it-IT" dirty="0" smtClean="0"/>
              <a:t>vi è il recupero dei Cartaginesi, </a:t>
            </a:r>
            <a:r>
              <a:rPr lang="it-IT" dirty="0" smtClean="0"/>
              <a:t>ma</a:t>
            </a:r>
            <a:r>
              <a:rPr lang="it-IT" baseline="0" dirty="0" smtClean="0"/>
              <a:t> </a:t>
            </a:r>
            <a:r>
              <a:rPr lang="it-IT" dirty="0" smtClean="0"/>
              <a:t>ora</a:t>
            </a:r>
            <a:r>
              <a:rPr lang="it-IT" baseline="0" dirty="0" smtClean="0"/>
              <a:t> </a:t>
            </a:r>
            <a:r>
              <a:rPr lang="it-IT" baseline="0" dirty="0" smtClean="0"/>
              <a:t>inizia la carriera di Scipione </a:t>
            </a:r>
            <a:r>
              <a:rPr lang="it-IT" baseline="0" dirty="0" smtClean="0"/>
              <a:t>l’africano e dà una struttura organizzata</a:t>
            </a:r>
          </a:p>
          <a:p>
            <a:pPr>
              <a:buFont typeface="Wingdings"/>
              <a:buChar char="à"/>
            </a:pPr>
            <a:r>
              <a:rPr lang="it-IT" baseline="0" dirty="0" smtClean="0"/>
              <a:t>i </a:t>
            </a:r>
            <a:r>
              <a:rPr lang="it-IT" baseline="0" dirty="0" smtClean="0"/>
              <a:t>comizi spingono per l’elezione del giovane Scipione il figlio di </a:t>
            </a:r>
            <a:r>
              <a:rPr lang="it-IT" baseline="0" dirty="0" smtClean="0"/>
              <a:t>Publio</a:t>
            </a:r>
            <a:r>
              <a:rPr lang="it-IT" baseline="0" dirty="0" smtClean="0">
                <a:sym typeface="Wingdings" pitchFamily="2" charset="2"/>
              </a:rPr>
              <a:t>: una </a:t>
            </a:r>
            <a:r>
              <a:rPr lang="it-IT" baseline="0" dirty="0" smtClean="0">
                <a:sym typeface="Wingdings" pitchFamily="2" charset="2"/>
              </a:rPr>
              <a:t>delle tante deroghe </a:t>
            </a:r>
            <a:r>
              <a:rPr lang="it-IT" baseline="0" dirty="0" smtClean="0">
                <a:sym typeface="Wingdings" pitchFamily="2" charset="2"/>
              </a:rPr>
              <a:t>imposte vengono scavalcate dal caso di eccezionalità della guerra rispetto a quelle </a:t>
            </a:r>
            <a:r>
              <a:rPr lang="it-IT" baseline="0" dirty="0" smtClean="0">
                <a:sym typeface="Wingdings" pitchFamily="2" charset="2"/>
              </a:rPr>
              <a:t>che erano le regole costituzionali a Roma, Scipione non ha iniziato una carriera politica ha solo 24 </a:t>
            </a:r>
            <a:r>
              <a:rPr lang="it-IT" baseline="0" dirty="0" smtClean="0">
                <a:sym typeface="Wingdings" pitchFamily="2" charset="2"/>
              </a:rPr>
              <a:t>anni</a:t>
            </a:r>
          </a:p>
          <a:p>
            <a:pPr>
              <a:buFont typeface="Wingdings"/>
              <a:buChar char="à"/>
            </a:pPr>
            <a:r>
              <a:rPr lang="it-IT" baseline="0" dirty="0" smtClean="0">
                <a:sym typeface="Wingdings" pitchFamily="2" charset="2"/>
              </a:rPr>
              <a:t>Asdrubale </a:t>
            </a:r>
            <a:r>
              <a:rPr lang="it-IT" baseline="0" dirty="0" smtClean="0">
                <a:sym typeface="Wingdings" pitchFamily="2" charset="2"/>
              </a:rPr>
              <a:t>fratello di Annibale genero di </a:t>
            </a:r>
            <a:r>
              <a:rPr lang="it-IT" baseline="0" dirty="0" err="1" smtClean="0">
                <a:sym typeface="Wingdings" pitchFamily="2" charset="2"/>
              </a:rPr>
              <a:t>Amilcare</a:t>
            </a:r>
            <a:r>
              <a:rPr lang="it-IT" baseline="0" dirty="0" smtClean="0">
                <a:sym typeface="Wingdings" pitchFamily="2" charset="2"/>
              </a:rPr>
              <a:t> lo </a:t>
            </a:r>
            <a:r>
              <a:rPr lang="it-IT" baseline="0" dirty="0" err="1" smtClean="0">
                <a:sym typeface="Wingdings" pitchFamily="2" charset="2"/>
              </a:rPr>
              <a:t>affonta</a:t>
            </a:r>
            <a:endParaRPr lang="it-IT" baseline="0" dirty="0" smtClean="0">
              <a:sym typeface="Wingdings" pitchFamily="2" charset="2"/>
            </a:endParaRPr>
          </a:p>
          <a:p>
            <a:pPr>
              <a:buFont typeface="Wingdings"/>
              <a:buChar char="à"/>
            </a:pPr>
            <a:r>
              <a:rPr lang="it-IT" baseline="0" dirty="0" smtClean="0">
                <a:sym typeface="Wingdings" pitchFamily="2" charset="2"/>
              </a:rPr>
              <a:t> Viene promossa una deroga militare a </a:t>
            </a:r>
            <a:r>
              <a:rPr lang="it-IT" baseline="0" dirty="0" smtClean="0">
                <a:sym typeface="Wingdings" pitchFamily="2" charset="2"/>
              </a:rPr>
              <a:t>Scipione </a:t>
            </a:r>
            <a:r>
              <a:rPr lang="it-IT" baseline="0" dirty="0" smtClean="0">
                <a:sym typeface="Wingdings" pitchFamily="2" charset="2"/>
              </a:rPr>
              <a:t>come comandante </a:t>
            </a:r>
            <a:r>
              <a:rPr lang="it-IT" baseline="0" dirty="0" smtClean="0">
                <a:sym typeface="Wingdings" pitchFamily="2" charset="2"/>
              </a:rPr>
              <a:t>in capo dell’armata in </a:t>
            </a:r>
            <a:r>
              <a:rPr lang="it-IT" baseline="0" dirty="0" smtClean="0">
                <a:sym typeface="Wingdings" pitchFamily="2" charset="2"/>
              </a:rPr>
              <a:t>Spagna, perché era stato </a:t>
            </a:r>
            <a:r>
              <a:rPr lang="it-IT" baseline="0" dirty="0" err="1" smtClean="0">
                <a:sym typeface="Wingdings" pitchFamily="2" charset="2"/>
              </a:rPr>
              <a:t>unottimo</a:t>
            </a:r>
            <a:r>
              <a:rPr lang="it-IT" baseline="0" dirty="0" smtClean="0">
                <a:sym typeface="Wingdings" pitchFamily="2" charset="2"/>
              </a:rPr>
              <a:t> </a:t>
            </a:r>
            <a:r>
              <a:rPr lang="it-IT" baseline="0" dirty="0" smtClean="0">
                <a:sym typeface="Wingdings" pitchFamily="2" charset="2"/>
              </a:rPr>
              <a:t>comandante in </a:t>
            </a:r>
            <a:r>
              <a:rPr lang="it-IT" baseline="0" dirty="0" smtClean="0">
                <a:sym typeface="Wingdings" pitchFamily="2" charset="2"/>
              </a:rPr>
              <a:t>Italia: proprio grazie Cornelio Roma </a:t>
            </a:r>
            <a:r>
              <a:rPr lang="it-IT" baseline="0" dirty="0" smtClean="0">
                <a:sym typeface="Wingdings" pitchFamily="2" charset="2"/>
              </a:rPr>
              <a:t>recupera il terreno perduto, sconfigge a </a:t>
            </a:r>
            <a:r>
              <a:rPr lang="it-IT" baseline="0" dirty="0" err="1" smtClean="0">
                <a:sym typeface="Wingdings" pitchFamily="2" charset="2"/>
              </a:rPr>
              <a:t>Baecula</a:t>
            </a:r>
            <a:r>
              <a:rPr lang="it-IT" baseline="0" dirty="0" smtClean="0">
                <a:sym typeface="Wingdings" pitchFamily="2" charset="2"/>
              </a:rPr>
              <a:t> i Cartaginesi nel </a:t>
            </a:r>
            <a:r>
              <a:rPr lang="it-IT" baseline="0" dirty="0" smtClean="0">
                <a:sym typeface="Wingdings" pitchFamily="2" charset="2"/>
              </a:rPr>
              <a:t>208</a:t>
            </a:r>
          </a:p>
          <a:p>
            <a:pPr>
              <a:buFont typeface="Wingdings"/>
              <a:buChar char="à"/>
            </a:pPr>
            <a:r>
              <a:rPr lang="it-IT" baseline="0" dirty="0" err="1" smtClean="0">
                <a:sym typeface="Wingdings" pitchFamily="2" charset="2"/>
              </a:rPr>
              <a:t>Asrubale</a:t>
            </a:r>
            <a:r>
              <a:rPr lang="it-IT" baseline="0" dirty="0" smtClean="0">
                <a:sym typeface="Wingdings" pitchFamily="2" charset="2"/>
              </a:rPr>
              <a:t> </a:t>
            </a:r>
            <a:r>
              <a:rPr lang="it-IT" baseline="0" dirty="0" smtClean="0">
                <a:sym typeface="Wingdings" pitchFamily="2" charset="2"/>
              </a:rPr>
              <a:t>muore a </a:t>
            </a:r>
            <a:r>
              <a:rPr lang="it-IT" baseline="0" dirty="0" err="1" smtClean="0">
                <a:sym typeface="Wingdings" pitchFamily="2" charset="2"/>
              </a:rPr>
              <a:t>Metauro</a:t>
            </a:r>
            <a:r>
              <a:rPr lang="it-IT" baseline="0" dirty="0" smtClean="0">
                <a:sym typeface="Wingdings" pitchFamily="2" charset="2"/>
              </a:rPr>
              <a:t> nel </a:t>
            </a:r>
            <a:r>
              <a:rPr lang="it-IT" baseline="0" dirty="0" smtClean="0">
                <a:sym typeface="Wingdings" pitchFamily="2" charset="2"/>
              </a:rPr>
              <a:t>207 nel tentativo di soccorrere Annibale</a:t>
            </a:r>
          </a:p>
          <a:p>
            <a:pPr>
              <a:buFont typeface="Wingdings"/>
              <a:buChar char="à"/>
            </a:pPr>
            <a:r>
              <a:rPr lang="it-IT" baseline="0" dirty="0" smtClean="0">
                <a:sym typeface="Wingdings" pitchFamily="2" charset="2"/>
              </a:rPr>
              <a:t>La Spagna </a:t>
            </a:r>
            <a:r>
              <a:rPr lang="it-IT" baseline="0" dirty="0" smtClean="0">
                <a:sym typeface="Wingdings" pitchFamily="2" charset="2"/>
              </a:rPr>
              <a:t>di fatto passa sotto il controllo di Roma; l’entusiasmo dell’azione di Scipione suscita un elezione al consolato nel 205 osteggiata dal senato data la rottura brusca della </a:t>
            </a:r>
            <a:r>
              <a:rPr lang="it-IT" baseline="0" dirty="0" smtClean="0">
                <a:sym typeface="Wingdings" pitchFamily="2" charset="2"/>
              </a:rPr>
              <a:t>tradizione</a:t>
            </a:r>
          </a:p>
          <a:p>
            <a:pPr>
              <a:buFont typeface="Wingdings"/>
              <a:buChar char="à"/>
            </a:pPr>
            <a:r>
              <a:rPr lang="it-IT" baseline="0" dirty="0" smtClean="0">
                <a:sym typeface="Wingdings" pitchFamily="2" charset="2"/>
              </a:rPr>
              <a:t>nel </a:t>
            </a:r>
            <a:r>
              <a:rPr lang="it-IT" baseline="0" dirty="0" smtClean="0">
                <a:sym typeface="Wingdings" pitchFamily="2" charset="2"/>
              </a:rPr>
              <a:t>205 pace di Fenice si conclude il conflitto con Filippo V di </a:t>
            </a:r>
            <a:r>
              <a:rPr lang="it-IT" baseline="0" dirty="0" smtClean="0">
                <a:sym typeface="Wingdings" pitchFamily="2" charset="2"/>
              </a:rPr>
              <a:t>Macedonia</a:t>
            </a:r>
          </a:p>
          <a:p>
            <a:pPr>
              <a:buFont typeface="Wingdings"/>
              <a:buChar char="à"/>
            </a:pPr>
            <a:r>
              <a:rPr lang="it-IT" baseline="0" dirty="0" smtClean="0">
                <a:sym typeface="Wingdings" pitchFamily="2" charset="2"/>
              </a:rPr>
              <a:t>Successivo sbarco </a:t>
            </a:r>
            <a:r>
              <a:rPr lang="it-IT" baseline="0" dirty="0" smtClean="0">
                <a:sym typeface="Wingdings" pitchFamily="2" charset="2"/>
              </a:rPr>
              <a:t>di Scipione in Africa</a:t>
            </a:r>
            <a:r>
              <a:rPr lang="it-IT" baseline="0" dirty="0" smtClean="0">
                <a:sym typeface="Wingdings" pitchFamily="2" charset="2"/>
              </a:rPr>
              <a:t>, che apre </a:t>
            </a:r>
            <a:r>
              <a:rPr lang="it-IT" baseline="0" dirty="0" smtClean="0">
                <a:sym typeface="Wingdings" pitchFamily="2" charset="2"/>
              </a:rPr>
              <a:t>serie di trattative condizioni della pace sempre </a:t>
            </a:r>
            <a:r>
              <a:rPr lang="it-IT" baseline="0" dirty="0" smtClean="0">
                <a:sym typeface="Wingdings" pitchFamily="2" charset="2"/>
              </a:rPr>
              <a:t>più esose, </a:t>
            </a:r>
            <a:r>
              <a:rPr lang="it-IT" baseline="0" dirty="0" smtClean="0">
                <a:sym typeface="Wingdings" pitchFamily="2" charset="2"/>
              </a:rPr>
              <a:t>nel 202 battaglia di </a:t>
            </a:r>
            <a:r>
              <a:rPr lang="it-IT" baseline="0" dirty="0" err="1" smtClean="0">
                <a:sym typeface="Wingdings" pitchFamily="2" charset="2"/>
              </a:rPr>
              <a:t>Zama</a:t>
            </a:r>
            <a:r>
              <a:rPr lang="it-IT" baseline="0" dirty="0" smtClean="0">
                <a:sym typeface="Wingdings" pitchFamily="2" charset="2"/>
              </a:rPr>
              <a:t> </a:t>
            </a:r>
            <a:endParaRPr lang="it-IT" baseline="0" dirty="0" smtClean="0">
              <a:sym typeface="Wingdings" pitchFamily="2" charset="2"/>
            </a:endParaRPr>
          </a:p>
          <a:p>
            <a:pPr>
              <a:buFont typeface="Wingdings"/>
              <a:buChar char="à"/>
            </a:pPr>
            <a:r>
              <a:rPr lang="it-IT" baseline="0" dirty="0" smtClean="0">
                <a:sym typeface="Wingdings" pitchFamily="2" charset="2"/>
              </a:rPr>
              <a:t>trasferimento </a:t>
            </a:r>
            <a:r>
              <a:rPr lang="it-IT" baseline="0" dirty="0" smtClean="0">
                <a:sym typeface="Wingdings" pitchFamily="2" charset="2"/>
              </a:rPr>
              <a:t>delle truppe a </a:t>
            </a:r>
            <a:r>
              <a:rPr lang="it-IT" baseline="0" dirty="0" err="1" smtClean="0">
                <a:sym typeface="Wingdings" pitchFamily="2" charset="2"/>
              </a:rPr>
              <a:t>Zama</a:t>
            </a:r>
            <a:r>
              <a:rPr lang="it-IT" baseline="0" dirty="0" smtClean="0">
                <a:sym typeface="Wingdings" pitchFamily="2" charset="2"/>
              </a:rPr>
              <a:t> nello </a:t>
            </a:r>
            <a:r>
              <a:rPr lang="it-IT" baseline="0" dirty="0" smtClean="0">
                <a:sym typeface="Wingdings" pitchFamily="2" charset="2"/>
              </a:rPr>
              <a:t>scontro decisivo</a:t>
            </a:r>
            <a:r>
              <a:rPr lang="it-IT" baseline="0" dirty="0" smtClean="0">
                <a:sym typeface="Wingdings" pitchFamily="2" charset="2"/>
              </a:rPr>
              <a:t>, Annibale utilizza la </a:t>
            </a:r>
            <a:r>
              <a:rPr lang="it-IT" baseline="0" dirty="0" smtClean="0">
                <a:sym typeface="Wingdings" pitchFamily="2" charset="2"/>
              </a:rPr>
              <a:t>solita tattica, ma Scipione vince imponendo condizioni di pace dure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27</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Condizioni di pace durissime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28</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Ritratto di Scipione </a:t>
            </a:r>
            <a:r>
              <a:rPr lang="it-IT" dirty="0" smtClean="0"/>
              <a:t>l’africano.</a:t>
            </a:r>
            <a:r>
              <a:rPr lang="it-IT" baseline="0" dirty="0" smtClean="0"/>
              <a:t> Scipione</a:t>
            </a:r>
            <a:r>
              <a:rPr lang="it-IT" dirty="0" smtClean="0"/>
              <a:t> rispetta </a:t>
            </a:r>
            <a:r>
              <a:rPr lang="it-IT" dirty="0" smtClean="0"/>
              <a:t>la visione geo-politica di Scipione </a:t>
            </a:r>
            <a:r>
              <a:rPr lang="it-IT" dirty="0" smtClean="0"/>
              <a:t>di</a:t>
            </a:r>
            <a:r>
              <a:rPr lang="it-IT" baseline="0" dirty="0" smtClean="0"/>
              <a:t> non</a:t>
            </a:r>
            <a:r>
              <a:rPr lang="it-IT" dirty="0" smtClean="0"/>
              <a:t> annientare</a:t>
            </a:r>
            <a:r>
              <a:rPr lang="it-IT" baseline="0" dirty="0" smtClean="0"/>
              <a:t> una </a:t>
            </a:r>
            <a:r>
              <a:rPr lang="it-IT" dirty="0" smtClean="0"/>
              <a:t>grande </a:t>
            </a:r>
            <a:r>
              <a:rPr lang="it-IT" dirty="0" smtClean="0"/>
              <a:t>potenza </a:t>
            </a:r>
            <a:r>
              <a:rPr lang="it-IT" dirty="0" smtClean="0"/>
              <a:t>economica</a:t>
            </a:r>
            <a:r>
              <a:rPr lang="it-IT" baseline="0" dirty="0" smtClean="0"/>
              <a:t> come </a:t>
            </a:r>
            <a:r>
              <a:rPr lang="it-IT" baseline="0" dirty="0" err="1" smtClean="0"/>
              <a:t>Cartagine</a:t>
            </a:r>
            <a:r>
              <a:rPr lang="it-IT" baseline="0" dirty="0" smtClean="0"/>
              <a:t>. La sua visione </a:t>
            </a:r>
            <a:r>
              <a:rPr lang="it-IT" dirty="0" smtClean="0"/>
              <a:t> politica</a:t>
            </a:r>
            <a:r>
              <a:rPr lang="it-IT" baseline="0" dirty="0" smtClean="0"/>
              <a:t> è di </a:t>
            </a:r>
            <a:r>
              <a:rPr lang="it-IT" dirty="0" smtClean="0"/>
              <a:t>creare </a:t>
            </a:r>
            <a:r>
              <a:rPr lang="it-IT" dirty="0" smtClean="0"/>
              <a:t>un insieme di stati nel </a:t>
            </a:r>
            <a:r>
              <a:rPr lang="it-IT" dirty="0" smtClean="0"/>
              <a:t>mediterraneo </a:t>
            </a:r>
            <a:r>
              <a:rPr lang="it-IT" dirty="0" smtClean="0"/>
              <a:t>in</a:t>
            </a:r>
            <a:r>
              <a:rPr lang="it-IT" baseline="0" dirty="0" smtClean="0"/>
              <a:t> un bilanciamento di poteri sotto l’egemonia o l’</a:t>
            </a:r>
            <a:r>
              <a:rPr lang="it-IT" baseline="0" dirty="0" err="1" smtClean="0"/>
              <a:t>egedia</a:t>
            </a:r>
            <a:r>
              <a:rPr lang="it-IT" baseline="0" dirty="0" smtClean="0"/>
              <a:t> di Roma </a:t>
            </a:r>
            <a:r>
              <a:rPr lang="it-IT" baseline="0" dirty="0" smtClean="0"/>
              <a:t>stessa. Sarà la </a:t>
            </a:r>
            <a:r>
              <a:rPr lang="it-IT" baseline="0" dirty="0" smtClean="0"/>
              <a:t>visione geo-politica applicata da Tito </a:t>
            </a:r>
            <a:r>
              <a:rPr lang="it-IT" baseline="0" dirty="0" err="1" smtClean="0"/>
              <a:t>Quinzio</a:t>
            </a:r>
            <a:r>
              <a:rPr lang="it-IT" baseline="0" dirty="0" smtClean="0"/>
              <a:t> </a:t>
            </a:r>
            <a:r>
              <a:rPr lang="it-IT" baseline="0" dirty="0" err="1" smtClean="0"/>
              <a:t>Flaminino</a:t>
            </a:r>
            <a:r>
              <a:rPr lang="it-IT" baseline="0" dirty="0" smtClean="0"/>
              <a:t> in Grecia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29</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Seconda guerra di </a:t>
            </a:r>
            <a:r>
              <a:rPr lang="it-IT" dirty="0" smtClean="0"/>
              <a:t>Macedonia</a:t>
            </a:r>
          </a:p>
          <a:p>
            <a:r>
              <a:rPr lang="it-IT" dirty="0" smtClean="0">
                <a:sym typeface="Wingdings" pitchFamily="2" charset="2"/>
              </a:rPr>
              <a:t> </a:t>
            </a:r>
            <a:r>
              <a:rPr lang="it-IT" dirty="0" smtClean="0">
                <a:sym typeface="Wingdings" pitchFamily="2" charset="2"/>
              </a:rPr>
              <a:t>accordo fra Filippo V e Antioco III di </a:t>
            </a:r>
            <a:r>
              <a:rPr lang="it-IT" dirty="0" smtClean="0">
                <a:sym typeface="Wingdings" pitchFamily="2" charset="2"/>
              </a:rPr>
              <a:t>Siria ed </a:t>
            </a:r>
            <a:r>
              <a:rPr lang="it-IT" dirty="0" smtClean="0">
                <a:sym typeface="Wingdings" pitchFamily="2" charset="2"/>
              </a:rPr>
              <a:t>espansione ai danni di alleati di </a:t>
            </a:r>
            <a:r>
              <a:rPr lang="it-IT" dirty="0" smtClean="0">
                <a:sym typeface="Wingdings" pitchFamily="2" charset="2"/>
              </a:rPr>
              <a:t>Roma (</a:t>
            </a:r>
            <a:r>
              <a:rPr lang="it-IT" dirty="0" smtClean="0">
                <a:sym typeface="Wingdings" pitchFamily="2" charset="2"/>
              </a:rPr>
              <a:t>Pergamo, Rodi, Atene)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30</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Situazione in Oriente, vari regni ellenistici nati dallo sfascio del regno di Alessandro,</a:t>
            </a:r>
            <a:r>
              <a:rPr lang="it-IT" baseline="0" dirty="0" smtClean="0"/>
              <a:t> </a:t>
            </a:r>
            <a:r>
              <a:rPr lang="it-IT" baseline="0" dirty="0" smtClean="0"/>
              <a:t>l’obiettivo </a:t>
            </a:r>
            <a:r>
              <a:rPr lang="it-IT" baseline="0" dirty="0" smtClean="0"/>
              <a:t>dei </a:t>
            </a:r>
            <a:r>
              <a:rPr lang="it-IT" baseline="0" dirty="0" smtClean="0"/>
              <a:t>Macedoni è di </a:t>
            </a:r>
            <a:r>
              <a:rPr lang="it-IT" baseline="0" dirty="0" smtClean="0"/>
              <a:t>eliminare l’influenza egiziana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31</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a:t>
            </a:r>
            <a:r>
              <a:rPr lang="it-IT" baseline="0" dirty="0" smtClean="0"/>
              <a:t> comizi accettano di </a:t>
            </a:r>
            <a:r>
              <a:rPr lang="it-IT" baseline="0" dirty="0" smtClean="0"/>
              <a:t>combattere. </a:t>
            </a:r>
            <a:r>
              <a:rPr lang="it-IT" baseline="0" dirty="0" smtClean="0">
                <a:sym typeface="Wingdings" pitchFamily="2" charset="2"/>
              </a:rPr>
              <a:t>Problemi:</a:t>
            </a:r>
          </a:p>
          <a:p>
            <a:pPr>
              <a:buFont typeface="Wingdings"/>
              <a:buChar char="à"/>
            </a:pPr>
            <a:r>
              <a:rPr lang="it-IT" baseline="0" dirty="0" smtClean="0">
                <a:sym typeface="Wingdings" pitchFamily="2" charset="2"/>
              </a:rPr>
              <a:t>Problema sociale </a:t>
            </a:r>
            <a:r>
              <a:rPr lang="it-IT" baseline="0" dirty="0" err="1" smtClean="0">
                <a:sym typeface="Wingdings" pitchFamily="2" charset="2"/>
              </a:rPr>
              <a:t>perchè</a:t>
            </a:r>
            <a:r>
              <a:rPr lang="it-IT" baseline="0" dirty="0" smtClean="0">
                <a:sym typeface="Wingdings" pitchFamily="2" charset="2"/>
              </a:rPr>
              <a:t> </a:t>
            </a:r>
            <a:r>
              <a:rPr lang="it-IT" baseline="0" dirty="0" smtClean="0">
                <a:sym typeface="Wingdings" pitchFamily="2" charset="2"/>
              </a:rPr>
              <a:t>combattere contro paesi </a:t>
            </a:r>
            <a:r>
              <a:rPr lang="it-IT" baseline="0" dirty="0" smtClean="0">
                <a:sym typeface="Wingdings" pitchFamily="2" charset="2"/>
              </a:rPr>
              <a:t>extra-italici e occuparli, cambia il senso di </a:t>
            </a:r>
            <a:r>
              <a:rPr lang="it-IT" baseline="0" dirty="0" smtClean="0">
                <a:sym typeface="Wingdings" pitchFamily="2" charset="2"/>
              </a:rPr>
              <a:t>tali </a:t>
            </a:r>
            <a:r>
              <a:rPr lang="it-IT" baseline="0" dirty="0" smtClean="0">
                <a:sym typeface="Wingdings" pitchFamily="2" charset="2"/>
              </a:rPr>
              <a:t>operazioni. Se </a:t>
            </a:r>
            <a:r>
              <a:rPr lang="it-IT" baseline="0" dirty="0" smtClean="0">
                <a:sym typeface="Wingdings" pitchFamily="2" charset="2"/>
              </a:rPr>
              <a:t>ci si basa sul modello del cittadino-milite scardinerebbe il tessuto sociale romano</a:t>
            </a:r>
            <a:r>
              <a:rPr lang="it-IT" baseline="0" dirty="0" smtClean="0">
                <a:sym typeface="Wingdings" pitchFamily="2" charset="2"/>
              </a:rPr>
              <a:t>;</a:t>
            </a:r>
          </a:p>
          <a:p>
            <a:pPr>
              <a:buFont typeface="Wingdings"/>
              <a:buChar char="à"/>
            </a:pPr>
            <a:r>
              <a:rPr lang="it-IT" baseline="0" dirty="0" smtClean="0">
                <a:sym typeface="Wingdings" pitchFamily="2" charset="2"/>
              </a:rPr>
              <a:t> Problema </a:t>
            </a:r>
            <a:r>
              <a:rPr lang="it-IT" baseline="0" dirty="0" smtClean="0">
                <a:sym typeface="Wingdings" pitchFamily="2" charset="2"/>
              </a:rPr>
              <a:t>culturale il mondo ellenistico è molto + avanzato </a:t>
            </a:r>
            <a:r>
              <a:rPr lang="it-IT" baseline="0" dirty="0" smtClean="0">
                <a:sym typeface="Wingdings" pitchFamily="2" charset="2"/>
              </a:rPr>
              <a:t>rispetto a quello spagnolo</a:t>
            </a:r>
            <a:r>
              <a:rPr lang="it-IT" baseline="0" dirty="0" smtClean="0">
                <a:sym typeface="Wingdings" pitchFamily="2" charset="2"/>
              </a:rPr>
              <a:t>, gallico, </a:t>
            </a:r>
            <a:r>
              <a:rPr lang="it-IT" baseline="0" dirty="0" smtClean="0">
                <a:sym typeface="Wingdings" pitchFamily="2" charset="2"/>
              </a:rPr>
              <a:t>africano: </a:t>
            </a:r>
            <a:r>
              <a:rPr lang="it-IT" baseline="0" dirty="0" smtClean="0">
                <a:sym typeface="Wingdings" pitchFamily="2" charset="2"/>
              </a:rPr>
              <a:t>l’</a:t>
            </a:r>
            <a:r>
              <a:rPr lang="it-IT" baseline="0" dirty="0" err="1" smtClean="0">
                <a:sym typeface="Wingdings" pitchFamily="2" charset="2"/>
              </a:rPr>
              <a:t>elites</a:t>
            </a:r>
            <a:r>
              <a:rPr lang="it-IT" baseline="0" dirty="0" smtClean="0">
                <a:sym typeface="Wingdings" pitchFamily="2" charset="2"/>
              </a:rPr>
              <a:t> romana dovrebbe essere preparata </a:t>
            </a:r>
            <a:r>
              <a:rPr lang="it-IT" baseline="0" dirty="0" smtClean="0">
                <a:sym typeface="Wingdings" pitchFamily="2" charset="2"/>
              </a:rPr>
              <a:t>a </a:t>
            </a:r>
            <a:r>
              <a:rPr lang="it-IT" baseline="0" dirty="0" err="1" smtClean="0">
                <a:sym typeface="Wingdings" pitchFamily="2" charset="2"/>
              </a:rPr>
              <a:t>elabore</a:t>
            </a:r>
            <a:r>
              <a:rPr lang="it-IT" baseline="0" dirty="0" smtClean="0">
                <a:sym typeface="Wingdings" pitchFamily="2" charset="2"/>
              </a:rPr>
              <a:t> </a:t>
            </a:r>
            <a:r>
              <a:rPr lang="it-IT" baseline="0" dirty="0" smtClean="0">
                <a:sym typeface="Wingdings" pitchFamily="2" charset="2"/>
              </a:rPr>
              <a:t>nuove strategie, mediazione fra tradizione romana e quella carica di innovazione </a:t>
            </a:r>
            <a:r>
              <a:rPr lang="it-IT" baseline="0" dirty="0" smtClean="0">
                <a:sym typeface="Wingdings" pitchFamily="2" charset="2"/>
              </a:rPr>
              <a:t>è un binomio necessario </a:t>
            </a:r>
            <a:r>
              <a:rPr lang="it-IT" baseline="0" dirty="0" smtClean="0">
                <a:sym typeface="Wingdings" pitchFamily="2" charset="2"/>
              </a:rPr>
              <a:t>per </a:t>
            </a:r>
            <a:r>
              <a:rPr lang="it-IT" baseline="0" dirty="0" smtClean="0">
                <a:sym typeface="Wingdings" pitchFamily="2" charset="2"/>
              </a:rPr>
              <a:t>discutere e </a:t>
            </a:r>
            <a:r>
              <a:rPr lang="it-IT" baseline="0" dirty="0" smtClean="0">
                <a:sym typeface="Wingdings" pitchFamily="2" charset="2"/>
              </a:rPr>
              <a:t>trattare con il mondo </a:t>
            </a:r>
            <a:r>
              <a:rPr lang="it-IT" baseline="0" dirty="0" smtClean="0">
                <a:sym typeface="Wingdings" pitchFamily="2" charset="2"/>
              </a:rPr>
              <a:t>ellenistico</a:t>
            </a:r>
          </a:p>
          <a:p>
            <a:pPr>
              <a:buFont typeface="Wingdings"/>
              <a:buChar char="à"/>
            </a:pPr>
            <a:r>
              <a:rPr lang="it-IT" baseline="0" dirty="0" smtClean="0">
                <a:sym typeface="Wingdings" pitchFamily="2" charset="2"/>
              </a:rPr>
              <a:t> Problema di violento scontro ideologico ad esempio gli effetti </a:t>
            </a:r>
            <a:r>
              <a:rPr lang="it-IT" baseline="0" dirty="0" smtClean="0">
                <a:sym typeface="Wingdings" pitchFamily="2" charset="2"/>
              </a:rPr>
              <a:t>che l’ellenismo suscita sul piano della cultura romana sia sulla base dei comportamenti che sul piano economico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32</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 mediazione </a:t>
            </a:r>
            <a:r>
              <a:rPr lang="it-IT" dirty="0" smtClean="0"/>
              <a:t>fra tradizione e </a:t>
            </a:r>
            <a:r>
              <a:rPr lang="it-IT" dirty="0" smtClean="0"/>
              <a:t>innovazione</a:t>
            </a:r>
            <a:r>
              <a:rPr lang="it-IT" baseline="0" dirty="0" smtClean="0"/>
              <a:t> dà risalto a manifestazioni </a:t>
            </a:r>
            <a:r>
              <a:rPr lang="it-IT" baseline="0" dirty="0" smtClean="0"/>
              <a:t>di </a:t>
            </a:r>
            <a:r>
              <a:rPr lang="it-IT" baseline="0" dirty="0" smtClean="0"/>
              <a:t>contraddizioni e origina disparati effetti</a:t>
            </a:r>
          </a:p>
          <a:p>
            <a:pPr>
              <a:buFont typeface="Wingdings"/>
              <a:buChar char="à"/>
            </a:pPr>
            <a:r>
              <a:rPr lang="it-IT" baseline="0" dirty="0" smtClean="0">
                <a:sym typeface="Wingdings" pitchFamily="2" charset="2"/>
              </a:rPr>
              <a:t>la </a:t>
            </a:r>
            <a:r>
              <a:rPr lang="it-IT" baseline="0" dirty="0" smtClean="0">
                <a:sym typeface="Wingdings" pitchFamily="2" charset="2"/>
              </a:rPr>
              <a:t>creazione di un impero </a:t>
            </a:r>
            <a:r>
              <a:rPr lang="it-IT" baseline="0" dirty="0" smtClean="0">
                <a:sym typeface="Wingdings" pitchFamily="2" charset="2"/>
              </a:rPr>
              <a:t>è la conclusione </a:t>
            </a:r>
            <a:r>
              <a:rPr lang="it-IT" baseline="0" dirty="0" smtClean="0">
                <a:sym typeface="Wingdings" pitchFamily="2" charset="2"/>
              </a:rPr>
              <a:t>della città </a:t>
            </a:r>
            <a:r>
              <a:rPr lang="it-IT" baseline="0" dirty="0" smtClean="0">
                <a:sym typeface="Wingdings" pitchFamily="2" charset="2"/>
              </a:rPr>
              <a:t>stato e comporta nuove </a:t>
            </a:r>
            <a:r>
              <a:rPr lang="it-IT" baseline="0" dirty="0" smtClean="0">
                <a:sym typeface="Wingdings" pitchFamily="2" charset="2"/>
              </a:rPr>
              <a:t>strutture politiche, economiche, </a:t>
            </a:r>
            <a:r>
              <a:rPr lang="it-IT" baseline="0" dirty="0" smtClean="0">
                <a:sym typeface="Wingdings" pitchFamily="2" charset="2"/>
              </a:rPr>
              <a:t>sociali </a:t>
            </a:r>
            <a:r>
              <a:rPr lang="it-IT" baseline="0" dirty="0" smtClean="0">
                <a:sym typeface="Wingdings" pitchFamily="2" charset="2"/>
              </a:rPr>
              <a:t>ma la classe dirigente sarà defraudata del suo potere, </a:t>
            </a:r>
            <a:r>
              <a:rPr lang="it-IT" baseline="0" dirty="0" smtClean="0">
                <a:sym typeface="Wingdings" pitchFamily="2" charset="2"/>
              </a:rPr>
              <a:t>implodendo </a:t>
            </a:r>
            <a:r>
              <a:rPr lang="it-IT" baseline="0" dirty="0" smtClean="0">
                <a:sym typeface="Wingdings" pitchFamily="2" charset="2"/>
              </a:rPr>
              <a:t>in un processo di quasi un </a:t>
            </a:r>
            <a:r>
              <a:rPr lang="it-IT" baseline="0" dirty="0" smtClean="0">
                <a:sym typeface="Wingdings" pitchFamily="2" charset="2"/>
              </a:rPr>
              <a:t>secolo</a:t>
            </a:r>
          </a:p>
          <a:p>
            <a:pPr>
              <a:buFont typeface="Wingdings"/>
              <a:buChar char="à"/>
            </a:pPr>
            <a:r>
              <a:rPr lang="it-IT" baseline="0" dirty="0" smtClean="0">
                <a:sym typeface="Wingdings" pitchFamily="2" charset="2"/>
              </a:rPr>
              <a:t>centro </a:t>
            </a:r>
            <a:r>
              <a:rPr lang="it-IT" baseline="0" dirty="0" smtClean="0">
                <a:sym typeface="Wingdings" pitchFamily="2" charset="2"/>
              </a:rPr>
              <a:t>dirigente </a:t>
            </a:r>
            <a:r>
              <a:rPr lang="it-IT" baseline="0" dirty="0" smtClean="0">
                <a:sym typeface="Wingdings" pitchFamily="2" charset="2"/>
              </a:rPr>
              <a:t>è defraudato </a:t>
            </a:r>
            <a:r>
              <a:rPr lang="it-IT" baseline="0" dirty="0" smtClean="0">
                <a:sym typeface="Wingdings" pitchFamily="2" charset="2"/>
              </a:rPr>
              <a:t>dall’imperatore e dalla sua </a:t>
            </a:r>
            <a:r>
              <a:rPr lang="it-IT" baseline="0" dirty="0" smtClean="0">
                <a:sym typeface="Wingdings" pitchFamily="2" charset="2"/>
              </a:rPr>
              <a:t>cerchia</a:t>
            </a:r>
          </a:p>
          <a:p>
            <a:pPr>
              <a:buFont typeface="Wingdings"/>
              <a:buChar char="à"/>
            </a:pPr>
            <a:r>
              <a:rPr lang="it-IT" baseline="0" dirty="0" smtClean="0">
                <a:sym typeface="Wingdings" pitchFamily="2" charset="2"/>
              </a:rPr>
              <a:t> </a:t>
            </a:r>
            <a:r>
              <a:rPr lang="it-IT" baseline="0" dirty="0" smtClean="0">
                <a:sym typeface="Wingdings" pitchFamily="2" charset="2"/>
              </a:rPr>
              <a:t>centro direzionale </a:t>
            </a:r>
            <a:r>
              <a:rPr lang="it-IT" baseline="0" dirty="0" smtClean="0">
                <a:sym typeface="Wingdings" pitchFamily="2" charset="2"/>
              </a:rPr>
              <a:t>sarà diverso</a:t>
            </a:r>
            <a:r>
              <a:rPr lang="it-IT" baseline="0" dirty="0" smtClean="0">
                <a:sym typeface="Wingdings" pitchFamily="2" charset="2"/>
              </a:rPr>
              <a:t>, </a:t>
            </a:r>
            <a:r>
              <a:rPr lang="it-IT" baseline="0" dirty="0" smtClean="0">
                <a:sym typeface="Wingdings" pitchFamily="2" charset="2"/>
              </a:rPr>
              <a:t>è l’inizio della fine della </a:t>
            </a:r>
            <a:r>
              <a:rPr lang="it-IT" baseline="0" dirty="0" smtClean="0">
                <a:sym typeface="Wingdings" pitchFamily="2" charset="2"/>
              </a:rPr>
              <a:t>funzione propulsiva del senato, quasi </a:t>
            </a:r>
            <a:r>
              <a:rPr lang="it-IT" baseline="0" dirty="0" smtClean="0">
                <a:sym typeface="Wingdings" pitchFamily="2" charset="2"/>
              </a:rPr>
              <a:t>non ha lavoro consultivo</a:t>
            </a:r>
          </a:p>
          <a:p>
            <a:pPr>
              <a:buFont typeface="Wingdings"/>
              <a:buChar char="à"/>
            </a:pPr>
            <a:r>
              <a:rPr lang="it-IT" baseline="0" dirty="0" smtClean="0">
                <a:sym typeface="Wingdings" pitchFamily="2" charset="2"/>
              </a:rPr>
              <a:t> senatori futuri siedono </a:t>
            </a:r>
            <a:r>
              <a:rPr lang="it-IT" baseline="0" dirty="0" smtClean="0">
                <a:sym typeface="Wingdings" pitchFamily="2" charset="2"/>
              </a:rPr>
              <a:t>grazie alla carriera favorita </a:t>
            </a:r>
            <a:r>
              <a:rPr lang="it-IT" baseline="0" dirty="0" smtClean="0">
                <a:sym typeface="Wingdings" pitchFamily="2" charset="2"/>
              </a:rPr>
              <a:t>dall’ imperatore e all’ imperatore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33</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197 vittoria di Cinocefale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34</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1000 talenti</a:t>
            </a:r>
            <a:r>
              <a:rPr lang="it-IT" baseline="0" dirty="0" smtClean="0"/>
              <a:t> poco rispetto a </a:t>
            </a:r>
            <a:r>
              <a:rPr lang="it-IT" baseline="0" dirty="0" err="1" smtClean="0"/>
              <a:t>Cartagine</a:t>
            </a:r>
            <a:r>
              <a:rPr lang="it-IT" baseline="0" dirty="0" smtClean="0"/>
              <a:t>, imposti a Filippo V</a:t>
            </a:r>
          </a:p>
          <a:p>
            <a:pPr>
              <a:buFont typeface="Wingdings"/>
              <a:buChar char="à"/>
            </a:pPr>
            <a:r>
              <a:rPr lang="it-IT" baseline="0" dirty="0" smtClean="0">
                <a:sym typeface="Wingdings" pitchFamily="2" charset="2"/>
              </a:rPr>
              <a:t>impegno </a:t>
            </a:r>
            <a:r>
              <a:rPr lang="it-IT" baseline="0" dirty="0" smtClean="0">
                <a:sym typeface="Wingdings" pitchFamily="2" charset="2"/>
              </a:rPr>
              <a:t>di ritiro delle truppe </a:t>
            </a:r>
            <a:r>
              <a:rPr lang="it-IT" baseline="0" dirty="0" smtClean="0">
                <a:sym typeface="Wingdings" pitchFamily="2" charset="2"/>
              </a:rPr>
              <a:t>romane e proclamazione </a:t>
            </a:r>
            <a:r>
              <a:rPr lang="it-IT" baseline="0" dirty="0" smtClean="0">
                <a:sym typeface="Wingdings" pitchFamily="2" charset="2"/>
              </a:rPr>
              <a:t>di libertà dei </a:t>
            </a:r>
            <a:r>
              <a:rPr lang="it-IT" baseline="0" dirty="0" smtClean="0">
                <a:sym typeface="Wingdings" pitchFamily="2" charset="2"/>
              </a:rPr>
              <a:t>Greci</a:t>
            </a:r>
          </a:p>
          <a:p>
            <a:pPr>
              <a:buFont typeface="Wingdings"/>
              <a:buChar char="à"/>
            </a:pPr>
            <a:r>
              <a:rPr lang="it-IT" baseline="0" dirty="0" smtClean="0">
                <a:sym typeface="Wingdings" pitchFamily="2" charset="2"/>
              </a:rPr>
              <a:t> </a:t>
            </a:r>
            <a:r>
              <a:rPr lang="it-IT" baseline="0" dirty="0" smtClean="0">
                <a:sym typeface="Wingdings" pitchFamily="2" charset="2"/>
              </a:rPr>
              <a:t>l’intellettuale comandante </a:t>
            </a:r>
            <a:r>
              <a:rPr lang="it-IT" baseline="0" dirty="0" smtClean="0">
                <a:sym typeface="Wingdings" pitchFamily="2" charset="2"/>
              </a:rPr>
              <a:t>bilingue </a:t>
            </a:r>
            <a:r>
              <a:rPr lang="it-IT" baseline="0" dirty="0" err="1" smtClean="0">
                <a:sym typeface="Wingdings" pitchFamily="2" charset="2"/>
              </a:rPr>
              <a:t>Flaminino</a:t>
            </a:r>
            <a:r>
              <a:rPr lang="it-IT" baseline="0" dirty="0" smtClean="0">
                <a:sym typeface="Wingdings" pitchFamily="2" charset="2"/>
              </a:rPr>
              <a:t> nel momento della dichiarazione concessione romana, discorso in latino, </a:t>
            </a:r>
            <a:r>
              <a:rPr lang="it-IT" baseline="0" dirty="0" err="1" smtClean="0">
                <a:sym typeface="Wingdings" pitchFamily="2" charset="2"/>
              </a:rPr>
              <a:t>tradutto</a:t>
            </a:r>
            <a:r>
              <a:rPr lang="it-IT" baseline="0" dirty="0" smtClean="0">
                <a:sym typeface="Wingdings" pitchFamily="2" charset="2"/>
              </a:rPr>
              <a:t> </a:t>
            </a:r>
            <a:r>
              <a:rPr lang="it-IT" baseline="0" dirty="0" smtClean="0">
                <a:sym typeface="Wingdings" pitchFamily="2" charset="2"/>
              </a:rPr>
              <a:t>ai greci per spiegare il volere di </a:t>
            </a:r>
            <a:r>
              <a:rPr lang="it-IT" baseline="0" dirty="0" smtClean="0">
                <a:sym typeface="Wingdings" pitchFamily="2" charset="2"/>
              </a:rPr>
              <a:t>Roma </a:t>
            </a:r>
          </a:p>
          <a:p>
            <a:pPr>
              <a:buFont typeface="Wingdings"/>
              <a:buNone/>
            </a:pPr>
            <a:r>
              <a:rPr lang="it-IT" baseline="0" dirty="0" smtClean="0">
                <a:sym typeface="Wingdings" pitchFamily="2" charset="2"/>
              </a:rPr>
              <a:t>Lega Etolica richiede: 1</a:t>
            </a:r>
            <a:r>
              <a:rPr lang="it-IT" baseline="0" dirty="0" smtClean="0">
                <a:sym typeface="Wingdings" pitchFamily="2" charset="2"/>
              </a:rPr>
              <a:t>) </a:t>
            </a:r>
            <a:r>
              <a:rPr lang="it-IT" baseline="0" dirty="0" smtClean="0">
                <a:sym typeface="Wingdings" pitchFamily="2" charset="2"/>
              </a:rPr>
              <a:t>annientamento del </a:t>
            </a:r>
            <a:r>
              <a:rPr lang="it-IT" baseline="0" dirty="0" smtClean="0">
                <a:sym typeface="Wingdings" pitchFamily="2" charset="2"/>
              </a:rPr>
              <a:t>regno di </a:t>
            </a:r>
            <a:r>
              <a:rPr lang="it-IT" baseline="0" dirty="0" smtClean="0">
                <a:sym typeface="Wingdings" pitchFamily="2" charset="2"/>
              </a:rPr>
              <a:t>macedonia </a:t>
            </a:r>
            <a:r>
              <a:rPr lang="it-IT" baseline="0" dirty="0" smtClean="0">
                <a:sym typeface="Wingdings" pitchFamily="2" charset="2"/>
              </a:rPr>
              <a:t>2) </a:t>
            </a:r>
            <a:r>
              <a:rPr lang="it-IT" baseline="0" dirty="0" smtClean="0">
                <a:sym typeface="Wingdings" pitchFamily="2" charset="2"/>
              </a:rPr>
              <a:t>assegnare </a:t>
            </a:r>
            <a:r>
              <a:rPr lang="it-IT" baseline="0" dirty="0" smtClean="0">
                <a:sym typeface="Wingdings" pitchFamily="2" charset="2"/>
              </a:rPr>
              <a:t>alla lega le città cedute da </a:t>
            </a:r>
            <a:r>
              <a:rPr lang="it-IT" baseline="0" dirty="0" smtClean="0">
                <a:sym typeface="Wingdings" pitchFamily="2" charset="2"/>
              </a:rPr>
              <a:t>Filippo. Questa proposta è </a:t>
            </a:r>
            <a:r>
              <a:rPr lang="it-IT" baseline="0" dirty="0" smtClean="0">
                <a:sym typeface="Wingdings" pitchFamily="2" charset="2"/>
              </a:rPr>
              <a:t>respinta </a:t>
            </a:r>
            <a:r>
              <a:rPr lang="it-IT" baseline="0" dirty="0" smtClean="0">
                <a:sym typeface="Wingdings" pitchFamily="2" charset="2"/>
              </a:rPr>
              <a:t>poiché Flaminio aveva precedentemente dichiarato la </a:t>
            </a:r>
            <a:r>
              <a:rPr lang="it-IT" baseline="0" dirty="0" smtClean="0">
                <a:sym typeface="Wingdings" pitchFamily="2" charset="2"/>
              </a:rPr>
              <a:t>libertà dei Greci</a:t>
            </a:r>
            <a:r>
              <a:rPr lang="it-IT" baseline="0" dirty="0" smtClean="0">
                <a:sym typeface="Wingdings" pitchFamily="2" charset="2"/>
              </a:rPr>
              <a:t>, e </a:t>
            </a:r>
            <a:r>
              <a:rPr lang="it-IT" baseline="0" dirty="0" smtClean="0">
                <a:sym typeface="Wingdings" pitchFamily="2" charset="2"/>
              </a:rPr>
              <a:t>se fossero state assegnate sanciva la smentita del volere di Tito </a:t>
            </a:r>
            <a:r>
              <a:rPr lang="it-IT" baseline="0" dirty="0" err="1" smtClean="0">
                <a:sym typeface="Wingdings" pitchFamily="2" charset="2"/>
              </a:rPr>
              <a:t>Quinzio</a:t>
            </a:r>
            <a:r>
              <a:rPr lang="it-IT" baseline="0" dirty="0" smtClean="0">
                <a:sym typeface="Wingdings" pitchFamily="2" charset="2"/>
              </a:rPr>
              <a:t> </a:t>
            </a:r>
            <a:r>
              <a:rPr lang="it-IT" baseline="0" dirty="0" err="1" smtClean="0">
                <a:sym typeface="Wingdings" pitchFamily="2" charset="2"/>
              </a:rPr>
              <a:t>Flaminino</a:t>
            </a:r>
            <a:r>
              <a:rPr lang="it-IT" baseline="0" dirty="0" smtClean="0">
                <a:sym typeface="Wingdings" pitchFamily="2" charset="2"/>
              </a:rPr>
              <a:t>.</a:t>
            </a:r>
          </a:p>
          <a:p>
            <a:pPr>
              <a:buFont typeface="Wingdings"/>
              <a:buNone/>
            </a:pPr>
            <a:r>
              <a:rPr lang="it-IT" baseline="0" dirty="0" smtClean="0">
                <a:sym typeface="Wingdings" pitchFamily="2" charset="2"/>
              </a:rPr>
              <a:t>In realtà </a:t>
            </a:r>
            <a:r>
              <a:rPr lang="it-IT" baseline="0" dirty="0" smtClean="0">
                <a:sym typeface="Wingdings" pitchFamily="2" charset="2"/>
              </a:rPr>
              <a:t>ci doveva essere un equilibrio di </a:t>
            </a:r>
            <a:r>
              <a:rPr lang="it-IT" baseline="0" dirty="0" smtClean="0">
                <a:sym typeface="Wingdings" pitchFamily="2" charset="2"/>
              </a:rPr>
              <a:t>poteri cioè </a:t>
            </a:r>
            <a:r>
              <a:rPr lang="it-IT" baseline="0" dirty="0" smtClean="0">
                <a:sym typeface="Wingdings" pitchFamily="2" charset="2"/>
              </a:rPr>
              <a:t>una presenza di una monarchia macedone e Lega </a:t>
            </a:r>
            <a:r>
              <a:rPr lang="it-IT" baseline="0" dirty="0" smtClean="0">
                <a:sym typeface="Wingdings" pitchFamily="2" charset="2"/>
              </a:rPr>
              <a:t>Etolica e </a:t>
            </a:r>
            <a:r>
              <a:rPr lang="it-IT" baseline="0" dirty="0" smtClean="0">
                <a:sym typeface="Wingdings" pitchFamily="2" charset="2"/>
              </a:rPr>
              <a:t>Lega Achea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35</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Guerra contro Antioco III di Siria,</a:t>
            </a:r>
            <a:r>
              <a:rPr lang="it-IT" baseline="0" dirty="0" smtClean="0"/>
              <a:t> </a:t>
            </a:r>
            <a:r>
              <a:rPr lang="it-IT" baseline="0" dirty="0" smtClean="0"/>
              <a:t>che aveva </a:t>
            </a:r>
            <a:r>
              <a:rPr lang="it-IT" baseline="0" dirty="0" smtClean="0"/>
              <a:t>accolto Annibale; </a:t>
            </a:r>
            <a:r>
              <a:rPr lang="it-IT" baseline="0" dirty="0" err="1" smtClean="0"/>
              <a:t>Annibale</a:t>
            </a:r>
            <a:r>
              <a:rPr lang="it-IT" baseline="0" dirty="0" smtClean="0"/>
              <a:t> </a:t>
            </a:r>
            <a:r>
              <a:rPr lang="it-IT" baseline="0" dirty="0" smtClean="0"/>
              <a:t>abbandona </a:t>
            </a:r>
            <a:r>
              <a:rPr lang="it-IT" baseline="0" dirty="0" err="1" smtClean="0"/>
              <a:t>Cartagine</a:t>
            </a:r>
            <a:r>
              <a:rPr lang="it-IT" baseline="0" dirty="0" smtClean="0"/>
              <a:t> e si </a:t>
            </a:r>
            <a:r>
              <a:rPr lang="it-IT" baseline="0" dirty="0" smtClean="0"/>
              <a:t>rifugia </a:t>
            </a:r>
            <a:r>
              <a:rPr lang="it-IT" baseline="0" dirty="0" smtClean="0"/>
              <a:t>alla sua </a:t>
            </a:r>
            <a:r>
              <a:rPr lang="it-IT" baseline="0" dirty="0" smtClean="0"/>
              <a:t>corte.</a:t>
            </a:r>
          </a:p>
          <a:p>
            <a:r>
              <a:rPr lang="it-IT" baseline="0" dirty="0" smtClean="0"/>
              <a:t>Lega </a:t>
            </a:r>
            <a:r>
              <a:rPr lang="it-IT" baseline="0" dirty="0" smtClean="0"/>
              <a:t>Etolica invita Antioco </a:t>
            </a:r>
            <a:r>
              <a:rPr lang="it-IT" baseline="0" dirty="0" smtClean="0"/>
              <a:t>III </a:t>
            </a:r>
            <a:r>
              <a:rPr lang="it-IT" baseline="0" dirty="0" smtClean="0"/>
              <a:t>a sbarcare in </a:t>
            </a:r>
            <a:r>
              <a:rPr lang="it-IT" baseline="0" dirty="0" smtClean="0"/>
              <a:t>Grecia</a:t>
            </a:r>
          </a:p>
          <a:p>
            <a:r>
              <a:rPr lang="it-IT" baseline="0" dirty="0" smtClean="0">
                <a:sym typeface="Wingdings" pitchFamily="2" charset="2"/>
              </a:rPr>
              <a:t>risultato </a:t>
            </a:r>
            <a:r>
              <a:rPr lang="it-IT" baseline="0" dirty="0" smtClean="0">
                <a:sym typeface="Wingdings" pitchFamily="2" charset="2"/>
              </a:rPr>
              <a:t>della politica romana o di un </a:t>
            </a:r>
            <a:r>
              <a:rPr lang="it-IT" baseline="0" dirty="0" smtClean="0">
                <a:sym typeface="Wingdings" pitchFamily="2" charset="2"/>
              </a:rPr>
              <a:t>fraintendimento </a:t>
            </a:r>
            <a:r>
              <a:rPr lang="it-IT" baseline="0" dirty="0" smtClean="0">
                <a:sym typeface="Wingdings" pitchFamily="2" charset="2"/>
              </a:rPr>
              <a:t>della politica degli </a:t>
            </a:r>
            <a:r>
              <a:rPr lang="it-IT" baseline="0" dirty="0" err="1" smtClean="0">
                <a:sym typeface="Wingdings" pitchFamily="2" charset="2"/>
              </a:rPr>
              <a:t>Etoli</a:t>
            </a:r>
            <a:r>
              <a:rPr lang="it-IT" baseline="0" dirty="0" smtClean="0">
                <a:sym typeface="Wingdings" pitchFamily="2" charset="2"/>
              </a:rPr>
              <a:t> </a:t>
            </a:r>
            <a:r>
              <a:rPr lang="it-IT" baseline="0" dirty="0" smtClean="0">
                <a:sym typeface="Wingdings" pitchFamily="2" charset="2"/>
              </a:rPr>
              <a:t>intervento dei Romani prima </a:t>
            </a:r>
            <a:r>
              <a:rPr lang="it-IT" baseline="0" dirty="0" smtClean="0">
                <a:sym typeface="Wingdings" pitchFamily="2" charset="2"/>
              </a:rPr>
              <a:t>vittoria </a:t>
            </a:r>
            <a:r>
              <a:rPr lang="it-IT" baseline="0" dirty="0" smtClean="0">
                <a:sym typeface="Wingdings" pitchFamily="2" charset="2"/>
              </a:rPr>
              <a:t>alle </a:t>
            </a:r>
            <a:r>
              <a:rPr lang="it-IT" baseline="0" dirty="0" err="1" smtClean="0">
                <a:sym typeface="Wingdings" pitchFamily="2" charset="2"/>
              </a:rPr>
              <a:t>Termopili</a:t>
            </a:r>
            <a:r>
              <a:rPr lang="it-IT" baseline="0" dirty="0" smtClean="0">
                <a:sym typeface="Wingdings" pitchFamily="2" charset="2"/>
              </a:rPr>
              <a:t> sotto il consolato di </a:t>
            </a:r>
            <a:r>
              <a:rPr lang="it-IT" baseline="0" dirty="0" err="1" smtClean="0">
                <a:sym typeface="Wingdings" pitchFamily="2" charset="2"/>
              </a:rPr>
              <a:t>Manio</a:t>
            </a:r>
            <a:r>
              <a:rPr lang="it-IT" baseline="0" dirty="0" smtClean="0">
                <a:sym typeface="Wingdings" pitchFamily="2" charset="2"/>
              </a:rPr>
              <a:t> </a:t>
            </a:r>
            <a:r>
              <a:rPr lang="it-IT" baseline="0" dirty="0" err="1" smtClean="0">
                <a:sym typeface="Wingdings" pitchFamily="2" charset="2"/>
              </a:rPr>
              <a:t>Cipio</a:t>
            </a:r>
            <a:r>
              <a:rPr lang="it-IT" baseline="0" dirty="0" smtClean="0">
                <a:sym typeface="Wingdings" pitchFamily="2" charset="2"/>
              </a:rPr>
              <a:t> </a:t>
            </a:r>
            <a:r>
              <a:rPr lang="it-IT" baseline="0" dirty="0" err="1" smtClean="0">
                <a:sym typeface="Wingdings" pitchFamily="2" charset="2"/>
              </a:rPr>
              <a:t>Pablione</a:t>
            </a:r>
            <a:r>
              <a:rPr lang="it-IT" baseline="0" dirty="0" smtClean="0">
                <a:sym typeface="Wingdings" pitchFamily="2" charset="2"/>
              </a:rPr>
              <a:t> </a:t>
            </a:r>
            <a:r>
              <a:rPr lang="it-IT" baseline="0" dirty="0" smtClean="0">
                <a:sym typeface="Wingdings" pitchFamily="2" charset="2"/>
              </a:rPr>
              <a:t>191</a:t>
            </a:r>
          </a:p>
          <a:p>
            <a:r>
              <a:rPr lang="it-IT" baseline="0" dirty="0" smtClean="0">
                <a:sym typeface="Wingdings" pitchFamily="2" charset="2"/>
              </a:rPr>
              <a:t>nel </a:t>
            </a:r>
            <a:r>
              <a:rPr lang="it-IT" baseline="0" dirty="0" smtClean="0">
                <a:sym typeface="Wingdings" pitchFamily="2" charset="2"/>
              </a:rPr>
              <a:t>190 operazioni in Asia minore operazione condotte </a:t>
            </a:r>
            <a:r>
              <a:rPr lang="it-IT" baseline="0" dirty="0" smtClean="0">
                <a:sym typeface="Wingdings" pitchFamily="2" charset="2"/>
              </a:rPr>
              <a:t>da </a:t>
            </a:r>
            <a:r>
              <a:rPr lang="it-IT" baseline="0" dirty="0" smtClean="0">
                <a:sym typeface="Wingdings" pitchFamily="2" charset="2"/>
              </a:rPr>
              <a:t>Lucio Cornelio Scipione, cosi </a:t>
            </a:r>
            <a:r>
              <a:rPr lang="it-IT" baseline="0" dirty="0" smtClean="0">
                <a:sym typeface="Wingdings" pitchFamily="2" charset="2"/>
              </a:rPr>
              <a:t>Scipione l’Africano permise </a:t>
            </a:r>
            <a:r>
              <a:rPr lang="it-IT" baseline="0" dirty="0" smtClean="0">
                <a:sym typeface="Wingdings" pitchFamily="2" charset="2"/>
              </a:rPr>
              <a:t>che ci fosse il comando </a:t>
            </a:r>
            <a:r>
              <a:rPr lang="it-IT" baseline="0" dirty="0" smtClean="0">
                <a:sym typeface="Wingdings" pitchFamily="2" charset="2"/>
              </a:rPr>
              <a:t>ufficiale a suo fratello, ma in realtà era solo un suo “delegato” </a:t>
            </a:r>
          </a:p>
          <a:p>
            <a:pPr>
              <a:buFont typeface="Wingdings"/>
              <a:buChar char="à"/>
            </a:pPr>
            <a:r>
              <a:rPr lang="it-IT" baseline="0" dirty="0" smtClean="0">
                <a:sym typeface="Wingdings" pitchFamily="2" charset="2"/>
              </a:rPr>
              <a:t>fine </a:t>
            </a:r>
            <a:r>
              <a:rPr lang="it-IT" baseline="0" dirty="0" smtClean="0">
                <a:sym typeface="Wingdings" pitchFamily="2" charset="2"/>
              </a:rPr>
              <a:t>della sua carriera </a:t>
            </a:r>
            <a:r>
              <a:rPr lang="it-IT" baseline="0" dirty="0" smtClean="0">
                <a:sym typeface="Wingdings" pitchFamily="2" charset="2"/>
              </a:rPr>
              <a:t>politica</a:t>
            </a:r>
          </a:p>
          <a:p>
            <a:pPr>
              <a:buFont typeface="Wingdings"/>
              <a:buChar char="à"/>
            </a:pPr>
            <a:r>
              <a:rPr lang="it-IT" baseline="0" dirty="0" smtClean="0">
                <a:sym typeface="Wingdings" pitchFamily="2" charset="2"/>
              </a:rPr>
              <a:t> </a:t>
            </a:r>
            <a:r>
              <a:rPr lang="it-IT" baseline="0" dirty="0" smtClean="0">
                <a:sym typeface="Wingdings" pitchFamily="2" charset="2"/>
              </a:rPr>
              <a:t>Battaglia di Magnesia decisiva la vittoria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37</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38</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Caccia a Scipione </a:t>
            </a:r>
            <a:r>
              <a:rPr lang="it-IT" dirty="0" smtClean="0"/>
              <a:t>l’Africano</a:t>
            </a:r>
            <a:r>
              <a:rPr lang="it-IT" baseline="0" dirty="0" smtClean="0"/>
              <a:t> come</a:t>
            </a:r>
            <a:r>
              <a:rPr lang="it-IT" dirty="0" smtClean="0"/>
              <a:t> </a:t>
            </a:r>
            <a:r>
              <a:rPr lang="it-IT" dirty="0" smtClean="0"/>
              <a:t>violenta lotta </a:t>
            </a:r>
            <a:r>
              <a:rPr lang="it-IT" dirty="0" smtClean="0"/>
              <a:t>politica</a:t>
            </a:r>
          </a:p>
          <a:p>
            <a:pPr>
              <a:buFont typeface="Wingdings"/>
              <a:buChar char="à"/>
            </a:pPr>
            <a:r>
              <a:rPr lang="it-IT" dirty="0" smtClean="0">
                <a:sym typeface="Wingdings" pitchFamily="2" charset="2"/>
              </a:rPr>
              <a:t>nel</a:t>
            </a:r>
            <a:r>
              <a:rPr lang="it-IT" baseline="0" dirty="0" smtClean="0">
                <a:sym typeface="Wingdings" pitchFamily="2" charset="2"/>
              </a:rPr>
              <a:t> </a:t>
            </a:r>
            <a:r>
              <a:rPr lang="it-IT" baseline="0" dirty="0" smtClean="0">
                <a:sym typeface="Wingdings" pitchFamily="2" charset="2"/>
              </a:rPr>
              <a:t>189 </a:t>
            </a:r>
            <a:r>
              <a:rPr lang="it-IT" baseline="0" dirty="0" err="1" smtClean="0">
                <a:sym typeface="Wingdings" pitchFamily="2" charset="2"/>
              </a:rPr>
              <a:t>Manio</a:t>
            </a:r>
            <a:r>
              <a:rPr lang="it-IT" baseline="0" dirty="0" smtClean="0">
                <a:sym typeface="Wingdings" pitchFamily="2" charset="2"/>
              </a:rPr>
              <a:t> </a:t>
            </a:r>
            <a:r>
              <a:rPr lang="it-IT" baseline="0" dirty="0" err="1" smtClean="0">
                <a:sym typeface="Wingdings" pitchFamily="2" charset="2"/>
              </a:rPr>
              <a:t>Acilio</a:t>
            </a:r>
            <a:r>
              <a:rPr lang="it-IT" baseline="0" dirty="0" smtClean="0">
                <a:sym typeface="Wingdings" pitchFamily="2" charset="2"/>
              </a:rPr>
              <a:t> </a:t>
            </a:r>
            <a:r>
              <a:rPr lang="it-IT" baseline="0" dirty="0" err="1" smtClean="0">
                <a:sym typeface="Wingdings" pitchFamily="2" charset="2"/>
              </a:rPr>
              <a:t>Glabrione</a:t>
            </a:r>
            <a:r>
              <a:rPr lang="it-IT" baseline="0" dirty="0" smtClean="0">
                <a:sym typeface="Wingdings" pitchFamily="2" charset="2"/>
              </a:rPr>
              <a:t> </a:t>
            </a:r>
            <a:r>
              <a:rPr lang="it-IT" baseline="0" dirty="0" smtClean="0">
                <a:sym typeface="Wingdings" pitchFamily="2" charset="2"/>
              </a:rPr>
              <a:t>fu accusato </a:t>
            </a:r>
            <a:r>
              <a:rPr lang="it-IT" baseline="0" dirty="0" smtClean="0">
                <a:sym typeface="Wingdings" pitchFamily="2" charset="2"/>
              </a:rPr>
              <a:t>di aver sottratto il bottino delle </a:t>
            </a:r>
            <a:r>
              <a:rPr lang="it-IT" baseline="0" dirty="0" err="1" smtClean="0">
                <a:sym typeface="Wingdings" pitchFamily="2" charset="2"/>
              </a:rPr>
              <a:t>Termopili</a:t>
            </a:r>
            <a:endParaRPr lang="it-IT" baseline="0" dirty="0" smtClean="0">
              <a:sym typeface="Wingdings" pitchFamily="2" charset="2"/>
            </a:endParaRPr>
          </a:p>
          <a:p>
            <a:pPr>
              <a:buFont typeface="Wingdings"/>
              <a:buChar char="à"/>
            </a:pPr>
            <a:r>
              <a:rPr lang="it-IT" baseline="0" dirty="0" smtClean="0">
                <a:sym typeface="Wingdings" pitchFamily="2" charset="2"/>
              </a:rPr>
              <a:t> </a:t>
            </a:r>
            <a:r>
              <a:rPr lang="it-IT" baseline="0" dirty="0" smtClean="0">
                <a:sym typeface="Wingdings" pitchFamily="2" charset="2"/>
              </a:rPr>
              <a:t>Catone conferma </a:t>
            </a:r>
            <a:r>
              <a:rPr lang="it-IT" baseline="0" dirty="0" smtClean="0">
                <a:sym typeface="Wingdings" pitchFamily="2" charset="2"/>
              </a:rPr>
              <a:t>l’accusa e </a:t>
            </a:r>
            <a:r>
              <a:rPr lang="it-IT" baseline="0" dirty="0" err="1" smtClean="0">
                <a:sym typeface="Wingdings" pitchFamily="2" charset="2"/>
              </a:rPr>
              <a:t>Glabrione</a:t>
            </a:r>
            <a:r>
              <a:rPr lang="it-IT" baseline="0" dirty="0" smtClean="0">
                <a:sym typeface="Wingdings" pitchFamily="2" charset="2"/>
              </a:rPr>
              <a:t> ritira la </a:t>
            </a:r>
            <a:r>
              <a:rPr lang="it-IT" baseline="0" dirty="0" smtClean="0">
                <a:sym typeface="Wingdings" pitchFamily="2" charset="2"/>
              </a:rPr>
              <a:t>candidatura alla censura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39</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187 obiettivo </a:t>
            </a:r>
            <a:r>
              <a:rPr lang="it-IT" dirty="0" smtClean="0"/>
              <a:t>è Lucio </a:t>
            </a:r>
            <a:r>
              <a:rPr lang="it-IT" dirty="0" smtClean="0"/>
              <a:t>Cornelio</a:t>
            </a:r>
            <a:r>
              <a:rPr lang="it-IT" baseline="0" dirty="0" smtClean="0"/>
              <a:t> </a:t>
            </a:r>
            <a:r>
              <a:rPr lang="it-IT" baseline="0" dirty="0" err="1" smtClean="0"/>
              <a:t>Sciopione</a:t>
            </a:r>
            <a:r>
              <a:rPr lang="it-IT" baseline="0" dirty="0" smtClean="0"/>
              <a:t> </a:t>
            </a:r>
            <a:r>
              <a:rPr lang="it-IT" baseline="0" dirty="0" smtClean="0"/>
              <a:t>per 500 </a:t>
            </a:r>
            <a:r>
              <a:rPr lang="it-IT" baseline="0" dirty="0" smtClean="0"/>
              <a:t>talenti non si sa che fine hanno </a:t>
            </a:r>
            <a:r>
              <a:rPr lang="it-IT" baseline="0" dirty="0" smtClean="0"/>
              <a:t>fatto</a:t>
            </a:r>
          </a:p>
          <a:p>
            <a:pPr>
              <a:buFont typeface="Wingdings"/>
              <a:buChar char="à"/>
            </a:pPr>
            <a:r>
              <a:rPr lang="it-IT" baseline="0" dirty="0" smtClean="0">
                <a:sym typeface="Wingdings" pitchFamily="2" charset="2"/>
              </a:rPr>
              <a:t>vengono richiesti </a:t>
            </a:r>
            <a:r>
              <a:rPr lang="it-IT" baseline="0" dirty="0" smtClean="0">
                <a:sym typeface="Wingdings" pitchFamily="2" charset="2"/>
              </a:rPr>
              <a:t>i registri contabili per Publio è una richiesta </a:t>
            </a:r>
            <a:r>
              <a:rPr lang="it-IT" baseline="0" dirty="0" smtClean="0">
                <a:sym typeface="Wingdings" pitchFamily="2" charset="2"/>
              </a:rPr>
              <a:t>illegittima</a:t>
            </a:r>
          </a:p>
          <a:p>
            <a:pPr>
              <a:buFont typeface="Wingdings"/>
              <a:buChar char="à"/>
            </a:pPr>
            <a:r>
              <a:rPr lang="it-IT" baseline="0" dirty="0" smtClean="0">
                <a:sym typeface="Wingdings" pitchFamily="2" charset="2"/>
              </a:rPr>
              <a:t> </a:t>
            </a:r>
            <a:r>
              <a:rPr lang="it-IT" baseline="0" dirty="0" smtClean="0">
                <a:sym typeface="Wingdings" pitchFamily="2" charset="2"/>
              </a:rPr>
              <a:t>accusa di peculato, salvato dal veto di Tiberio Sempronio </a:t>
            </a:r>
            <a:r>
              <a:rPr lang="it-IT" baseline="0" dirty="0" err="1" smtClean="0">
                <a:sym typeface="Wingdings" pitchFamily="2" charset="2"/>
              </a:rPr>
              <a:t>Gracco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40</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Catone decide di attaccare</a:t>
            </a:r>
            <a:r>
              <a:rPr lang="it-IT" baseline="0" dirty="0" smtClean="0"/>
              <a:t> Scipione </a:t>
            </a:r>
            <a:r>
              <a:rPr lang="it-IT" baseline="0" dirty="0" smtClean="0"/>
              <a:t>l’Africano</a:t>
            </a:r>
          </a:p>
          <a:p>
            <a:r>
              <a:rPr lang="it-IT" baseline="0" dirty="0" smtClean="0">
                <a:sym typeface="Wingdings" pitchFamily="2" charset="2"/>
              </a:rPr>
              <a:t> Scipione </a:t>
            </a:r>
            <a:r>
              <a:rPr lang="it-IT" baseline="0" dirty="0" smtClean="0">
                <a:sym typeface="Wingdings" pitchFamily="2" charset="2"/>
              </a:rPr>
              <a:t>capisce che non ci sia possibilità di resistere e si ritira a </a:t>
            </a:r>
            <a:r>
              <a:rPr lang="it-IT" baseline="0" dirty="0" err="1" smtClean="0">
                <a:sym typeface="Wingdings" pitchFamily="2" charset="2"/>
              </a:rPr>
              <a:t>Liternum</a:t>
            </a:r>
            <a:r>
              <a:rPr lang="it-IT" baseline="0" dirty="0" smtClean="0">
                <a:sym typeface="Wingdings" pitchFamily="2" charset="2"/>
              </a:rPr>
              <a:t>, l’accusa è </a:t>
            </a:r>
            <a:r>
              <a:rPr lang="it-IT" baseline="0" dirty="0" smtClean="0">
                <a:sym typeface="Wingdings" pitchFamily="2" charset="2"/>
              </a:rPr>
              <a:t>lasciata cadere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41</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dirty="0" smtClean="0"/>
              <a:t>Effetti giochi di aspetti</a:t>
            </a:r>
            <a:r>
              <a:rPr lang="it-IT" baseline="0" dirty="0" smtClean="0"/>
              <a:t> culturali in rapporto con il mondo ellenistico, prima della battaglia di Magnesia catturato un drappello di cavalieri romani e un figlio dell’Africano, liberazione del figlio di Publio circondandoli di doni carinerie fra capi</a:t>
            </a:r>
            <a:r>
              <a:rPr lang="it-IT" baseline="0" dirty="0" smtClean="0">
                <a:sym typeface="Wingdings" pitchFamily="2" charset="2"/>
              </a:rPr>
              <a:t> prima che si tenesse la battaglia Scipione fu febbricitante, invio del medico personale di Antioco III, poi Scipione si rimette in forza carinerie della diplomazia della cultura ellenistiche, quello che era normale in Oriente poteva influenzare i comportamenti dei Romani, l’opinione pubblica resta un po’ stranita, l’operare a favore di Antioco III poteva risultare vero all’opinione pubblica difficoltà della gestione nella seconda guerra punica sulla composizione e gestione del potere; racconto di Livio sulle perdite della battaglia di </a:t>
            </a:r>
            <a:r>
              <a:rPr lang="it-IT" baseline="0" dirty="0" err="1" smtClean="0">
                <a:sym typeface="Wingdings" pitchFamily="2" charset="2"/>
              </a:rPr>
              <a:t>Cannae</a:t>
            </a:r>
            <a:r>
              <a:rPr lang="it-IT" baseline="0" dirty="0" smtClean="0">
                <a:sym typeface="Wingdings" pitchFamily="2" charset="2"/>
              </a:rPr>
              <a:t> elenco delle </a:t>
            </a:r>
            <a:r>
              <a:rPr lang="it-IT" baseline="0" dirty="0" err="1" smtClean="0">
                <a:sym typeface="Wingdings" pitchFamily="2" charset="2"/>
              </a:rPr>
              <a:t>magistruture</a:t>
            </a:r>
            <a:r>
              <a:rPr lang="it-IT" baseline="0" dirty="0" smtClean="0">
                <a:sym typeface="Wingdings" pitchFamily="2" charset="2"/>
              </a:rPr>
              <a:t> e senatori poiché tali sconfitte furono molteplici, Trasimeno console con tutto o stato maggiore cosi come la Trebbia dopo il 216 composizione totalmente trasformata composta da ex magistrati, ma ora giovani ufficiali, non appartenenti a famiglie senatorie, ma sul piano economico in grado di competere con le famiglie senatorie per la ricerca delle cariche l’</a:t>
            </a:r>
            <a:r>
              <a:rPr lang="it-IT" baseline="0" dirty="0" err="1" smtClean="0">
                <a:sym typeface="Wingdings" pitchFamily="2" charset="2"/>
              </a:rPr>
              <a:t>elites</a:t>
            </a:r>
            <a:r>
              <a:rPr lang="it-IT" baseline="0" dirty="0" smtClean="0">
                <a:sym typeface="Wingdings" pitchFamily="2" charset="2"/>
              </a:rPr>
              <a:t> manifestavano l’inettitudine dei comandanti quei pochi abili al combattimento avevano svolto carriere atipiche e velocissime contrariamente alla trazione nemmeno a 30 anni console Scipione l’Africano, limitare una competizione accesa per le cariche rendere collegiale la gestione del potere evitando carriere atipiche come quelle di Scipione e </a:t>
            </a:r>
            <a:r>
              <a:rPr lang="it-IT" baseline="0" dirty="0" err="1" smtClean="0">
                <a:sym typeface="Wingdings" pitchFamily="2" charset="2"/>
              </a:rPr>
              <a:t>Flaminino</a:t>
            </a:r>
            <a:r>
              <a:rPr lang="it-IT" baseline="0" dirty="0" smtClean="0">
                <a:sym typeface="Wingdings" pitchFamily="2" charset="2"/>
              </a:rPr>
              <a:t>, tale obiettivo della parte di Catone tutto sommato raggiunto con il ritiro a vita privata di Scipione, </a:t>
            </a:r>
            <a:r>
              <a:rPr lang="it-IT" baseline="0" dirty="0" err="1" smtClean="0">
                <a:sym typeface="Wingdings" pitchFamily="2" charset="2"/>
              </a:rPr>
              <a:t>pochè</a:t>
            </a:r>
            <a:r>
              <a:rPr lang="it-IT" baseline="0" dirty="0" smtClean="0">
                <a:sym typeface="Wingdings" pitchFamily="2" charset="2"/>
              </a:rPr>
              <a:t> vi </a:t>
            </a:r>
            <a:r>
              <a:rPr lang="it-IT" baseline="0" dirty="0" err="1" smtClean="0">
                <a:sym typeface="Wingdings" pitchFamily="2" charset="2"/>
              </a:rPr>
              <a:t>saraà</a:t>
            </a:r>
            <a:r>
              <a:rPr lang="it-IT" baseline="0" dirty="0" smtClean="0">
                <a:sym typeface="Wingdings" pitchFamily="2" charset="2"/>
              </a:rPr>
              <a:t> una mancanza di una personalità politica singola per almeno 50 anni in grado di imprimere una sua visione alla politica romana politica estera romana con tutti i suoi limiti gestita collegialmente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42</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Leggi suntuarie limitano le spese nei banchetti,</a:t>
            </a:r>
            <a:r>
              <a:rPr lang="it-IT" baseline="0" dirty="0" smtClean="0"/>
              <a:t> legate alla politica fra il 181 al 143 tendono che l’aristocrazia si dia un proprio </a:t>
            </a:r>
            <a:r>
              <a:rPr lang="it-IT" baseline="0" dirty="0" smtClean="0"/>
              <a:t>un codice </a:t>
            </a:r>
            <a:r>
              <a:rPr lang="it-IT" baseline="0" dirty="0" smtClean="0"/>
              <a:t>di regolamento </a:t>
            </a:r>
            <a:r>
              <a:rPr lang="it-IT" baseline="0" dirty="0" smtClean="0"/>
              <a:t>o di autoregolamenti </a:t>
            </a:r>
            <a:r>
              <a:rPr lang="it-IT" baseline="0" dirty="0" smtClean="0"/>
              <a:t>per le spese della politica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44</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Storia</a:t>
            </a:r>
            <a:r>
              <a:rPr lang="it-IT" baseline="0" dirty="0" smtClean="0"/>
              <a:t> dell’antiquaria delle leggi </a:t>
            </a:r>
            <a:r>
              <a:rPr lang="it-IT" baseline="0" dirty="0" smtClean="0"/>
              <a:t>suntuarie</a:t>
            </a:r>
          </a:p>
          <a:p>
            <a:r>
              <a:rPr lang="it-IT" baseline="0" dirty="0" smtClean="0">
                <a:sym typeface="Wingdings" pitchFamily="2" charset="2"/>
              </a:rPr>
              <a:t> </a:t>
            </a:r>
            <a:r>
              <a:rPr lang="it-IT" baseline="0" dirty="0" smtClean="0">
                <a:sym typeface="Wingdings" pitchFamily="2" charset="2"/>
              </a:rPr>
              <a:t>proposte che non venivano rispettate tentativo di autoregolazione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45</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Interessante che la prima</a:t>
            </a:r>
            <a:r>
              <a:rPr lang="it-IT" baseline="0" dirty="0" smtClean="0"/>
              <a:t> legge sia un </a:t>
            </a:r>
            <a:r>
              <a:rPr lang="it-IT" baseline="0" dirty="0" err="1" smtClean="0"/>
              <a:t>senatusconsultum</a:t>
            </a:r>
            <a:endParaRPr lang="it-IT" baseline="0" dirty="0" smtClean="0"/>
          </a:p>
          <a:p>
            <a:pPr>
              <a:buFont typeface="Wingdings"/>
              <a:buChar char="à"/>
            </a:pPr>
            <a:r>
              <a:rPr lang="it-IT" baseline="0" dirty="0" smtClean="0">
                <a:sym typeface="Wingdings" pitchFamily="2" charset="2"/>
              </a:rPr>
              <a:t>collegiale </a:t>
            </a:r>
            <a:r>
              <a:rPr lang="it-IT" baseline="0" dirty="0" smtClean="0">
                <a:sym typeface="Wingdings" pitchFamily="2" charset="2"/>
              </a:rPr>
              <a:t>l’amministrazione </a:t>
            </a:r>
            <a:r>
              <a:rPr lang="it-IT" baseline="0" dirty="0" smtClean="0">
                <a:sym typeface="Wingdings" pitchFamily="2" charset="2"/>
              </a:rPr>
              <a:t> nel198 </a:t>
            </a:r>
            <a:r>
              <a:rPr lang="it-IT" baseline="0" dirty="0" smtClean="0">
                <a:sym typeface="Wingdings" pitchFamily="2" charset="2"/>
              </a:rPr>
              <a:t>numero </a:t>
            </a:r>
            <a:r>
              <a:rPr lang="it-IT" baseline="0" dirty="0" smtClean="0">
                <a:sym typeface="Wingdings" pitchFamily="2" charset="2"/>
              </a:rPr>
              <a:t>pretori sono 6 </a:t>
            </a:r>
            <a:r>
              <a:rPr lang="it-IT" baseline="0" dirty="0" smtClean="0">
                <a:sym typeface="Wingdings" pitchFamily="2" charset="2"/>
              </a:rPr>
              <a:t>nuove provincie Spagna </a:t>
            </a:r>
            <a:r>
              <a:rPr lang="it-IT" baseline="0" dirty="0" smtClean="0">
                <a:sym typeface="Wingdings" pitchFamily="2" charset="2"/>
              </a:rPr>
              <a:t>per il controllo </a:t>
            </a:r>
            <a:r>
              <a:rPr lang="it-IT" baseline="0" dirty="0" smtClean="0">
                <a:sym typeface="Wingdings" pitchFamily="2" charset="2"/>
              </a:rPr>
              <a:t>della Spagna Ulteriore e Citeriore </a:t>
            </a:r>
            <a:r>
              <a:rPr lang="it-IT" baseline="0" dirty="0" smtClean="0">
                <a:sym typeface="Wingdings" pitchFamily="2" charset="2"/>
              </a:rPr>
              <a:t>,a </a:t>
            </a:r>
            <a:r>
              <a:rPr lang="it-IT" baseline="0" dirty="0" smtClean="0">
                <a:sym typeface="Wingdings" pitchFamily="2" charset="2"/>
              </a:rPr>
              <a:t>questo punto si aumenta il numero dei pretori, un sistema di alternanza</a:t>
            </a:r>
            <a:r>
              <a:rPr lang="it-IT" baseline="0" dirty="0" smtClean="0">
                <a:sym typeface="Wingdings" pitchFamily="2" charset="2"/>
              </a:rPr>
              <a:t>;</a:t>
            </a:r>
          </a:p>
          <a:p>
            <a:pPr>
              <a:buFont typeface="Wingdings"/>
              <a:buChar char="à"/>
            </a:pPr>
            <a:r>
              <a:rPr lang="it-IT" baseline="0" dirty="0" smtClean="0">
                <a:sym typeface="Wingdings" pitchFamily="2" charset="2"/>
              </a:rPr>
              <a:t> </a:t>
            </a:r>
            <a:r>
              <a:rPr lang="it-IT" baseline="0" dirty="0" smtClean="0">
                <a:sym typeface="Wingdings" pitchFamily="2" charset="2"/>
              </a:rPr>
              <a:t>introduce norma contro i </a:t>
            </a:r>
            <a:r>
              <a:rPr lang="it-IT" baseline="0" dirty="0" err="1" smtClean="0">
                <a:sym typeface="Wingdings" pitchFamily="2" charset="2"/>
              </a:rPr>
              <a:t>progli</a:t>
            </a:r>
            <a:r>
              <a:rPr lang="it-IT" baseline="0" dirty="0" smtClean="0">
                <a:sym typeface="Wingdings" pitchFamily="2" charset="2"/>
              </a:rPr>
              <a:t> </a:t>
            </a:r>
            <a:r>
              <a:rPr lang="it-IT" baseline="0" dirty="0" err="1" smtClean="0">
                <a:sym typeface="Wingdings" pitchFamily="2" charset="2"/>
              </a:rPr>
              <a:t>eletorali</a:t>
            </a:r>
            <a:endParaRPr lang="it-IT" baseline="0" dirty="0" smtClean="0">
              <a:sym typeface="Wingdings" pitchFamily="2" charset="2"/>
            </a:endParaRPr>
          </a:p>
          <a:p>
            <a:pPr>
              <a:buFont typeface="Wingdings"/>
              <a:buChar char="à"/>
            </a:pPr>
            <a:r>
              <a:rPr lang="it-IT" baseline="0" dirty="0" err="1" smtClean="0">
                <a:sym typeface="Wingdings" pitchFamily="2" charset="2"/>
              </a:rPr>
              <a:t>lex</a:t>
            </a:r>
            <a:r>
              <a:rPr lang="it-IT" baseline="0" dirty="0" smtClean="0">
                <a:sym typeface="Wingdings" pitchFamily="2" charset="2"/>
              </a:rPr>
              <a:t> </a:t>
            </a:r>
            <a:r>
              <a:rPr lang="it-IT" baseline="0" dirty="0" err="1" smtClean="0">
                <a:sym typeface="Wingdings" pitchFamily="2" charset="2"/>
              </a:rPr>
              <a:t>villia</a:t>
            </a:r>
            <a:r>
              <a:rPr lang="it-IT" baseline="0" dirty="0" smtClean="0">
                <a:sym typeface="Wingdings" pitchFamily="2" charset="2"/>
              </a:rPr>
              <a:t> </a:t>
            </a:r>
            <a:r>
              <a:rPr lang="it-IT" baseline="0" dirty="0" err="1" smtClean="0">
                <a:sym typeface="Wingdings" pitchFamily="2" charset="2"/>
              </a:rPr>
              <a:t>annalis</a:t>
            </a:r>
            <a:r>
              <a:rPr lang="it-IT" baseline="0" dirty="0" smtClean="0">
                <a:sym typeface="Wingdings" pitchFamily="2" charset="2"/>
              </a:rPr>
              <a:t> stabilisce le regole del cursus honoris età minime di una </a:t>
            </a:r>
            <a:r>
              <a:rPr lang="it-IT" baseline="0" dirty="0" smtClean="0">
                <a:sym typeface="Wingdings" pitchFamily="2" charset="2"/>
              </a:rPr>
              <a:t>magistratura:intervallo </a:t>
            </a:r>
            <a:r>
              <a:rPr lang="it-IT" baseline="0" dirty="0" smtClean="0">
                <a:sym typeface="Wingdings" pitchFamily="2" charset="2"/>
              </a:rPr>
              <a:t>di 2 anni fra una carica all’altra</a:t>
            </a:r>
            <a:r>
              <a:rPr lang="it-IT" baseline="0" dirty="0" smtClean="0">
                <a:sym typeface="Wingdings" pitchFamily="2" charset="2"/>
              </a:rPr>
              <a:t>, e per il </a:t>
            </a:r>
            <a:r>
              <a:rPr lang="it-IT" baseline="0" dirty="0" smtClean="0">
                <a:sym typeface="Wingdings" pitchFamily="2" charset="2"/>
              </a:rPr>
              <a:t>consolato deve essere necessaria la pretura</a:t>
            </a:r>
            <a:r>
              <a:rPr lang="it-IT" baseline="0" dirty="0" smtClean="0">
                <a:sym typeface="Wingdings" pitchFamily="2" charset="2"/>
              </a:rPr>
              <a:t>;</a:t>
            </a:r>
          </a:p>
          <a:p>
            <a:pPr>
              <a:buFont typeface="Wingdings"/>
              <a:buChar char="à"/>
            </a:pPr>
            <a:r>
              <a:rPr lang="it-IT" baseline="0" dirty="0" smtClean="0">
                <a:sym typeface="Wingdings" pitchFamily="2" charset="2"/>
              </a:rPr>
              <a:t> </a:t>
            </a:r>
            <a:r>
              <a:rPr lang="it-IT" baseline="0" dirty="0" err="1" smtClean="0">
                <a:sym typeface="Wingdings" pitchFamily="2" charset="2"/>
              </a:rPr>
              <a:t>reitrodotta</a:t>
            </a:r>
            <a:r>
              <a:rPr lang="it-IT" baseline="0" dirty="0" smtClean="0">
                <a:sym typeface="Wingdings" pitchFamily="2" charset="2"/>
              </a:rPr>
              <a:t> una norma abolita durante la guerra </a:t>
            </a:r>
            <a:r>
              <a:rPr lang="it-IT" baseline="0" dirty="0" err="1" smtClean="0">
                <a:sym typeface="Wingdings" pitchFamily="2" charset="2"/>
              </a:rPr>
              <a:t>annibalica</a:t>
            </a:r>
            <a:r>
              <a:rPr lang="it-IT" baseline="0" dirty="0" smtClean="0">
                <a:sym typeface="Wingdings" pitchFamily="2" charset="2"/>
              </a:rPr>
              <a:t> </a:t>
            </a:r>
            <a:r>
              <a:rPr lang="it-IT" baseline="0" dirty="0" smtClean="0">
                <a:sym typeface="Wingdings" pitchFamily="2" charset="2"/>
              </a:rPr>
              <a:t>pertanto il </a:t>
            </a:r>
            <a:r>
              <a:rPr lang="it-IT" baseline="0" dirty="0" smtClean="0">
                <a:sym typeface="Wingdings" pitchFamily="2" charset="2"/>
              </a:rPr>
              <a:t>consolato reiterato solo dopo un intervallo </a:t>
            </a:r>
            <a:r>
              <a:rPr lang="it-IT" baseline="0" dirty="0" smtClean="0">
                <a:sym typeface="Wingdings" pitchFamily="2" charset="2"/>
              </a:rPr>
              <a:t>decennale</a:t>
            </a:r>
          </a:p>
          <a:p>
            <a:pPr>
              <a:buFont typeface="Wingdings"/>
              <a:buChar char="à"/>
            </a:pPr>
            <a:r>
              <a:rPr lang="it-IT" baseline="0" dirty="0" smtClean="0">
                <a:sym typeface="Wingdings" pitchFamily="2" charset="2"/>
              </a:rPr>
              <a:t> </a:t>
            </a:r>
            <a:r>
              <a:rPr lang="it-IT" baseline="0" dirty="0" smtClean="0">
                <a:sym typeface="Wingdings" pitchFamily="2" charset="2"/>
              </a:rPr>
              <a:t>nel </a:t>
            </a:r>
            <a:r>
              <a:rPr lang="it-IT" baseline="0" dirty="0" smtClean="0">
                <a:sym typeface="Wingdings" pitchFamily="2" charset="2"/>
              </a:rPr>
              <a:t>152 è vietato il consolato reiterato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46</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3 guerra macedonica,</a:t>
            </a:r>
            <a:r>
              <a:rPr lang="it-IT" baseline="0" dirty="0" smtClean="0"/>
              <a:t> dopo la sconfitta del197 </a:t>
            </a:r>
            <a:r>
              <a:rPr lang="it-IT" baseline="0" dirty="0" smtClean="0"/>
              <a:t>Filippo </a:t>
            </a:r>
            <a:r>
              <a:rPr lang="it-IT" baseline="0" dirty="0" smtClean="0"/>
              <a:t>V </a:t>
            </a:r>
            <a:r>
              <a:rPr lang="it-IT" baseline="0" dirty="0" smtClean="0"/>
              <a:t>aveva cercato in </a:t>
            </a:r>
            <a:r>
              <a:rPr lang="it-IT" baseline="0" dirty="0" smtClean="0"/>
              <a:t>Macedonia di frenare una politica antiromana, </a:t>
            </a:r>
            <a:r>
              <a:rPr lang="it-IT" baseline="0" dirty="0" smtClean="0"/>
              <a:t>muovendo l’attenzione </a:t>
            </a:r>
            <a:r>
              <a:rPr lang="it-IT" baseline="0" dirty="0" smtClean="0"/>
              <a:t>ad est </a:t>
            </a:r>
            <a:r>
              <a:rPr lang="it-IT" baseline="0" dirty="0" smtClean="0"/>
              <a:t>dell’area </a:t>
            </a:r>
            <a:r>
              <a:rPr lang="it-IT" baseline="0" dirty="0" smtClean="0"/>
              <a:t>di influenza macedonica, pertanto rivolgendosi alla Tracia; </a:t>
            </a:r>
            <a:endParaRPr lang="it-IT" baseline="0" dirty="0" smtClean="0"/>
          </a:p>
          <a:p>
            <a:r>
              <a:rPr lang="it-IT" baseline="0" dirty="0" smtClean="0">
                <a:sym typeface="Wingdings" pitchFamily="2" charset="2"/>
              </a:rPr>
              <a:t></a:t>
            </a:r>
            <a:r>
              <a:rPr lang="it-IT" baseline="0" dirty="0" smtClean="0"/>
              <a:t>179 </a:t>
            </a:r>
            <a:r>
              <a:rPr lang="it-IT" baseline="0" dirty="0" smtClean="0"/>
              <a:t>muore e successione di Perseo continuando la politica del </a:t>
            </a:r>
            <a:r>
              <a:rPr lang="it-IT" baseline="0" dirty="0" smtClean="0"/>
              <a:t>padre, </a:t>
            </a:r>
            <a:r>
              <a:rPr lang="it-IT" baseline="0" dirty="0" smtClean="0"/>
              <a:t>tuttavia sviluppa una politica in Grecia tesa a mostrare la vitalità del suo </a:t>
            </a:r>
            <a:r>
              <a:rPr lang="it-IT" baseline="0" dirty="0" smtClean="0"/>
              <a:t>regno</a:t>
            </a:r>
          </a:p>
          <a:p>
            <a:r>
              <a:rPr lang="it-IT" baseline="0" dirty="0" smtClean="0">
                <a:sym typeface="Wingdings" pitchFamily="2" charset="2"/>
              </a:rPr>
              <a:t>dichiarazione </a:t>
            </a:r>
            <a:r>
              <a:rPr lang="it-IT" baseline="0" dirty="0" smtClean="0">
                <a:sym typeface="Wingdings" pitchFamily="2" charset="2"/>
              </a:rPr>
              <a:t>di guerra contro Perseo, </a:t>
            </a:r>
            <a:r>
              <a:rPr lang="it-IT" baseline="0" dirty="0" smtClean="0">
                <a:sym typeface="Wingdings" pitchFamily="2" charset="2"/>
              </a:rPr>
              <a:t>promossa dal regno di Pergamo</a:t>
            </a:r>
          </a:p>
          <a:p>
            <a:r>
              <a:rPr lang="it-IT" baseline="0" dirty="0" smtClean="0">
                <a:sym typeface="Wingdings" pitchFamily="2" charset="2"/>
              </a:rPr>
              <a:t>Rodi  cercò un’opera </a:t>
            </a:r>
            <a:r>
              <a:rPr lang="it-IT" baseline="0" dirty="0" smtClean="0">
                <a:sym typeface="Wingdings" pitchFamily="2" charset="2"/>
              </a:rPr>
              <a:t>di </a:t>
            </a:r>
            <a:r>
              <a:rPr lang="it-IT" baseline="0" dirty="0" smtClean="0">
                <a:sym typeface="Wingdings" pitchFamily="2" charset="2"/>
              </a:rPr>
              <a:t>mediazione, </a:t>
            </a:r>
            <a:r>
              <a:rPr lang="it-IT" baseline="0" dirty="0" smtClean="0">
                <a:sym typeface="Wingdings" pitchFamily="2" charset="2"/>
              </a:rPr>
              <a:t>per questo sarà pesantemente punita da Roma </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47</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167 battaglia di </a:t>
            </a:r>
            <a:r>
              <a:rPr lang="it-IT" dirty="0" err="1" smtClean="0"/>
              <a:t>Pidna</a:t>
            </a:r>
            <a:r>
              <a:rPr lang="it-IT" dirty="0" smtClean="0"/>
              <a:t>: </a:t>
            </a:r>
            <a:r>
              <a:rPr lang="it-IT" dirty="0" smtClean="0"/>
              <a:t>Perseo costretto alla resa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48</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Perseo portato in ostaggio in Italia, in esilio ad Alba </a:t>
            </a:r>
            <a:r>
              <a:rPr lang="it-IT" dirty="0" err="1" smtClean="0"/>
              <a:t>Fucens</a:t>
            </a:r>
            <a:r>
              <a:rPr lang="it-IT" dirty="0" smtClean="0"/>
              <a:t>:</a:t>
            </a:r>
          </a:p>
          <a:p>
            <a:pPr>
              <a:buFont typeface="Wingdings"/>
              <a:buChar char="à"/>
            </a:pPr>
            <a:r>
              <a:rPr lang="it-IT" dirty="0" smtClean="0"/>
              <a:t>4 </a:t>
            </a:r>
            <a:r>
              <a:rPr lang="it-IT" dirty="0" smtClean="0"/>
              <a:t>distretti autonomi in Macedonia, </a:t>
            </a:r>
            <a:r>
              <a:rPr lang="it-IT" dirty="0" smtClean="0"/>
              <a:t>miniere come </a:t>
            </a:r>
            <a:r>
              <a:rPr lang="it-IT" dirty="0" smtClean="0"/>
              <a:t>beni dell’impero </a:t>
            </a:r>
            <a:r>
              <a:rPr lang="it-IT" dirty="0" smtClean="0"/>
              <a:t>romano</a:t>
            </a:r>
          </a:p>
          <a:p>
            <a:pPr>
              <a:buFont typeface="Wingdings"/>
              <a:buChar char="à"/>
            </a:pPr>
            <a:r>
              <a:rPr lang="it-IT" dirty="0" smtClean="0"/>
              <a:t> </a:t>
            </a:r>
            <a:r>
              <a:rPr lang="it-IT" dirty="0" smtClean="0"/>
              <a:t>illirico  divisa in 3 aree fra</a:t>
            </a:r>
            <a:r>
              <a:rPr lang="it-IT" baseline="0" dirty="0" smtClean="0"/>
              <a:t> loro </a:t>
            </a:r>
            <a:r>
              <a:rPr lang="it-IT" baseline="0" dirty="0" smtClean="0"/>
              <a:t>autonome</a:t>
            </a:r>
          </a:p>
          <a:p>
            <a:pPr>
              <a:buFont typeface="Wingdings"/>
              <a:buChar char="à"/>
            </a:pPr>
            <a:r>
              <a:rPr lang="it-IT" baseline="0" dirty="0" smtClean="0"/>
              <a:t>In </a:t>
            </a:r>
            <a:r>
              <a:rPr lang="it-IT" baseline="0" dirty="0" smtClean="0"/>
              <a:t>Epiro 15000 </a:t>
            </a:r>
            <a:r>
              <a:rPr lang="it-IT" baseline="0" dirty="0" err="1" smtClean="0"/>
              <a:t>Monossi</a:t>
            </a:r>
            <a:r>
              <a:rPr lang="it-IT" baseline="0" dirty="0" smtClean="0"/>
              <a:t> trasformati in </a:t>
            </a:r>
            <a:r>
              <a:rPr lang="it-IT" baseline="0" dirty="0" smtClean="0"/>
              <a:t>schiavi</a:t>
            </a:r>
            <a:endParaRPr lang="it-IT" baseline="0" dirty="0" smtClean="0">
              <a:sym typeface="Wingdings" pitchFamily="2" charset="2"/>
            </a:endParaRPr>
          </a:p>
          <a:p>
            <a:pPr>
              <a:buFont typeface="Wingdings"/>
              <a:buChar char="à"/>
            </a:pPr>
            <a:r>
              <a:rPr lang="it-IT" baseline="0" dirty="0" smtClean="0">
                <a:sym typeface="Wingdings" pitchFamily="2" charset="2"/>
              </a:rPr>
              <a:t> </a:t>
            </a:r>
            <a:r>
              <a:rPr lang="it-IT" baseline="0" dirty="0" smtClean="0">
                <a:sym typeface="Wingdings" pitchFamily="2" charset="2"/>
              </a:rPr>
              <a:t>Rodi opera di mediazione </a:t>
            </a:r>
            <a:r>
              <a:rPr lang="it-IT" baseline="0" dirty="0" smtClean="0">
                <a:sym typeface="Wingdings" pitchFamily="2" charset="2"/>
              </a:rPr>
              <a:t>fu mal </a:t>
            </a:r>
            <a:r>
              <a:rPr lang="it-IT" baseline="0" dirty="0" smtClean="0">
                <a:sym typeface="Wingdings" pitchFamily="2" charset="2"/>
              </a:rPr>
              <a:t>vista dai romani, punirla in che modo</a:t>
            </a:r>
            <a:r>
              <a:rPr lang="it-IT" baseline="0" dirty="0" smtClean="0">
                <a:sym typeface="Wingdings" pitchFamily="2" charset="2"/>
              </a:rPr>
              <a:t>? Creazione di un porto </a:t>
            </a:r>
            <a:r>
              <a:rPr lang="it-IT" baseline="0" dirty="0" smtClean="0">
                <a:sym typeface="Wingdings" pitchFamily="2" charset="2"/>
              </a:rPr>
              <a:t>franco a Delo spostamento traffici commerciali, decadenza economica di </a:t>
            </a:r>
            <a:r>
              <a:rPr lang="it-IT" baseline="0" dirty="0" smtClean="0">
                <a:sym typeface="Wingdings" pitchFamily="2" charset="2"/>
              </a:rPr>
              <a:t>Rodi</a:t>
            </a:r>
          </a:p>
          <a:p>
            <a:pPr>
              <a:buFont typeface="Wingdings"/>
              <a:buChar char="à"/>
            </a:pPr>
            <a:r>
              <a:rPr lang="it-IT" baseline="0" dirty="0" smtClean="0">
                <a:sym typeface="Wingdings" pitchFamily="2" charset="2"/>
              </a:rPr>
              <a:t>mille </a:t>
            </a:r>
            <a:r>
              <a:rPr lang="it-IT" baseline="0" dirty="0" smtClean="0">
                <a:sym typeface="Wingdings" pitchFamily="2" charset="2"/>
              </a:rPr>
              <a:t>ostaggi lega Achea c’è anche </a:t>
            </a:r>
            <a:r>
              <a:rPr lang="it-IT" baseline="0" dirty="0" err="1" smtClean="0">
                <a:sym typeface="Wingdings" pitchFamily="2" charset="2"/>
              </a:rPr>
              <a:t>Polibio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49</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Tra</a:t>
            </a:r>
            <a:r>
              <a:rPr lang="it-IT" baseline="0" dirty="0" smtClean="0"/>
              <a:t> il 240 e il 200 momento di stacco di colonie latine e </a:t>
            </a:r>
            <a:r>
              <a:rPr lang="it-IT" baseline="0" dirty="0" smtClean="0"/>
              <a:t>romane</a:t>
            </a:r>
            <a:endParaRPr lang="it-IT" baseline="0" dirty="0" smtClean="0">
              <a:sym typeface="Wingdings" pitchFamily="2" charset="2"/>
            </a:endParaRPr>
          </a:p>
          <a:p>
            <a:r>
              <a:rPr lang="it-IT" baseline="0" dirty="0" smtClean="0">
                <a:sym typeface="Wingdings" pitchFamily="2" charset="2"/>
              </a:rPr>
              <a:t>ora mostrano </a:t>
            </a:r>
            <a:r>
              <a:rPr lang="it-IT" baseline="0" dirty="0" smtClean="0">
                <a:sym typeface="Wingdings" pitchFamily="2" charset="2"/>
              </a:rPr>
              <a:t>segni di stanchezza nelle colonie </a:t>
            </a:r>
            <a:r>
              <a:rPr lang="it-IT" baseline="0" dirty="0" smtClean="0">
                <a:sym typeface="Wingdings" pitchFamily="2" charset="2"/>
              </a:rPr>
              <a:t>esistenti</a:t>
            </a:r>
          </a:p>
          <a:p>
            <a:pPr>
              <a:buFont typeface="Wingdings"/>
              <a:buChar char="à"/>
            </a:pPr>
            <a:r>
              <a:rPr lang="it-IT" baseline="0" dirty="0" smtClean="0">
                <a:sym typeface="Wingdings" pitchFamily="2" charset="2"/>
              </a:rPr>
              <a:t>Vi furono </a:t>
            </a:r>
            <a:r>
              <a:rPr lang="it-IT" baseline="0" dirty="0" smtClean="0">
                <a:sym typeface="Wingdings" pitchFamily="2" charset="2"/>
              </a:rPr>
              <a:t>12 colonie latine che non possono dare </a:t>
            </a:r>
            <a:r>
              <a:rPr lang="it-IT" baseline="0" dirty="0" smtClean="0">
                <a:sym typeface="Wingdings" pitchFamily="2" charset="2"/>
              </a:rPr>
              <a:t>le truppe o le </a:t>
            </a:r>
            <a:r>
              <a:rPr lang="it-IT" baseline="0" dirty="0" smtClean="0">
                <a:sym typeface="Wingdings" pitchFamily="2" charset="2"/>
              </a:rPr>
              <a:t>richieste da </a:t>
            </a:r>
            <a:r>
              <a:rPr lang="it-IT" baseline="0" dirty="0" smtClean="0">
                <a:sym typeface="Wingdings" pitchFamily="2" charset="2"/>
              </a:rPr>
              <a:t>Roma</a:t>
            </a:r>
          </a:p>
          <a:p>
            <a:pPr>
              <a:buFont typeface="Wingdings"/>
              <a:buChar char="à"/>
            </a:pPr>
            <a:r>
              <a:rPr lang="it-IT" baseline="0" dirty="0" smtClean="0">
                <a:sym typeface="Wingdings" pitchFamily="2" charset="2"/>
              </a:rPr>
              <a:t> </a:t>
            </a:r>
            <a:r>
              <a:rPr lang="it-IT" baseline="0" dirty="0" smtClean="0">
                <a:sym typeface="Wingdings" pitchFamily="2" charset="2"/>
              </a:rPr>
              <a:t>le </a:t>
            </a:r>
            <a:r>
              <a:rPr lang="it-IT" baseline="0" dirty="0" smtClean="0">
                <a:sym typeface="Wingdings" pitchFamily="2" charset="2"/>
              </a:rPr>
              <a:t>altre18 compensano</a:t>
            </a:r>
            <a:r>
              <a:rPr lang="it-IT" baseline="0" dirty="0" smtClean="0">
                <a:sym typeface="Wingdings" pitchFamily="2" charset="2"/>
              </a:rPr>
              <a:t>, al termine del conflitto tali colonie saranno pesantemente sconfitte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50</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 guerra ha determinato </a:t>
            </a:r>
            <a:r>
              <a:rPr lang="it-IT" dirty="0" smtClean="0"/>
              <a:t>anche</a:t>
            </a:r>
            <a:r>
              <a:rPr lang="it-IT" baseline="0" dirty="0" smtClean="0"/>
              <a:t> </a:t>
            </a:r>
            <a:r>
              <a:rPr lang="it-IT" dirty="0" smtClean="0"/>
              <a:t>un </a:t>
            </a:r>
            <a:r>
              <a:rPr lang="it-IT" dirty="0" smtClean="0"/>
              <a:t>calo </a:t>
            </a:r>
            <a:r>
              <a:rPr lang="it-IT" dirty="0" smtClean="0"/>
              <a:t>demografico:</a:t>
            </a:r>
          </a:p>
          <a:p>
            <a:r>
              <a:rPr lang="it-IT" dirty="0" smtClean="0">
                <a:sym typeface="Wingdings" pitchFamily="2" charset="2"/>
              </a:rPr>
              <a:t>a</a:t>
            </a:r>
            <a:r>
              <a:rPr lang="it-IT" dirty="0" smtClean="0"/>
              <a:t> </a:t>
            </a:r>
            <a:r>
              <a:rPr lang="it-IT" dirty="0" err="1" smtClean="0"/>
              <a:t>Narnia</a:t>
            </a:r>
            <a:r>
              <a:rPr lang="it-IT" dirty="0" smtClean="0"/>
              <a:t> e Cosa il numero di coloni era sceso a dispetto </a:t>
            </a:r>
            <a:r>
              <a:rPr lang="it-IT" dirty="0" smtClean="0"/>
              <a:t>del</a:t>
            </a:r>
            <a:r>
              <a:rPr lang="it-IT" baseline="0" dirty="0" smtClean="0"/>
              <a:t> numero tradizionale </a:t>
            </a:r>
            <a:r>
              <a:rPr lang="it-IT" dirty="0" smtClean="0"/>
              <a:t>non riuscivano a </a:t>
            </a:r>
            <a:r>
              <a:rPr lang="it-IT" dirty="0" smtClean="0"/>
              <a:t>far</a:t>
            </a:r>
            <a:r>
              <a:rPr lang="it-IT" baseline="0" dirty="0" smtClean="0"/>
              <a:t> fronte alle richieste di Roma pertanto si rende necessaria di raggiungere </a:t>
            </a:r>
            <a:r>
              <a:rPr lang="it-IT" baseline="0" dirty="0" smtClean="0"/>
              <a:t>nuovamente </a:t>
            </a:r>
            <a:r>
              <a:rPr lang="it-IT" baseline="0" dirty="0" smtClean="0"/>
              <a:t>quella soglia di demarcazione della </a:t>
            </a:r>
            <a:r>
              <a:rPr lang="it-IT" baseline="0" dirty="0" smtClean="0"/>
              <a:t>deduzione</a:t>
            </a:r>
            <a:endParaRPr lang="it-IT" baseline="0" dirty="0" smtClean="0">
              <a:sym typeface="Wingdings" pitchFamily="2" charset="2"/>
            </a:endParaRPr>
          </a:p>
          <a:p>
            <a:r>
              <a:rPr lang="it-IT" baseline="0" dirty="0" smtClean="0">
                <a:sym typeface="Wingdings" pitchFamily="2" charset="2"/>
              </a:rPr>
              <a:t>Nuove </a:t>
            </a:r>
            <a:r>
              <a:rPr lang="it-IT" baseline="0" dirty="0" smtClean="0">
                <a:sym typeface="Wingdings" pitchFamily="2" charset="2"/>
              </a:rPr>
              <a:t>colonie all’inizio del 3 secolo </a:t>
            </a:r>
            <a:r>
              <a:rPr lang="it-IT" baseline="0" dirty="0" smtClean="0">
                <a:sym typeface="Wingdings" pitchFamily="2" charset="2"/>
              </a:rPr>
              <a:t>venivano </a:t>
            </a:r>
            <a:r>
              <a:rPr lang="it-IT" baseline="0" dirty="0" smtClean="0">
                <a:sym typeface="Wingdings" pitchFamily="2" charset="2"/>
              </a:rPr>
              <a:t>vista come una situazione positiva come forma di arricchimento, ora non è + attrattiva, bisogna selezionare gli </a:t>
            </a:r>
            <a:r>
              <a:rPr lang="it-IT" baseline="0" dirty="0" smtClean="0">
                <a:sym typeface="Wingdings" pitchFamily="2" charset="2"/>
              </a:rPr>
              <a:t>italici, che ottengono </a:t>
            </a:r>
            <a:r>
              <a:rPr lang="it-IT" baseline="0" dirty="0" smtClean="0">
                <a:sym typeface="Wingdings" pitchFamily="2" charset="2"/>
              </a:rPr>
              <a:t>uno status sociale </a:t>
            </a:r>
            <a:r>
              <a:rPr lang="it-IT" baseline="0" dirty="0" smtClean="0">
                <a:sym typeface="Wingdings" pitchFamily="2" charset="2"/>
              </a:rPr>
              <a:t>superiore e divengono </a:t>
            </a:r>
            <a:r>
              <a:rPr lang="it-IT" baseline="0" dirty="0" smtClean="0">
                <a:sym typeface="Wingdings" pitchFamily="2" charset="2"/>
              </a:rPr>
              <a:t>una cittadinanza </a:t>
            </a:r>
            <a:r>
              <a:rPr lang="it-IT" baseline="0" dirty="0" smtClean="0">
                <a:sym typeface="Wingdings" pitchFamily="2" charset="2"/>
              </a:rPr>
              <a:t>latina atta ad </a:t>
            </a:r>
            <a:r>
              <a:rPr lang="it-IT" baseline="0" dirty="0" smtClean="0">
                <a:sym typeface="Wingdings" pitchFamily="2" charset="2"/>
              </a:rPr>
              <a:t>aspirare </a:t>
            </a:r>
            <a:r>
              <a:rPr lang="it-IT" baseline="0" dirty="0" smtClean="0">
                <a:sym typeface="Wingdings" pitchFamily="2" charset="2"/>
              </a:rPr>
              <a:t>e </a:t>
            </a:r>
            <a:r>
              <a:rPr lang="it-IT" baseline="0" dirty="0" smtClean="0">
                <a:sym typeface="Wingdings" pitchFamily="2" charset="2"/>
              </a:rPr>
              <a:t>ottenere la cittadinanza </a:t>
            </a:r>
            <a:r>
              <a:rPr lang="it-IT" baseline="0" dirty="0" smtClean="0">
                <a:sym typeface="Wingdings" pitchFamily="2" charset="2"/>
              </a:rPr>
              <a:t>romana)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51</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Ferentino</a:t>
            </a:r>
            <a:r>
              <a:rPr lang="it-IT" dirty="0" smtClean="0">
                <a:sym typeface="Wingdings" pitchFamily="2" charset="2"/>
              </a:rPr>
              <a:t> chiedono di</a:t>
            </a:r>
            <a:r>
              <a:rPr lang="it-IT" baseline="0" dirty="0" smtClean="0">
                <a:sym typeface="Wingdings" pitchFamily="2" charset="2"/>
              </a:rPr>
              <a:t> potersi iscrivere nel contingente che dovranno essere dedotte, senato romano accetta riservando la cittadinanza di partenza</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52</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5 nuove colonie</a:t>
            </a:r>
            <a:r>
              <a:rPr lang="it-IT" baseline="0" dirty="0" smtClean="0"/>
              <a:t> romane, effettivamente introdotte nel </a:t>
            </a:r>
            <a:r>
              <a:rPr lang="it-IT" baseline="0" dirty="0" smtClean="0"/>
              <a:t>194</a:t>
            </a:r>
          </a:p>
          <a:p>
            <a:r>
              <a:rPr lang="it-IT" baseline="0" dirty="0" smtClean="0"/>
              <a:t>poi </a:t>
            </a:r>
            <a:r>
              <a:rPr lang="it-IT" baseline="0" dirty="0" smtClean="0"/>
              <a:t>nel 197 8 nuove colonie romane</a:t>
            </a:r>
            <a:r>
              <a:rPr lang="it-IT" baseline="0" dirty="0" smtClean="0">
                <a:sym typeface="Wingdings" pitchFamily="2" charset="2"/>
              </a:rPr>
              <a:t> città importante sarà </a:t>
            </a:r>
            <a:r>
              <a:rPr lang="it-IT" baseline="0" dirty="0" err="1" smtClean="0">
                <a:sym typeface="Wingdings" pitchFamily="2" charset="2"/>
              </a:rPr>
              <a:t>Puteoli</a:t>
            </a:r>
            <a:r>
              <a:rPr lang="it-IT" baseline="0" dirty="0" smtClean="0">
                <a:sym typeface="Wingdings" pitchFamily="2" charset="2"/>
              </a:rPr>
              <a:t> diventerà il porto di Roma, quella che si svilupperà e </a:t>
            </a:r>
            <a:r>
              <a:rPr lang="it-IT" baseline="0" dirty="0" smtClean="0">
                <a:sym typeface="Wingdings" pitchFamily="2" charset="2"/>
              </a:rPr>
              <a:t>destinata a uno sviluppo </a:t>
            </a:r>
            <a:r>
              <a:rPr lang="it-IT" baseline="0" dirty="0" smtClean="0">
                <a:sym typeface="Wingdings" pitchFamily="2" charset="2"/>
              </a:rPr>
              <a:t>urbanistico ed economico </a:t>
            </a:r>
            <a:r>
              <a:rPr lang="it-IT" baseline="0" dirty="0" smtClean="0">
                <a:sym typeface="Wingdings" pitchFamily="2" charset="2"/>
              </a:rPr>
              <a:t>parecchio </a:t>
            </a:r>
            <a:r>
              <a:rPr lang="it-IT" baseline="0" dirty="0" smtClean="0">
                <a:sym typeface="Wingdings" pitchFamily="2" charset="2"/>
              </a:rPr>
              <a:t>florido, </a:t>
            </a:r>
            <a:r>
              <a:rPr lang="it-IT" baseline="0" dirty="0" err="1" smtClean="0">
                <a:sym typeface="Wingdings" pitchFamily="2" charset="2"/>
              </a:rPr>
              <a:t>Sipontum</a:t>
            </a:r>
            <a:r>
              <a:rPr lang="it-IT" baseline="0" dirty="0" smtClean="0">
                <a:sym typeface="Wingdings" pitchFamily="2" charset="2"/>
              </a:rPr>
              <a:t> </a:t>
            </a:r>
            <a:r>
              <a:rPr lang="it-IT" baseline="0" dirty="0" smtClean="0">
                <a:sym typeface="Wingdings" pitchFamily="2" charset="2"/>
              </a:rPr>
              <a:t>fallimento già prima generazione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53</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Tutto questo determina frizioni,</a:t>
            </a:r>
            <a:r>
              <a:rPr lang="it-IT" baseline="0" dirty="0" smtClean="0"/>
              <a:t> se i latini si trasferiscono a Roma diminuiscono i latini nelle città di Roma, pertanto quegli obblighi </a:t>
            </a:r>
            <a:r>
              <a:rPr lang="it-IT" baseline="0" dirty="0" smtClean="0"/>
              <a:t>determinano </a:t>
            </a:r>
            <a:r>
              <a:rPr lang="it-IT" baseline="0" dirty="0" smtClean="0"/>
              <a:t>un </a:t>
            </a:r>
            <a:r>
              <a:rPr lang="it-IT" baseline="0" dirty="0" smtClean="0"/>
              <a:t>aggravio. La richiesta </a:t>
            </a:r>
            <a:r>
              <a:rPr lang="it-IT" baseline="0" dirty="0" smtClean="0"/>
              <a:t>da parte delle comunità latine di rispedire in patria coloro che se ne erano </a:t>
            </a:r>
            <a:r>
              <a:rPr lang="it-IT" baseline="0" dirty="0" smtClean="0"/>
              <a:t>andati si uniscono proteste </a:t>
            </a:r>
            <a:r>
              <a:rPr lang="it-IT" baseline="0" dirty="0" smtClean="0"/>
              <a:t>anche da parte dei Sanniti, contingente di 4000 latini trasferiti a </a:t>
            </a:r>
            <a:r>
              <a:rPr lang="it-IT" baseline="0" dirty="0" err="1" smtClean="0"/>
              <a:t>Fregellae</a:t>
            </a:r>
            <a:r>
              <a:rPr lang="it-IT" baseline="0" dirty="0" smtClean="0"/>
              <a:t>, </a:t>
            </a:r>
            <a:r>
              <a:rPr lang="it-IT" baseline="0" dirty="0" smtClean="0"/>
              <a:t>e di italici</a:t>
            </a:r>
            <a:r>
              <a:rPr lang="it-IT" baseline="0" dirty="0" smtClean="0"/>
              <a:t>, che si trasferiscono nelle città </a:t>
            </a:r>
            <a:r>
              <a:rPr lang="it-IT" baseline="0" dirty="0" smtClean="0"/>
              <a:t>latine</a:t>
            </a:r>
          </a:p>
          <a:p>
            <a:pPr>
              <a:buFont typeface="Wingdings"/>
              <a:buChar char="à"/>
            </a:pPr>
            <a:r>
              <a:rPr lang="it-IT" baseline="0" dirty="0" smtClean="0">
                <a:sym typeface="Wingdings" pitchFamily="2" charset="2"/>
              </a:rPr>
              <a:t>meccanismo </a:t>
            </a:r>
            <a:r>
              <a:rPr lang="it-IT" baseline="0" dirty="0" smtClean="0">
                <a:sym typeface="Wingdings" pitchFamily="2" charset="2"/>
              </a:rPr>
              <a:t>innescato è quello del trasferimento italici verso colonie latine sperando di ottenere cittadinanza latina</a:t>
            </a:r>
            <a:r>
              <a:rPr lang="it-IT" baseline="0" dirty="0" smtClean="0">
                <a:sym typeface="Wingdings" pitchFamily="2" charset="2"/>
              </a:rPr>
              <a:t>,</a:t>
            </a:r>
          </a:p>
          <a:p>
            <a:pPr>
              <a:buFont typeface="Wingdings"/>
              <a:buChar char="à"/>
            </a:pPr>
            <a:r>
              <a:rPr lang="it-IT" baseline="0" dirty="0" smtClean="0">
                <a:sym typeface="Wingdings" pitchFamily="2" charset="2"/>
              </a:rPr>
              <a:t> </a:t>
            </a:r>
            <a:r>
              <a:rPr lang="it-IT" baseline="0" dirty="0" smtClean="0">
                <a:sym typeface="Wingdings" pitchFamily="2" charset="2"/>
              </a:rPr>
              <a:t>i latini che si trasferiscono a Roma in speranza di ottenere la cittadinanza </a:t>
            </a:r>
            <a:r>
              <a:rPr lang="it-IT" baseline="0" dirty="0" smtClean="0">
                <a:sym typeface="Wingdings" pitchFamily="2" charset="2"/>
              </a:rPr>
              <a:t>romana poiché conviene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54</a:t>
            </a:fld>
            <a:endParaRPr lang="it-IT"/>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Vecchio sistema, contingenti di 300 </a:t>
            </a:r>
            <a:r>
              <a:rPr lang="it-IT" dirty="0" smtClean="0"/>
              <a:t>famiglia</a:t>
            </a:r>
          </a:p>
          <a:p>
            <a:pPr>
              <a:buFont typeface="Wingdings"/>
              <a:buChar char="à"/>
            </a:pPr>
            <a:r>
              <a:rPr lang="it-IT" dirty="0" smtClean="0">
                <a:sym typeface="Wingdings" pitchFamily="2" charset="2"/>
              </a:rPr>
              <a:t>colonie </a:t>
            </a:r>
            <a:r>
              <a:rPr lang="it-IT" dirty="0" smtClean="0">
                <a:sym typeface="Wingdings" pitchFamily="2" charset="2"/>
              </a:rPr>
              <a:t>successive ancora romane non dedotte</a:t>
            </a:r>
            <a:r>
              <a:rPr lang="it-IT" baseline="0" dirty="0" smtClean="0">
                <a:sym typeface="Wingdings" pitchFamily="2" charset="2"/>
              </a:rPr>
              <a:t> colonie latine, 194 colonie </a:t>
            </a:r>
            <a:r>
              <a:rPr lang="it-IT" baseline="0" dirty="0" smtClean="0">
                <a:sym typeface="Wingdings" pitchFamily="2" charset="2"/>
              </a:rPr>
              <a:t>marittime o con </a:t>
            </a:r>
            <a:r>
              <a:rPr lang="it-IT" baseline="0" dirty="0" smtClean="0">
                <a:sym typeface="Wingdings" pitchFamily="2" charset="2"/>
              </a:rPr>
              <a:t>sbocchi </a:t>
            </a:r>
            <a:r>
              <a:rPr lang="it-IT" baseline="0" dirty="0" smtClean="0">
                <a:sym typeface="Wingdings" pitchFamily="2" charset="2"/>
              </a:rPr>
              <a:t>fluviali;</a:t>
            </a:r>
          </a:p>
          <a:p>
            <a:pPr>
              <a:buFont typeface="Wingdings"/>
              <a:buChar char="à"/>
            </a:pPr>
            <a:r>
              <a:rPr lang="it-IT" baseline="0" dirty="0" smtClean="0">
                <a:sym typeface="Wingdings" pitchFamily="2" charset="2"/>
              </a:rPr>
              <a:t>ormai </a:t>
            </a:r>
            <a:r>
              <a:rPr lang="it-IT" baseline="0" dirty="0" smtClean="0">
                <a:sym typeface="Wingdings" pitchFamily="2" charset="2"/>
              </a:rPr>
              <a:t>sono dislocate all’interno</a:t>
            </a:r>
            <a:r>
              <a:rPr lang="it-IT" baseline="0" dirty="0" smtClean="0">
                <a:sym typeface="Wingdings" pitchFamily="2" charset="2"/>
              </a:rPr>
              <a:t>;</a:t>
            </a:r>
          </a:p>
          <a:p>
            <a:pPr>
              <a:buFont typeface="Wingdings"/>
              <a:buChar char="à"/>
            </a:pPr>
            <a:r>
              <a:rPr lang="it-IT" baseline="0" dirty="0" smtClean="0">
                <a:sym typeface="Wingdings" pitchFamily="2" charset="2"/>
              </a:rPr>
              <a:t> </a:t>
            </a:r>
            <a:r>
              <a:rPr lang="it-IT" baseline="0" dirty="0" smtClean="0">
                <a:sym typeface="Wingdings" pitchFamily="2" charset="2"/>
              </a:rPr>
              <a:t>viene a cessare il modello della colonizzazione latina che aveva tenuto banco nei secoli precedenti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56</a:t>
            </a:fld>
            <a:endParaRPr lang="it-IT"/>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Sia con la </a:t>
            </a:r>
            <a:r>
              <a:rPr lang="it-IT" dirty="0" smtClean="0"/>
              <a:t>macedonia</a:t>
            </a:r>
            <a:r>
              <a:rPr lang="it-IT" baseline="0" dirty="0" smtClean="0"/>
              <a:t> e sia</a:t>
            </a:r>
            <a:r>
              <a:rPr lang="it-IT" dirty="0" smtClean="0"/>
              <a:t> </a:t>
            </a:r>
            <a:r>
              <a:rPr lang="it-IT" dirty="0" smtClean="0"/>
              <a:t>Antioco </a:t>
            </a:r>
            <a:r>
              <a:rPr lang="it-IT" dirty="0" smtClean="0"/>
              <a:t>III</a:t>
            </a:r>
            <a:r>
              <a:rPr lang="it-IT" baseline="0" dirty="0" smtClean="0">
                <a:sym typeface="Wingdings" pitchFamily="2" charset="2"/>
              </a:rPr>
              <a:t> la</a:t>
            </a:r>
            <a:r>
              <a:rPr lang="it-IT" dirty="0" smtClean="0">
                <a:sym typeface="Wingdings" pitchFamily="2" charset="2"/>
              </a:rPr>
              <a:t> </a:t>
            </a:r>
            <a:r>
              <a:rPr lang="it-IT" dirty="0" smtClean="0">
                <a:sym typeface="Wingdings" pitchFamily="2" charset="2"/>
              </a:rPr>
              <a:t>volontà di </a:t>
            </a:r>
            <a:r>
              <a:rPr lang="it-IT" dirty="0" smtClean="0">
                <a:sym typeface="Wingdings" pitchFamily="2" charset="2"/>
              </a:rPr>
              <a:t>Roma era </a:t>
            </a:r>
            <a:r>
              <a:rPr lang="it-IT" dirty="0" smtClean="0">
                <a:sym typeface="Wingdings" pitchFamily="2" charset="2"/>
              </a:rPr>
              <a:t>di non impegnarsi direttamente in tali </a:t>
            </a:r>
            <a:r>
              <a:rPr lang="it-IT" dirty="0" smtClean="0">
                <a:sym typeface="Wingdings" pitchFamily="2" charset="2"/>
              </a:rPr>
              <a:t>territori:</a:t>
            </a:r>
            <a:r>
              <a:rPr lang="it-IT" baseline="0" dirty="0" smtClean="0">
                <a:sym typeface="Wingdings" pitchFamily="2" charset="2"/>
              </a:rPr>
              <a:t> fu </a:t>
            </a:r>
            <a:r>
              <a:rPr lang="it-IT" dirty="0" smtClean="0">
                <a:sym typeface="Wingdings" pitchFamily="2" charset="2"/>
              </a:rPr>
              <a:t>abbattuto </a:t>
            </a:r>
            <a:r>
              <a:rPr lang="it-IT" dirty="0" smtClean="0">
                <a:sym typeface="Wingdings" pitchFamily="2" charset="2"/>
              </a:rPr>
              <a:t>il regno di Perseo, a partire dagli anni 40 del secondo secolo, cambia di molto la politica </a:t>
            </a:r>
            <a:r>
              <a:rPr lang="it-IT" dirty="0" smtClean="0">
                <a:sym typeface="Wingdings" pitchFamily="2" charset="2"/>
              </a:rPr>
              <a:t>romana</a:t>
            </a:r>
          </a:p>
          <a:p>
            <a:pPr>
              <a:buFont typeface="Wingdings"/>
              <a:buChar char="à"/>
            </a:pPr>
            <a:r>
              <a:rPr lang="it-IT" dirty="0" smtClean="0">
                <a:sym typeface="Wingdings" pitchFamily="2" charset="2"/>
              </a:rPr>
              <a:t>ripresa </a:t>
            </a:r>
            <a:r>
              <a:rPr lang="it-IT" dirty="0" smtClean="0">
                <a:sym typeface="Wingdings" pitchFamily="2" charset="2"/>
              </a:rPr>
              <a:t>di </a:t>
            </a:r>
            <a:r>
              <a:rPr lang="it-IT" dirty="0" err="1" smtClean="0">
                <a:sym typeface="Wingdings" pitchFamily="2" charset="2"/>
              </a:rPr>
              <a:t>Cartagine</a:t>
            </a:r>
            <a:r>
              <a:rPr lang="it-IT" dirty="0" smtClean="0">
                <a:sym typeface="Wingdings" pitchFamily="2" charset="2"/>
              </a:rPr>
              <a:t> dalla</a:t>
            </a:r>
            <a:r>
              <a:rPr lang="it-IT" baseline="0" dirty="0" smtClean="0">
                <a:sym typeface="Wingdings" pitchFamily="2" charset="2"/>
              </a:rPr>
              <a:t> seconda guerra </a:t>
            </a:r>
            <a:r>
              <a:rPr lang="it-IT" baseline="0" dirty="0" smtClean="0">
                <a:sym typeface="Wingdings" pitchFamily="2" charset="2"/>
              </a:rPr>
              <a:t>punica: </a:t>
            </a:r>
            <a:r>
              <a:rPr lang="it-IT" baseline="0" dirty="0" smtClean="0">
                <a:sym typeface="Wingdings" pitchFamily="2" charset="2"/>
              </a:rPr>
              <a:t>aneddoti dei fichi di Catone e della sua presunta </a:t>
            </a:r>
            <a:r>
              <a:rPr lang="it-IT" baseline="0" dirty="0" smtClean="0">
                <a:sym typeface="Wingdings" pitchFamily="2" charset="2"/>
              </a:rPr>
              <a:t>ripresa</a:t>
            </a:r>
          </a:p>
          <a:p>
            <a:pPr>
              <a:buFont typeface="Wingdings"/>
              <a:buChar char="à"/>
            </a:pPr>
            <a:r>
              <a:rPr lang="it-IT" baseline="0" dirty="0" smtClean="0">
                <a:sym typeface="Wingdings" pitchFamily="2" charset="2"/>
              </a:rPr>
              <a:t>149 </a:t>
            </a:r>
            <a:r>
              <a:rPr lang="it-IT" baseline="0" dirty="0" smtClean="0">
                <a:sym typeface="Wingdings" pitchFamily="2" charset="2"/>
              </a:rPr>
              <a:t>dichiarazione di </a:t>
            </a:r>
            <a:r>
              <a:rPr lang="it-IT" baseline="0" dirty="0" smtClean="0">
                <a:sym typeface="Wingdings" pitchFamily="2" charset="2"/>
              </a:rPr>
              <a:t>guerra: i presupposti sono le </a:t>
            </a:r>
            <a:r>
              <a:rPr lang="it-IT" baseline="0" dirty="0" smtClean="0">
                <a:sym typeface="Wingdings" pitchFamily="2" charset="2"/>
              </a:rPr>
              <a:t>incursioni di </a:t>
            </a:r>
            <a:r>
              <a:rPr lang="it-IT" baseline="0" dirty="0" err="1" smtClean="0">
                <a:sym typeface="Wingdings" pitchFamily="2" charset="2"/>
              </a:rPr>
              <a:t>Massinissa</a:t>
            </a:r>
            <a:r>
              <a:rPr lang="it-IT" baseline="0" dirty="0" smtClean="0">
                <a:sym typeface="Wingdings" pitchFamily="2" charset="2"/>
              </a:rPr>
              <a:t> contro </a:t>
            </a:r>
            <a:r>
              <a:rPr lang="it-IT" baseline="0" dirty="0" err="1" smtClean="0">
                <a:sym typeface="Wingdings" pitchFamily="2" charset="2"/>
              </a:rPr>
              <a:t>Cartagine</a:t>
            </a:r>
            <a:r>
              <a:rPr lang="it-IT" baseline="0" dirty="0" smtClean="0">
                <a:sym typeface="Wingdings" pitchFamily="2" charset="2"/>
              </a:rPr>
              <a:t>, dichiarando senza </a:t>
            </a:r>
            <a:r>
              <a:rPr lang="it-IT" baseline="0" dirty="0" smtClean="0">
                <a:sym typeface="Wingdings" pitchFamily="2" charset="2"/>
              </a:rPr>
              <a:t>permesso di Roma guerra a </a:t>
            </a:r>
            <a:r>
              <a:rPr lang="it-IT" baseline="0" dirty="0" err="1" smtClean="0">
                <a:sym typeface="Wingdings" pitchFamily="2" charset="2"/>
              </a:rPr>
              <a:t>Massinissa</a:t>
            </a:r>
            <a:endParaRPr lang="it-IT" baseline="0" dirty="0" smtClean="0">
              <a:sym typeface="Wingdings" pitchFamily="2" charset="2"/>
            </a:endParaRPr>
          </a:p>
          <a:p>
            <a:pPr>
              <a:buFont typeface="Wingdings"/>
              <a:buChar char="à"/>
            </a:pPr>
            <a:r>
              <a:rPr lang="it-IT" baseline="0" dirty="0" smtClean="0">
                <a:sym typeface="Wingdings" pitchFamily="2" charset="2"/>
              </a:rPr>
              <a:t> </a:t>
            </a:r>
            <a:r>
              <a:rPr lang="it-IT" baseline="0" dirty="0" smtClean="0">
                <a:sym typeface="Wingdings" pitchFamily="2" charset="2"/>
              </a:rPr>
              <a:t>Publio Cornelio Scipione Emiliano figlio di Lucio Paolo Emilio uno dei 2 figli adottati dagli Scipione, si mantiene nel </a:t>
            </a:r>
            <a:r>
              <a:rPr lang="it-IT" baseline="0" dirty="0" err="1" smtClean="0">
                <a:sym typeface="Wingdings" pitchFamily="2" charset="2"/>
              </a:rPr>
              <a:t>cognomen</a:t>
            </a:r>
            <a:r>
              <a:rPr lang="it-IT" baseline="0" dirty="0" smtClean="0">
                <a:sym typeface="Wingdings" pitchFamily="2" charset="2"/>
              </a:rPr>
              <a:t> </a:t>
            </a:r>
            <a:r>
              <a:rPr lang="it-IT" baseline="0" dirty="0" err="1" smtClean="0">
                <a:sym typeface="Wingdings" pitchFamily="2" charset="2"/>
              </a:rPr>
              <a:t>emilianus</a:t>
            </a:r>
            <a:endParaRPr lang="it-IT" baseline="0" dirty="0" smtClean="0">
              <a:sym typeface="Wingdings" pitchFamily="2" charset="2"/>
            </a:endParaRPr>
          </a:p>
          <a:p>
            <a:pPr>
              <a:buFont typeface="Wingdings"/>
              <a:buChar char="à"/>
            </a:pPr>
            <a:r>
              <a:rPr lang="it-IT" baseline="0" dirty="0" smtClean="0">
                <a:sym typeface="Wingdings" pitchFamily="2" charset="2"/>
              </a:rPr>
              <a:t> </a:t>
            </a:r>
            <a:r>
              <a:rPr lang="it-IT" baseline="0" dirty="0" smtClean="0">
                <a:sym typeface="Wingdings" pitchFamily="2" charset="2"/>
              </a:rPr>
              <a:t>deroga ex </a:t>
            </a:r>
            <a:r>
              <a:rPr lang="it-IT" baseline="0" dirty="0" err="1" smtClean="0">
                <a:sym typeface="Wingdings" pitchFamily="2" charset="2"/>
              </a:rPr>
              <a:t>villia</a:t>
            </a:r>
            <a:r>
              <a:rPr lang="it-IT" baseline="0" dirty="0" smtClean="0">
                <a:sym typeface="Wingdings" pitchFamily="2" charset="2"/>
              </a:rPr>
              <a:t> dal fatto che i Cartaginesi oppongono una fortissima resistenza, siccome Scipione l’Africano sconfisse Annibale a </a:t>
            </a:r>
            <a:r>
              <a:rPr lang="it-IT" baseline="0" dirty="0" err="1" smtClean="0">
                <a:sym typeface="Wingdings" pitchFamily="2" charset="2"/>
              </a:rPr>
              <a:t>Zama</a:t>
            </a:r>
            <a:r>
              <a:rPr lang="it-IT" baseline="0" dirty="0" smtClean="0">
                <a:sym typeface="Wingdings" pitchFamily="2" charset="2"/>
              </a:rPr>
              <a:t>, si affida con una deroga a un suo successore anche se non fu mai un </a:t>
            </a:r>
            <a:r>
              <a:rPr lang="it-IT" baseline="0" dirty="0" smtClean="0">
                <a:sym typeface="Wingdings" pitchFamily="2" charset="2"/>
              </a:rPr>
              <a:t>pretore</a:t>
            </a:r>
          </a:p>
          <a:p>
            <a:pPr>
              <a:buFont typeface="Wingdings"/>
              <a:buChar char="à"/>
            </a:pPr>
            <a:r>
              <a:rPr lang="it-IT" baseline="0" dirty="0" smtClean="0">
                <a:sym typeface="Wingdings" pitchFamily="2" charset="2"/>
              </a:rPr>
              <a:t>146 </a:t>
            </a:r>
            <a:r>
              <a:rPr lang="it-IT" baseline="0" dirty="0" smtClean="0">
                <a:sym typeface="Wingdings" pitchFamily="2" charset="2"/>
              </a:rPr>
              <a:t>distruzione </a:t>
            </a:r>
            <a:r>
              <a:rPr lang="it-IT" baseline="0" dirty="0" err="1" smtClean="0">
                <a:sym typeface="Wingdings" pitchFamily="2" charset="2"/>
              </a:rPr>
              <a:t>Cartagine</a:t>
            </a:r>
            <a:r>
              <a:rPr lang="it-IT" baseline="0" dirty="0" smtClean="0">
                <a:sym typeface="Wingdings" pitchFamily="2" charset="2"/>
              </a:rPr>
              <a:t>, Provincia d’Africa, popolazione venduta come </a:t>
            </a:r>
            <a:r>
              <a:rPr lang="it-IT" baseline="0" dirty="0" err="1" smtClean="0">
                <a:sym typeface="Wingdings" pitchFamily="2" charset="2"/>
              </a:rPr>
              <a:t>schaiava</a:t>
            </a:r>
            <a:r>
              <a:rPr lang="it-IT" baseline="0" dirty="0" smtClean="0">
                <a:sym typeface="Wingdings" pitchFamily="2" charset="2"/>
              </a:rPr>
              <a:t> e </a:t>
            </a:r>
            <a:r>
              <a:rPr lang="it-IT" baseline="0" dirty="0" smtClean="0">
                <a:sym typeface="Wingdings" pitchFamily="2" charset="2"/>
              </a:rPr>
              <a:t>controllo diretto dei territori conquistati</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57</a:t>
            </a:fld>
            <a:endParaRPr lang="it-IT"/>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Andrisco</a:t>
            </a:r>
            <a:r>
              <a:rPr lang="it-IT" dirty="0" smtClean="0"/>
              <a:t> sostegno dei Traci si dichiara come </a:t>
            </a:r>
            <a:r>
              <a:rPr lang="it-IT" dirty="0" smtClean="0"/>
              <a:t>re</a:t>
            </a:r>
            <a:r>
              <a:rPr lang="it-IT" baseline="0" dirty="0" smtClean="0"/>
              <a:t> e</a:t>
            </a:r>
            <a:r>
              <a:rPr lang="it-IT" dirty="0" smtClean="0"/>
              <a:t> sconfigge </a:t>
            </a:r>
            <a:r>
              <a:rPr lang="it-IT" dirty="0" smtClean="0"/>
              <a:t>una</a:t>
            </a:r>
            <a:r>
              <a:rPr lang="it-IT" baseline="0" dirty="0" smtClean="0"/>
              <a:t> legione </a:t>
            </a:r>
            <a:r>
              <a:rPr lang="it-IT" baseline="0" dirty="0" smtClean="0"/>
              <a:t>romana:</a:t>
            </a:r>
          </a:p>
          <a:p>
            <a:pPr>
              <a:buFont typeface="Wingdings"/>
              <a:buChar char="à"/>
            </a:pPr>
            <a:r>
              <a:rPr lang="it-IT" dirty="0" smtClean="0"/>
              <a:t>nel 148 a </a:t>
            </a:r>
            <a:r>
              <a:rPr lang="it-IT" dirty="0" err="1" smtClean="0"/>
              <a:t>Pidna</a:t>
            </a:r>
            <a:r>
              <a:rPr lang="it-IT" dirty="0" smtClean="0"/>
              <a:t> </a:t>
            </a:r>
            <a:r>
              <a:rPr lang="it-IT" baseline="0" dirty="0" smtClean="0"/>
              <a:t> </a:t>
            </a:r>
            <a:r>
              <a:rPr lang="it-IT" baseline="0" dirty="0" smtClean="0"/>
              <a:t>sarà sconfitto in seguito</a:t>
            </a:r>
            <a:r>
              <a:rPr lang="it-IT" baseline="0" dirty="0" smtClean="0">
                <a:sym typeface="Wingdings" pitchFamily="2" charset="2"/>
              </a:rPr>
              <a:t> da Quinto </a:t>
            </a:r>
            <a:r>
              <a:rPr lang="it-IT" baseline="0" dirty="0" err="1" smtClean="0">
                <a:sym typeface="Wingdings" pitchFamily="2" charset="2"/>
              </a:rPr>
              <a:t>Cecilio</a:t>
            </a:r>
            <a:r>
              <a:rPr lang="it-IT" baseline="0" dirty="0" smtClean="0">
                <a:sym typeface="Wingdings" pitchFamily="2" charset="2"/>
              </a:rPr>
              <a:t> </a:t>
            </a:r>
            <a:r>
              <a:rPr lang="it-IT" baseline="0" dirty="0" err="1" smtClean="0">
                <a:sym typeface="Wingdings" pitchFamily="2" charset="2"/>
              </a:rPr>
              <a:t>metello</a:t>
            </a:r>
            <a:endParaRPr lang="it-IT" baseline="0" dirty="0" smtClean="0">
              <a:sym typeface="Wingdings" pitchFamily="2" charset="2"/>
            </a:endParaRPr>
          </a:p>
          <a:p>
            <a:pPr>
              <a:buFont typeface="Wingdings"/>
              <a:buNone/>
            </a:pPr>
            <a:r>
              <a:rPr lang="it-IT" baseline="0" dirty="0" smtClean="0">
                <a:sym typeface="Wingdings" pitchFamily="2" charset="2"/>
              </a:rPr>
              <a:t> </a:t>
            </a:r>
            <a:r>
              <a:rPr lang="it-IT" baseline="0" dirty="0" smtClean="0">
                <a:sym typeface="Wingdings" pitchFamily="2" charset="2"/>
              </a:rPr>
              <a:t>macedonia divisa in 4 distretti autonomi ora </a:t>
            </a:r>
            <a:r>
              <a:rPr lang="it-IT" baseline="0" dirty="0" smtClean="0">
                <a:sym typeface="Wingdings" pitchFamily="2" charset="2"/>
              </a:rPr>
              <a:t>viene provincializzata</a:t>
            </a:r>
          </a:p>
          <a:p>
            <a:pPr>
              <a:buFont typeface="Wingdings"/>
              <a:buNone/>
            </a:pPr>
            <a:r>
              <a:rPr lang="it-IT" baseline="0" dirty="0" smtClean="0">
                <a:sym typeface="Wingdings" pitchFamily="2" charset="2"/>
              </a:rPr>
              <a:t> </a:t>
            </a:r>
            <a:r>
              <a:rPr lang="it-IT" baseline="0" dirty="0" smtClean="0">
                <a:sym typeface="Wingdings" pitchFamily="2" charset="2"/>
              </a:rPr>
              <a:t>146 attacco a </a:t>
            </a:r>
            <a:r>
              <a:rPr lang="it-IT" baseline="0" dirty="0" smtClean="0">
                <a:sym typeface="Wingdings" pitchFamily="2" charset="2"/>
              </a:rPr>
              <a:t>Sparta della Lega Achea, </a:t>
            </a:r>
            <a:r>
              <a:rPr lang="it-IT" baseline="0" dirty="0" smtClean="0">
                <a:sym typeface="Wingdings" pitchFamily="2" charset="2"/>
              </a:rPr>
              <a:t>cerca di riportare dentro alla sfera di influenza della Lega Achea tutto il resto della Grecia sarà aggregato alla provincia della Macedonia tranne alcune città che non si ribellano</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58</a:t>
            </a:fld>
            <a:endParaRPr lang="it-IT"/>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Corsica</a:t>
            </a:r>
            <a:r>
              <a:rPr lang="it-IT" baseline="0" dirty="0" smtClean="0"/>
              <a:t> e Sardegna, Africa, Macedonia, Africa, </a:t>
            </a:r>
            <a:r>
              <a:rPr lang="it-IT" baseline="0" dirty="0" smtClean="0"/>
              <a:t>Sicilia</a:t>
            </a:r>
            <a:r>
              <a:rPr lang="it-IT" baseline="0" dirty="0" smtClean="0">
                <a:sym typeface="Wingdings" pitchFamily="2" charset="2"/>
              </a:rPr>
              <a:t> </a:t>
            </a:r>
            <a:r>
              <a:rPr lang="it-IT" baseline="0" dirty="0" smtClean="0">
                <a:sym typeface="Wingdings" pitchFamily="2" charset="2"/>
              </a:rPr>
              <a:t>sono le provincie romane anni 146 </a:t>
            </a:r>
            <a:r>
              <a:rPr lang="it-IT" baseline="0" dirty="0" smtClean="0">
                <a:sym typeface="Wingdings" pitchFamily="2" charset="2"/>
              </a:rPr>
              <a:t>a.C., </a:t>
            </a:r>
            <a:r>
              <a:rPr lang="it-IT" baseline="0" dirty="0" smtClean="0">
                <a:sym typeface="Wingdings" pitchFamily="2" charset="2"/>
              </a:rPr>
              <a:t>deciso cambiamento nella politica estera di Roma</a:t>
            </a:r>
            <a:r>
              <a:rPr lang="it-IT" baseline="0" dirty="0" smtClean="0">
                <a:sym typeface="Wingdings" pitchFamily="2" charset="2"/>
              </a:rPr>
              <a:t>;</a:t>
            </a:r>
          </a:p>
          <a:p>
            <a:pPr>
              <a:buFont typeface="Wingdings"/>
              <a:buChar char="à"/>
            </a:pPr>
            <a:r>
              <a:rPr lang="it-IT" baseline="0" dirty="0" smtClean="0">
                <a:sym typeface="Wingdings" pitchFamily="2" charset="2"/>
              </a:rPr>
              <a:t>esiti </a:t>
            </a:r>
            <a:r>
              <a:rPr lang="it-IT" baseline="0" dirty="0" smtClean="0">
                <a:sym typeface="Wingdings" pitchFamily="2" charset="2"/>
              </a:rPr>
              <a:t>economici della nascita </a:t>
            </a:r>
            <a:r>
              <a:rPr lang="it-IT" baseline="0" dirty="0" smtClean="0">
                <a:sym typeface="Wingdings" pitchFamily="2" charset="2"/>
              </a:rPr>
              <a:t>provinciale sono il pagamento </a:t>
            </a:r>
            <a:r>
              <a:rPr lang="it-IT" baseline="0" dirty="0" err="1" smtClean="0">
                <a:sym typeface="Wingdings" pitchFamily="2" charset="2"/>
              </a:rPr>
              <a:t>tributum</a:t>
            </a:r>
            <a:r>
              <a:rPr lang="it-IT" baseline="0" dirty="0" smtClean="0">
                <a:sym typeface="Wingdings" pitchFamily="2" charset="2"/>
              </a:rPr>
              <a:t> dato che le terre sono del territorio del popolo di Roma, pagamento tramite partite di cereali e grano Africa, Sardegna e </a:t>
            </a:r>
            <a:r>
              <a:rPr lang="it-IT" baseline="0" dirty="0" smtClean="0">
                <a:sym typeface="Wingdings" pitchFamily="2" charset="2"/>
              </a:rPr>
              <a:t>Sicilia</a:t>
            </a:r>
          </a:p>
          <a:p>
            <a:pPr>
              <a:buFont typeface="Wingdings"/>
              <a:buChar char="à"/>
            </a:pPr>
            <a:r>
              <a:rPr lang="it-IT" baseline="0" dirty="0" smtClean="0">
                <a:sym typeface="Wingdings" pitchFamily="2" charset="2"/>
              </a:rPr>
              <a:t> </a:t>
            </a:r>
            <a:r>
              <a:rPr lang="it-IT" baseline="0" dirty="0" smtClean="0">
                <a:sym typeface="Wingdings" pitchFamily="2" charset="2"/>
              </a:rPr>
              <a:t>cala il prezzo del grano come rimessa fiscale dalle provincie e rimesse nei mercati, produce un cambiamento delle colture </a:t>
            </a:r>
            <a:r>
              <a:rPr lang="it-IT" baseline="0" dirty="0" smtClean="0">
                <a:sym typeface="Wingdings" pitchFamily="2" charset="2"/>
              </a:rPr>
              <a:t>italiane: il </a:t>
            </a:r>
            <a:r>
              <a:rPr lang="it-IT" baseline="0" dirty="0" smtClean="0">
                <a:sym typeface="Wingdings" pitchFamily="2" charset="2"/>
              </a:rPr>
              <a:t>grano si </a:t>
            </a:r>
            <a:r>
              <a:rPr lang="it-IT" baseline="0" dirty="0" smtClean="0">
                <a:sym typeface="Wingdings" pitchFamily="2" charset="2"/>
              </a:rPr>
              <a:t>continuerà </a:t>
            </a:r>
            <a:r>
              <a:rPr lang="it-IT" baseline="0" dirty="0" smtClean="0">
                <a:sym typeface="Wingdings" pitchFamily="2" charset="2"/>
              </a:rPr>
              <a:t>a produrre per bisogni personali, si incomincia a implementare colture maggiormente redditizie olio e vino(olivo e vite) ritorni economici molto + </a:t>
            </a:r>
            <a:r>
              <a:rPr lang="it-IT" baseline="0" dirty="0" smtClean="0">
                <a:sym typeface="Wingdings" pitchFamily="2" charset="2"/>
              </a:rPr>
              <a:t>cospicui</a:t>
            </a:r>
          </a:p>
          <a:p>
            <a:pPr>
              <a:buFont typeface="Wingdings"/>
              <a:buChar char="à"/>
            </a:pPr>
            <a:r>
              <a:rPr lang="it-IT" baseline="0" dirty="0" smtClean="0">
                <a:sym typeface="Wingdings" pitchFamily="2" charset="2"/>
              </a:rPr>
              <a:t>si </a:t>
            </a:r>
            <a:r>
              <a:rPr lang="it-IT" baseline="0" dirty="0" smtClean="0">
                <a:sym typeface="Wingdings" pitchFamily="2" charset="2"/>
              </a:rPr>
              <a:t>affiancano due modelli di sfruttamento agricolo: proprietà tradizionale piccola proprietà </a:t>
            </a:r>
            <a:r>
              <a:rPr lang="it-IT" baseline="0" dirty="0" err="1" smtClean="0">
                <a:sym typeface="Wingdings" pitchFamily="2" charset="2"/>
              </a:rPr>
              <a:t>fondiara</a:t>
            </a:r>
            <a:r>
              <a:rPr lang="it-IT" baseline="0" dirty="0" smtClean="0">
                <a:sym typeface="Wingdings" pitchFamily="2" charset="2"/>
              </a:rPr>
              <a:t> tesa alla sussistenza e l’altro proprietà medio </a:t>
            </a:r>
            <a:r>
              <a:rPr lang="it-IT" baseline="0" dirty="0" smtClean="0">
                <a:sym typeface="Wingdings" pitchFamily="2" charset="2"/>
              </a:rPr>
              <a:t>grande </a:t>
            </a:r>
            <a:r>
              <a:rPr lang="it-IT" baseline="0" dirty="0" smtClean="0">
                <a:sym typeface="Wingdings" pitchFamily="2" charset="2"/>
              </a:rPr>
              <a:t>con produzioni specializzate destinate al mercato, si vengono a contrapporre </a:t>
            </a:r>
            <a:r>
              <a:rPr lang="it-IT" baseline="0" dirty="0" smtClean="0">
                <a:sym typeface="Wingdings" pitchFamily="2" charset="2"/>
              </a:rPr>
              <a:t>dei </a:t>
            </a:r>
            <a:r>
              <a:rPr lang="it-IT" baseline="0" dirty="0" smtClean="0">
                <a:sym typeface="Wingdings" pitchFamily="2" charset="2"/>
              </a:rPr>
              <a:t>modelli economici accrescendo differenziazioni sociali e distacchi, </a:t>
            </a:r>
            <a:endParaRPr lang="it-IT" baseline="0" dirty="0" smtClean="0">
              <a:sym typeface="Wingdings" pitchFamily="2" charset="2"/>
            </a:endParaRPr>
          </a:p>
          <a:p>
            <a:pPr>
              <a:buFont typeface="Wingdings"/>
              <a:buChar char="à"/>
            </a:pPr>
            <a:r>
              <a:rPr lang="it-IT" baseline="0" dirty="0" smtClean="0">
                <a:sym typeface="Wingdings" pitchFamily="2" charset="2"/>
              </a:rPr>
              <a:t>autosufficienza </a:t>
            </a:r>
            <a:r>
              <a:rPr lang="it-IT" baseline="0" dirty="0" smtClean="0">
                <a:sym typeface="Wingdings" pitchFamily="2" charset="2"/>
              </a:rPr>
              <a:t>non </a:t>
            </a:r>
            <a:r>
              <a:rPr lang="it-IT" baseline="0" dirty="0" smtClean="0">
                <a:sym typeface="Wingdings" pitchFamily="2" charset="2"/>
              </a:rPr>
              <a:t>cresce, chi, </a:t>
            </a:r>
            <a:r>
              <a:rPr lang="it-IT" baseline="0" dirty="0" err="1" smtClean="0">
                <a:sym typeface="Wingdings" pitchFamily="2" charset="2"/>
              </a:rPr>
              <a:t>invecem</a:t>
            </a:r>
            <a:r>
              <a:rPr lang="it-IT" baseline="0" dirty="0" smtClean="0">
                <a:sym typeface="Wingdings" pitchFamily="2" charset="2"/>
              </a:rPr>
              <a:t> </a:t>
            </a:r>
            <a:r>
              <a:rPr lang="it-IT" baseline="0" dirty="0" smtClean="0">
                <a:sym typeface="Wingdings" pitchFamily="2" charset="2"/>
              </a:rPr>
              <a:t>investe in aziende specializzate è una forma di arricchimento distacchi sociali </a:t>
            </a:r>
            <a:r>
              <a:rPr lang="it-IT" baseline="0" dirty="0" smtClean="0">
                <a:sym typeface="Wingdings" pitchFamily="2" charset="2"/>
              </a:rPr>
              <a:t>aumentano</a:t>
            </a:r>
            <a:r>
              <a:rPr lang="it-IT" baseline="0" dirty="0" smtClean="0">
                <a:sym typeface="Wingdings" pitchFamily="2" charset="2"/>
              </a:rPr>
              <a:t>; </a:t>
            </a:r>
            <a:endParaRPr lang="it-IT" baseline="0" dirty="0" smtClean="0">
              <a:sym typeface="Wingdings" pitchFamily="2" charset="2"/>
            </a:endParaRPr>
          </a:p>
          <a:p>
            <a:pPr>
              <a:buFont typeface="Wingdings"/>
              <a:buChar char="à"/>
            </a:pPr>
            <a:r>
              <a:rPr lang="it-IT" baseline="0" dirty="0" smtClean="0">
                <a:sym typeface="Wingdings" pitchFamily="2" charset="2"/>
              </a:rPr>
              <a:t>non </a:t>
            </a:r>
            <a:r>
              <a:rPr lang="it-IT" baseline="0" dirty="0" smtClean="0">
                <a:sym typeface="Wingdings" pitchFamily="2" charset="2"/>
              </a:rPr>
              <a:t>è avvertita come contraddizione ma che potessero coesistere</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59</a:t>
            </a:fld>
            <a:endParaRPr lang="it-IT"/>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Duplicità di modelli, riprodotto nel processo</a:t>
            </a:r>
            <a:r>
              <a:rPr lang="it-IT" baseline="0" dirty="0" smtClean="0"/>
              <a:t> di colonizzazione, </a:t>
            </a:r>
            <a:r>
              <a:rPr lang="it-IT" baseline="0" dirty="0" err="1" smtClean="0"/>
              <a:t>Aquileia</a:t>
            </a:r>
            <a:r>
              <a:rPr lang="it-IT" baseline="0" dirty="0" smtClean="0"/>
              <a:t> 281 divisione corpo civico in 3 classi sociali, tipologie di 3 iugeri </a:t>
            </a:r>
            <a:r>
              <a:rPr lang="it-IT" baseline="0" dirty="0" err="1" smtClean="0"/>
              <a:t>ager</a:t>
            </a:r>
            <a:r>
              <a:rPr lang="it-IT" baseline="0" dirty="0" smtClean="0"/>
              <a:t> </a:t>
            </a:r>
            <a:r>
              <a:rPr lang="it-IT" baseline="0" dirty="0" err="1" smtClean="0"/>
              <a:t>pubblicus</a:t>
            </a:r>
            <a:r>
              <a:rPr lang="it-IT" baseline="0" dirty="0" smtClean="0"/>
              <a:t> assegnati, 50 iugeri 100 e 140; 2 e 3 proprietà grandi 12 ettari e mezzo limiti fra piccola e media </a:t>
            </a:r>
            <a:r>
              <a:rPr lang="it-IT" baseline="0" dirty="0" err="1" smtClean="0"/>
              <a:t>proprietàà</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60</a:t>
            </a:fld>
            <a:endParaRPr lang="it-IT"/>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Problemi della gestione</a:t>
            </a:r>
            <a:r>
              <a:rPr lang="it-IT" baseline="0" dirty="0" smtClean="0"/>
              <a:t> dell’agro pubblico, ne parla Catone sulla discussione su Rodi, una legge che avrebbe previsto la non </a:t>
            </a:r>
            <a:r>
              <a:rPr lang="it-IT" baseline="0" dirty="0" err="1" smtClean="0"/>
              <a:t>occupabilità</a:t>
            </a:r>
            <a:r>
              <a:rPr lang="it-IT" baseline="0" dirty="0" smtClean="0"/>
              <a:t> di + 500 </a:t>
            </a:r>
            <a:r>
              <a:rPr lang="it-IT" baseline="0" dirty="0" err="1" smtClean="0"/>
              <a:t>iugeri…</a:t>
            </a:r>
            <a:r>
              <a:rPr lang="it-IT" baseline="0" dirty="0" smtClean="0"/>
              <a:t>.</a:t>
            </a:r>
            <a:r>
              <a:rPr lang="it-IT" baseline="0" dirty="0" smtClean="0">
                <a:sym typeface="Wingdings" pitchFamily="2" charset="2"/>
              </a:rPr>
              <a:t> per dare possibilità bracciantato agrario che si andava a diffondere sempre di +</a:t>
            </a:r>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61</a:t>
            </a:fld>
            <a:endParaRPr lang="it-IT"/>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BAD1D18-E5A8-45EE-9B6F-250532963621}" type="slidenum">
              <a:rPr lang="it-IT" smtClean="0"/>
              <a:pPr/>
              <a:t>64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6BBD4864-71FD-4C36-A44C-8A91204BF9D6}"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F754D125-1F01-48E0-BE91-06B6B5B85D50}"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5E1F531-95BF-453C-985C-0E1C3D2F5D24}"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FC2F9758-FB53-4450-9017-808F827198D6}"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D1BEF6A1-EEA8-4095-9735-9DBDF87D0C89}"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4CA72500-FC6C-4CE8-A00E-48320B9227C2}"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FF183F13-6D70-4F2A-8B1F-E15E03C7E4FA}"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D03D160A-9072-40BA-BC77-1045A053D214}"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AB9B15DD-1718-4E52-9FF3-1610BFF98D2A}"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987C05EE-B1FC-4BB7-9A90-8FADA58F7466}"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0D47D71-D769-4C6B-BAB8-49C9498AF38C}"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amma/>
                <a:shade val="46275"/>
                <a:invGamma/>
              </a:schemeClr>
            </a:gs>
            <a:gs pos="50000">
              <a:schemeClr val="accent2"/>
            </a:gs>
            <a:gs pos="100000">
              <a:schemeClr val="accent2">
                <a:gamma/>
                <a:shade val="46275"/>
                <a:invGamma/>
              </a:schemeClr>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629995E-AD3D-4E22-B9D0-DB6EDB1D7B37}"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358775" y="1704975"/>
            <a:ext cx="8378825" cy="2052638"/>
          </a:xfrm>
          <a:prstGeom prst="rect">
            <a:avLst/>
          </a:prstGeom>
          <a:solidFill>
            <a:srgbClr val="99CCFF"/>
          </a:solidFill>
          <a:ln w="38100">
            <a:solidFill>
              <a:srgbClr val="808000"/>
            </a:solidFill>
            <a:miter lim="800000"/>
            <a:headEnd/>
            <a:tailEnd/>
          </a:ln>
          <a:effectLst/>
        </p:spPr>
        <p:txBody>
          <a:bodyPr>
            <a:spAutoFit/>
          </a:bodyPr>
          <a:lstStyle/>
          <a:p>
            <a:pPr algn="just"/>
            <a:r>
              <a:rPr lang="it-IT" b="1" dirty="0">
                <a:latin typeface="Times New Roman" pitchFamily="18" charset="0"/>
              </a:rPr>
              <a:t>Plinio, NH, </a:t>
            </a:r>
            <a:r>
              <a:rPr lang="it-IT" b="1" dirty="0" err="1">
                <a:latin typeface="Times New Roman" pitchFamily="18" charset="0"/>
              </a:rPr>
              <a:t>XXXIII</a:t>
            </a:r>
            <a:r>
              <a:rPr lang="it-IT" b="1" dirty="0">
                <a:latin typeface="Times New Roman" pitchFamily="18" charset="0"/>
              </a:rPr>
              <a:t>, 42-47: “</a:t>
            </a:r>
            <a:r>
              <a:rPr lang="it-IT" b="1" i="1" u="sng" dirty="0">
                <a:latin typeface="Times New Roman" pitchFamily="18" charset="0"/>
              </a:rPr>
              <a:t>Il secondo crimine fu commesso da colui che per primo coniò  un </a:t>
            </a:r>
            <a:r>
              <a:rPr lang="it-IT" b="1" i="1" u="sng" dirty="0" err="1">
                <a:latin typeface="Times New Roman" pitchFamily="18" charset="0"/>
              </a:rPr>
              <a:t>denario</a:t>
            </a:r>
            <a:r>
              <a:rPr lang="it-IT" b="1" i="1" u="sng" dirty="0">
                <a:latin typeface="Times New Roman" pitchFamily="18" charset="0"/>
              </a:rPr>
              <a:t> in oro, e anche questo crimine ci sfugge, restando il suo autore sconosciuto. </a:t>
            </a:r>
            <a:r>
              <a:rPr lang="it-IT" b="1" i="1" dirty="0">
                <a:latin typeface="Times New Roman" pitchFamily="18" charset="0"/>
              </a:rPr>
              <a:t>Il popolo romano non usava nemmeno  argento coniato prima della vittoria su Pirro ….. L’argento fu coniato nell’anno 485 di Roma</a:t>
            </a:r>
            <a:r>
              <a:rPr lang="it-IT" b="1" dirty="0">
                <a:latin typeface="Times New Roman" pitchFamily="18" charset="0"/>
              </a:rPr>
              <a:t> [= 269 a.C.] </a:t>
            </a:r>
            <a:r>
              <a:rPr lang="it-IT" b="1" i="1" dirty="0">
                <a:latin typeface="Times New Roman" pitchFamily="18" charset="0"/>
              </a:rPr>
              <a:t>sotto il consolato di Quinto </a:t>
            </a:r>
            <a:r>
              <a:rPr lang="it-IT" b="1" i="1" dirty="0" err="1">
                <a:latin typeface="Times New Roman" pitchFamily="18" charset="0"/>
              </a:rPr>
              <a:t>Ogulnio</a:t>
            </a:r>
            <a:r>
              <a:rPr lang="it-IT" b="1" i="1" dirty="0">
                <a:latin typeface="Times New Roman" pitchFamily="18" charset="0"/>
              </a:rPr>
              <a:t> e di Gaio Fabio, cinque anni prima della prima guerra punica. … </a:t>
            </a:r>
            <a:r>
              <a:rPr lang="it-IT" b="1" i="1" u="sng" dirty="0">
                <a:latin typeface="Times New Roman" pitchFamily="18" charset="0"/>
              </a:rPr>
              <a:t>La moneta d’oro fu battuta cinquantuno anni dopo quella d’argento</a:t>
            </a:r>
            <a:r>
              <a:rPr lang="it-IT" b="1" u="sng" dirty="0">
                <a:latin typeface="Times New Roman" pitchFamily="18" charset="0"/>
              </a:rPr>
              <a:t> [= 218 a.C.]”.</a:t>
            </a:r>
          </a:p>
        </p:txBody>
      </p:sp>
      <p:sp>
        <p:nvSpPr>
          <p:cNvPr id="36869" name="Text Box 5"/>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monetazione</a:t>
            </a:r>
          </a:p>
        </p:txBody>
      </p:sp>
      <p:sp>
        <p:nvSpPr>
          <p:cNvPr id="36870" name="Text Box 6"/>
          <p:cNvSpPr txBox="1">
            <a:spLocks noChangeArrowheads="1"/>
          </p:cNvSpPr>
          <p:nvPr/>
        </p:nvSpPr>
        <p:spPr bwMode="auto">
          <a:xfrm>
            <a:off x="342900" y="4141788"/>
            <a:ext cx="8378825" cy="1503362"/>
          </a:xfrm>
          <a:prstGeom prst="rect">
            <a:avLst/>
          </a:prstGeom>
          <a:solidFill>
            <a:srgbClr val="FFCC00"/>
          </a:solidFill>
          <a:ln w="38100">
            <a:solidFill>
              <a:srgbClr val="808000"/>
            </a:solidFill>
            <a:miter lim="800000"/>
            <a:headEnd/>
            <a:tailEnd/>
          </a:ln>
          <a:effectLst/>
        </p:spPr>
        <p:txBody>
          <a:bodyPr>
            <a:spAutoFit/>
          </a:bodyPr>
          <a:lstStyle/>
          <a:p>
            <a:pPr algn="just"/>
            <a:r>
              <a:rPr lang="it-IT" b="1" dirty="0">
                <a:latin typeface="Times New Roman" pitchFamily="18" charset="0"/>
              </a:rPr>
              <a:t>Quando </a:t>
            </a:r>
            <a:r>
              <a:rPr lang="it-IT" b="1" u="sng" dirty="0">
                <a:latin typeface="Times New Roman" pitchFamily="18" charset="0"/>
              </a:rPr>
              <a:t>Roma</a:t>
            </a:r>
            <a:r>
              <a:rPr lang="it-IT" b="1" dirty="0">
                <a:latin typeface="Times New Roman" pitchFamily="18" charset="0"/>
              </a:rPr>
              <a:t> comincia a emettere moneta contrassegnata (per motivi che a noi sfuggono) </a:t>
            </a:r>
            <a:r>
              <a:rPr lang="it-IT" b="1" u="sng" dirty="0">
                <a:latin typeface="Times New Roman" pitchFamily="18" charset="0"/>
              </a:rPr>
              <a:t>è in contatto sia con l’area </a:t>
            </a:r>
            <a:r>
              <a:rPr lang="it-IT" b="1" u="sng" dirty="0" err="1">
                <a:latin typeface="Times New Roman" pitchFamily="18" charset="0"/>
              </a:rPr>
              <a:t>magno-greca</a:t>
            </a:r>
            <a:r>
              <a:rPr lang="it-IT" b="1" u="sng" dirty="0">
                <a:latin typeface="Times New Roman" pitchFamily="18" charset="0"/>
              </a:rPr>
              <a:t>, ove l’impiego del mezzo monetario, sotto forma di argento e bronzo coniati</a:t>
            </a:r>
            <a:r>
              <a:rPr lang="it-IT" b="1" dirty="0">
                <a:latin typeface="Times New Roman" pitchFamily="18" charset="0"/>
              </a:rPr>
              <a:t>, è in uso già da diversi secoli, </a:t>
            </a:r>
            <a:r>
              <a:rPr lang="it-IT" b="1" u="sng" dirty="0">
                <a:latin typeface="Times New Roman" pitchFamily="18" charset="0"/>
              </a:rPr>
              <a:t>sia con l’area centro-italica, ove è diffuso l’uso delle barre di rame con funzione di moneta.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58775" y="1704975"/>
            <a:ext cx="8378825" cy="3700463"/>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I diversi elementi della prima monetazione romana possono considerarsi come ripresi dalle realtà monetarie presenti nella penisola; abbiamo:</a:t>
            </a:r>
          </a:p>
          <a:p>
            <a:pPr algn="just"/>
            <a:endParaRPr lang="it-IT" b="1">
              <a:latin typeface="Times New Roman" pitchFamily="18" charset="0"/>
            </a:endParaRPr>
          </a:p>
          <a:p>
            <a:pPr algn="just">
              <a:buFontTx/>
              <a:buChar char="-"/>
            </a:pPr>
            <a:r>
              <a:rPr lang="it-IT" b="1">
                <a:latin typeface="Times New Roman" pitchFamily="18" charset="0"/>
              </a:rPr>
              <a:t> argento e bronzo coniati, in diretto rapporto stilistico e ponderale con le monetazioni magno-greche (in particolare con quella napoletana) </a:t>
            </a:r>
          </a:p>
          <a:p>
            <a:pPr algn="just">
              <a:buFontTx/>
              <a:buChar char="-"/>
            </a:pPr>
            <a:endParaRPr lang="it-IT" b="1">
              <a:latin typeface="Times New Roman" pitchFamily="18" charset="0"/>
            </a:endParaRPr>
          </a:p>
          <a:p>
            <a:pPr algn="just">
              <a:buFontTx/>
              <a:buChar char="-"/>
            </a:pPr>
            <a:r>
              <a:rPr lang="it-IT" b="1">
                <a:latin typeface="Times New Roman" pitchFamily="18" charset="0"/>
              </a:rPr>
              <a:t> barre di bronzo (</a:t>
            </a:r>
            <a:r>
              <a:rPr lang="it-IT" b="1" i="1">
                <a:latin typeface="Times New Roman" pitchFamily="18" charset="0"/>
              </a:rPr>
              <a:t>aes signatum</a:t>
            </a:r>
            <a:r>
              <a:rPr lang="it-IT" b="1">
                <a:latin typeface="Times New Roman" pitchFamily="18" charset="0"/>
              </a:rPr>
              <a:t>), prodotte secondo uno standard ponderale di ca. 5 libbre romane (= ca. 1,6 kg.)</a:t>
            </a:r>
          </a:p>
          <a:p>
            <a:pPr algn="just">
              <a:buFontTx/>
              <a:buChar char="-"/>
            </a:pPr>
            <a:endParaRPr lang="it-IT" b="1">
              <a:latin typeface="Times New Roman" pitchFamily="18" charset="0"/>
            </a:endParaRPr>
          </a:p>
          <a:p>
            <a:pPr algn="just">
              <a:buFontTx/>
              <a:buChar char="-"/>
            </a:pPr>
            <a:r>
              <a:rPr lang="it-IT" b="1">
                <a:latin typeface="Times New Roman" pitchFamily="18" charset="0"/>
              </a:rPr>
              <a:t> </a:t>
            </a:r>
            <a:r>
              <a:rPr lang="it-IT" b="1" i="1">
                <a:latin typeface="Times New Roman" pitchFamily="18" charset="0"/>
              </a:rPr>
              <a:t>aes grave</a:t>
            </a:r>
            <a:r>
              <a:rPr lang="it-IT" b="1">
                <a:latin typeface="Times New Roman" pitchFamily="18" charset="0"/>
              </a:rPr>
              <a:t>, ovvero l’elemento più caratteristico, utilizzato probabilmente soprattutto per scopi interni (pagamento dello </a:t>
            </a:r>
            <a:r>
              <a:rPr lang="it-IT" b="1" i="1">
                <a:latin typeface="Times New Roman" pitchFamily="18" charset="0"/>
              </a:rPr>
              <a:t>stipendium</a:t>
            </a:r>
            <a:r>
              <a:rPr lang="it-IT" b="1">
                <a:latin typeface="Times New Roman" pitchFamily="18" charset="0"/>
              </a:rPr>
              <a:t> dei militari e del </a:t>
            </a:r>
            <a:r>
              <a:rPr lang="it-IT" b="1" i="1">
                <a:latin typeface="Times New Roman" pitchFamily="18" charset="0"/>
              </a:rPr>
              <a:t>tributum ex censu</a:t>
            </a:r>
            <a:r>
              <a:rPr lang="it-IT" b="1">
                <a:latin typeface="Times New Roman" pitchFamily="18" charset="0"/>
              </a:rPr>
              <a:t>), del peso di circa 1 libbra, accompagnato da multipli e sottomultipli</a:t>
            </a:r>
          </a:p>
          <a:p>
            <a:pPr algn="just">
              <a:buFontTx/>
              <a:buChar char="-"/>
            </a:pPr>
            <a:endParaRPr lang="it-IT" b="1">
              <a:latin typeface="Times New Roman" pitchFamily="18" charset="0"/>
            </a:endParaRPr>
          </a:p>
        </p:txBody>
      </p:sp>
      <p:sp>
        <p:nvSpPr>
          <p:cNvPr id="37891" name="Text Box 3"/>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monetazione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monetazione</a:t>
            </a:r>
          </a:p>
        </p:txBody>
      </p:sp>
      <p:pic>
        <p:nvPicPr>
          <p:cNvPr id="43012" name="Picture 4" descr="AesGrave02 225-217 avanti"/>
          <p:cNvPicPr>
            <a:picLocks noChangeAspect="1" noChangeArrowheads="1"/>
          </p:cNvPicPr>
          <p:nvPr/>
        </p:nvPicPr>
        <p:blipFill>
          <a:blip r:embed="rId3" cstate="print"/>
          <a:srcRect/>
          <a:stretch>
            <a:fillRect/>
          </a:stretch>
        </p:blipFill>
        <p:spPr bwMode="auto">
          <a:xfrm>
            <a:off x="639763" y="1482725"/>
            <a:ext cx="4640262" cy="2330450"/>
          </a:xfrm>
          <a:prstGeom prst="rect">
            <a:avLst/>
          </a:prstGeom>
          <a:noFill/>
          <a:ln w="38100">
            <a:solidFill>
              <a:srgbClr val="3366FF"/>
            </a:solidFill>
            <a:miter lim="800000"/>
            <a:headEnd/>
            <a:tailEnd/>
          </a:ln>
        </p:spPr>
      </p:pic>
      <p:sp>
        <p:nvSpPr>
          <p:cNvPr id="43013" name="Text Box 5"/>
          <p:cNvSpPr txBox="1">
            <a:spLocks noChangeArrowheads="1"/>
          </p:cNvSpPr>
          <p:nvPr/>
        </p:nvSpPr>
        <p:spPr bwMode="auto">
          <a:xfrm>
            <a:off x="174625" y="3733800"/>
            <a:ext cx="1320800" cy="404813"/>
          </a:xfrm>
          <a:prstGeom prst="rect">
            <a:avLst/>
          </a:prstGeom>
          <a:solidFill>
            <a:srgbClr val="99CCFF"/>
          </a:solidFill>
          <a:ln w="38100">
            <a:solidFill>
              <a:srgbClr val="808000"/>
            </a:solidFill>
            <a:miter lim="800000"/>
            <a:headEnd/>
            <a:tailEnd/>
          </a:ln>
          <a:effectLst/>
        </p:spPr>
        <p:txBody>
          <a:bodyPr>
            <a:spAutoFit/>
          </a:bodyPr>
          <a:lstStyle/>
          <a:p>
            <a:pPr algn="ctr"/>
            <a:r>
              <a:rPr lang="it-IT" b="1" i="1">
                <a:latin typeface="Times New Roman" pitchFamily="18" charset="0"/>
              </a:rPr>
              <a:t>Aes grave</a:t>
            </a:r>
          </a:p>
        </p:txBody>
      </p:sp>
      <p:pic>
        <p:nvPicPr>
          <p:cNvPr id="43014" name="Picture 6" descr="didrammo 4"/>
          <p:cNvPicPr>
            <a:picLocks noChangeAspect="1" noChangeArrowheads="1"/>
          </p:cNvPicPr>
          <p:nvPr/>
        </p:nvPicPr>
        <p:blipFill>
          <a:blip r:embed="rId4" cstate="print"/>
          <a:srcRect/>
          <a:stretch>
            <a:fillRect/>
          </a:stretch>
        </p:blipFill>
        <p:spPr bwMode="auto">
          <a:xfrm>
            <a:off x="6572250" y="784225"/>
            <a:ext cx="2270125" cy="3489325"/>
          </a:xfrm>
          <a:prstGeom prst="rect">
            <a:avLst/>
          </a:prstGeom>
          <a:noFill/>
          <a:ln w="38100">
            <a:solidFill>
              <a:srgbClr val="3366FF"/>
            </a:solidFill>
            <a:miter lim="800000"/>
            <a:headEnd/>
            <a:tailEnd/>
          </a:ln>
        </p:spPr>
      </p:pic>
      <p:sp>
        <p:nvSpPr>
          <p:cNvPr id="43015" name="Text Box 7"/>
          <p:cNvSpPr txBox="1">
            <a:spLocks noChangeArrowheads="1"/>
          </p:cNvSpPr>
          <p:nvPr/>
        </p:nvSpPr>
        <p:spPr bwMode="auto">
          <a:xfrm>
            <a:off x="5629275" y="2295525"/>
            <a:ext cx="1320800" cy="404813"/>
          </a:xfrm>
          <a:prstGeom prst="rect">
            <a:avLst/>
          </a:prstGeom>
          <a:solidFill>
            <a:srgbClr val="99CCFF"/>
          </a:solidFill>
          <a:ln w="38100">
            <a:solidFill>
              <a:srgbClr val="808000"/>
            </a:solidFill>
            <a:miter lim="800000"/>
            <a:headEnd/>
            <a:tailEnd/>
          </a:ln>
          <a:effectLst/>
        </p:spPr>
        <p:txBody>
          <a:bodyPr>
            <a:spAutoFit/>
          </a:bodyPr>
          <a:lstStyle/>
          <a:p>
            <a:pPr algn="ctr"/>
            <a:r>
              <a:rPr lang="it-IT" b="1" i="1">
                <a:latin typeface="Times New Roman" pitchFamily="18" charset="0"/>
              </a:rPr>
              <a:t>Didrammo</a:t>
            </a:r>
          </a:p>
        </p:txBody>
      </p:sp>
      <p:pic>
        <p:nvPicPr>
          <p:cNvPr id="43016" name="Picture 8" descr="Aes signatum"/>
          <p:cNvPicPr>
            <a:picLocks noChangeAspect="1" noChangeArrowheads="1"/>
          </p:cNvPicPr>
          <p:nvPr/>
        </p:nvPicPr>
        <p:blipFill>
          <a:blip r:embed="rId5" cstate="print"/>
          <a:srcRect/>
          <a:stretch>
            <a:fillRect/>
          </a:stretch>
        </p:blipFill>
        <p:spPr bwMode="auto">
          <a:xfrm>
            <a:off x="1700213" y="4503738"/>
            <a:ext cx="6686550" cy="2144712"/>
          </a:xfrm>
          <a:prstGeom prst="rect">
            <a:avLst/>
          </a:prstGeom>
          <a:noFill/>
          <a:ln w="38100">
            <a:solidFill>
              <a:srgbClr val="800080"/>
            </a:solidFill>
            <a:miter lim="800000"/>
            <a:headEnd/>
            <a:tailEnd/>
          </a:ln>
        </p:spPr>
      </p:pic>
      <p:sp>
        <p:nvSpPr>
          <p:cNvPr id="43017" name="Text Box 9"/>
          <p:cNvSpPr txBox="1">
            <a:spLocks noChangeArrowheads="1"/>
          </p:cNvSpPr>
          <p:nvPr/>
        </p:nvSpPr>
        <p:spPr bwMode="auto">
          <a:xfrm>
            <a:off x="433388" y="4364038"/>
            <a:ext cx="1320800" cy="679450"/>
          </a:xfrm>
          <a:prstGeom prst="rect">
            <a:avLst/>
          </a:prstGeom>
          <a:solidFill>
            <a:srgbClr val="99CCFF"/>
          </a:solidFill>
          <a:ln w="38100">
            <a:solidFill>
              <a:srgbClr val="808000"/>
            </a:solidFill>
            <a:miter lim="800000"/>
            <a:headEnd/>
            <a:tailEnd/>
          </a:ln>
          <a:effectLst/>
        </p:spPr>
        <p:txBody>
          <a:bodyPr>
            <a:spAutoFit/>
          </a:bodyPr>
          <a:lstStyle/>
          <a:p>
            <a:pPr algn="ctr"/>
            <a:r>
              <a:rPr lang="it-IT" b="1" i="1">
                <a:latin typeface="Times New Roman" pitchFamily="18" charset="0"/>
              </a:rPr>
              <a:t>Aes signatum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58775" y="1704975"/>
            <a:ext cx="8378825" cy="1503363"/>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E’ discusso se inizialmente questi diversi elementi siano stati tra loro indipendenti o correlati. Ad  un certo punto, essi appaiono integrati in un sistema, con la fissazione di un rapporto stabile tra argento e bronzo; tale correlazione verrà in seguito espressa dall’adozione del medesimo tipo sul D/ della moneta argentea e dell’</a:t>
            </a:r>
            <a:r>
              <a:rPr lang="it-IT" b="1" i="1">
                <a:latin typeface="Times New Roman" pitchFamily="18" charset="0"/>
              </a:rPr>
              <a:t>aes</a:t>
            </a:r>
            <a:r>
              <a:rPr lang="it-IT" b="1">
                <a:latin typeface="Times New Roman" pitchFamily="18" charset="0"/>
              </a:rPr>
              <a:t> </a:t>
            </a:r>
            <a:r>
              <a:rPr lang="it-IT" b="1" i="1">
                <a:latin typeface="Times New Roman" pitchFamily="18" charset="0"/>
              </a:rPr>
              <a:t>grave</a:t>
            </a:r>
            <a:r>
              <a:rPr lang="it-IT" b="1">
                <a:latin typeface="Times New Roman" pitchFamily="18" charset="0"/>
              </a:rPr>
              <a:t>, la testa di Giano bifronte. </a:t>
            </a:r>
          </a:p>
        </p:txBody>
      </p:sp>
      <p:sp>
        <p:nvSpPr>
          <p:cNvPr id="41987" name="Text Box 3"/>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monetazione</a:t>
            </a:r>
          </a:p>
        </p:txBody>
      </p:sp>
      <p:pic>
        <p:nvPicPr>
          <p:cNvPr id="41988" name="Picture 4" descr="AesGrave02 225-217 avanti"/>
          <p:cNvPicPr>
            <a:picLocks noChangeAspect="1" noChangeArrowheads="1"/>
          </p:cNvPicPr>
          <p:nvPr/>
        </p:nvPicPr>
        <p:blipFill>
          <a:blip r:embed="rId3" cstate="print"/>
          <a:srcRect/>
          <a:stretch>
            <a:fillRect/>
          </a:stretch>
        </p:blipFill>
        <p:spPr bwMode="auto">
          <a:xfrm>
            <a:off x="5749925" y="4400550"/>
            <a:ext cx="3128963" cy="1571625"/>
          </a:xfrm>
          <a:prstGeom prst="rect">
            <a:avLst/>
          </a:prstGeom>
          <a:noFill/>
          <a:ln w="38100">
            <a:solidFill>
              <a:srgbClr val="CC99FF"/>
            </a:solidFill>
            <a:miter lim="800000"/>
            <a:headEnd/>
            <a:tailEnd/>
          </a:ln>
        </p:spPr>
      </p:pic>
      <p:pic>
        <p:nvPicPr>
          <p:cNvPr id="41989" name="Picture 5" descr="quadrigato"/>
          <p:cNvPicPr>
            <a:picLocks noChangeAspect="1" noChangeArrowheads="1"/>
          </p:cNvPicPr>
          <p:nvPr/>
        </p:nvPicPr>
        <p:blipFill>
          <a:blip r:embed="rId4" cstate="print"/>
          <a:srcRect/>
          <a:stretch>
            <a:fillRect/>
          </a:stretch>
        </p:blipFill>
        <p:spPr bwMode="auto">
          <a:xfrm>
            <a:off x="374650" y="3914775"/>
            <a:ext cx="4737100" cy="2070100"/>
          </a:xfrm>
          <a:prstGeom prst="rect">
            <a:avLst/>
          </a:prstGeom>
          <a:noFill/>
          <a:ln w="38100">
            <a:solidFill>
              <a:srgbClr val="CC99FF"/>
            </a:solidFill>
            <a:miter lim="800000"/>
            <a:headEnd/>
            <a:tailEnd/>
          </a:ln>
        </p:spPr>
      </p:pic>
      <p:sp>
        <p:nvSpPr>
          <p:cNvPr id="41990" name="Text Box 6"/>
          <p:cNvSpPr txBox="1">
            <a:spLocks noChangeArrowheads="1"/>
          </p:cNvSpPr>
          <p:nvPr/>
        </p:nvSpPr>
        <p:spPr bwMode="auto">
          <a:xfrm>
            <a:off x="493713" y="3632200"/>
            <a:ext cx="1320800" cy="404813"/>
          </a:xfrm>
          <a:prstGeom prst="rect">
            <a:avLst/>
          </a:prstGeom>
          <a:solidFill>
            <a:srgbClr val="99CCFF"/>
          </a:solidFill>
          <a:ln w="38100">
            <a:solidFill>
              <a:srgbClr val="808000"/>
            </a:solidFill>
            <a:miter lim="800000"/>
            <a:headEnd/>
            <a:tailEnd/>
          </a:ln>
          <a:effectLst/>
        </p:spPr>
        <p:txBody>
          <a:bodyPr>
            <a:spAutoFit/>
          </a:bodyPr>
          <a:lstStyle/>
          <a:p>
            <a:pPr algn="ctr"/>
            <a:r>
              <a:rPr lang="it-IT" b="1" i="1">
                <a:latin typeface="Times New Roman" pitchFamily="18" charset="0"/>
              </a:rPr>
              <a:t>Quadrigato</a:t>
            </a:r>
          </a:p>
        </p:txBody>
      </p:sp>
      <p:sp>
        <p:nvSpPr>
          <p:cNvPr id="41991" name="Text Box 7"/>
          <p:cNvSpPr txBox="1">
            <a:spLocks noChangeArrowheads="1"/>
          </p:cNvSpPr>
          <p:nvPr/>
        </p:nvSpPr>
        <p:spPr bwMode="auto">
          <a:xfrm>
            <a:off x="6138863" y="3821113"/>
            <a:ext cx="1320800" cy="404812"/>
          </a:xfrm>
          <a:prstGeom prst="rect">
            <a:avLst/>
          </a:prstGeom>
          <a:solidFill>
            <a:srgbClr val="99CCFF"/>
          </a:solidFill>
          <a:ln w="38100">
            <a:solidFill>
              <a:srgbClr val="808000"/>
            </a:solidFill>
            <a:miter lim="800000"/>
            <a:headEnd/>
            <a:tailEnd/>
          </a:ln>
          <a:effectLst/>
        </p:spPr>
        <p:txBody>
          <a:bodyPr>
            <a:spAutoFit/>
          </a:bodyPr>
          <a:lstStyle/>
          <a:p>
            <a:pPr algn="ctr"/>
            <a:r>
              <a:rPr lang="it-IT" b="1" i="1">
                <a:latin typeface="Times New Roman" pitchFamily="18" charset="0"/>
              </a:rPr>
              <a:t>Aes grave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Il Mediterraneo nel 220 avanti Cristo"/>
          <p:cNvPicPr>
            <a:picLocks noChangeAspect="1" noChangeArrowheads="1"/>
          </p:cNvPicPr>
          <p:nvPr/>
        </p:nvPicPr>
        <p:blipFill>
          <a:blip r:embed="rId3" cstate="print"/>
          <a:srcRect/>
          <a:stretch>
            <a:fillRect/>
          </a:stretch>
        </p:blipFill>
        <p:spPr bwMode="auto">
          <a:xfrm>
            <a:off x="0" y="1408113"/>
            <a:ext cx="9144000" cy="4419600"/>
          </a:xfrm>
          <a:prstGeom prst="rect">
            <a:avLst/>
          </a:prstGeom>
          <a:noFill/>
          <a:ln w="38100">
            <a:solidFill>
              <a:srgbClr val="808000"/>
            </a:solidFill>
            <a:miter lim="800000"/>
            <a:headEnd/>
            <a:tailEnd/>
          </a:ln>
        </p:spPr>
      </p:pic>
      <p:sp>
        <p:nvSpPr>
          <p:cNvPr id="10246" name="Text Box 6"/>
          <p:cNvSpPr txBox="1">
            <a:spLocks noChangeArrowheads="1"/>
          </p:cNvSpPr>
          <p:nvPr/>
        </p:nvSpPr>
        <p:spPr bwMode="auto">
          <a:xfrm>
            <a:off x="1635125" y="250825"/>
            <a:ext cx="5762625" cy="860425"/>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bacino del Mediterraneo alla fine del III secolo a.C.</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Illyria"/>
          <p:cNvPicPr>
            <a:picLocks noChangeAspect="1" noChangeArrowheads="1"/>
          </p:cNvPicPr>
          <p:nvPr/>
        </p:nvPicPr>
        <p:blipFill>
          <a:blip r:embed="rId3" cstate="print"/>
          <a:srcRect/>
          <a:stretch>
            <a:fillRect/>
          </a:stretch>
        </p:blipFill>
        <p:spPr bwMode="auto">
          <a:xfrm>
            <a:off x="3357563" y="0"/>
            <a:ext cx="5570537" cy="6858000"/>
          </a:xfrm>
          <a:prstGeom prst="rect">
            <a:avLst/>
          </a:prstGeom>
          <a:noFill/>
          <a:ln w="38100">
            <a:solidFill>
              <a:srgbClr val="800080"/>
            </a:solidFill>
            <a:miter lim="800000"/>
            <a:headEnd/>
            <a:tailEnd/>
          </a:ln>
        </p:spPr>
      </p:pic>
      <p:sp>
        <p:nvSpPr>
          <p:cNvPr id="49155" name="Text Box 3"/>
          <p:cNvSpPr txBox="1">
            <a:spLocks noChangeArrowheads="1"/>
          </p:cNvSpPr>
          <p:nvPr/>
        </p:nvSpPr>
        <p:spPr bwMode="auto">
          <a:xfrm>
            <a:off x="1635125" y="250825"/>
            <a:ext cx="576262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 guerre illiriche</a:t>
            </a:r>
          </a:p>
        </p:txBody>
      </p:sp>
      <p:sp>
        <p:nvSpPr>
          <p:cNvPr id="49157" name="Text Box 5"/>
          <p:cNvSpPr txBox="1">
            <a:spLocks noChangeArrowheads="1"/>
          </p:cNvSpPr>
          <p:nvPr/>
        </p:nvSpPr>
        <p:spPr bwMode="auto">
          <a:xfrm>
            <a:off x="184150" y="1704975"/>
            <a:ext cx="3051175" cy="4249738"/>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233: gli Illiri, sotto il governo della regina Teuta, minacciano le coste italiche.</a:t>
            </a:r>
          </a:p>
          <a:p>
            <a:pPr algn="just"/>
            <a:r>
              <a:rPr lang="it-IT" b="1">
                <a:latin typeface="Times New Roman" pitchFamily="18" charset="0"/>
              </a:rPr>
              <a:t>    229: Roma, fallito un tentativo diplomatico, attacca e sconfigge gli Illiri, costretti a smettere ogni azione piratica e ad abbandonare l’Atintania (che resta indipendente). Le città greche della costa ottengono trattati di alleanza. A Pharos il governo è affidato a Demetrio.  </a:t>
            </a:r>
          </a:p>
        </p:txBody>
      </p:sp>
      <p:sp>
        <p:nvSpPr>
          <p:cNvPr id="49158" name="Oval 6"/>
          <p:cNvSpPr>
            <a:spLocks noChangeArrowheads="1"/>
          </p:cNvSpPr>
          <p:nvPr/>
        </p:nvSpPr>
        <p:spPr bwMode="auto">
          <a:xfrm rot="-2228986">
            <a:off x="6762750" y="5097463"/>
            <a:ext cx="554038" cy="1052512"/>
          </a:xfrm>
          <a:prstGeom prst="ellipse">
            <a:avLst/>
          </a:prstGeom>
          <a:solidFill>
            <a:srgbClr val="CC99FF">
              <a:alpha val="39999"/>
            </a:srgbClr>
          </a:solidFill>
          <a:ln w="9525">
            <a:solidFill>
              <a:srgbClr val="CC99FF"/>
            </a:solidFill>
            <a:round/>
            <a:headEnd/>
            <a:tailEnd/>
          </a:ln>
          <a:effectLst/>
        </p:spPr>
        <p:txBody>
          <a:bodyPr wrap="none" anchor="ctr"/>
          <a:lstStyle/>
          <a:p>
            <a:pPr algn="ctr"/>
            <a:endParaRPr lang="it-IT"/>
          </a:p>
        </p:txBody>
      </p:sp>
      <p:sp>
        <p:nvSpPr>
          <p:cNvPr id="49159" name="Text Box 7"/>
          <p:cNvSpPr txBox="1">
            <a:spLocks noChangeArrowheads="1"/>
          </p:cNvSpPr>
          <p:nvPr/>
        </p:nvSpPr>
        <p:spPr bwMode="auto">
          <a:xfrm rot="3181344">
            <a:off x="6524625" y="5453063"/>
            <a:ext cx="1009650" cy="336550"/>
          </a:xfrm>
          <a:prstGeom prst="rect">
            <a:avLst/>
          </a:prstGeom>
          <a:noFill/>
          <a:ln w="9525">
            <a:noFill/>
            <a:miter lim="800000"/>
            <a:headEnd/>
            <a:tailEnd/>
          </a:ln>
          <a:effectLst/>
        </p:spPr>
        <p:txBody>
          <a:bodyPr wrap="none">
            <a:spAutoFit/>
          </a:bodyPr>
          <a:lstStyle/>
          <a:p>
            <a:r>
              <a:rPr lang="it-IT" sz="1600" b="1">
                <a:latin typeface="Times New Roman" pitchFamily="18" charset="0"/>
              </a:rPr>
              <a:t>Atintania</a:t>
            </a:r>
          </a:p>
        </p:txBody>
      </p:sp>
      <p:sp>
        <p:nvSpPr>
          <p:cNvPr id="49160" name="Text Box 8"/>
          <p:cNvSpPr txBox="1">
            <a:spLocks noChangeArrowheads="1"/>
          </p:cNvSpPr>
          <p:nvPr/>
        </p:nvSpPr>
        <p:spPr bwMode="auto">
          <a:xfrm>
            <a:off x="3913188" y="3457575"/>
            <a:ext cx="831850" cy="374650"/>
          </a:xfrm>
          <a:prstGeom prst="rect">
            <a:avLst/>
          </a:prstGeom>
          <a:solidFill>
            <a:srgbClr val="C0C0C0"/>
          </a:solidFill>
          <a:ln w="38100">
            <a:solidFill>
              <a:srgbClr val="808080"/>
            </a:solidFill>
            <a:miter lim="800000"/>
            <a:headEnd/>
            <a:tailEnd/>
          </a:ln>
          <a:effectLst/>
        </p:spPr>
        <p:txBody>
          <a:bodyPr wrap="none">
            <a:spAutoFit/>
          </a:bodyPr>
          <a:lstStyle/>
          <a:p>
            <a:r>
              <a:rPr lang="it-IT" sz="1600" b="1">
                <a:latin typeface="Times New Roman" pitchFamily="18" charset="0"/>
              </a:rPr>
              <a:t>Pharos</a:t>
            </a:r>
          </a:p>
        </p:txBody>
      </p:sp>
      <p:sp>
        <p:nvSpPr>
          <p:cNvPr id="49161" name="Line 9"/>
          <p:cNvSpPr>
            <a:spLocks noChangeShapeType="1"/>
          </p:cNvSpPr>
          <p:nvPr/>
        </p:nvSpPr>
        <p:spPr bwMode="auto">
          <a:xfrm rot="10800000" flipH="1">
            <a:off x="4340225" y="3076575"/>
            <a:ext cx="203200" cy="304800"/>
          </a:xfrm>
          <a:prstGeom prst="line">
            <a:avLst/>
          </a:prstGeom>
          <a:noFill/>
          <a:ln w="38100">
            <a:solidFill>
              <a:srgbClr val="FF0000"/>
            </a:solidFill>
            <a:round/>
            <a:headEnd/>
            <a:tailEnd type="triangle" w="med" len="med"/>
          </a:ln>
          <a:effectLst/>
        </p:spPr>
        <p:txBody>
          <a:bodyPr/>
          <a:lstStyle/>
          <a:p>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Illyria"/>
          <p:cNvPicPr>
            <a:picLocks noChangeAspect="1" noChangeArrowheads="1"/>
          </p:cNvPicPr>
          <p:nvPr/>
        </p:nvPicPr>
        <p:blipFill>
          <a:blip r:embed="rId3" cstate="print"/>
          <a:srcRect/>
          <a:stretch>
            <a:fillRect/>
          </a:stretch>
        </p:blipFill>
        <p:spPr bwMode="auto">
          <a:xfrm>
            <a:off x="3357563" y="0"/>
            <a:ext cx="5570537" cy="6858000"/>
          </a:xfrm>
          <a:prstGeom prst="rect">
            <a:avLst/>
          </a:prstGeom>
          <a:noFill/>
          <a:ln w="38100">
            <a:solidFill>
              <a:srgbClr val="800080"/>
            </a:solidFill>
            <a:miter lim="800000"/>
            <a:headEnd/>
            <a:tailEnd/>
          </a:ln>
        </p:spPr>
      </p:pic>
      <p:sp>
        <p:nvSpPr>
          <p:cNvPr id="50179" name="Text Box 3"/>
          <p:cNvSpPr txBox="1">
            <a:spLocks noChangeArrowheads="1"/>
          </p:cNvSpPr>
          <p:nvPr/>
        </p:nvSpPr>
        <p:spPr bwMode="auto">
          <a:xfrm>
            <a:off x="1635125" y="250825"/>
            <a:ext cx="576262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 guerre illiriche</a:t>
            </a:r>
          </a:p>
        </p:txBody>
      </p:sp>
      <p:sp>
        <p:nvSpPr>
          <p:cNvPr id="50180" name="Text Box 4"/>
          <p:cNvSpPr txBox="1">
            <a:spLocks noChangeArrowheads="1"/>
          </p:cNvSpPr>
          <p:nvPr/>
        </p:nvSpPr>
        <p:spPr bwMode="auto">
          <a:xfrm>
            <a:off x="184150" y="1704975"/>
            <a:ext cx="3051175" cy="3425825"/>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219: Demetrio di Faro, istigato da Filippo V di Macedonia e con il sostegno degli Illiri, compie scorrerie nello Ionio e nell’Egeo colpendo le città ostili al sovrano macedone e le colonie greche dell’Adriatico alleate di Roma. Roma interviene contro Demetrio che è costretto a rifugiarsi da Filippo. </a:t>
            </a:r>
          </a:p>
        </p:txBody>
      </p:sp>
      <p:sp>
        <p:nvSpPr>
          <p:cNvPr id="50183" name="Text Box 7"/>
          <p:cNvSpPr txBox="1">
            <a:spLocks noChangeArrowheads="1"/>
          </p:cNvSpPr>
          <p:nvPr/>
        </p:nvSpPr>
        <p:spPr bwMode="auto">
          <a:xfrm>
            <a:off x="3913188" y="3457575"/>
            <a:ext cx="831850" cy="374650"/>
          </a:xfrm>
          <a:prstGeom prst="rect">
            <a:avLst/>
          </a:prstGeom>
          <a:solidFill>
            <a:srgbClr val="C0C0C0"/>
          </a:solidFill>
          <a:ln w="38100">
            <a:solidFill>
              <a:srgbClr val="808080"/>
            </a:solidFill>
            <a:miter lim="800000"/>
            <a:headEnd/>
            <a:tailEnd/>
          </a:ln>
          <a:effectLst/>
        </p:spPr>
        <p:txBody>
          <a:bodyPr wrap="none">
            <a:spAutoFit/>
          </a:bodyPr>
          <a:lstStyle/>
          <a:p>
            <a:r>
              <a:rPr lang="it-IT" sz="1600" b="1">
                <a:latin typeface="Times New Roman" pitchFamily="18" charset="0"/>
              </a:rPr>
              <a:t>Pharos</a:t>
            </a:r>
          </a:p>
        </p:txBody>
      </p:sp>
      <p:sp>
        <p:nvSpPr>
          <p:cNvPr id="50184" name="Line 8"/>
          <p:cNvSpPr>
            <a:spLocks noChangeShapeType="1"/>
          </p:cNvSpPr>
          <p:nvPr/>
        </p:nvSpPr>
        <p:spPr bwMode="auto">
          <a:xfrm rot="10800000" flipH="1">
            <a:off x="4340225" y="3076575"/>
            <a:ext cx="203200" cy="304800"/>
          </a:xfrm>
          <a:prstGeom prst="line">
            <a:avLst/>
          </a:prstGeom>
          <a:noFill/>
          <a:ln w="38100">
            <a:solidFill>
              <a:srgbClr val="FF0000"/>
            </a:solidFill>
            <a:round/>
            <a:headEnd/>
            <a:tailEnd type="triangle" w="med" len="med"/>
          </a:ln>
          <a:effectLst/>
        </p:spPr>
        <p:txBody>
          <a:bodyPr/>
          <a:lstStyle/>
          <a:p>
            <a:endParaRPr lang="it-I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Italia centro settentrionale"/>
          <p:cNvPicPr>
            <a:picLocks noChangeAspect="1" noChangeArrowheads="1"/>
          </p:cNvPicPr>
          <p:nvPr/>
        </p:nvPicPr>
        <p:blipFill>
          <a:blip r:embed="rId3" cstate="print"/>
          <a:srcRect/>
          <a:stretch>
            <a:fillRect/>
          </a:stretch>
        </p:blipFill>
        <p:spPr bwMode="auto">
          <a:xfrm>
            <a:off x="0" y="-26988"/>
            <a:ext cx="9144000" cy="6911976"/>
          </a:xfrm>
          <a:prstGeom prst="rect">
            <a:avLst/>
          </a:prstGeom>
          <a:noFill/>
          <a:ln w="38100">
            <a:solidFill>
              <a:srgbClr val="808000"/>
            </a:solidFill>
            <a:miter lim="800000"/>
            <a:headEnd/>
            <a:tailEnd/>
          </a:ln>
        </p:spPr>
      </p:pic>
      <p:sp>
        <p:nvSpPr>
          <p:cNvPr id="45059" name="Oval 3"/>
          <p:cNvSpPr>
            <a:spLocks noChangeArrowheads="1"/>
          </p:cNvSpPr>
          <p:nvPr/>
        </p:nvSpPr>
        <p:spPr bwMode="auto">
          <a:xfrm>
            <a:off x="2395538" y="1247775"/>
            <a:ext cx="1117600" cy="581025"/>
          </a:xfrm>
          <a:prstGeom prst="ellipse">
            <a:avLst/>
          </a:prstGeom>
          <a:noFill/>
          <a:ln w="28575">
            <a:solidFill>
              <a:srgbClr val="CC0000"/>
            </a:solidFill>
            <a:round/>
            <a:headEnd/>
            <a:tailEnd/>
          </a:ln>
          <a:effectLst/>
        </p:spPr>
        <p:txBody>
          <a:bodyPr wrap="none" anchor="ctr"/>
          <a:lstStyle/>
          <a:p>
            <a:endParaRPr lang="it-IT"/>
          </a:p>
        </p:txBody>
      </p:sp>
      <p:sp>
        <p:nvSpPr>
          <p:cNvPr id="45060" name="Oval 4"/>
          <p:cNvSpPr>
            <a:spLocks noChangeArrowheads="1"/>
          </p:cNvSpPr>
          <p:nvPr/>
        </p:nvSpPr>
        <p:spPr bwMode="auto">
          <a:xfrm>
            <a:off x="4084638" y="1354138"/>
            <a:ext cx="1117600" cy="581025"/>
          </a:xfrm>
          <a:prstGeom prst="ellipse">
            <a:avLst/>
          </a:prstGeom>
          <a:noFill/>
          <a:ln w="28575">
            <a:solidFill>
              <a:srgbClr val="33CC33"/>
            </a:solidFill>
            <a:round/>
            <a:headEnd/>
            <a:tailEnd/>
          </a:ln>
          <a:effectLst/>
        </p:spPr>
        <p:txBody>
          <a:bodyPr wrap="none" anchor="ctr"/>
          <a:lstStyle/>
          <a:p>
            <a:endParaRPr lang="it-IT"/>
          </a:p>
        </p:txBody>
      </p:sp>
      <p:sp>
        <p:nvSpPr>
          <p:cNvPr id="45061" name="Oval 5"/>
          <p:cNvSpPr>
            <a:spLocks noChangeArrowheads="1"/>
          </p:cNvSpPr>
          <p:nvPr/>
        </p:nvSpPr>
        <p:spPr bwMode="auto">
          <a:xfrm>
            <a:off x="4332288" y="2268538"/>
            <a:ext cx="1117600" cy="581025"/>
          </a:xfrm>
          <a:prstGeom prst="ellipse">
            <a:avLst/>
          </a:prstGeom>
          <a:noFill/>
          <a:ln w="28575">
            <a:solidFill>
              <a:srgbClr val="CC0000"/>
            </a:solidFill>
            <a:round/>
            <a:headEnd/>
            <a:tailEnd/>
          </a:ln>
          <a:effectLst/>
        </p:spPr>
        <p:txBody>
          <a:bodyPr wrap="none" anchor="ctr"/>
          <a:lstStyle/>
          <a:p>
            <a:endParaRPr lang="it-IT"/>
          </a:p>
        </p:txBody>
      </p:sp>
      <p:sp>
        <p:nvSpPr>
          <p:cNvPr id="45065" name="Oval 9"/>
          <p:cNvSpPr>
            <a:spLocks noChangeArrowheads="1"/>
          </p:cNvSpPr>
          <p:nvPr/>
        </p:nvSpPr>
        <p:spPr bwMode="auto">
          <a:xfrm>
            <a:off x="5557838" y="820738"/>
            <a:ext cx="1117600" cy="581025"/>
          </a:xfrm>
          <a:prstGeom prst="ellipse">
            <a:avLst/>
          </a:prstGeom>
          <a:noFill/>
          <a:ln w="28575">
            <a:solidFill>
              <a:srgbClr val="33CC33"/>
            </a:solidFill>
            <a:round/>
            <a:headEnd/>
            <a:tailEnd/>
          </a:ln>
          <a:effectLst/>
        </p:spPr>
        <p:txBody>
          <a:bodyPr wrap="none" anchor="ctr"/>
          <a:lstStyle/>
          <a:p>
            <a:endParaRPr lang="it-IT"/>
          </a:p>
        </p:txBody>
      </p:sp>
      <p:sp>
        <p:nvSpPr>
          <p:cNvPr id="45067" name="Text Box 11"/>
          <p:cNvSpPr txBox="1">
            <a:spLocks noChangeArrowheads="1"/>
          </p:cNvSpPr>
          <p:nvPr/>
        </p:nvSpPr>
        <p:spPr bwMode="auto">
          <a:xfrm>
            <a:off x="246063" y="4143375"/>
            <a:ext cx="3865562" cy="2085975"/>
          </a:xfrm>
          <a:prstGeom prst="rect">
            <a:avLst/>
          </a:prstGeom>
          <a:solidFill>
            <a:srgbClr val="99CCFF"/>
          </a:solidFill>
          <a:ln w="38100">
            <a:solidFill>
              <a:srgbClr val="808000"/>
            </a:solidFill>
            <a:miter lim="800000"/>
            <a:headEnd/>
            <a:tailEnd/>
          </a:ln>
          <a:effectLst/>
        </p:spPr>
        <p:txBody>
          <a:bodyPr>
            <a:spAutoFit/>
          </a:bodyPr>
          <a:lstStyle/>
          <a:p>
            <a:pPr algn="just"/>
            <a:r>
              <a:rPr lang="it-IT" sz="1600" b="1" dirty="0">
                <a:latin typeface="Times New Roman" pitchFamily="18" charset="0"/>
              </a:rPr>
              <a:t>     Prima del 225 a.C. Roma si allea con i </a:t>
            </a:r>
            <a:r>
              <a:rPr lang="it-IT" sz="1600" b="1" dirty="0" err="1">
                <a:latin typeface="Times New Roman" pitchFamily="18" charset="0"/>
              </a:rPr>
              <a:t>Cenomàni</a:t>
            </a:r>
            <a:r>
              <a:rPr lang="it-IT" sz="1600" b="1" dirty="0">
                <a:latin typeface="Times New Roman" pitchFamily="18" charset="0"/>
              </a:rPr>
              <a:t> e i Veneti. Sentendosi minacciati, i </a:t>
            </a:r>
            <a:r>
              <a:rPr lang="it-IT" sz="1600" b="1" dirty="0" err="1">
                <a:latin typeface="Times New Roman" pitchFamily="18" charset="0"/>
              </a:rPr>
              <a:t>Boi</a:t>
            </a:r>
            <a:r>
              <a:rPr lang="it-IT" sz="1600" b="1" dirty="0">
                <a:latin typeface="Times New Roman" pitchFamily="18" charset="0"/>
              </a:rPr>
              <a:t> e gli Insubri nel 225, dopo aver anche arruolato truppe ausiliarie tra i Galli Transalpini, invadono l’Etruria. Sconfitto un primo esercito </a:t>
            </a:r>
            <a:r>
              <a:rPr lang="it-IT" sz="1600" b="1" dirty="0" smtClean="0">
                <a:latin typeface="Times New Roman" pitchFamily="18" charset="0"/>
              </a:rPr>
              <a:t>romano a Chiusi, </a:t>
            </a:r>
            <a:r>
              <a:rPr lang="it-IT" sz="1600" b="1" dirty="0">
                <a:latin typeface="Times New Roman" pitchFamily="18" charset="0"/>
              </a:rPr>
              <a:t>i Galli sono massacrati a </a:t>
            </a:r>
            <a:r>
              <a:rPr lang="it-IT" sz="1600" b="1" dirty="0" err="1">
                <a:latin typeface="Times New Roman" pitchFamily="18" charset="0"/>
              </a:rPr>
              <a:t>Talamone</a:t>
            </a:r>
            <a:r>
              <a:rPr lang="it-IT" sz="1600" b="1" dirty="0">
                <a:latin typeface="Times New Roman" pitchFamily="18" charset="0"/>
              </a:rPr>
              <a:t>. </a:t>
            </a:r>
          </a:p>
        </p:txBody>
      </p:sp>
      <p:sp>
        <p:nvSpPr>
          <p:cNvPr id="45068" name="AutoShape 12"/>
          <p:cNvSpPr>
            <a:spLocks noChangeArrowheads="1"/>
          </p:cNvSpPr>
          <p:nvPr/>
        </p:nvSpPr>
        <p:spPr bwMode="auto">
          <a:xfrm>
            <a:off x="5981700" y="4995863"/>
            <a:ext cx="309563" cy="328612"/>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45069" name="AutoShape 13"/>
          <p:cNvSpPr>
            <a:spLocks noChangeArrowheads="1"/>
          </p:cNvSpPr>
          <p:nvPr/>
        </p:nvSpPr>
        <p:spPr bwMode="auto">
          <a:xfrm rot="3717718">
            <a:off x="4412457" y="3161506"/>
            <a:ext cx="1957388" cy="14509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C00"/>
          </a:solidFill>
          <a:ln w="9525">
            <a:solidFill>
              <a:srgbClr val="FFCC00"/>
            </a:solidFill>
            <a:miter lim="800000"/>
            <a:headEnd/>
            <a:tailEnd/>
          </a:ln>
          <a:effectLst/>
        </p:spPr>
        <p:txBody>
          <a:bodyPr wrap="none" anchor="ctr"/>
          <a:lstStyle/>
          <a:p>
            <a:endParaRPr lang="it-IT"/>
          </a:p>
        </p:txBody>
      </p:sp>
      <p:sp>
        <p:nvSpPr>
          <p:cNvPr id="45070" name="AutoShape 14"/>
          <p:cNvSpPr>
            <a:spLocks noChangeArrowheads="1"/>
          </p:cNvSpPr>
          <p:nvPr/>
        </p:nvSpPr>
        <p:spPr bwMode="auto">
          <a:xfrm>
            <a:off x="5240338" y="5734050"/>
            <a:ext cx="309562" cy="328613"/>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45071" name="AutoShape 15"/>
          <p:cNvSpPr>
            <a:spLocks noChangeArrowheads="1"/>
          </p:cNvSpPr>
          <p:nvPr/>
        </p:nvSpPr>
        <p:spPr bwMode="auto">
          <a:xfrm rot="8304099">
            <a:off x="5467350" y="5194300"/>
            <a:ext cx="549275" cy="6969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C00"/>
          </a:solidFill>
          <a:ln w="9525">
            <a:solidFill>
              <a:srgbClr val="FFCC00"/>
            </a:solidFill>
            <a:miter lim="800000"/>
            <a:headEnd/>
            <a:tailEnd/>
          </a:ln>
          <a:effectLst/>
        </p:spPr>
        <p:txBody>
          <a:bodyPr wrap="none" anchor="ctr"/>
          <a:lstStyle/>
          <a:p>
            <a:endParaRPr lang="it-IT"/>
          </a:p>
        </p:txBody>
      </p:sp>
      <p:sp>
        <p:nvSpPr>
          <p:cNvPr id="45072" name="Text Box 16"/>
          <p:cNvSpPr txBox="1">
            <a:spLocks noChangeArrowheads="1"/>
          </p:cNvSpPr>
          <p:nvPr/>
        </p:nvSpPr>
        <p:spPr bwMode="auto">
          <a:xfrm>
            <a:off x="6332538" y="4760913"/>
            <a:ext cx="703262"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Chiusi</a:t>
            </a:r>
          </a:p>
        </p:txBody>
      </p:sp>
      <p:sp>
        <p:nvSpPr>
          <p:cNvPr id="45073" name="Text Box 17"/>
          <p:cNvSpPr txBox="1">
            <a:spLocks noChangeArrowheads="1"/>
          </p:cNvSpPr>
          <p:nvPr/>
        </p:nvSpPr>
        <p:spPr bwMode="auto">
          <a:xfrm>
            <a:off x="4821238" y="6167438"/>
            <a:ext cx="969962"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Talamone</a:t>
            </a:r>
          </a:p>
        </p:txBody>
      </p:sp>
      <p:sp>
        <p:nvSpPr>
          <p:cNvPr id="45074" name="Text Box 18"/>
          <p:cNvSpPr txBox="1">
            <a:spLocks noChangeArrowheads="1"/>
          </p:cNvSpPr>
          <p:nvPr/>
        </p:nvSpPr>
        <p:spPr bwMode="auto">
          <a:xfrm>
            <a:off x="2376488" y="193675"/>
            <a:ext cx="4325937"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L’espansione verso nord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Italia settentrionale dettaglio"/>
          <p:cNvPicPr>
            <a:picLocks noChangeAspect="1" noChangeArrowheads="1"/>
          </p:cNvPicPr>
          <p:nvPr/>
        </p:nvPicPr>
        <p:blipFill>
          <a:blip r:embed="rId3" cstate="print"/>
          <a:srcRect/>
          <a:stretch>
            <a:fillRect/>
          </a:stretch>
        </p:blipFill>
        <p:spPr bwMode="auto">
          <a:xfrm>
            <a:off x="1042988" y="419100"/>
            <a:ext cx="6985000" cy="6219825"/>
          </a:xfrm>
          <a:prstGeom prst="rect">
            <a:avLst/>
          </a:prstGeom>
          <a:noFill/>
          <a:ln w="38100">
            <a:solidFill>
              <a:srgbClr val="808000"/>
            </a:solidFill>
            <a:miter lim="800000"/>
            <a:headEnd/>
            <a:tailEnd/>
          </a:ln>
        </p:spPr>
      </p:pic>
      <p:sp>
        <p:nvSpPr>
          <p:cNvPr id="13321" name="AutoShape 9"/>
          <p:cNvSpPr>
            <a:spLocks noChangeArrowheads="1"/>
          </p:cNvSpPr>
          <p:nvPr/>
        </p:nvSpPr>
        <p:spPr bwMode="auto">
          <a:xfrm>
            <a:off x="3159125" y="4349750"/>
            <a:ext cx="184150" cy="171450"/>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13323" name="Text Box 11"/>
          <p:cNvSpPr txBox="1">
            <a:spLocks noChangeArrowheads="1"/>
          </p:cNvSpPr>
          <p:nvPr/>
        </p:nvSpPr>
        <p:spPr bwMode="auto">
          <a:xfrm>
            <a:off x="2573338" y="3948113"/>
            <a:ext cx="1047750"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Clastidium</a:t>
            </a:r>
          </a:p>
        </p:txBody>
      </p:sp>
      <p:sp>
        <p:nvSpPr>
          <p:cNvPr id="13325" name="Text Box 13"/>
          <p:cNvSpPr txBox="1">
            <a:spLocks noChangeArrowheads="1"/>
          </p:cNvSpPr>
          <p:nvPr/>
        </p:nvSpPr>
        <p:spPr bwMode="auto">
          <a:xfrm>
            <a:off x="188913" y="890588"/>
            <a:ext cx="3865562" cy="1841500"/>
          </a:xfrm>
          <a:prstGeom prst="rect">
            <a:avLst/>
          </a:prstGeom>
          <a:solidFill>
            <a:srgbClr val="CCFFCC"/>
          </a:solidFill>
          <a:ln w="38100">
            <a:solidFill>
              <a:srgbClr val="808000"/>
            </a:solidFill>
            <a:miter lim="800000"/>
            <a:headEnd/>
            <a:tailEnd/>
          </a:ln>
          <a:effectLst/>
        </p:spPr>
        <p:txBody>
          <a:bodyPr>
            <a:spAutoFit/>
          </a:bodyPr>
          <a:lstStyle/>
          <a:p>
            <a:pPr algn="just"/>
            <a:r>
              <a:rPr lang="it-IT" sz="1600" b="1">
                <a:latin typeface="Times New Roman" pitchFamily="18" charset="0"/>
              </a:rPr>
              <a:t>     224: i Boi sono attaccati nel loro stesso territorio e costretti a fare atto di sottomissione.</a:t>
            </a:r>
          </a:p>
          <a:p>
            <a:pPr algn="just"/>
            <a:r>
              <a:rPr lang="it-IT" sz="1600" b="1">
                <a:latin typeface="Times New Roman" pitchFamily="18" charset="0"/>
              </a:rPr>
              <a:t>     223: il console dell’anno, Gaio Flaminio, nonostante il parere contrario della maggioranza del senato, attacca gli Insubri e li sconfigge.   </a:t>
            </a:r>
          </a:p>
        </p:txBody>
      </p:sp>
      <p:sp>
        <p:nvSpPr>
          <p:cNvPr id="13326" name="Text Box 14"/>
          <p:cNvSpPr txBox="1">
            <a:spLocks noChangeArrowheads="1"/>
          </p:cNvSpPr>
          <p:nvPr/>
        </p:nvSpPr>
        <p:spPr bwMode="auto">
          <a:xfrm>
            <a:off x="2376488" y="193675"/>
            <a:ext cx="4325937"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L’espansione verso nord</a:t>
            </a:r>
          </a:p>
        </p:txBody>
      </p:sp>
      <p:sp>
        <p:nvSpPr>
          <p:cNvPr id="13327" name="Text Box 15"/>
          <p:cNvSpPr txBox="1">
            <a:spLocks noChangeArrowheads="1"/>
          </p:cNvSpPr>
          <p:nvPr/>
        </p:nvSpPr>
        <p:spPr bwMode="auto">
          <a:xfrm>
            <a:off x="5278438" y="5561013"/>
            <a:ext cx="3865562" cy="1108075"/>
          </a:xfrm>
          <a:prstGeom prst="rect">
            <a:avLst/>
          </a:prstGeom>
          <a:solidFill>
            <a:srgbClr val="FFCC99"/>
          </a:solidFill>
          <a:ln w="38100">
            <a:solidFill>
              <a:srgbClr val="808000"/>
            </a:solidFill>
            <a:miter lim="800000"/>
            <a:headEnd/>
            <a:tailEnd/>
          </a:ln>
          <a:effectLst/>
        </p:spPr>
        <p:txBody>
          <a:bodyPr>
            <a:spAutoFit/>
          </a:bodyPr>
          <a:lstStyle/>
          <a:p>
            <a:pPr algn="just"/>
            <a:r>
              <a:rPr lang="it-IT" sz="1600" b="1">
                <a:latin typeface="Times New Roman" pitchFamily="18" charset="0"/>
              </a:rPr>
              <a:t>222: il console Marco Claudio Marcello, nonostante le trattative in corso, attacca nuovamente i Galli e li sconfigge a </a:t>
            </a:r>
            <a:r>
              <a:rPr lang="it-IT" sz="1600" b="1" i="1">
                <a:latin typeface="Times New Roman" pitchFamily="18" charset="0"/>
              </a:rPr>
              <a:t>Clastidium</a:t>
            </a:r>
            <a:r>
              <a:rPr lang="it-IT" sz="1600" b="1">
                <a:latin typeface="Times New Roman" pitchFamily="18" charset="0"/>
              </a:rPr>
              <a:t>. </a:t>
            </a:r>
            <a:r>
              <a:rPr lang="it-IT" sz="1600" b="1" i="1">
                <a:latin typeface="Times New Roman" pitchFamily="18" charset="0"/>
              </a:rPr>
              <a:t>Mediolanum</a:t>
            </a:r>
            <a:r>
              <a:rPr lang="it-IT" sz="1600" b="1">
                <a:latin typeface="Times New Roman" pitchFamily="18" charset="0"/>
              </a:rPr>
              <a:t> è occupata. </a:t>
            </a:r>
          </a:p>
        </p:txBody>
      </p:sp>
      <p:sp>
        <p:nvSpPr>
          <p:cNvPr id="13328" name="Oval 16"/>
          <p:cNvSpPr>
            <a:spLocks noChangeArrowheads="1"/>
          </p:cNvSpPr>
          <p:nvPr/>
        </p:nvSpPr>
        <p:spPr bwMode="auto">
          <a:xfrm>
            <a:off x="3271838" y="3729038"/>
            <a:ext cx="115887" cy="115887"/>
          </a:xfrm>
          <a:prstGeom prst="ellipse">
            <a:avLst/>
          </a:prstGeom>
          <a:solidFill>
            <a:srgbClr val="FF0000"/>
          </a:solidFill>
          <a:ln w="9525">
            <a:solidFill>
              <a:srgbClr val="FF0000"/>
            </a:solidFill>
            <a:round/>
            <a:headEnd/>
            <a:tailEnd/>
          </a:ln>
          <a:effectLst/>
        </p:spPr>
        <p:txBody>
          <a:bodyPr wrap="none" anchor="ctr"/>
          <a:lstStyle/>
          <a:p>
            <a:endParaRPr lang="it-IT"/>
          </a:p>
        </p:txBody>
      </p:sp>
      <p:sp>
        <p:nvSpPr>
          <p:cNvPr id="13329" name="Text Box 17"/>
          <p:cNvSpPr txBox="1">
            <a:spLocks noChangeArrowheads="1"/>
          </p:cNvSpPr>
          <p:nvPr/>
        </p:nvSpPr>
        <p:spPr bwMode="auto">
          <a:xfrm>
            <a:off x="2287588" y="3271838"/>
            <a:ext cx="1176337"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Mediolanum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Italia viabilità"/>
          <p:cNvPicPr preferRelativeResize="0">
            <a:picLocks noChangeAspect="1" noChangeArrowheads="1"/>
          </p:cNvPicPr>
          <p:nvPr/>
        </p:nvPicPr>
        <p:blipFill>
          <a:blip r:embed="rId3" cstate="print"/>
          <a:srcRect/>
          <a:stretch>
            <a:fillRect/>
          </a:stretch>
        </p:blipFill>
        <p:spPr bwMode="auto">
          <a:xfrm>
            <a:off x="3305175" y="152400"/>
            <a:ext cx="5287963" cy="6403975"/>
          </a:xfrm>
          <a:prstGeom prst="rect">
            <a:avLst/>
          </a:prstGeom>
          <a:noFill/>
          <a:ln w="38100">
            <a:solidFill>
              <a:srgbClr val="800080"/>
            </a:solidFill>
            <a:miter lim="800000"/>
            <a:headEnd/>
            <a:tailEnd/>
          </a:ln>
        </p:spPr>
      </p:pic>
      <p:sp>
        <p:nvSpPr>
          <p:cNvPr id="12295" name="Freeform 7"/>
          <p:cNvSpPr>
            <a:spLocks/>
          </p:cNvSpPr>
          <p:nvPr/>
        </p:nvSpPr>
        <p:spPr bwMode="auto">
          <a:xfrm>
            <a:off x="5675313" y="2046288"/>
            <a:ext cx="233362" cy="1239837"/>
          </a:xfrm>
          <a:custGeom>
            <a:avLst/>
            <a:gdLst/>
            <a:ahLst/>
            <a:cxnLst>
              <a:cxn ang="0">
                <a:pos x="6" y="810"/>
              </a:cxn>
              <a:cxn ang="0">
                <a:pos x="9" y="780"/>
              </a:cxn>
              <a:cxn ang="0">
                <a:pos x="12" y="741"/>
              </a:cxn>
              <a:cxn ang="0">
                <a:pos x="3" y="702"/>
              </a:cxn>
              <a:cxn ang="0">
                <a:pos x="0" y="678"/>
              </a:cxn>
              <a:cxn ang="0">
                <a:pos x="0" y="654"/>
              </a:cxn>
              <a:cxn ang="0">
                <a:pos x="27" y="612"/>
              </a:cxn>
              <a:cxn ang="0">
                <a:pos x="21" y="585"/>
              </a:cxn>
              <a:cxn ang="0">
                <a:pos x="27" y="561"/>
              </a:cxn>
              <a:cxn ang="0">
                <a:pos x="30" y="543"/>
              </a:cxn>
              <a:cxn ang="0">
                <a:pos x="21" y="498"/>
              </a:cxn>
              <a:cxn ang="0">
                <a:pos x="24" y="480"/>
              </a:cxn>
              <a:cxn ang="0">
                <a:pos x="30" y="456"/>
              </a:cxn>
              <a:cxn ang="0">
                <a:pos x="48" y="435"/>
              </a:cxn>
              <a:cxn ang="0">
                <a:pos x="66" y="423"/>
              </a:cxn>
              <a:cxn ang="0">
                <a:pos x="78" y="405"/>
              </a:cxn>
              <a:cxn ang="0">
                <a:pos x="87" y="375"/>
              </a:cxn>
              <a:cxn ang="0">
                <a:pos x="99" y="351"/>
              </a:cxn>
              <a:cxn ang="0">
                <a:pos x="93" y="318"/>
              </a:cxn>
              <a:cxn ang="0">
                <a:pos x="84" y="282"/>
              </a:cxn>
              <a:cxn ang="0">
                <a:pos x="78" y="264"/>
              </a:cxn>
              <a:cxn ang="0">
                <a:pos x="60" y="246"/>
              </a:cxn>
              <a:cxn ang="0">
                <a:pos x="51" y="225"/>
              </a:cxn>
              <a:cxn ang="0">
                <a:pos x="51" y="195"/>
              </a:cxn>
              <a:cxn ang="0">
                <a:pos x="57" y="177"/>
              </a:cxn>
              <a:cxn ang="0">
                <a:pos x="72" y="156"/>
              </a:cxn>
              <a:cxn ang="0">
                <a:pos x="102" y="132"/>
              </a:cxn>
              <a:cxn ang="0">
                <a:pos x="153" y="84"/>
              </a:cxn>
              <a:cxn ang="0">
                <a:pos x="129" y="66"/>
              </a:cxn>
              <a:cxn ang="0">
                <a:pos x="105" y="48"/>
              </a:cxn>
              <a:cxn ang="0">
                <a:pos x="78" y="36"/>
              </a:cxn>
              <a:cxn ang="0">
                <a:pos x="54" y="24"/>
              </a:cxn>
              <a:cxn ang="0">
                <a:pos x="21" y="0"/>
              </a:cxn>
            </a:cxnLst>
            <a:rect l="0" t="0" r="r" b="b"/>
            <a:pathLst>
              <a:path w="153" h="810">
                <a:moveTo>
                  <a:pt x="6" y="810"/>
                </a:moveTo>
                <a:lnTo>
                  <a:pt x="9" y="780"/>
                </a:lnTo>
                <a:lnTo>
                  <a:pt x="12" y="741"/>
                </a:lnTo>
                <a:lnTo>
                  <a:pt x="3" y="702"/>
                </a:lnTo>
                <a:lnTo>
                  <a:pt x="0" y="678"/>
                </a:lnTo>
                <a:lnTo>
                  <a:pt x="0" y="654"/>
                </a:lnTo>
                <a:lnTo>
                  <a:pt x="27" y="612"/>
                </a:lnTo>
                <a:lnTo>
                  <a:pt x="21" y="585"/>
                </a:lnTo>
                <a:lnTo>
                  <a:pt x="27" y="561"/>
                </a:lnTo>
                <a:lnTo>
                  <a:pt x="30" y="543"/>
                </a:lnTo>
                <a:lnTo>
                  <a:pt x="21" y="498"/>
                </a:lnTo>
                <a:lnTo>
                  <a:pt x="24" y="480"/>
                </a:lnTo>
                <a:lnTo>
                  <a:pt x="30" y="456"/>
                </a:lnTo>
                <a:lnTo>
                  <a:pt x="48" y="435"/>
                </a:lnTo>
                <a:lnTo>
                  <a:pt x="66" y="423"/>
                </a:lnTo>
                <a:lnTo>
                  <a:pt x="78" y="405"/>
                </a:lnTo>
                <a:lnTo>
                  <a:pt x="87" y="375"/>
                </a:lnTo>
                <a:lnTo>
                  <a:pt x="99" y="351"/>
                </a:lnTo>
                <a:lnTo>
                  <a:pt x="93" y="318"/>
                </a:lnTo>
                <a:lnTo>
                  <a:pt x="84" y="282"/>
                </a:lnTo>
                <a:lnTo>
                  <a:pt x="78" y="264"/>
                </a:lnTo>
                <a:lnTo>
                  <a:pt x="60" y="246"/>
                </a:lnTo>
                <a:lnTo>
                  <a:pt x="51" y="225"/>
                </a:lnTo>
                <a:lnTo>
                  <a:pt x="51" y="195"/>
                </a:lnTo>
                <a:lnTo>
                  <a:pt x="57" y="177"/>
                </a:lnTo>
                <a:lnTo>
                  <a:pt x="72" y="156"/>
                </a:lnTo>
                <a:lnTo>
                  <a:pt x="102" y="132"/>
                </a:lnTo>
                <a:lnTo>
                  <a:pt x="153" y="84"/>
                </a:lnTo>
                <a:lnTo>
                  <a:pt x="129" y="66"/>
                </a:lnTo>
                <a:lnTo>
                  <a:pt x="105" y="48"/>
                </a:lnTo>
                <a:lnTo>
                  <a:pt x="78" y="36"/>
                </a:lnTo>
                <a:lnTo>
                  <a:pt x="54" y="24"/>
                </a:lnTo>
                <a:lnTo>
                  <a:pt x="21" y="0"/>
                </a:lnTo>
              </a:path>
            </a:pathLst>
          </a:custGeom>
          <a:noFill/>
          <a:ln w="38100" cmpd="sng">
            <a:solidFill>
              <a:srgbClr val="FF0000"/>
            </a:solidFill>
            <a:round/>
            <a:headEnd/>
            <a:tailEnd/>
          </a:ln>
          <a:effectLst/>
        </p:spPr>
        <p:txBody>
          <a:bodyPr/>
          <a:lstStyle/>
          <a:p>
            <a:endParaRPr lang="it-IT"/>
          </a:p>
        </p:txBody>
      </p:sp>
      <p:sp>
        <p:nvSpPr>
          <p:cNvPr id="12297" name="Text Box 9"/>
          <p:cNvSpPr txBox="1">
            <a:spLocks noChangeArrowheads="1"/>
          </p:cNvSpPr>
          <p:nvPr/>
        </p:nvSpPr>
        <p:spPr bwMode="auto">
          <a:xfrm>
            <a:off x="204788" y="2430463"/>
            <a:ext cx="3865562" cy="863600"/>
          </a:xfrm>
          <a:prstGeom prst="rect">
            <a:avLst/>
          </a:prstGeom>
          <a:solidFill>
            <a:srgbClr val="99CCFF"/>
          </a:solidFill>
          <a:ln w="38100">
            <a:solidFill>
              <a:srgbClr val="808000"/>
            </a:solidFill>
            <a:miter lim="800000"/>
            <a:headEnd/>
            <a:tailEnd/>
          </a:ln>
          <a:effectLst/>
        </p:spPr>
        <p:txBody>
          <a:bodyPr>
            <a:spAutoFit/>
          </a:bodyPr>
          <a:lstStyle/>
          <a:p>
            <a:pPr algn="just"/>
            <a:r>
              <a:rPr lang="it-IT" sz="1600" b="1">
                <a:latin typeface="Times New Roman" pitchFamily="18" charset="0"/>
              </a:rPr>
              <a:t>     220: in qualità di censore, Gaio Flaminio fa costruire la via Flaminia, da Roma a Rimini (colonia latina dal 268). </a:t>
            </a:r>
          </a:p>
        </p:txBody>
      </p:sp>
      <p:sp>
        <p:nvSpPr>
          <p:cNvPr id="12299" name="Text Box 11"/>
          <p:cNvSpPr txBox="1">
            <a:spLocks noChangeArrowheads="1"/>
          </p:cNvSpPr>
          <p:nvPr/>
        </p:nvSpPr>
        <p:spPr bwMode="auto">
          <a:xfrm>
            <a:off x="2376488" y="193675"/>
            <a:ext cx="4325937"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L’espansione verso nord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strips(upRight)">
                                      <p:cBhvr>
                                        <p:cTn id="7" dur="20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Italia settentrionale dettaglio"/>
          <p:cNvPicPr>
            <a:picLocks noChangeAspect="1" noChangeArrowheads="1"/>
          </p:cNvPicPr>
          <p:nvPr/>
        </p:nvPicPr>
        <p:blipFill>
          <a:blip r:embed="rId3" cstate="print"/>
          <a:srcRect/>
          <a:stretch>
            <a:fillRect/>
          </a:stretch>
        </p:blipFill>
        <p:spPr bwMode="auto">
          <a:xfrm>
            <a:off x="1042988" y="419100"/>
            <a:ext cx="6985000" cy="6219825"/>
          </a:xfrm>
          <a:prstGeom prst="rect">
            <a:avLst/>
          </a:prstGeom>
          <a:noFill/>
          <a:ln w="38100">
            <a:solidFill>
              <a:srgbClr val="808000"/>
            </a:solidFill>
            <a:miter lim="800000"/>
            <a:headEnd/>
            <a:tailEnd/>
          </a:ln>
        </p:spPr>
      </p:pic>
      <p:sp>
        <p:nvSpPr>
          <p:cNvPr id="46083" name="Oval 3"/>
          <p:cNvSpPr>
            <a:spLocks noChangeArrowheads="1"/>
          </p:cNvSpPr>
          <p:nvPr/>
        </p:nvSpPr>
        <p:spPr bwMode="auto">
          <a:xfrm>
            <a:off x="4171950" y="4233863"/>
            <a:ext cx="90488" cy="90487"/>
          </a:xfrm>
          <a:prstGeom prst="ellipse">
            <a:avLst/>
          </a:prstGeom>
          <a:solidFill>
            <a:schemeClr val="hlink"/>
          </a:solidFill>
          <a:ln w="9525">
            <a:solidFill>
              <a:schemeClr val="hlink"/>
            </a:solidFill>
            <a:round/>
            <a:headEnd/>
            <a:tailEnd/>
          </a:ln>
          <a:effectLst/>
        </p:spPr>
        <p:txBody>
          <a:bodyPr wrap="none" anchor="ctr"/>
          <a:lstStyle/>
          <a:p>
            <a:endParaRPr lang="it-IT"/>
          </a:p>
        </p:txBody>
      </p:sp>
      <p:sp>
        <p:nvSpPr>
          <p:cNvPr id="46084" name="Oval 4"/>
          <p:cNvSpPr>
            <a:spLocks noChangeArrowheads="1"/>
          </p:cNvSpPr>
          <p:nvPr/>
        </p:nvSpPr>
        <p:spPr bwMode="auto">
          <a:xfrm>
            <a:off x="3825875" y="4359275"/>
            <a:ext cx="90488" cy="90488"/>
          </a:xfrm>
          <a:prstGeom prst="ellipse">
            <a:avLst/>
          </a:prstGeom>
          <a:solidFill>
            <a:schemeClr val="hlink"/>
          </a:solidFill>
          <a:ln w="9525">
            <a:solidFill>
              <a:schemeClr val="hlink"/>
            </a:solidFill>
            <a:round/>
            <a:headEnd/>
            <a:tailEnd/>
          </a:ln>
          <a:effectLst/>
        </p:spPr>
        <p:txBody>
          <a:bodyPr wrap="none" anchor="ctr"/>
          <a:lstStyle/>
          <a:p>
            <a:endParaRPr lang="it-IT"/>
          </a:p>
        </p:txBody>
      </p:sp>
      <p:sp>
        <p:nvSpPr>
          <p:cNvPr id="46085" name="Oval 5"/>
          <p:cNvSpPr>
            <a:spLocks noChangeArrowheads="1"/>
          </p:cNvSpPr>
          <p:nvPr/>
        </p:nvSpPr>
        <p:spPr bwMode="auto">
          <a:xfrm>
            <a:off x="6975475" y="5857875"/>
            <a:ext cx="90488" cy="90488"/>
          </a:xfrm>
          <a:prstGeom prst="ellipse">
            <a:avLst/>
          </a:prstGeom>
          <a:solidFill>
            <a:schemeClr val="hlink"/>
          </a:solidFill>
          <a:ln w="9525">
            <a:solidFill>
              <a:schemeClr val="hlink"/>
            </a:solidFill>
            <a:round/>
            <a:headEnd/>
            <a:tailEnd/>
          </a:ln>
          <a:effectLst/>
        </p:spPr>
        <p:txBody>
          <a:bodyPr wrap="none" anchor="ctr"/>
          <a:lstStyle/>
          <a:p>
            <a:endParaRPr lang="it-IT"/>
          </a:p>
        </p:txBody>
      </p:sp>
      <p:sp>
        <p:nvSpPr>
          <p:cNvPr id="46086" name="Text Box 6"/>
          <p:cNvSpPr txBox="1">
            <a:spLocks noChangeArrowheads="1"/>
          </p:cNvSpPr>
          <p:nvPr/>
        </p:nvSpPr>
        <p:spPr bwMode="auto">
          <a:xfrm>
            <a:off x="4056063" y="3838575"/>
            <a:ext cx="920750"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Cremona</a:t>
            </a:r>
          </a:p>
        </p:txBody>
      </p:sp>
      <p:sp>
        <p:nvSpPr>
          <p:cNvPr id="46088" name="Text Box 8"/>
          <p:cNvSpPr txBox="1">
            <a:spLocks noChangeArrowheads="1"/>
          </p:cNvSpPr>
          <p:nvPr/>
        </p:nvSpPr>
        <p:spPr bwMode="auto">
          <a:xfrm>
            <a:off x="3754438" y="4514850"/>
            <a:ext cx="909637"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Placentia</a:t>
            </a:r>
          </a:p>
        </p:txBody>
      </p:sp>
      <p:sp>
        <p:nvSpPr>
          <p:cNvPr id="46090" name="Text Box 10"/>
          <p:cNvSpPr txBox="1">
            <a:spLocks noChangeArrowheads="1"/>
          </p:cNvSpPr>
          <p:nvPr/>
        </p:nvSpPr>
        <p:spPr bwMode="auto">
          <a:xfrm>
            <a:off x="6627813" y="5365750"/>
            <a:ext cx="1008062"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Ariminum</a:t>
            </a:r>
          </a:p>
        </p:txBody>
      </p:sp>
      <p:sp>
        <p:nvSpPr>
          <p:cNvPr id="46092" name="Text Box 12"/>
          <p:cNvSpPr txBox="1">
            <a:spLocks noChangeArrowheads="1"/>
          </p:cNvSpPr>
          <p:nvPr/>
        </p:nvSpPr>
        <p:spPr bwMode="auto">
          <a:xfrm>
            <a:off x="2376488" y="193675"/>
            <a:ext cx="4325937"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L’espansione verso nord</a:t>
            </a:r>
          </a:p>
        </p:txBody>
      </p:sp>
      <p:sp>
        <p:nvSpPr>
          <p:cNvPr id="46093" name="Text Box 13"/>
          <p:cNvSpPr txBox="1">
            <a:spLocks noChangeArrowheads="1"/>
          </p:cNvSpPr>
          <p:nvPr/>
        </p:nvSpPr>
        <p:spPr bwMode="auto">
          <a:xfrm>
            <a:off x="233363" y="1660525"/>
            <a:ext cx="3865562" cy="619125"/>
          </a:xfrm>
          <a:prstGeom prst="rect">
            <a:avLst/>
          </a:prstGeom>
          <a:solidFill>
            <a:srgbClr val="99CCFF"/>
          </a:solidFill>
          <a:ln w="38100">
            <a:solidFill>
              <a:srgbClr val="808000"/>
            </a:solidFill>
            <a:miter lim="800000"/>
            <a:headEnd/>
            <a:tailEnd/>
          </a:ln>
          <a:effectLst/>
        </p:spPr>
        <p:txBody>
          <a:bodyPr>
            <a:spAutoFit/>
          </a:bodyPr>
          <a:lstStyle/>
          <a:p>
            <a:pPr algn="just"/>
            <a:r>
              <a:rPr lang="it-IT" sz="1600" b="1">
                <a:latin typeface="Times New Roman" pitchFamily="18" charset="0"/>
              </a:rPr>
              <a:t>Nel 218 sono dedotte le colonie di Piacenza e Cremona.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344488" y="1268413"/>
            <a:ext cx="8378825" cy="1778000"/>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Tra i fautori di un’espansione verso l’Italia settentrionale vi è Gaio Flaminio che già nel 230, come tribuno della plebe, aveva ottenuto, contro l’opposizione del Senato, che si procedesse alla colonizzazione viritana dell’agro Gallico. </a:t>
            </a:r>
          </a:p>
          <a:p>
            <a:pPr algn="just"/>
            <a:r>
              <a:rPr lang="it-IT" b="1">
                <a:latin typeface="Times New Roman" pitchFamily="18" charset="0"/>
              </a:rPr>
              <a:t>     Sebbene le tradizione presenti Gaio Flaminio isolato in Senato contro una </a:t>
            </a:r>
            <a:r>
              <a:rPr lang="it-IT" b="1" i="1">
                <a:latin typeface="Times New Roman" pitchFamily="18" charset="0"/>
              </a:rPr>
              <a:t>nobilitas</a:t>
            </a:r>
            <a:r>
              <a:rPr lang="it-IT" b="1">
                <a:latin typeface="Times New Roman" pitchFamily="18" charset="0"/>
              </a:rPr>
              <a:t> completamente ostile,  si deve ritenere che in realtà godesse di potenti alleanze, altrimenti né sarebbe giunto al consolato né, tanto meno, alla censura.</a:t>
            </a:r>
            <a:endParaRPr lang="it-IT" b="1" i="1">
              <a:latin typeface="Times New Roman" pitchFamily="18" charset="0"/>
            </a:endParaRPr>
          </a:p>
        </p:txBody>
      </p:sp>
      <p:sp>
        <p:nvSpPr>
          <p:cNvPr id="15365" name="Text Box 5"/>
          <p:cNvSpPr txBox="1">
            <a:spLocks noChangeArrowheads="1"/>
          </p:cNvSpPr>
          <p:nvPr/>
        </p:nvSpPr>
        <p:spPr bwMode="auto">
          <a:xfrm>
            <a:off x="358775" y="3448050"/>
            <a:ext cx="8378825" cy="2876550"/>
          </a:xfrm>
          <a:prstGeom prst="rect">
            <a:avLst/>
          </a:prstGeom>
          <a:solidFill>
            <a:srgbClr val="99CCFF"/>
          </a:solidFill>
          <a:ln w="38100">
            <a:solidFill>
              <a:srgbClr val="808000"/>
            </a:solidFill>
            <a:miter lim="800000"/>
            <a:headEnd/>
            <a:tailEnd/>
          </a:ln>
          <a:effectLst/>
        </p:spPr>
        <p:txBody>
          <a:bodyPr>
            <a:spAutoFit/>
          </a:bodyPr>
          <a:lstStyle/>
          <a:p>
            <a:pPr algn="just"/>
            <a:r>
              <a:rPr lang="it-IT" b="1" dirty="0">
                <a:latin typeface="Times New Roman" pitchFamily="18" charset="0"/>
              </a:rPr>
              <a:t>Livio, </a:t>
            </a:r>
            <a:r>
              <a:rPr lang="it-IT" b="1" dirty="0" err="1">
                <a:latin typeface="Times New Roman" pitchFamily="18" charset="0"/>
              </a:rPr>
              <a:t>XXI</a:t>
            </a:r>
            <a:r>
              <a:rPr lang="it-IT" b="1" dirty="0">
                <a:latin typeface="Times New Roman" pitchFamily="18" charset="0"/>
              </a:rPr>
              <a:t>, 63, 1-4: </a:t>
            </a:r>
            <a:r>
              <a:rPr lang="it-IT" b="1" i="1" u="sng" dirty="0">
                <a:latin typeface="Times New Roman" pitchFamily="18" charset="0"/>
              </a:rPr>
              <a:t>Egli</a:t>
            </a:r>
            <a:r>
              <a:rPr lang="it-IT" b="1" u="sng" dirty="0">
                <a:latin typeface="Times New Roman" pitchFamily="18" charset="0"/>
              </a:rPr>
              <a:t> [Gaio Flaminio] </a:t>
            </a:r>
            <a:r>
              <a:rPr lang="it-IT" b="1" i="1" u="sng" dirty="0">
                <a:latin typeface="Times New Roman" pitchFamily="18" charset="0"/>
              </a:rPr>
              <a:t>era anche inviso al senato per quella nuova legge che il tribuno della plebe Q. Claudio</a:t>
            </a:r>
            <a:r>
              <a:rPr lang="it-IT" b="1" i="1" dirty="0">
                <a:latin typeface="Times New Roman" pitchFamily="18" charset="0"/>
              </a:rPr>
              <a:t>, con l’aiuto  di un solo senatore, proprio G. Flaminio, </a:t>
            </a:r>
            <a:r>
              <a:rPr lang="it-IT" b="1" i="1" u="sng" dirty="0">
                <a:latin typeface="Times New Roman" pitchFamily="18" charset="0"/>
              </a:rPr>
              <a:t>aveva presentato contro il senato stesso</a:t>
            </a:r>
            <a:r>
              <a:rPr lang="it-IT" b="1" i="1" dirty="0">
                <a:latin typeface="Times New Roman" pitchFamily="18" charset="0"/>
              </a:rPr>
              <a:t>, in virtù della quale nessuno dei suoi membri, né alcuno a cui fosse stato padre un senatore, poteva possedere una nave atta a portare un carico maggiore di  trecento anfore di grano. Tale provvedimento era stato stimato sufficiente a  consentire la raccolta ed il trasporto dei prodotti dei campi; appariva, infatti, indecorosa per i senatori ogni forma di commercio. La questione, discussa con grande accanimento, procurò a Flaminio, che aveva  sostenuto quella legge,  </a:t>
            </a:r>
            <a:r>
              <a:rPr lang="it-IT" b="1" i="1" u="sng" dirty="0">
                <a:latin typeface="Times New Roman" pitchFamily="18" charset="0"/>
              </a:rPr>
              <a:t>ostilità da parte dei nobili, largo favore, invece,  da parte della plebe  e più tardi il consolato per la seconda volta</a:t>
            </a:r>
            <a:r>
              <a:rPr lang="it-IT" b="1" i="1" dirty="0">
                <a:latin typeface="Times New Roman" pitchFamily="18" charset="0"/>
              </a:rPr>
              <a:t>.</a:t>
            </a:r>
          </a:p>
        </p:txBody>
      </p:sp>
      <p:sp>
        <p:nvSpPr>
          <p:cNvPr id="15366" name="Text Box 6"/>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Gaio Flaminio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42888" y="1414463"/>
            <a:ext cx="8655050" cy="2601912"/>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Il provvedimento sostenuto da Flaminio, con cui si vietava ai senatori la proprietà di navi con tonnellaggio superiore alle trecento anfore, è probabilmente da leggere in parallelo con un provvedimento coevo che vietava ai senatori di assumere appalti pubblici.</a:t>
            </a:r>
          </a:p>
          <a:p>
            <a:pPr algn="just"/>
            <a:r>
              <a:rPr lang="it-IT" b="1">
                <a:latin typeface="Times New Roman" pitchFamily="18" charset="0"/>
              </a:rPr>
              <a:t>     Le due misure sono presentate dalla tradizione in termini moralistici (il solo guadagno onesto e decoroso è quello che si ottiene dalla vendita dei prodotti della terra; le altre forme di arricchimento sono indegne); probabilmente, il vero obiettivo era quello di impedire che i cavalieri impegnati nel commercio e negli appalti potessero accedere al Senato.</a:t>
            </a:r>
            <a:endParaRPr lang="it-IT" b="1" i="1">
              <a:latin typeface="Times New Roman" pitchFamily="18" charset="0"/>
            </a:endParaRPr>
          </a:p>
        </p:txBody>
      </p:sp>
      <p:sp>
        <p:nvSpPr>
          <p:cNvPr id="48132" name="Text Box 4"/>
          <p:cNvSpPr txBox="1">
            <a:spLocks noChangeArrowheads="1"/>
          </p:cNvSpPr>
          <p:nvPr/>
        </p:nvSpPr>
        <p:spPr bwMode="auto">
          <a:xfrm>
            <a:off x="3130550" y="425450"/>
            <a:ext cx="2860675"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Gaio Flaminio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ap-carthage-empire"/>
          <p:cNvPicPr>
            <a:picLocks noChangeAspect="1" noChangeArrowheads="1"/>
          </p:cNvPicPr>
          <p:nvPr/>
        </p:nvPicPr>
        <p:blipFill>
          <a:blip r:embed="rId3" cstate="print"/>
          <a:srcRect/>
          <a:stretch>
            <a:fillRect/>
          </a:stretch>
        </p:blipFill>
        <p:spPr bwMode="auto">
          <a:xfrm>
            <a:off x="0" y="438150"/>
            <a:ext cx="9144000" cy="6419850"/>
          </a:xfrm>
          <a:prstGeom prst="rect">
            <a:avLst/>
          </a:prstGeom>
          <a:noFill/>
          <a:ln w="38100">
            <a:solidFill>
              <a:srgbClr val="808000"/>
            </a:solidFill>
            <a:miter lim="800000"/>
            <a:headEnd/>
            <a:tailEnd/>
          </a:ln>
        </p:spPr>
      </p:pic>
      <p:sp>
        <p:nvSpPr>
          <p:cNvPr id="51203" name="Text Box 3"/>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ap-carthage-empire"/>
          <p:cNvPicPr>
            <a:picLocks noChangeAspect="1" noChangeArrowheads="1"/>
          </p:cNvPicPr>
          <p:nvPr/>
        </p:nvPicPr>
        <p:blipFill>
          <a:blip r:embed="rId3" cstate="print"/>
          <a:srcRect/>
          <a:stretch>
            <a:fillRect/>
          </a:stretch>
        </p:blipFill>
        <p:spPr bwMode="auto">
          <a:xfrm>
            <a:off x="0" y="438150"/>
            <a:ext cx="9144000" cy="6419850"/>
          </a:xfrm>
          <a:prstGeom prst="rect">
            <a:avLst/>
          </a:prstGeom>
          <a:noFill/>
          <a:ln w="38100">
            <a:solidFill>
              <a:srgbClr val="808000"/>
            </a:solidFill>
            <a:miter lim="800000"/>
            <a:headEnd/>
            <a:tailEnd/>
          </a:ln>
        </p:spPr>
      </p:pic>
      <p:sp>
        <p:nvSpPr>
          <p:cNvPr id="2053" name="Text Box 5"/>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
        <p:nvSpPr>
          <p:cNvPr id="2054" name="Text Box 6"/>
          <p:cNvSpPr txBox="1">
            <a:spLocks noChangeArrowheads="1"/>
          </p:cNvSpPr>
          <p:nvPr/>
        </p:nvSpPr>
        <p:spPr bwMode="auto">
          <a:xfrm>
            <a:off x="188913" y="4113213"/>
            <a:ext cx="5519737" cy="2052637"/>
          </a:xfrm>
          <a:prstGeom prst="rect">
            <a:avLst/>
          </a:prstGeom>
          <a:solidFill>
            <a:srgbClr val="99CCFF"/>
          </a:solidFill>
          <a:ln w="38100">
            <a:solidFill>
              <a:srgbClr val="808000"/>
            </a:solidFill>
            <a:miter lim="800000"/>
            <a:headEnd/>
            <a:tailEnd/>
          </a:ln>
          <a:effectLst/>
        </p:spPr>
        <p:txBody>
          <a:bodyPr>
            <a:spAutoFit/>
          </a:bodyPr>
          <a:lstStyle/>
          <a:p>
            <a:pPr algn="just"/>
            <a:r>
              <a:rPr lang="it-IT" b="1">
                <a:latin typeface="Times New Roman" pitchFamily="18" charset="0"/>
              </a:rPr>
              <a:t>     Nel 237 Amilcare Barca inizia  la conquista della Spagna. L’obiettivo è quello di creare un nuovo impero che fornisca la base per una rivincita su Roma.</a:t>
            </a:r>
          </a:p>
          <a:p>
            <a:pPr algn="just"/>
            <a:r>
              <a:rPr lang="it-IT" b="1">
                <a:latin typeface="Times New Roman" pitchFamily="18" charset="0"/>
              </a:rPr>
              <a:t>     La Spagna risulta ricca di risorse minerarie (soprattutto argento e oro) e abitata da ottimi combattenti.  </a:t>
            </a:r>
            <a:endParaRPr lang="it-IT" b="1" i="1">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
        <p:nvSpPr>
          <p:cNvPr id="52228" name="Text Box 4"/>
          <p:cNvSpPr txBox="1">
            <a:spLocks noChangeArrowheads="1"/>
          </p:cNvSpPr>
          <p:nvPr/>
        </p:nvSpPr>
        <p:spPr bwMode="auto">
          <a:xfrm>
            <a:off x="246063" y="1249363"/>
            <a:ext cx="8640762" cy="1778000"/>
          </a:xfrm>
          <a:prstGeom prst="rect">
            <a:avLst/>
          </a:prstGeom>
          <a:solidFill>
            <a:srgbClr val="CC99FF"/>
          </a:solidFill>
          <a:ln w="38100">
            <a:solidFill>
              <a:srgbClr val="808000"/>
            </a:solidFill>
            <a:miter lim="800000"/>
            <a:headEnd/>
            <a:tailEnd/>
          </a:ln>
          <a:effectLst/>
        </p:spPr>
        <p:txBody>
          <a:bodyPr>
            <a:spAutoFit/>
          </a:bodyPr>
          <a:lstStyle/>
          <a:p>
            <a:pPr algn="just"/>
            <a:r>
              <a:rPr lang="it-IT" b="1">
                <a:latin typeface="Times New Roman" pitchFamily="18" charset="0"/>
              </a:rPr>
              <a:t>     La politica di Amilcare è vista con un certo sospetto: una parte almeno dei Cartaginesi vorrebbe che fossero estesi i possedimenti africani evitando nuove frizioni con Roma. I successi ottenuti da Amilcare in Spagna gli permettono di non dipendere, per i rifornimenti, dalla madrepatria, evitando eventuali ostruzionismi. Tale è il grado di autonomia di cui gode che batte moneta con la sua effigie (pratica che continueranno i suoi successori).</a:t>
            </a:r>
            <a:endParaRPr lang="it-IT" b="1" i="1">
              <a:latin typeface="Times New Roman" pitchFamily="18" charset="0"/>
            </a:endParaRPr>
          </a:p>
        </p:txBody>
      </p:sp>
      <p:pic>
        <p:nvPicPr>
          <p:cNvPr id="52230" name="Picture 6" descr="Annibale moneta 2"/>
          <p:cNvPicPr>
            <a:picLocks noChangeAspect="1" noChangeArrowheads="1"/>
          </p:cNvPicPr>
          <p:nvPr/>
        </p:nvPicPr>
        <p:blipFill>
          <a:blip r:embed="rId2" cstate="print"/>
          <a:srcRect/>
          <a:stretch>
            <a:fillRect/>
          </a:stretch>
        </p:blipFill>
        <p:spPr bwMode="auto">
          <a:xfrm>
            <a:off x="5278438" y="3705225"/>
            <a:ext cx="3157537" cy="2936875"/>
          </a:xfrm>
          <a:prstGeom prst="rect">
            <a:avLst/>
          </a:prstGeom>
          <a:noFill/>
          <a:ln w="38100">
            <a:solidFill>
              <a:srgbClr val="339966"/>
            </a:solidFill>
            <a:miter lim="800000"/>
            <a:headEnd/>
            <a:tailEnd/>
          </a:ln>
        </p:spPr>
      </p:pic>
      <p:sp>
        <p:nvSpPr>
          <p:cNvPr id="52231" name="Text Box 7"/>
          <p:cNvSpPr txBox="1">
            <a:spLocks noChangeArrowheads="1"/>
          </p:cNvSpPr>
          <p:nvPr/>
        </p:nvSpPr>
        <p:spPr bwMode="auto">
          <a:xfrm>
            <a:off x="4522788" y="6126163"/>
            <a:ext cx="900112" cy="330200"/>
          </a:xfrm>
          <a:prstGeom prst="rect">
            <a:avLst/>
          </a:prstGeom>
          <a:solidFill>
            <a:srgbClr val="C0C0C0"/>
          </a:solidFill>
          <a:ln w="25400">
            <a:solidFill>
              <a:srgbClr val="800080"/>
            </a:solidFill>
            <a:miter lim="800000"/>
            <a:headEnd/>
            <a:tailEnd/>
          </a:ln>
          <a:effectLst/>
        </p:spPr>
        <p:txBody>
          <a:bodyPr wrap="none">
            <a:spAutoFit/>
          </a:bodyPr>
          <a:lstStyle/>
          <a:p>
            <a:r>
              <a:rPr lang="it-IT" sz="1400" b="1">
                <a:latin typeface="Times New Roman" pitchFamily="18" charset="0"/>
              </a:rPr>
              <a:t>Annibale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ap-carthage-empire"/>
          <p:cNvPicPr>
            <a:picLocks noChangeAspect="1" noChangeArrowheads="1"/>
          </p:cNvPicPr>
          <p:nvPr/>
        </p:nvPicPr>
        <p:blipFill>
          <a:blip r:embed="rId3" cstate="print"/>
          <a:srcRect/>
          <a:stretch>
            <a:fillRect/>
          </a:stretch>
        </p:blipFill>
        <p:spPr bwMode="auto">
          <a:xfrm>
            <a:off x="0" y="438150"/>
            <a:ext cx="9144000" cy="6419850"/>
          </a:xfrm>
          <a:prstGeom prst="rect">
            <a:avLst/>
          </a:prstGeom>
          <a:noFill/>
          <a:ln w="38100">
            <a:solidFill>
              <a:srgbClr val="808000"/>
            </a:solidFill>
            <a:miter lim="800000"/>
            <a:headEnd/>
            <a:tailEnd/>
          </a:ln>
        </p:spPr>
      </p:pic>
      <p:sp>
        <p:nvSpPr>
          <p:cNvPr id="53251" name="Text Box 3"/>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
        <p:nvSpPr>
          <p:cNvPr id="53252" name="Text Box 4"/>
          <p:cNvSpPr txBox="1">
            <a:spLocks noChangeArrowheads="1"/>
          </p:cNvSpPr>
          <p:nvPr/>
        </p:nvSpPr>
        <p:spPr bwMode="auto">
          <a:xfrm>
            <a:off x="217488" y="4559300"/>
            <a:ext cx="5519737" cy="1778000"/>
          </a:xfrm>
          <a:prstGeom prst="rect">
            <a:avLst/>
          </a:prstGeom>
          <a:solidFill>
            <a:srgbClr val="CCFFCC"/>
          </a:solidFill>
          <a:ln w="38100">
            <a:solidFill>
              <a:srgbClr val="808000"/>
            </a:solidFill>
            <a:miter lim="800000"/>
            <a:headEnd/>
            <a:tailEnd/>
          </a:ln>
          <a:effectLst/>
        </p:spPr>
        <p:txBody>
          <a:bodyPr>
            <a:spAutoFit/>
          </a:bodyPr>
          <a:lstStyle/>
          <a:p>
            <a:pPr algn="just"/>
            <a:r>
              <a:rPr lang="it-IT" b="1">
                <a:latin typeface="Times New Roman" pitchFamily="18" charset="0"/>
              </a:rPr>
              <a:t>     229: muore Amilcare ed il comando è assunto dal genero Asdrubale.</a:t>
            </a:r>
          </a:p>
          <a:p>
            <a:pPr algn="just"/>
            <a:r>
              <a:rPr lang="it-IT" b="1">
                <a:latin typeface="Times New Roman" pitchFamily="18" charset="0"/>
              </a:rPr>
              <a:t>     226: i Romani, preoccupati dall’espansione cartaginese in Spagna, negoziano direttamente con Asdrubale un accordo che fissa un limite alle sfere di competenza delle due potenze nella regione iberica.</a:t>
            </a:r>
            <a:endParaRPr lang="it-IT" b="1" i="1">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ap-carthage-empire"/>
          <p:cNvPicPr>
            <a:picLocks noChangeAspect="1" noChangeArrowheads="1"/>
          </p:cNvPicPr>
          <p:nvPr/>
        </p:nvPicPr>
        <p:blipFill>
          <a:blip r:embed="rId2" cstate="print"/>
          <a:srcRect/>
          <a:stretch>
            <a:fillRect/>
          </a:stretch>
        </p:blipFill>
        <p:spPr bwMode="auto">
          <a:xfrm>
            <a:off x="0" y="438150"/>
            <a:ext cx="9144000" cy="6419850"/>
          </a:xfrm>
          <a:prstGeom prst="rect">
            <a:avLst/>
          </a:prstGeom>
          <a:noFill/>
          <a:ln w="38100">
            <a:solidFill>
              <a:srgbClr val="808000"/>
            </a:solidFill>
            <a:miter lim="800000"/>
            <a:headEnd/>
            <a:tailEnd/>
          </a:ln>
        </p:spPr>
      </p:pic>
      <p:sp>
        <p:nvSpPr>
          <p:cNvPr id="54275" name="Text Box 3"/>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
        <p:nvSpPr>
          <p:cNvPr id="54276" name="Text Box 4"/>
          <p:cNvSpPr txBox="1">
            <a:spLocks noChangeArrowheads="1"/>
          </p:cNvSpPr>
          <p:nvPr/>
        </p:nvSpPr>
        <p:spPr bwMode="auto">
          <a:xfrm>
            <a:off x="217488" y="4559300"/>
            <a:ext cx="5519737" cy="1778000"/>
          </a:xfrm>
          <a:prstGeom prst="rect">
            <a:avLst/>
          </a:prstGeom>
          <a:solidFill>
            <a:srgbClr val="FFFF99"/>
          </a:solidFill>
          <a:ln w="38100">
            <a:solidFill>
              <a:srgbClr val="808000"/>
            </a:solidFill>
            <a:miter lim="800000"/>
            <a:headEnd/>
            <a:tailEnd/>
          </a:ln>
          <a:effectLst/>
        </p:spPr>
        <p:txBody>
          <a:bodyPr>
            <a:spAutoFit/>
          </a:bodyPr>
          <a:lstStyle/>
          <a:p>
            <a:pPr algn="just"/>
            <a:r>
              <a:rPr lang="it-IT" b="1">
                <a:latin typeface="Times New Roman" pitchFamily="18" charset="0"/>
              </a:rPr>
              <a:t>     226: il fiume Ebro viene a costituire il confine tra le due sfere di influenza: a sud dell’Ebro quella cartaginese, a nord quella romana. </a:t>
            </a:r>
          </a:p>
          <a:p>
            <a:pPr algn="just"/>
            <a:r>
              <a:rPr lang="it-IT" b="1">
                <a:latin typeface="Times New Roman" pitchFamily="18" charset="0"/>
              </a:rPr>
              <a:t>     In questi stessi anni, però, Roma si allea con la città iberica di Sagunto,  posta nell’area di influenza cartaginese.</a:t>
            </a:r>
            <a:endParaRPr lang="it-IT" b="1" i="1">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ap-carthage-empire"/>
          <p:cNvPicPr>
            <a:picLocks noChangeAspect="1" noChangeArrowheads="1"/>
          </p:cNvPicPr>
          <p:nvPr/>
        </p:nvPicPr>
        <p:blipFill>
          <a:blip r:embed="rId3" cstate="print"/>
          <a:srcRect/>
          <a:stretch>
            <a:fillRect/>
          </a:stretch>
        </p:blipFill>
        <p:spPr bwMode="auto">
          <a:xfrm>
            <a:off x="0" y="438150"/>
            <a:ext cx="9144000" cy="6419850"/>
          </a:xfrm>
          <a:prstGeom prst="rect">
            <a:avLst/>
          </a:prstGeom>
          <a:noFill/>
          <a:ln w="38100">
            <a:solidFill>
              <a:srgbClr val="808000"/>
            </a:solidFill>
            <a:miter lim="800000"/>
            <a:headEnd/>
            <a:tailEnd/>
          </a:ln>
        </p:spPr>
      </p:pic>
      <p:sp>
        <p:nvSpPr>
          <p:cNvPr id="55299" name="Text Box 3"/>
          <p:cNvSpPr txBox="1">
            <a:spLocks noChangeArrowheads="1"/>
          </p:cNvSpPr>
          <p:nvPr/>
        </p:nvSpPr>
        <p:spPr bwMode="auto">
          <a:xfrm>
            <a:off x="1708150" y="222250"/>
            <a:ext cx="5735638"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Cartagine dopo la prima guerra punica</a:t>
            </a:r>
          </a:p>
        </p:txBody>
      </p:sp>
      <p:sp>
        <p:nvSpPr>
          <p:cNvPr id="55300" name="Text Box 4"/>
          <p:cNvSpPr txBox="1">
            <a:spLocks noChangeArrowheads="1"/>
          </p:cNvSpPr>
          <p:nvPr/>
        </p:nvSpPr>
        <p:spPr bwMode="auto">
          <a:xfrm>
            <a:off x="217488" y="4311650"/>
            <a:ext cx="5519737" cy="2327275"/>
          </a:xfrm>
          <a:prstGeom prst="rect">
            <a:avLst/>
          </a:prstGeom>
          <a:solidFill>
            <a:srgbClr val="FFCC99"/>
          </a:solidFill>
          <a:ln w="38100">
            <a:solidFill>
              <a:srgbClr val="808000"/>
            </a:solidFill>
            <a:miter lim="800000"/>
            <a:headEnd/>
            <a:tailEnd/>
          </a:ln>
          <a:effectLst/>
        </p:spPr>
        <p:txBody>
          <a:bodyPr>
            <a:spAutoFit/>
          </a:bodyPr>
          <a:lstStyle/>
          <a:p>
            <a:pPr algn="just"/>
            <a:r>
              <a:rPr lang="it-IT" b="1">
                <a:latin typeface="Times New Roman" pitchFamily="18" charset="0"/>
              </a:rPr>
              <a:t>     221: muore Asdrubale e le truppe acclamano loro comandante il giovane Annibale, figlio di Amilcare.</a:t>
            </a:r>
          </a:p>
          <a:p>
            <a:pPr algn="just"/>
            <a:endParaRPr lang="it-IT" b="1">
              <a:latin typeface="Times New Roman" pitchFamily="18" charset="0"/>
            </a:endParaRPr>
          </a:p>
          <a:p>
            <a:pPr algn="just"/>
            <a:r>
              <a:rPr lang="it-IT" b="1">
                <a:latin typeface="Times New Roman" pitchFamily="18" charset="0"/>
              </a:rPr>
              <a:t>Annibale continua la politica aggressiva che era stata del padre e del cognato. Nel 219 assedia Sagunto che chiede il sostegno di Roma. Sagunto cade e la sua popolazione è massacrata; i Romani chiedono inutilmente la consegna di Annibale.</a:t>
            </a:r>
            <a:endParaRPr lang="it-IT" b="1" i="1">
              <a:latin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econda guerra punica"/>
          <p:cNvPicPr>
            <a:picLocks noChangeAspect="1" noChangeArrowheads="1"/>
          </p:cNvPicPr>
          <p:nvPr/>
        </p:nvPicPr>
        <p:blipFill>
          <a:blip r:embed="rId3" cstate="print"/>
          <a:srcRect/>
          <a:stretch>
            <a:fillRect/>
          </a:stretch>
        </p:blipFill>
        <p:spPr bwMode="auto">
          <a:xfrm>
            <a:off x="0" y="450850"/>
            <a:ext cx="9144000" cy="5956300"/>
          </a:xfrm>
          <a:prstGeom prst="rect">
            <a:avLst/>
          </a:prstGeom>
          <a:noFill/>
          <a:ln w="38100">
            <a:solidFill>
              <a:srgbClr val="808000"/>
            </a:solidFill>
            <a:miter lim="800000"/>
            <a:headEnd/>
            <a:tailEnd/>
          </a:ln>
        </p:spPr>
      </p:pic>
      <p:sp>
        <p:nvSpPr>
          <p:cNvPr id="56323" name="Text Box 3"/>
          <p:cNvSpPr txBox="1">
            <a:spLocks noChangeArrowheads="1"/>
          </p:cNvSpPr>
          <p:nvPr/>
        </p:nvSpPr>
        <p:spPr bwMode="auto">
          <a:xfrm>
            <a:off x="1693863" y="2809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56324" name="Text Box 4"/>
          <p:cNvSpPr txBox="1">
            <a:spLocks noChangeArrowheads="1"/>
          </p:cNvSpPr>
          <p:nvPr/>
        </p:nvSpPr>
        <p:spPr bwMode="auto">
          <a:xfrm>
            <a:off x="290513" y="4848225"/>
            <a:ext cx="8610600" cy="1228725"/>
          </a:xfrm>
          <a:prstGeom prst="rect">
            <a:avLst/>
          </a:prstGeom>
          <a:solidFill>
            <a:srgbClr val="FFCC99"/>
          </a:solidFill>
          <a:ln w="38100">
            <a:solidFill>
              <a:srgbClr val="808000"/>
            </a:solidFill>
            <a:miter lim="800000"/>
            <a:headEnd/>
            <a:tailEnd/>
          </a:ln>
          <a:effectLst/>
        </p:spPr>
        <p:txBody>
          <a:bodyPr>
            <a:spAutoFit/>
          </a:bodyPr>
          <a:lstStyle/>
          <a:p>
            <a:pPr algn="just"/>
            <a:r>
              <a:rPr lang="it-IT" b="1">
                <a:latin typeface="Times New Roman" pitchFamily="18" charset="0"/>
              </a:rPr>
              <a:t>     218: i Romani, dichiarata guerra a Cartagine, preparano un piano offensivo; esso prevede che </a:t>
            </a:r>
          </a:p>
          <a:p>
            <a:pPr algn="just">
              <a:buFontTx/>
              <a:buChar char="-"/>
            </a:pPr>
            <a:r>
              <a:rPr lang="it-IT" b="1">
                <a:latin typeface="Times New Roman" pitchFamily="18" charset="0"/>
              </a:rPr>
              <a:t> Publio Cornelio Scipione attacchi Annibale in Spagna;</a:t>
            </a:r>
          </a:p>
          <a:p>
            <a:pPr algn="just">
              <a:buFontTx/>
              <a:buChar char="-"/>
            </a:pPr>
            <a:r>
              <a:rPr lang="it-IT" b="1" i="1">
                <a:latin typeface="Times New Roman" pitchFamily="18" charset="0"/>
              </a:rPr>
              <a:t> </a:t>
            </a:r>
            <a:r>
              <a:rPr lang="it-IT" b="1">
                <a:latin typeface="Times New Roman" pitchFamily="18" charset="0"/>
              </a:rPr>
              <a:t>Tiberio Sempronio Longo</a:t>
            </a:r>
            <a:r>
              <a:rPr lang="it-IT" b="1" i="1">
                <a:latin typeface="Times New Roman" pitchFamily="18" charset="0"/>
              </a:rPr>
              <a:t> </a:t>
            </a:r>
            <a:r>
              <a:rPr lang="it-IT" b="1">
                <a:latin typeface="Times New Roman" pitchFamily="18" charset="0"/>
              </a:rPr>
              <a:t>sbarchi in Africa per attaccare direttamente Cartagine.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econda guerra punica"/>
          <p:cNvPicPr>
            <a:picLocks noChangeAspect="1" noChangeArrowheads="1"/>
          </p:cNvPicPr>
          <p:nvPr/>
        </p:nvPicPr>
        <p:blipFill>
          <a:blip r:embed="rId3" cstate="print"/>
          <a:srcRect/>
          <a:stretch>
            <a:fillRect/>
          </a:stretch>
        </p:blipFill>
        <p:spPr bwMode="auto">
          <a:xfrm>
            <a:off x="0" y="450850"/>
            <a:ext cx="9144000" cy="5956300"/>
          </a:xfrm>
          <a:prstGeom prst="rect">
            <a:avLst/>
          </a:prstGeom>
          <a:noFill/>
          <a:ln w="38100">
            <a:solidFill>
              <a:srgbClr val="808000"/>
            </a:solidFill>
            <a:miter lim="800000"/>
            <a:headEnd/>
            <a:tailEnd/>
          </a:ln>
        </p:spPr>
      </p:pic>
      <p:sp>
        <p:nvSpPr>
          <p:cNvPr id="3078" name="Text Box 6"/>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3080" name="Text Box 8"/>
          <p:cNvSpPr txBox="1">
            <a:spLocks noChangeArrowheads="1"/>
          </p:cNvSpPr>
          <p:nvPr/>
        </p:nvSpPr>
        <p:spPr bwMode="auto">
          <a:xfrm>
            <a:off x="290513" y="4848225"/>
            <a:ext cx="8610600" cy="1228725"/>
          </a:xfrm>
          <a:prstGeom prst="rect">
            <a:avLst/>
          </a:prstGeom>
          <a:solidFill>
            <a:srgbClr val="FF99CC"/>
          </a:solidFill>
          <a:ln w="38100">
            <a:solidFill>
              <a:srgbClr val="808000"/>
            </a:solidFill>
            <a:miter lim="800000"/>
            <a:headEnd/>
            <a:tailEnd/>
          </a:ln>
          <a:effectLst/>
        </p:spPr>
        <p:txBody>
          <a:bodyPr>
            <a:spAutoFit/>
          </a:bodyPr>
          <a:lstStyle/>
          <a:p>
            <a:pPr algn="just"/>
            <a:r>
              <a:rPr lang="it-IT" b="1">
                <a:latin typeface="Times New Roman" pitchFamily="18" charset="0"/>
              </a:rPr>
              <a:t>     218: Annibale previene i Romani: attraversate Pirenei ed Alpi, penetra nella pianura Padana e sconfigge i due consoli sul Ticino e sulla Trebbia. Insubri e Boi si schierano con Annibale. Gneo Cornelio Scipione, fratello del console Publio, passa nella penisola Iberica dove sarà poi raggiunto da Publio.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descr="seconda guerra punica"/>
          <p:cNvPicPr>
            <a:picLocks noChangeAspect="1" noChangeArrowheads="1"/>
          </p:cNvPicPr>
          <p:nvPr/>
        </p:nvPicPr>
        <p:blipFill>
          <a:blip r:embed="rId3" cstate="print"/>
          <a:srcRect/>
          <a:stretch>
            <a:fillRect/>
          </a:stretch>
        </p:blipFill>
        <p:spPr bwMode="auto">
          <a:xfrm>
            <a:off x="0" y="450850"/>
            <a:ext cx="9144000" cy="5956300"/>
          </a:xfrm>
          <a:prstGeom prst="rect">
            <a:avLst/>
          </a:prstGeom>
          <a:noFill/>
          <a:ln w="38100">
            <a:solidFill>
              <a:srgbClr val="808000"/>
            </a:solidFill>
            <a:miter lim="800000"/>
            <a:headEnd/>
            <a:tailEnd/>
          </a:ln>
        </p:spPr>
      </p:pic>
      <p:sp>
        <p:nvSpPr>
          <p:cNvPr id="16388" name="Rectangle 4"/>
          <p:cNvSpPr>
            <a:spLocks noChangeArrowheads="1"/>
          </p:cNvSpPr>
          <p:nvPr/>
        </p:nvSpPr>
        <p:spPr bwMode="auto">
          <a:xfrm>
            <a:off x="179388" y="2132013"/>
            <a:ext cx="6656387" cy="4005262"/>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b="1">
                <a:latin typeface="Times New Roman" pitchFamily="18" charset="0"/>
              </a:rPr>
              <a:t>217 – I Romani sono nuovamente sconfitti al Trasimeno. </a:t>
            </a:r>
          </a:p>
          <a:p>
            <a:pPr algn="just"/>
            <a:endParaRPr lang="it-IT" b="1">
              <a:latin typeface="Times New Roman" pitchFamily="18" charset="0"/>
            </a:endParaRPr>
          </a:p>
          <a:p>
            <a:pPr algn="just"/>
            <a:r>
              <a:rPr lang="it-IT" b="1">
                <a:latin typeface="Times New Roman" pitchFamily="18" charset="0"/>
              </a:rPr>
              <a:t>216 – I Romani sono sconfitti a </a:t>
            </a:r>
            <a:r>
              <a:rPr lang="it-IT" b="1" i="1">
                <a:latin typeface="Times New Roman" pitchFamily="18" charset="0"/>
              </a:rPr>
              <a:t>Cannae</a:t>
            </a:r>
            <a:r>
              <a:rPr lang="it-IT" b="1">
                <a:latin typeface="Times New Roman" pitchFamily="18" charset="0"/>
              </a:rPr>
              <a:t>.</a:t>
            </a:r>
          </a:p>
          <a:p>
            <a:pPr algn="just"/>
            <a:endParaRPr lang="it-IT" b="1">
              <a:latin typeface="Times New Roman" pitchFamily="18" charset="0"/>
            </a:endParaRPr>
          </a:p>
          <a:p>
            <a:pPr algn="just"/>
            <a:r>
              <a:rPr lang="it-IT" b="1">
                <a:latin typeface="Times New Roman" pitchFamily="18" charset="0"/>
              </a:rPr>
              <a:t>215 – Le alleanze italiche di Roma in Italia meridionale minacciano di sfaldarsi: Capua e Siracusa si schierano con Annibale. La Sardegna si ribella. Siface di Numidia attacca Cartagine. Annibale si allea con Filippo V di Macedonia. La situazione a Roma è grave: viene eletto Fabio Massimo </a:t>
            </a:r>
            <a:r>
              <a:rPr lang="it-IT" b="1" i="1">
                <a:latin typeface="Times New Roman" pitchFamily="18" charset="0"/>
              </a:rPr>
              <a:t>dictator</a:t>
            </a:r>
            <a:r>
              <a:rPr lang="it-IT" b="1">
                <a:latin typeface="Times New Roman" pitchFamily="18" charset="0"/>
              </a:rPr>
              <a:t>  affiancato da un </a:t>
            </a:r>
            <a:r>
              <a:rPr lang="it-IT" b="1" i="1">
                <a:latin typeface="Times New Roman" pitchFamily="18" charset="0"/>
              </a:rPr>
              <a:t>magister equitum</a:t>
            </a:r>
            <a:r>
              <a:rPr lang="it-IT" b="1">
                <a:latin typeface="Times New Roman" pitchFamily="18" charset="0"/>
              </a:rPr>
              <a:t> </a:t>
            </a:r>
            <a:r>
              <a:rPr lang="it-IT" sz="2000" b="1" u="sng">
                <a:effectLst>
                  <a:outerShdw blurRad="38100" dist="38100" dir="2700000" algn="tl">
                    <a:srgbClr val="FFFFFF"/>
                  </a:outerShdw>
                </a:effectLst>
                <a:latin typeface="Times New Roman" pitchFamily="18" charset="0"/>
              </a:rPr>
              <a:t>con pari poteri</a:t>
            </a:r>
            <a:r>
              <a:rPr lang="it-IT" b="1">
                <a:latin typeface="Times New Roman" pitchFamily="18" charset="0"/>
              </a:rPr>
              <a:t> per la pressione popolare. Sono eletti consoli due plebei, uno di essi si dimette affinché possa essere nominato un patrizio.  Viene raddoppiato il tributo e si appalta il trasporto dei vettovagliamenti per l’esercito in Spagna a società di cavalieri. </a:t>
            </a:r>
          </a:p>
        </p:txBody>
      </p:sp>
      <p:sp>
        <p:nvSpPr>
          <p:cNvPr id="16391" name="Text Box 7"/>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econda guerra punica"/>
          <p:cNvPicPr>
            <a:picLocks noChangeAspect="1" noChangeArrowheads="1"/>
          </p:cNvPicPr>
          <p:nvPr/>
        </p:nvPicPr>
        <p:blipFill>
          <a:blip r:embed="rId3" cstate="print"/>
          <a:srcRect/>
          <a:stretch>
            <a:fillRect/>
          </a:stretch>
        </p:blipFill>
        <p:spPr bwMode="auto">
          <a:xfrm>
            <a:off x="798513" y="392113"/>
            <a:ext cx="7648575" cy="4983162"/>
          </a:xfrm>
          <a:prstGeom prst="rect">
            <a:avLst/>
          </a:prstGeom>
          <a:noFill/>
          <a:ln w="38100">
            <a:solidFill>
              <a:srgbClr val="808000"/>
            </a:solidFill>
            <a:miter lim="800000"/>
            <a:headEnd/>
            <a:tailEnd/>
          </a:ln>
        </p:spPr>
      </p:pic>
      <p:sp>
        <p:nvSpPr>
          <p:cNvPr id="63491"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63492" name="Rectangle 4"/>
          <p:cNvSpPr>
            <a:spLocks noChangeArrowheads="1"/>
          </p:cNvSpPr>
          <p:nvPr/>
        </p:nvSpPr>
        <p:spPr bwMode="auto">
          <a:xfrm>
            <a:off x="452438" y="4381500"/>
            <a:ext cx="4900612" cy="2085975"/>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sz="1600" b="1">
                <a:latin typeface="Times New Roman" pitchFamily="18" charset="0"/>
              </a:rPr>
              <a:t>213 – Claudio Marcello inizia l’assedio di Siracusa.</a:t>
            </a:r>
          </a:p>
          <a:p>
            <a:pPr algn="just"/>
            <a:endParaRPr lang="it-IT" sz="1600" b="1">
              <a:latin typeface="Times New Roman" pitchFamily="18" charset="0"/>
            </a:endParaRPr>
          </a:p>
          <a:p>
            <a:pPr algn="just"/>
            <a:r>
              <a:rPr lang="it-IT" sz="1600" b="1">
                <a:latin typeface="Times New Roman" pitchFamily="18" charset="0"/>
              </a:rPr>
              <a:t>212 – i Cartaginesi conquistano Taranto; Eraclea, Metaponto e Thurii passano dalla parte dei Cartaginesi. Inizia l’assedio di Capua. In Spagna i Romani conquistano Sagunto. In Africa Siface si allea con Cartagine rendendo possibile l’invio di nuovi aiuti in Spagna.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seconda guerra punica"/>
          <p:cNvPicPr>
            <a:picLocks noChangeAspect="1" noChangeArrowheads="1"/>
          </p:cNvPicPr>
          <p:nvPr/>
        </p:nvPicPr>
        <p:blipFill>
          <a:blip r:embed="rId3" cstate="print"/>
          <a:srcRect/>
          <a:stretch>
            <a:fillRect/>
          </a:stretch>
        </p:blipFill>
        <p:spPr bwMode="auto">
          <a:xfrm>
            <a:off x="241300" y="392113"/>
            <a:ext cx="8612188" cy="5611812"/>
          </a:xfrm>
          <a:prstGeom prst="rect">
            <a:avLst/>
          </a:prstGeom>
          <a:noFill/>
          <a:ln w="38100">
            <a:solidFill>
              <a:srgbClr val="808000"/>
            </a:solidFill>
            <a:miter lim="800000"/>
            <a:headEnd/>
            <a:tailEnd/>
          </a:ln>
        </p:spPr>
      </p:pic>
      <p:sp>
        <p:nvSpPr>
          <p:cNvPr id="19459"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19461" name="Rectangle 5"/>
          <p:cNvSpPr>
            <a:spLocks noChangeArrowheads="1"/>
          </p:cNvSpPr>
          <p:nvPr/>
        </p:nvSpPr>
        <p:spPr bwMode="auto">
          <a:xfrm>
            <a:off x="4687661" y="5086578"/>
            <a:ext cx="4087813" cy="830997"/>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sz="1600" b="1" dirty="0">
                <a:latin typeface="Times New Roman" pitchFamily="18" charset="0"/>
              </a:rPr>
              <a:t>211 – sono </a:t>
            </a:r>
            <a:r>
              <a:rPr lang="it-IT" sz="1600" b="1" dirty="0" smtClean="0">
                <a:latin typeface="Times New Roman" pitchFamily="18" charset="0"/>
              </a:rPr>
              <a:t>riconquistate Capua </a:t>
            </a:r>
            <a:r>
              <a:rPr lang="it-IT" sz="1600" b="1" dirty="0">
                <a:latin typeface="Times New Roman" pitchFamily="18" charset="0"/>
              </a:rPr>
              <a:t>e Siracusa. In Spagna sono sconfitti e uccisi i due Scipioni.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seconda guerra punica"/>
          <p:cNvPicPr>
            <a:picLocks noChangeAspect="1" noChangeArrowheads="1"/>
          </p:cNvPicPr>
          <p:nvPr/>
        </p:nvPicPr>
        <p:blipFill>
          <a:blip r:embed="rId3" cstate="print"/>
          <a:srcRect/>
          <a:stretch>
            <a:fillRect/>
          </a:stretch>
        </p:blipFill>
        <p:spPr bwMode="auto">
          <a:xfrm>
            <a:off x="798513" y="392113"/>
            <a:ext cx="7648575" cy="4983162"/>
          </a:xfrm>
          <a:prstGeom prst="rect">
            <a:avLst/>
          </a:prstGeom>
          <a:noFill/>
          <a:ln w="38100">
            <a:solidFill>
              <a:srgbClr val="808000"/>
            </a:solidFill>
            <a:miter lim="800000"/>
            <a:headEnd/>
            <a:tailEnd/>
          </a:ln>
        </p:spPr>
      </p:pic>
      <p:sp>
        <p:nvSpPr>
          <p:cNvPr id="58371"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58373" name="Rectangle 5"/>
          <p:cNvSpPr>
            <a:spLocks noChangeArrowheads="1"/>
          </p:cNvSpPr>
          <p:nvPr/>
        </p:nvSpPr>
        <p:spPr bwMode="auto">
          <a:xfrm>
            <a:off x="2090058" y="4353379"/>
            <a:ext cx="5191125" cy="2330450"/>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sz="1600" b="1" dirty="0">
                <a:latin typeface="Times New Roman" pitchFamily="18" charset="0"/>
              </a:rPr>
              <a:t>209 – è conquistata Taranto. In Spagna, </a:t>
            </a:r>
            <a:r>
              <a:rPr lang="it-IT" sz="1600" b="1" dirty="0" smtClean="0">
                <a:latin typeface="Times New Roman" pitchFamily="18" charset="0"/>
              </a:rPr>
              <a:t>Publio</a:t>
            </a:r>
            <a:r>
              <a:rPr lang="it-IT" sz="1600" b="1" dirty="0" smtClean="0">
                <a:latin typeface="Times New Roman" pitchFamily="18" charset="0"/>
              </a:rPr>
              <a:t> </a:t>
            </a:r>
            <a:r>
              <a:rPr lang="it-IT" sz="1600" b="1" dirty="0">
                <a:latin typeface="Times New Roman" pitchFamily="18" charset="0"/>
              </a:rPr>
              <a:t>Cornelio Scipione (il futuro Africano)  cattura Cartagena. </a:t>
            </a:r>
          </a:p>
          <a:p>
            <a:pPr algn="just"/>
            <a:endParaRPr lang="it-IT" sz="1600" b="1" dirty="0">
              <a:latin typeface="Times New Roman" pitchFamily="18" charset="0"/>
            </a:endParaRPr>
          </a:p>
          <a:p>
            <a:pPr algn="just"/>
            <a:r>
              <a:rPr lang="it-IT" sz="1600" b="1" dirty="0">
                <a:latin typeface="Times New Roman" pitchFamily="18" charset="0"/>
              </a:rPr>
              <a:t>208 – Scipione sconfigge Asdrubale a </a:t>
            </a:r>
            <a:r>
              <a:rPr lang="it-IT" sz="1600" b="1" dirty="0" err="1">
                <a:latin typeface="Times New Roman" pitchFamily="18" charset="0"/>
              </a:rPr>
              <a:t>Baecula</a:t>
            </a:r>
            <a:r>
              <a:rPr lang="it-IT" sz="1600" b="1" dirty="0">
                <a:latin typeface="Times New Roman" pitchFamily="18" charset="0"/>
              </a:rPr>
              <a:t>; Asdrubale cerca di raggiungere il fratello in Italia.</a:t>
            </a:r>
          </a:p>
          <a:p>
            <a:pPr algn="just"/>
            <a:endParaRPr lang="it-IT" sz="1600" b="1" dirty="0">
              <a:latin typeface="Times New Roman" pitchFamily="18" charset="0"/>
            </a:endParaRPr>
          </a:p>
          <a:p>
            <a:pPr algn="just"/>
            <a:r>
              <a:rPr lang="it-IT" sz="1600" b="1" dirty="0">
                <a:latin typeface="Times New Roman" pitchFamily="18" charset="0"/>
              </a:rPr>
              <a:t>207 – Asdrubale, passato in Italia, è sconfitto e ucciso al </a:t>
            </a:r>
            <a:r>
              <a:rPr lang="it-IT" sz="1600" b="1" dirty="0" err="1">
                <a:latin typeface="Times New Roman" pitchFamily="18" charset="0"/>
              </a:rPr>
              <a:t>Metauro</a:t>
            </a:r>
            <a:r>
              <a:rPr lang="it-IT" sz="1600" b="1" dirty="0">
                <a:latin typeface="Times New Roman" pitchFamily="18" charset="0"/>
              </a:rPr>
              <a:t>. Scipione sconfigge nuovamente i Cartaginesi a </a:t>
            </a:r>
            <a:r>
              <a:rPr lang="it-IT" sz="1600" b="1" dirty="0" err="1">
                <a:latin typeface="Times New Roman" pitchFamily="18" charset="0"/>
              </a:rPr>
              <a:t>Carmona</a:t>
            </a:r>
            <a:r>
              <a:rPr lang="it-IT" sz="1600" b="1" dirty="0">
                <a:latin typeface="Times New Roman" pitchFamily="18" charset="0"/>
              </a:rPr>
              <a:t> che, di fatto, perdono la Spagna.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econda guerra punica"/>
          <p:cNvPicPr>
            <a:picLocks noChangeAspect="1" noChangeArrowheads="1"/>
          </p:cNvPicPr>
          <p:nvPr/>
        </p:nvPicPr>
        <p:blipFill>
          <a:blip r:embed="rId3" cstate="print"/>
          <a:srcRect/>
          <a:stretch>
            <a:fillRect/>
          </a:stretch>
        </p:blipFill>
        <p:spPr bwMode="auto">
          <a:xfrm>
            <a:off x="798513" y="392113"/>
            <a:ext cx="7648575" cy="4983162"/>
          </a:xfrm>
          <a:prstGeom prst="rect">
            <a:avLst/>
          </a:prstGeom>
          <a:noFill/>
          <a:ln w="38100">
            <a:solidFill>
              <a:srgbClr val="808000"/>
            </a:solidFill>
            <a:miter lim="800000"/>
            <a:headEnd/>
            <a:tailEnd/>
          </a:ln>
        </p:spPr>
      </p:pic>
      <p:sp>
        <p:nvSpPr>
          <p:cNvPr id="59395"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59398" name="Rectangle 6"/>
          <p:cNvSpPr>
            <a:spLocks noChangeArrowheads="1"/>
          </p:cNvSpPr>
          <p:nvPr/>
        </p:nvSpPr>
        <p:spPr bwMode="auto">
          <a:xfrm>
            <a:off x="333375" y="4752975"/>
            <a:ext cx="6481763" cy="1597025"/>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sz="1600" b="1" dirty="0">
                <a:latin typeface="Times New Roman" pitchFamily="18" charset="0"/>
              </a:rPr>
              <a:t>205 – Scipione, tornato dalla Spagna, è eletto console. Con la pace di Fenice si chiude il conflitto con Filippo </a:t>
            </a:r>
            <a:r>
              <a:rPr lang="it-IT" sz="1600" b="1" dirty="0" smtClean="0">
                <a:latin typeface="Times New Roman" pitchFamily="18" charset="0"/>
              </a:rPr>
              <a:t>V (fine 1° guerra macedonica)</a:t>
            </a:r>
            <a:endParaRPr lang="it-IT" sz="1600" b="1" dirty="0">
              <a:latin typeface="Times New Roman" pitchFamily="18" charset="0"/>
            </a:endParaRPr>
          </a:p>
          <a:p>
            <a:pPr algn="just"/>
            <a:endParaRPr lang="it-IT" sz="1600" b="1" dirty="0">
              <a:latin typeface="Times New Roman" pitchFamily="18" charset="0"/>
            </a:endParaRPr>
          </a:p>
          <a:p>
            <a:pPr algn="just"/>
            <a:r>
              <a:rPr lang="it-IT" sz="1600" b="1" dirty="0">
                <a:latin typeface="Times New Roman" pitchFamily="18" charset="0"/>
              </a:rPr>
              <a:t>204 – Scipione sbarca in Africa. Inizia l’assedio di </a:t>
            </a:r>
            <a:r>
              <a:rPr lang="it-IT" sz="1600" b="1" dirty="0" err="1">
                <a:latin typeface="Times New Roman" pitchFamily="18" charset="0"/>
              </a:rPr>
              <a:t>Utica</a:t>
            </a:r>
            <a:r>
              <a:rPr lang="it-IT" sz="1600" b="1" dirty="0">
                <a:latin typeface="Times New Roman" pitchFamily="18" charset="0"/>
              </a:rPr>
              <a:t>. Il console avvia trattative di pace con </a:t>
            </a:r>
            <a:r>
              <a:rPr lang="it-IT" sz="1600" b="1" dirty="0" err="1">
                <a:latin typeface="Times New Roman" pitchFamily="18" charset="0"/>
              </a:rPr>
              <a:t>Cartagine</a:t>
            </a:r>
            <a:r>
              <a:rPr lang="it-IT" sz="1600" b="1" dirty="0">
                <a:latin typeface="Times New Roman" pitchFamily="18" charset="0"/>
              </a:rPr>
              <a:t>, fondate sul ritiro dei due eserciti dall’Africa e dall’Italia e la perdita della Spagna per la città punica.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econda guerra punica"/>
          <p:cNvPicPr>
            <a:picLocks noChangeAspect="1" noChangeArrowheads="1"/>
          </p:cNvPicPr>
          <p:nvPr/>
        </p:nvPicPr>
        <p:blipFill>
          <a:blip r:embed="rId3" cstate="print"/>
          <a:srcRect/>
          <a:stretch>
            <a:fillRect/>
          </a:stretch>
        </p:blipFill>
        <p:spPr bwMode="auto">
          <a:xfrm>
            <a:off x="798513" y="392113"/>
            <a:ext cx="7648575" cy="4983162"/>
          </a:xfrm>
          <a:prstGeom prst="rect">
            <a:avLst/>
          </a:prstGeom>
          <a:noFill/>
          <a:ln w="38100">
            <a:solidFill>
              <a:srgbClr val="808000"/>
            </a:solidFill>
            <a:miter lim="800000"/>
            <a:headEnd/>
            <a:tailEnd/>
          </a:ln>
        </p:spPr>
      </p:pic>
      <p:sp>
        <p:nvSpPr>
          <p:cNvPr id="60419"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60420" name="Rectangle 4"/>
          <p:cNvSpPr>
            <a:spLocks noChangeArrowheads="1"/>
          </p:cNvSpPr>
          <p:nvPr/>
        </p:nvSpPr>
        <p:spPr bwMode="auto">
          <a:xfrm>
            <a:off x="260350" y="4149725"/>
            <a:ext cx="6481763" cy="2360613"/>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sz="1600" b="1">
                <a:latin typeface="Times New Roman" pitchFamily="18" charset="0"/>
              </a:rPr>
              <a:t>203 – Scipione sconfigge i Cartaginesi nei pressi di Utica; Siface viene catturato e spedito a Roma. Nuove trattative sono avviate, prevedendo questa volta il completo ridimensionamento della potenza cartaginese (consegna della flotta; pagamento di una indennità di guerra; sovranità limitata alla Libia).</a:t>
            </a:r>
          </a:p>
          <a:p>
            <a:pPr algn="just"/>
            <a:endParaRPr lang="it-IT" sz="1600" b="1">
              <a:latin typeface="Times New Roman" pitchFamily="18" charset="0"/>
            </a:endParaRPr>
          </a:p>
          <a:p>
            <a:pPr algn="just"/>
            <a:r>
              <a:rPr lang="it-IT" sz="1600" b="1">
                <a:latin typeface="Times New Roman" pitchFamily="18" charset="0"/>
              </a:rPr>
              <a:t>202 – Annibale torna in Africa e affronta Scipione; a Naraggara Annibale è sconfitto. Cartagine si arrende; le condizioni di pace precedenti sono rese più pesanti.</a:t>
            </a:r>
            <a:r>
              <a:rPr lang="it-IT"/>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econda guerra punica"/>
          <p:cNvPicPr>
            <a:picLocks noChangeAspect="1" noChangeArrowheads="1"/>
          </p:cNvPicPr>
          <p:nvPr/>
        </p:nvPicPr>
        <p:blipFill>
          <a:blip r:embed="rId3" cstate="print"/>
          <a:srcRect/>
          <a:stretch>
            <a:fillRect/>
          </a:stretch>
        </p:blipFill>
        <p:spPr bwMode="auto">
          <a:xfrm>
            <a:off x="798513" y="392113"/>
            <a:ext cx="7648575" cy="4983162"/>
          </a:xfrm>
          <a:prstGeom prst="rect">
            <a:avLst/>
          </a:prstGeom>
          <a:noFill/>
          <a:ln w="38100">
            <a:solidFill>
              <a:srgbClr val="808000"/>
            </a:solidFill>
            <a:miter lim="800000"/>
            <a:headEnd/>
            <a:tailEnd/>
          </a:ln>
        </p:spPr>
      </p:pic>
      <p:sp>
        <p:nvSpPr>
          <p:cNvPr id="61443"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punica (218-202 a.C.)</a:t>
            </a:r>
          </a:p>
        </p:txBody>
      </p:sp>
      <p:sp>
        <p:nvSpPr>
          <p:cNvPr id="61445" name="Rectangle 5"/>
          <p:cNvSpPr>
            <a:spLocks noChangeArrowheads="1"/>
          </p:cNvSpPr>
          <p:nvPr/>
        </p:nvSpPr>
        <p:spPr bwMode="auto">
          <a:xfrm>
            <a:off x="447675" y="4665663"/>
            <a:ext cx="6481763" cy="1352550"/>
          </a:xfrm>
          <a:prstGeom prst="rect">
            <a:avLst/>
          </a:prstGeom>
          <a:solidFill>
            <a:srgbClr val="FF9900"/>
          </a:solidFill>
          <a:ln w="38100">
            <a:solidFill>
              <a:srgbClr val="808000"/>
            </a:solidFill>
            <a:miter lim="800000"/>
            <a:headEnd/>
            <a:tailEnd/>
          </a:ln>
          <a:effectLst/>
        </p:spPr>
        <p:txBody>
          <a:bodyPr anchor="ctr">
            <a:spAutoFit/>
          </a:bodyPr>
          <a:lstStyle/>
          <a:p>
            <a:pPr algn="just">
              <a:buFontTx/>
              <a:buChar char="-"/>
            </a:pPr>
            <a:r>
              <a:rPr lang="it-IT" sz="1600" b="1">
                <a:latin typeface="Times New Roman" pitchFamily="18" charset="0"/>
              </a:rPr>
              <a:t> cessione della flotta da guerra</a:t>
            </a:r>
          </a:p>
          <a:p>
            <a:pPr algn="just">
              <a:buFontTx/>
              <a:buChar char="-"/>
            </a:pPr>
            <a:r>
              <a:rPr lang="it-IT" sz="1600" b="1">
                <a:latin typeface="Times New Roman" pitchFamily="18" charset="0"/>
              </a:rPr>
              <a:t> versamento, in 50 anni, di 10.000 talenti di argento (= 260 tonnellate)</a:t>
            </a:r>
          </a:p>
          <a:p>
            <a:pPr algn="just">
              <a:buFontTx/>
              <a:buChar char="-"/>
            </a:pPr>
            <a:r>
              <a:rPr lang="it-IT" sz="1600" b="1">
                <a:latin typeface="Times New Roman" pitchFamily="18" charset="0"/>
              </a:rPr>
              <a:t> riconoscere Massinissa re di Numidia, restituendogli tutti i territori che erano appartenuti a lui o ai suoi antenati</a:t>
            </a:r>
          </a:p>
          <a:p>
            <a:pPr algn="just">
              <a:buFontTx/>
              <a:buChar char="-"/>
            </a:pPr>
            <a:r>
              <a:rPr lang="it-IT" sz="1600" b="1">
                <a:latin typeface="Times New Roman" pitchFamily="18" charset="0"/>
              </a:rPr>
              <a:t> divieto di intraprendere guerre senza il permesso di Roma.</a:t>
            </a: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Publio Cornelio Scipione Africano</a:t>
            </a:r>
          </a:p>
        </p:txBody>
      </p:sp>
      <p:sp>
        <p:nvSpPr>
          <p:cNvPr id="62468" name="Rectangle 4"/>
          <p:cNvSpPr>
            <a:spLocks noChangeArrowheads="1"/>
          </p:cNvSpPr>
          <p:nvPr/>
        </p:nvSpPr>
        <p:spPr bwMode="auto">
          <a:xfrm>
            <a:off x="3306763" y="4006850"/>
            <a:ext cx="5654675" cy="1778000"/>
          </a:xfrm>
          <a:prstGeom prst="rect">
            <a:avLst/>
          </a:prstGeom>
          <a:solidFill>
            <a:srgbClr val="33CC33"/>
          </a:solidFill>
          <a:ln w="38100">
            <a:solidFill>
              <a:srgbClr val="808000"/>
            </a:solidFill>
            <a:miter lim="800000"/>
            <a:headEnd/>
            <a:tailEnd/>
          </a:ln>
          <a:effectLst/>
        </p:spPr>
        <p:txBody>
          <a:bodyPr anchor="ctr">
            <a:spAutoFit/>
          </a:bodyPr>
          <a:lstStyle/>
          <a:p>
            <a:pPr algn="just"/>
            <a:r>
              <a:rPr lang="it-IT" b="1">
                <a:latin typeface="Times New Roman" pitchFamily="18" charset="0"/>
              </a:rPr>
              <a:t>Le clausole della pace rispecchiano il programma politico dell’Africano, che mira a stroncare Cartagine come grande potenza ma senza annientarla completamente. Lo scopo di Scipione è quello di formare nel Mediterraneo una costellazione di stati sottoposti alla egemonia di Roma.</a:t>
            </a:r>
          </a:p>
        </p:txBody>
      </p:sp>
      <p:pic>
        <p:nvPicPr>
          <p:cNvPr id="62469" name="Picture 5" descr="Scipio africano moneta del 112 avanti"/>
          <p:cNvPicPr>
            <a:picLocks noChangeAspect="1" noChangeArrowheads="1"/>
          </p:cNvPicPr>
          <p:nvPr/>
        </p:nvPicPr>
        <p:blipFill>
          <a:blip r:embed="rId3" cstate="print"/>
          <a:srcRect/>
          <a:stretch>
            <a:fillRect/>
          </a:stretch>
        </p:blipFill>
        <p:spPr bwMode="auto">
          <a:xfrm>
            <a:off x="4889500" y="1311275"/>
            <a:ext cx="3981450" cy="2085975"/>
          </a:xfrm>
          <a:prstGeom prst="rect">
            <a:avLst/>
          </a:prstGeom>
          <a:noFill/>
          <a:ln w="38100">
            <a:solidFill>
              <a:srgbClr val="CC99FF"/>
            </a:solidFill>
            <a:miter lim="800000"/>
            <a:headEnd/>
            <a:tailEnd/>
          </a:ln>
        </p:spPr>
      </p:pic>
      <p:pic>
        <p:nvPicPr>
          <p:cNvPr id="62470" name="Picture 6" descr="Scipio Africano"/>
          <p:cNvPicPr>
            <a:picLocks noChangeAspect="1" noChangeArrowheads="1"/>
          </p:cNvPicPr>
          <p:nvPr/>
        </p:nvPicPr>
        <p:blipFill>
          <a:blip r:embed="rId4" cstate="print"/>
          <a:srcRect/>
          <a:stretch>
            <a:fillRect/>
          </a:stretch>
        </p:blipFill>
        <p:spPr bwMode="auto">
          <a:xfrm>
            <a:off x="277813" y="930275"/>
            <a:ext cx="2752725" cy="3562350"/>
          </a:xfrm>
          <a:prstGeom prst="rect">
            <a:avLst/>
          </a:prstGeom>
          <a:noFill/>
          <a:ln w="38100">
            <a:solidFill>
              <a:srgbClr val="99CCFF"/>
            </a:solid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Filippo V"/>
          <p:cNvPicPr>
            <a:picLocks noChangeAspect="1" noChangeArrowheads="1"/>
          </p:cNvPicPr>
          <p:nvPr/>
        </p:nvPicPr>
        <p:blipFill>
          <a:blip r:embed="rId3" cstate="print"/>
          <a:srcRect/>
          <a:stretch>
            <a:fillRect/>
          </a:stretch>
        </p:blipFill>
        <p:spPr bwMode="auto">
          <a:xfrm>
            <a:off x="261938" y="3455988"/>
            <a:ext cx="4618037" cy="2254250"/>
          </a:xfrm>
          <a:prstGeom prst="rect">
            <a:avLst/>
          </a:prstGeom>
          <a:noFill/>
          <a:ln w="38100">
            <a:solidFill>
              <a:srgbClr val="808000"/>
            </a:solidFill>
            <a:miter lim="800000"/>
            <a:headEnd/>
            <a:tailEnd/>
          </a:ln>
        </p:spPr>
      </p:pic>
      <p:pic>
        <p:nvPicPr>
          <p:cNvPr id="23558" name="Picture 6" descr="Antioco il Grande"/>
          <p:cNvPicPr>
            <a:picLocks noChangeAspect="1" noChangeArrowheads="1"/>
          </p:cNvPicPr>
          <p:nvPr/>
        </p:nvPicPr>
        <p:blipFill>
          <a:blip r:embed="rId4" cstate="print"/>
          <a:srcRect/>
          <a:stretch>
            <a:fillRect/>
          </a:stretch>
        </p:blipFill>
        <p:spPr bwMode="auto">
          <a:xfrm>
            <a:off x="6529388" y="4375150"/>
            <a:ext cx="2346325" cy="2278063"/>
          </a:xfrm>
          <a:prstGeom prst="rect">
            <a:avLst/>
          </a:prstGeom>
          <a:noFill/>
          <a:ln w="38100">
            <a:solidFill>
              <a:srgbClr val="808000"/>
            </a:solidFill>
            <a:miter lim="800000"/>
            <a:headEnd/>
            <a:tailEnd/>
          </a:ln>
        </p:spPr>
      </p:pic>
      <p:sp>
        <p:nvSpPr>
          <p:cNvPr id="23559" name="Text Box 7"/>
          <p:cNvSpPr txBox="1">
            <a:spLocks noChangeArrowheads="1"/>
          </p:cNvSpPr>
          <p:nvPr/>
        </p:nvSpPr>
        <p:spPr bwMode="auto">
          <a:xfrm>
            <a:off x="4797425" y="3549650"/>
            <a:ext cx="3281363" cy="482600"/>
          </a:xfrm>
          <a:prstGeom prst="rect">
            <a:avLst/>
          </a:prstGeom>
          <a:solidFill>
            <a:srgbClr val="99CCFF"/>
          </a:solidFill>
          <a:ln w="25400">
            <a:solidFill>
              <a:srgbClr val="008000"/>
            </a:solidFill>
            <a:miter lim="800000"/>
            <a:headEnd/>
            <a:tailEnd/>
          </a:ln>
          <a:effectLst/>
        </p:spPr>
        <p:txBody>
          <a:bodyPr wrap="none">
            <a:spAutoFit/>
          </a:bodyPr>
          <a:lstStyle/>
          <a:p>
            <a:r>
              <a:rPr lang="it-IT" sz="2400" b="1">
                <a:latin typeface="Times New Roman" pitchFamily="18" charset="0"/>
              </a:rPr>
              <a:t>Filippo V di Macedonia</a:t>
            </a:r>
          </a:p>
        </p:txBody>
      </p:sp>
      <p:sp>
        <p:nvSpPr>
          <p:cNvPr id="23560" name="Text Box 8"/>
          <p:cNvSpPr txBox="1">
            <a:spLocks noChangeArrowheads="1"/>
          </p:cNvSpPr>
          <p:nvPr/>
        </p:nvSpPr>
        <p:spPr bwMode="auto">
          <a:xfrm>
            <a:off x="3998913" y="6375400"/>
            <a:ext cx="2767012" cy="482600"/>
          </a:xfrm>
          <a:prstGeom prst="rect">
            <a:avLst/>
          </a:prstGeom>
          <a:solidFill>
            <a:srgbClr val="CCFFCC"/>
          </a:solidFill>
          <a:ln w="25400">
            <a:solidFill>
              <a:srgbClr val="FFFF00"/>
            </a:solidFill>
            <a:miter lim="800000"/>
            <a:headEnd/>
            <a:tailEnd/>
          </a:ln>
          <a:effectLst/>
        </p:spPr>
        <p:txBody>
          <a:bodyPr wrap="none">
            <a:spAutoFit/>
          </a:bodyPr>
          <a:lstStyle/>
          <a:p>
            <a:r>
              <a:rPr lang="it-IT" sz="2400" b="1">
                <a:latin typeface="Times New Roman" pitchFamily="18" charset="0"/>
              </a:rPr>
              <a:t>Antioco III  di Siria</a:t>
            </a:r>
          </a:p>
        </p:txBody>
      </p:sp>
      <p:sp>
        <p:nvSpPr>
          <p:cNvPr id="23561" name="Text Box 9"/>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macedonica</a:t>
            </a:r>
          </a:p>
        </p:txBody>
      </p:sp>
      <p:sp>
        <p:nvSpPr>
          <p:cNvPr id="23562" name="Rectangle 10"/>
          <p:cNvSpPr>
            <a:spLocks noChangeArrowheads="1"/>
          </p:cNvSpPr>
          <p:nvPr/>
        </p:nvSpPr>
        <p:spPr bwMode="auto">
          <a:xfrm>
            <a:off x="230188" y="1133475"/>
            <a:ext cx="8658225" cy="1228725"/>
          </a:xfrm>
          <a:prstGeom prst="rect">
            <a:avLst/>
          </a:prstGeom>
          <a:solidFill>
            <a:srgbClr val="33CC33"/>
          </a:solidFill>
          <a:ln w="38100">
            <a:solidFill>
              <a:srgbClr val="808000"/>
            </a:solidFill>
            <a:miter lim="800000"/>
            <a:headEnd/>
            <a:tailEnd/>
          </a:ln>
          <a:effectLst/>
        </p:spPr>
        <p:txBody>
          <a:bodyPr anchor="ctr">
            <a:spAutoFit/>
          </a:bodyPr>
          <a:lstStyle/>
          <a:p>
            <a:pPr algn="just"/>
            <a:r>
              <a:rPr lang="it-IT" b="1">
                <a:latin typeface="Times New Roman" pitchFamily="18" charset="0"/>
              </a:rPr>
              <a:t>Mentre Roma sta  chiudendo il conflitto con Cartagine, Filippo V di Macedonia stringe un accordo con Antioco III di Siria in funzione anti-egiziana e inizia un’espansione in Asia Minore, a danno del regno di Pergamo, alleato di Roma, e di Rodi; nel 200 attacca Atene, anch’essa alleata con Roma.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l mondo ellenistico nel 240 avanti Cristo"/>
          <p:cNvPicPr>
            <a:picLocks noChangeAspect="1" noChangeArrowheads="1"/>
          </p:cNvPicPr>
          <p:nvPr/>
        </p:nvPicPr>
        <p:blipFill>
          <a:blip r:embed="rId3" cstate="print"/>
          <a:srcRect/>
          <a:stretch>
            <a:fillRect/>
          </a:stretch>
        </p:blipFill>
        <p:spPr bwMode="auto">
          <a:xfrm>
            <a:off x="250825" y="176213"/>
            <a:ext cx="8642350" cy="650557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Text Box 6"/>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macedonica</a:t>
            </a:r>
          </a:p>
        </p:txBody>
      </p:sp>
      <p:sp>
        <p:nvSpPr>
          <p:cNvPr id="65543" name="Rectangle 7"/>
          <p:cNvSpPr>
            <a:spLocks noChangeArrowheads="1"/>
          </p:cNvSpPr>
          <p:nvPr/>
        </p:nvSpPr>
        <p:spPr bwMode="auto">
          <a:xfrm>
            <a:off x="230188" y="1271588"/>
            <a:ext cx="8658225" cy="954087"/>
          </a:xfrm>
          <a:prstGeom prst="rect">
            <a:avLst/>
          </a:prstGeom>
          <a:solidFill>
            <a:srgbClr val="33CC33"/>
          </a:solidFill>
          <a:ln w="38100">
            <a:solidFill>
              <a:srgbClr val="808000"/>
            </a:solidFill>
            <a:miter lim="800000"/>
            <a:headEnd/>
            <a:tailEnd/>
          </a:ln>
          <a:effectLst/>
        </p:spPr>
        <p:txBody>
          <a:bodyPr anchor="ctr">
            <a:spAutoFit/>
          </a:bodyPr>
          <a:lstStyle/>
          <a:p>
            <a:pPr algn="just"/>
            <a:r>
              <a:rPr lang="it-IT" b="1">
                <a:latin typeface="Times New Roman" pitchFamily="18" charset="0"/>
              </a:rPr>
              <a:t>Il Senato chiede di intervenire a favore degli alleati ma i comizi respingono la proposta di entrare in guerra. Il console Publio Sulpicio Galba la ripresenta, affermando che Filippo si apprestava ad attaccare l’Italia; ottiene così il voto favorevole alla guerra.</a:t>
            </a:r>
          </a:p>
        </p:txBody>
      </p:sp>
      <p:sp>
        <p:nvSpPr>
          <p:cNvPr id="65544" name="Rectangle 8"/>
          <p:cNvSpPr>
            <a:spLocks noChangeArrowheads="1"/>
          </p:cNvSpPr>
          <p:nvPr/>
        </p:nvSpPr>
        <p:spPr bwMode="auto">
          <a:xfrm>
            <a:off x="204788" y="2382838"/>
            <a:ext cx="8645525" cy="4249737"/>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a:latin typeface="Times New Roman" pitchFamily="18" charset="0"/>
              </a:rPr>
              <a:t>La guerra contro Filippo V </a:t>
            </a:r>
            <a:r>
              <a:rPr lang="it-IT" b="1" u="sng">
                <a:latin typeface="Times New Roman" pitchFamily="18" charset="0"/>
              </a:rPr>
              <a:t>apre</a:t>
            </a:r>
            <a:r>
              <a:rPr lang="it-IT" b="1">
                <a:latin typeface="Times New Roman" pitchFamily="18" charset="0"/>
              </a:rPr>
              <a:t> nuovi problemi: </a:t>
            </a:r>
          </a:p>
          <a:p>
            <a:pPr algn="just"/>
            <a:endParaRPr lang="it-IT" b="1">
              <a:latin typeface="Times New Roman" pitchFamily="18" charset="0"/>
            </a:endParaRPr>
          </a:p>
          <a:p>
            <a:pPr algn="just">
              <a:buFont typeface="Wingdings" pitchFamily="2" charset="2"/>
              <a:buChar char="Ø"/>
            </a:pPr>
            <a:r>
              <a:rPr lang="it-IT" b="1">
                <a:latin typeface="Times New Roman" pitchFamily="18" charset="0"/>
              </a:rPr>
              <a:t> la guerra contro paesi extraitalici e la loro occupazione militare non possono essere condotte basandosi indefinitamente sul piccolo contadino-soldato senza che ciò scardini il tessuto sociale; </a:t>
            </a:r>
          </a:p>
          <a:p>
            <a:pPr algn="just">
              <a:buFont typeface="Wingdings" pitchFamily="2" charset="2"/>
              <a:buChar char="Ø"/>
            </a:pPr>
            <a:endParaRPr lang="it-IT" b="1">
              <a:latin typeface="Times New Roman" pitchFamily="18" charset="0"/>
            </a:endParaRPr>
          </a:p>
          <a:p>
            <a:pPr algn="just">
              <a:buFont typeface="Wingdings" pitchFamily="2" charset="2"/>
              <a:buChar char="Ø"/>
            </a:pPr>
            <a:r>
              <a:rPr lang="it-IT" b="1">
                <a:latin typeface="Times New Roman" pitchFamily="18" charset="0"/>
              </a:rPr>
              <a:t> il mondo ellenistico è culturalmente ben più complesso del mondo spagnolo o africano e ciò richiede, da parte della classe dirigente romana, l’elaborazione di nuovi strumenti culturali e operativi. In prospettiva, si rende sempre più difficile la mediazione tra </a:t>
            </a:r>
            <a:r>
              <a:rPr lang="it-IT" b="1" u="sng">
                <a:latin typeface="Times New Roman" pitchFamily="18" charset="0"/>
              </a:rPr>
              <a:t>tradizione</a:t>
            </a:r>
            <a:r>
              <a:rPr lang="it-IT" b="1">
                <a:latin typeface="Times New Roman" pitchFamily="18" charset="0"/>
              </a:rPr>
              <a:t> e </a:t>
            </a:r>
            <a:r>
              <a:rPr lang="it-IT" b="1" u="sng">
                <a:latin typeface="Times New Roman" pitchFamily="18" charset="0"/>
              </a:rPr>
              <a:t>innovazione</a:t>
            </a:r>
            <a:r>
              <a:rPr lang="it-IT" b="1">
                <a:latin typeface="Times New Roman" pitchFamily="18" charset="0"/>
              </a:rPr>
              <a:t>; </a:t>
            </a:r>
          </a:p>
          <a:p>
            <a:pPr algn="just">
              <a:buFont typeface="Wingdings" pitchFamily="2" charset="2"/>
              <a:buChar char="Ø"/>
            </a:pPr>
            <a:endParaRPr lang="it-IT" b="1">
              <a:latin typeface="Times New Roman" pitchFamily="18" charset="0"/>
            </a:endParaRPr>
          </a:p>
          <a:p>
            <a:pPr algn="just">
              <a:buFont typeface="Wingdings" pitchFamily="2" charset="2"/>
              <a:buChar char="Ø"/>
            </a:pPr>
            <a:r>
              <a:rPr lang="it-IT" b="1">
                <a:latin typeface="Times New Roman" pitchFamily="18" charset="0"/>
              </a:rPr>
              <a:t> il motivo di scontro, all’interno del  gruppo dirigente diviene non tanto l’imperialismo in sé, quanto gli effetti che produce sulla società romana il rapporto con il mondo ellenistico, sia sul piano dei comportamenti – singoli e collettivi – sia sul piano economico. </a:t>
            </a: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65544">
                                            <p:txEl>
                                              <p:pRg st="2" end="2"/>
                                            </p:txEl>
                                          </p:spTgt>
                                        </p:tgtEl>
                                        <p:attrNameLst>
                                          <p:attrName>style.visibility</p:attrName>
                                        </p:attrNameLst>
                                      </p:cBhvr>
                                      <p:to>
                                        <p:strVal val="visible"/>
                                      </p:to>
                                    </p:set>
                                    <p:animEffect transition="in" filter="strips(downRight)">
                                      <p:cBhvr>
                                        <p:cTn id="7" dur="500"/>
                                        <p:tgtEl>
                                          <p:spTgt spid="6554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65544">
                                            <p:txEl>
                                              <p:pRg st="4" end="4"/>
                                            </p:txEl>
                                          </p:spTgt>
                                        </p:tgtEl>
                                        <p:attrNameLst>
                                          <p:attrName>style.visibility</p:attrName>
                                        </p:attrNameLst>
                                      </p:cBhvr>
                                      <p:to>
                                        <p:strVal val="visible"/>
                                      </p:to>
                                    </p:set>
                                    <p:animEffect transition="in" filter="strips(downRight)">
                                      <p:cBhvr>
                                        <p:cTn id="12" dur="500"/>
                                        <p:tgtEl>
                                          <p:spTgt spid="6554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65544">
                                            <p:txEl>
                                              <p:pRg st="6" end="6"/>
                                            </p:txEl>
                                          </p:spTgt>
                                        </p:tgtEl>
                                        <p:attrNameLst>
                                          <p:attrName>style.visibility</p:attrName>
                                        </p:attrNameLst>
                                      </p:cBhvr>
                                      <p:to>
                                        <p:strVal val="visible"/>
                                      </p:to>
                                    </p:set>
                                    <p:animEffect transition="in" filter="strips(downRight)">
                                      <p:cBhvr>
                                        <p:cTn id="17" dur="500"/>
                                        <p:tgtEl>
                                          <p:spTgt spid="655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36538" y="1690688"/>
            <a:ext cx="8645525" cy="3051175"/>
          </a:xfrm>
          <a:prstGeom prst="rect">
            <a:avLst/>
          </a:prstGeom>
          <a:solidFill>
            <a:srgbClr val="FF99CC"/>
          </a:solidFill>
          <a:ln w="38100">
            <a:solidFill>
              <a:srgbClr val="808000"/>
            </a:solidFill>
            <a:miter lim="800000"/>
            <a:headEnd/>
            <a:tailEnd/>
          </a:ln>
          <a:effectLst/>
        </p:spPr>
        <p:txBody>
          <a:bodyPr anchor="ctr">
            <a:spAutoFit/>
          </a:bodyPr>
          <a:lstStyle/>
          <a:p>
            <a:pPr algn="just"/>
            <a:r>
              <a:rPr lang="it-IT" sz="2400" b="1">
                <a:latin typeface="Times New Roman" pitchFamily="18" charset="0"/>
              </a:rPr>
              <a:t>     Le profonde trasformazioni che pone in gioco l’espansione a Oriente, e le resistenze che ad esse oppongono le strutture sociali ed economiche  tradizionali, possono spiegare le incertezze e le contraddizioni della politica senatoria, compreso il suo fallimento finale, con il risultato che:</a:t>
            </a:r>
          </a:p>
          <a:p>
            <a:pPr algn="just"/>
            <a:endParaRPr lang="it-IT" sz="2400" b="1">
              <a:latin typeface="Times New Roman" pitchFamily="18" charset="0"/>
            </a:endParaRPr>
          </a:p>
          <a:p>
            <a:pPr algn="just"/>
            <a:r>
              <a:rPr lang="it-IT" sz="2400" b="1">
                <a:latin typeface="Times New Roman" pitchFamily="18" charset="0"/>
              </a:rPr>
              <a:t>      </a:t>
            </a:r>
            <a:r>
              <a:rPr lang="it-IT" sz="2400" b="1" u="sng">
                <a:latin typeface="Times New Roman" pitchFamily="18" charset="0"/>
              </a:rPr>
              <a:t>la creazione di un impero segna anche la fine della città-stato e del potere della classe dirigente</a:t>
            </a:r>
            <a:r>
              <a:rPr lang="it-IT" sz="2400" b="1">
                <a:latin typeface="Times New Roman" pitchFamily="18" charset="0"/>
              </a:rPr>
              <a:t>.</a:t>
            </a:r>
            <a:r>
              <a:rPr lang="it-IT" sz="2000"/>
              <a:t> </a:t>
            </a:r>
          </a:p>
        </p:txBody>
      </p:sp>
      <p:sp>
        <p:nvSpPr>
          <p:cNvPr id="22531" name="Text Box 3"/>
          <p:cNvSpPr txBox="1">
            <a:spLocks noChangeArrowheads="1"/>
          </p:cNvSpPr>
          <p:nvPr/>
        </p:nvSpPr>
        <p:spPr bwMode="auto">
          <a:xfrm>
            <a:off x="1693863" y="179388"/>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macedonica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0">
                                            <p:txEl>
                                              <p:pRg st="2" end="2"/>
                                            </p:txEl>
                                          </p:spTgt>
                                        </p:tgtEl>
                                        <p:attrNameLst>
                                          <p:attrName>style.visibility</p:attrName>
                                        </p:attrNameLst>
                                      </p:cBhvr>
                                      <p:to>
                                        <p:strVal val="visible"/>
                                      </p:to>
                                    </p:set>
                                    <p:animEffect transition="in" filter="blinds(horizontal)">
                                      <p:cBhvr>
                                        <p:cTn id="7" dur="500"/>
                                        <p:tgtEl>
                                          <p:spTgt spid="225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macedonica</a:t>
            </a:r>
          </a:p>
        </p:txBody>
      </p:sp>
      <p:pic>
        <p:nvPicPr>
          <p:cNvPr id="66565" name="Picture 5" descr="Grecia in età ellenistica"/>
          <p:cNvPicPr>
            <a:picLocks noChangeAspect="1" noChangeArrowheads="1"/>
          </p:cNvPicPr>
          <p:nvPr/>
        </p:nvPicPr>
        <p:blipFill>
          <a:blip r:embed="rId3" cstate="print"/>
          <a:srcRect/>
          <a:stretch>
            <a:fillRect/>
          </a:stretch>
        </p:blipFill>
        <p:spPr bwMode="auto">
          <a:xfrm>
            <a:off x="0" y="854075"/>
            <a:ext cx="6456363" cy="6003925"/>
          </a:xfrm>
          <a:prstGeom prst="rect">
            <a:avLst/>
          </a:prstGeom>
          <a:noFill/>
          <a:ln w="38100">
            <a:solidFill>
              <a:srgbClr val="808000"/>
            </a:solidFill>
            <a:miter lim="800000"/>
            <a:headEnd/>
            <a:tailEnd/>
          </a:ln>
        </p:spPr>
      </p:pic>
      <p:sp>
        <p:nvSpPr>
          <p:cNvPr id="66566" name="AutoShape 6"/>
          <p:cNvSpPr>
            <a:spLocks noChangeArrowheads="1"/>
          </p:cNvSpPr>
          <p:nvPr/>
        </p:nvSpPr>
        <p:spPr bwMode="auto">
          <a:xfrm>
            <a:off x="3124200" y="3238500"/>
            <a:ext cx="361950" cy="300038"/>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66567" name="Line 7"/>
          <p:cNvSpPr>
            <a:spLocks noChangeShapeType="1"/>
          </p:cNvSpPr>
          <p:nvPr/>
        </p:nvSpPr>
        <p:spPr bwMode="auto">
          <a:xfrm flipH="1" flipV="1">
            <a:off x="3625850" y="3394075"/>
            <a:ext cx="742950" cy="0"/>
          </a:xfrm>
          <a:prstGeom prst="line">
            <a:avLst/>
          </a:prstGeom>
          <a:noFill/>
          <a:ln w="38100">
            <a:solidFill>
              <a:srgbClr val="FF0000"/>
            </a:solidFill>
            <a:round/>
            <a:headEnd/>
            <a:tailEnd type="triangle" w="med" len="med"/>
          </a:ln>
          <a:effectLst/>
        </p:spPr>
        <p:txBody>
          <a:bodyPr/>
          <a:lstStyle/>
          <a:p>
            <a:endParaRPr lang="it-IT"/>
          </a:p>
        </p:txBody>
      </p:sp>
      <p:sp>
        <p:nvSpPr>
          <p:cNvPr id="66568" name="Text Box 8"/>
          <p:cNvSpPr txBox="1">
            <a:spLocks noChangeArrowheads="1"/>
          </p:cNvSpPr>
          <p:nvPr/>
        </p:nvSpPr>
        <p:spPr bwMode="auto">
          <a:xfrm>
            <a:off x="4406900" y="3268663"/>
            <a:ext cx="1223412" cy="369332"/>
          </a:xfrm>
          <a:prstGeom prst="rect">
            <a:avLst/>
          </a:prstGeom>
          <a:solidFill>
            <a:srgbClr val="CC99FF"/>
          </a:solidFill>
          <a:ln w="38100">
            <a:solidFill>
              <a:srgbClr val="808000"/>
            </a:solidFill>
            <a:miter lim="800000"/>
            <a:headEnd/>
            <a:tailEnd/>
          </a:ln>
          <a:effectLst/>
        </p:spPr>
        <p:txBody>
          <a:bodyPr wrap="none">
            <a:spAutoFit/>
          </a:bodyPr>
          <a:lstStyle/>
          <a:p>
            <a:r>
              <a:rPr lang="it-IT" b="1" dirty="0" smtClean="0">
                <a:latin typeface="Times New Roman" pitchFamily="18" charset="0"/>
              </a:rPr>
              <a:t>Cinocefale</a:t>
            </a:r>
            <a:endParaRPr lang="it-IT" b="1" dirty="0">
              <a:latin typeface="Times New Roman" pitchFamily="18" charset="0"/>
            </a:endParaRPr>
          </a:p>
        </p:txBody>
      </p:sp>
      <p:sp>
        <p:nvSpPr>
          <p:cNvPr id="66563" name="Rectangle 3"/>
          <p:cNvSpPr>
            <a:spLocks noChangeArrowheads="1"/>
          </p:cNvSpPr>
          <p:nvPr/>
        </p:nvSpPr>
        <p:spPr bwMode="auto">
          <a:xfrm>
            <a:off x="4991100" y="4365625"/>
            <a:ext cx="3940175" cy="1778000"/>
          </a:xfrm>
          <a:prstGeom prst="rect">
            <a:avLst/>
          </a:prstGeom>
          <a:solidFill>
            <a:srgbClr val="33CC33"/>
          </a:solidFill>
          <a:ln w="38100">
            <a:solidFill>
              <a:srgbClr val="808000"/>
            </a:solidFill>
            <a:miter lim="800000"/>
            <a:headEnd/>
            <a:tailEnd/>
          </a:ln>
          <a:effectLst/>
        </p:spPr>
        <p:txBody>
          <a:bodyPr anchor="ctr">
            <a:spAutoFit/>
          </a:bodyPr>
          <a:lstStyle/>
          <a:p>
            <a:pPr algn="just"/>
            <a:r>
              <a:rPr lang="it-IT" b="1">
                <a:latin typeface="Times New Roman" pitchFamily="18" charset="0"/>
              </a:rPr>
              <a:t>     Le operazioni sono affidate a Publio Sulpicio Galba, che ottiene scarsi risultati e, nel 198, a Tito Quinzio Flaminino che, nel 197, ottiene il successo decisivo a Cinoscefale.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200025" y="993775"/>
            <a:ext cx="6242050" cy="5073650"/>
          </a:xfrm>
          <a:prstGeom prst="rect">
            <a:avLst/>
          </a:prstGeom>
          <a:solidFill>
            <a:srgbClr val="C0C0C0"/>
          </a:solidFill>
          <a:ln w="38100">
            <a:solidFill>
              <a:srgbClr val="808000"/>
            </a:solidFill>
            <a:miter lim="800000"/>
            <a:headEnd/>
            <a:tailEnd/>
          </a:ln>
          <a:effectLst/>
        </p:spPr>
        <p:txBody>
          <a:bodyPr>
            <a:spAutoFit/>
          </a:bodyPr>
          <a:lstStyle/>
          <a:p>
            <a:pPr algn="just"/>
            <a:r>
              <a:rPr lang="it-IT" b="1">
                <a:latin typeface="Times New Roman" pitchFamily="18" charset="0"/>
              </a:rPr>
              <a:t>     Filippo V è obbligato a ritirarsi entro le antiche frontiere della Macedonia; deve inoltre pagare 1000 talenti come indennità di guerra.</a:t>
            </a:r>
          </a:p>
          <a:p>
            <a:pPr algn="just"/>
            <a:endParaRPr lang="it-IT" b="1">
              <a:latin typeface="Times New Roman" pitchFamily="18" charset="0"/>
            </a:endParaRPr>
          </a:p>
          <a:p>
            <a:pPr algn="just"/>
            <a:r>
              <a:rPr lang="it-IT" b="1">
                <a:latin typeface="Times New Roman" pitchFamily="18" charset="0"/>
              </a:rPr>
              <a:t>     Roma si impegna a ritirare tutte le proprie truppe dalla Grecia: nel 196, ai Giochi di Corinto, Flaminino proclama la libertà dei Greci.</a:t>
            </a:r>
          </a:p>
          <a:p>
            <a:pPr algn="just"/>
            <a:endParaRPr lang="it-IT" b="1">
              <a:latin typeface="Times New Roman" pitchFamily="18" charset="0"/>
            </a:endParaRPr>
          </a:p>
          <a:p>
            <a:pPr algn="just"/>
            <a:r>
              <a:rPr lang="it-IT" b="1">
                <a:latin typeface="Times New Roman" pitchFamily="18" charset="0"/>
              </a:rPr>
              <a:t>     La Lega Etolica, nonostante  il contributo modesto al fianco di Roma, chiede che le vengano assegnate parte delle città cedute da Filippo e di procedere al totale annientamento della monarchia macedone.</a:t>
            </a:r>
          </a:p>
          <a:p>
            <a:pPr algn="just"/>
            <a:endParaRPr lang="it-IT" b="1">
              <a:latin typeface="Times New Roman" pitchFamily="18" charset="0"/>
            </a:endParaRPr>
          </a:p>
          <a:p>
            <a:pPr algn="just"/>
            <a:r>
              <a:rPr lang="it-IT" b="1">
                <a:latin typeface="Times New Roman" pitchFamily="18" charset="0"/>
              </a:rPr>
              <a:t>      Flaminino si oppone alla prima  richiesta, poiché avrebbe significato venir meno alla proclamata libertà per tutti i Greci; alla seconda perché il mantenimento della pace in Grecia doveva fondarsi sull’equilibrio di forze tra Lega Etolica e regno di Macedonia.</a:t>
            </a:r>
          </a:p>
        </p:txBody>
      </p:sp>
      <p:sp>
        <p:nvSpPr>
          <p:cNvPr id="26629" name="Text Box 5"/>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seconda guerra macedonica</a:t>
            </a:r>
          </a:p>
        </p:txBody>
      </p:sp>
      <p:pic>
        <p:nvPicPr>
          <p:cNvPr id="26630" name="Picture 6" descr="Flaminino"/>
          <p:cNvPicPr>
            <a:picLocks noChangeAspect="1" noChangeArrowheads="1"/>
          </p:cNvPicPr>
          <p:nvPr/>
        </p:nvPicPr>
        <p:blipFill>
          <a:blip r:embed="rId3" cstate="print"/>
          <a:srcRect/>
          <a:stretch>
            <a:fillRect/>
          </a:stretch>
        </p:blipFill>
        <p:spPr bwMode="auto">
          <a:xfrm>
            <a:off x="6592888" y="803275"/>
            <a:ext cx="2289175" cy="5846763"/>
          </a:xfrm>
          <a:prstGeom prst="rect">
            <a:avLst/>
          </a:prstGeom>
          <a:noFill/>
          <a:ln w="38100">
            <a:solidFill>
              <a:srgbClr val="008000"/>
            </a:solid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Antioco il Grande"/>
          <p:cNvPicPr>
            <a:picLocks noChangeAspect="1" noChangeArrowheads="1"/>
          </p:cNvPicPr>
          <p:nvPr/>
        </p:nvPicPr>
        <p:blipFill>
          <a:blip r:embed="rId2" cstate="print"/>
          <a:srcRect/>
          <a:stretch>
            <a:fillRect/>
          </a:stretch>
        </p:blipFill>
        <p:spPr bwMode="auto">
          <a:xfrm>
            <a:off x="6529388" y="1049338"/>
            <a:ext cx="2346325" cy="2278062"/>
          </a:xfrm>
          <a:prstGeom prst="rect">
            <a:avLst/>
          </a:prstGeom>
          <a:noFill/>
          <a:ln w="38100">
            <a:solidFill>
              <a:srgbClr val="808000"/>
            </a:solidFill>
            <a:miter lim="800000"/>
            <a:headEnd/>
            <a:tailEnd/>
          </a:ln>
        </p:spPr>
      </p:pic>
      <p:sp>
        <p:nvSpPr>
          <p:cNvPr id="64517" name="Text Box 5"/>
          <p:cNvSpPr txBox="1">
            <a:spLocks noChangeArrowheads="1"/>
          </p:cNvSpPr>
          <p:nvPr/>
        </p:nvSpPr>
        <p:spPr bwMode="auto">
          <a:xfrm>
            <a:off x="6624638" y="3275013"/>
            <a:ext cx="2336800" cy="422275"/>
          </a:xfrm>
          <a:prstGeom prst="rect">
            <a:avLst/>
          </a:prstGeom>
          <a:solidFill>
            <a:srgbClr val="CCFFCC"/>
          </a:solidFill>
          <a:ln w="25400">
            <a:solidFill>
              <a:srgbClr val="FFFF00"/>
            </a:solidFill>
            <a:miter lim="800000"/>
            <a:headEnd/>
            <a:tailEnd/>
          </a:ln>
          <a:effectLst/>
        </p:spPr>
        <p:txBody>
          <a:bodyPr wrap="none">
            <a:spAutoFit/>
          </a:bodyPr>
          <a:lstStyle/>
          <a:p>
            <a:r>
              <a:rPr lang="it-IT" sz="2000" b="1">
                <a:latin typeface="Times New Roman" pitchFamily="18" charset="0"/>
              </a:rPr>
              <a:t>Antioco III  di Siria</a:t>
            </a:r>
          </a:p>
        </p:txBody>
      </p:sp>
      <p:sp>
        <p:nvSpPr>
          <p:cNvPr id="64518" name="Text Box 6"/>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guerra siriaca (192-188)</a:t>
            </a:r>
          </a:p>
        </p:txBody>
      </p:sp>
      <p:sp>
        <p:nvSpPr>
          <p:cNvPr id="64519" name="Rectangle 7"/>
          <p:cNvSpPr>
            <a:spLocks noChangeArrowheads="1"/>
          </p:cNvSpPr>
          <p:nvPr/>
        </p:nvSpPr>
        <p:spPr bwMode="auto">
          <a:xfrm>
            <a:off x="257175" y="1039813"/>
            <a:ext cx="5784850" cy="2601912"/>
          </a:xfrm>
          <a:prstGeom prst="rect">
            <a:avLst/>
          </a:prstGeom>
          <a:solidFill>
            <a:srgbClr val="33CC33"/>
          </a:solidFill>
          <a:ln w="38100">
            <a:solidFill>
              <a:srgbClr val="808000"/>
            </a:solidFill>
            <a:miter lim="800000"/>
            <a:headEnd/>
            <a:tailEnd/>
          </a:ln>
          <a:effectLst/>
        </p:spPr>
        <p:txBody>
          <a:bodyPr anchor="ctr">
            <a:spAutoFit/>
          </a:bodyPr>
          <a:lstStyle/>
          <a:p>
            <a:pPr algn="just"/>
            <a:r>
              <a:rPr lang="it-IT" b="1" dirty="0">
                <a:latin typeface="Times New Roman" pitchFamily="18" charset="0"/>
              </a:rPr>
              <a:t>     Si ripropone di recuperare in Asia minore tutti i territori che avevano fatto parte dell’impero </a:t>
            </a:r>
            <a:r>
              <a:rPr lang="it-IT" b="1" dirty="0" err="1">
                <a:latin typeface="Times New Roman" pitchFamily="18" charset="0"/>
              </a:rPr>
              <a:t>seleucide</a:t>
            </a:r>
            <a:r>
              <a:rPr lang="it-IT" b="1" dirty="0">
                <a:latin typeface="Times New Roman" pitchFamily="18" charset="0"/>
              </a:rPr>
              <a:t>. Nel 196 minaccia direttamente il regno di Pergamo e le città greche d’Asia lasciate libere da Filippo. </a:t>
            </a:r>
          </a:p>
          <a:p>
            <a:pPr algn="just"/>
            <a:r>
              <a:rPr lang="it-IT" b="1" dirty="0">
                <a:latin typeface="Times New Roman" pitchFamily="18" charset="0"/>
              </a:rPr>
              <a:t>     Nel 195 accoglie alla sua corte Annibale, costretto ad abbandonare </a:t>
            </a:r>
            <a:r>
              <a:rPr lang="it-IT" b="1" dirty="0" err="1">
                <a:latin typeface="Times New Roman" pitchFamily="18" charset="0"/>
              </a:rPr>
              <a:t>Cartagine</a:t>
            </a:r>
            <a:r>
              <a:rPr lang="it-IT" b="1" dirty="0">
                <a:latin typeface="Times New Roman" pitchFamily="18" charset="0"/>
              </a:rPr>
              <a:t>.</a:t>
            </a:r>
          </a:p>
          <a:p>
            <a:pPr algn="just"/>
            <a:r>
              <a:rPr lang="it-IT" b="1" dirty="0">
                <a:latin typeface="Times New Roman" pitchFamily="18" charset="0"/>
              </a:rPr>
              <a:t>    Nel 192 la Lega Etolica abbandona l’alleanza con Roma e si schiera con </a:t>
            </a:r>
            <a:r>
              <a:rPr lang="it-IT" b="1" dirty="0" smtClean="0">
                <a:latin typeface="Times New Roman" pitchFamily="18" charset="0"/>
              </a:rPr>
              <a:t>Antioco III </a:t>
            </a:r>
            <a:r>
              <a:rPr lang="it-IT" b="1" dirty="0">
                <a:latin typeface="Times New Roman" pitchFamily="18" charset="0"/>
              </a:rPr>
              <a:t>che sbarca in Grecia; Filippo V appoggia Roma.</a:t>
            </a:r>
          </a:p>
        </p:txBody>
      </p:sp>
      <p:sp>
        <p:nvSpPr>
          <p:cNvPr id="64520" name="Rectangle 8"/>
          <p:cNvSpPr>
            <a:spLocks noChangeArrowheads="1"/>
          </p:cNvSpPr>
          <p:nvPr/>
        </p:nvSpPr>
        <p:spPr bwMode="auto">
          <a:xfrm>
            <a:off x="241073" y="4368347"/>
            <a:ext cx="8643937" cy="1228725"/>
          </a:xfrm>
          <a:prstGeom prst="rect">
            <a:avLst/>
          </a:prstGeom>
          <a:solidFill>
            <a:srgbClr val="C0C0C0"/>
          </a:solidFill>
          <a:ln w="38100">
            <a:solidFill>
              <a:srgbClr val="808000"/>
            </a:solidFill>
            <a:miter lim="800000"/>
            <a:headEnd/>
            <a:tailEnd/>
          </a:ln>
          <a:effectLst/>
        </p:spPr>
        <p:txBody>
          <a:bodyPr anchor="ctr">
            <a:spAutoFit/>
          </a:bodyPr>
          <a:lstStyle/>
          <a:p>
            <a:pPr algn="just"/>
            <a:r>
              <a:rPr lang="it-IT" b="1" dirty="0">
                <a:latin typeface="Times New Roman" pitchFamily="18" charset="0"/>
              </a:rPr>
              <a:t>     Nel 191 il console </a:t>
            </a:r>
            <a:r>
              <a:rPr lang="it-IT" b="1" dirty="0" err="1">
                <a:latin typeface="Times New Roman" pitchFamily="18" charset="0"/>
              </a:rPr>
              <a:t>Manio</a:t>
            </a:r>
            <a:r>
              <a:rPr lang="it-IT" b="1" dirty="0">
                <a:latin typeface="Times New Roman" pitchFamily="18" charset="0"/>
              </a:rPr>
              <a:t> </a:t>
            </a:r>
            <a:r>
              <a:rPr lang="it-IT" b="1" dirty="0" err="1">
                <a:latin typeface="Times New Roman" pitchFamily="18" charset="0"/>
              </a:rPr>
              <a:t>Acilio</a:t>
            </a:r>
            <a:r>
              <a:rPr lang="it-IT" b="1" dirty="0">
                <a:latin typeface="Times New Roman" pitchFamily="18" charset="0"/>
              </a:rPr>
              <a:t> </a:t>
            </a:r>
            <a:r>
              <a:rPr lang="it-IT" b="1" dirty="0" err="1">
                <a:latin typeface="Times New Roman" pitchFamily="18" charset="0"/>
              </a:rPr>
              <a:t>Glabrione</a:t>
            </a:r>
            <a:r>
              <a:rPr lang="it-IT" b="1" dirty="0">
                <a:latin typeface="Times New Roman" pitchFamily="18" charset="0"/>
              </a:rPr>
              <a:t> sconfigge le truppe di Antioco alle </a:t>
            </a:r>
            <a:r>
              <a:rPr lang="it-IT" b="1" dirty="0" err="1">
                <a:latin typeface="Times New Roman" pitchFamily="18" charset="0"/>
              </a:rPr>
              <a:t>Termopili</a:t>
            </a:r>
            <a:r>
              <a:rPr lang="it-IT" b="1" dirty="0">
                <a:latin typeface="Times New Roman" pitchFamily="18" charset="0"/>
              </a:rPr>
              <a:t> e quindi si volge contro gli </a:t>
            </a:r>
            <a:r>
              <a:rPr lang="it-IT" b="1" dirty="0" err="1">
                <a:latin typeface="Times New Roman" pitchFamily="18" charset="0"/>
              </a:rPr>
              <a:t>Etòli</a:t>
            </a:r>
            <a:r>
              <a:rPr lang="it-IT" b="1" dirty="0">
                <a:latin typeface="Times New Roman" pitchFamily="18" charset="0"/>
              </a:rPr>
              <a:t>.</a:t>
            </a:r>
          </a:p>
          <a:p>
            <a:pPr algn="just"/>
            <a:r>
              <a:rPr lang="it-IT" b="1" dirty="0">
                <a:latin typeface="Times New Roman" pitchFamily="18" charset="0"/>
              </a:rPr>
              <a:t>     Nel 190 le operazioni sono affidate al nuovo console, Lucio Cornelio Scipione, anche se il comando  è esercitato di fatto dal fratello Publio, suo legato.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provincia Asia"/>
          <p:cNvPicPr>
            <a:picLocks noChangeAspect="1" noChangeArrowheads="1"/>
          </p:cNvPicPr>
          <p:nvPr/>
        </p:nvPicPr>
        <p:blipFill>
          <a:blip r:embed="rId3" cstate="print"/>
          <a:srcRect/>
          <a:stretch>
            <a:fillRect/>
          </a:stretch>
        </p:blipFill>
        <p:spPr bwMode="auto">
          <a:xfrm>
            <a:off x="0" y="11113"/>
            <a:ext cx="9144000" cy="6835775"/>
          </a:xfrm>
          <a:prstGeom prst="rect">
            <a:avLst/>
          </a:prstGeom>
          <a:noFill/>
        </p:spPr>
      </p:pic>
      <p:sp>
        <p:nvSpPr>
          <p:cNvPr id="27653" name="AutoShape 5"/>
          <p:cNvSpPr>
            <a:spLocks noChangeArrowheads="1"/>
          </p:cNvSpPr>
          <p:nvPr/>
        </p:nvSpPr>
        <p:spPr bwMode="auto">
          <a:xfrm>
            <a:off x="1023938" y="2943225"/>
            <a:ext cx="195262" cy="161925"/>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27654" name="Text Box 6"/>
          <p:cNvSpPr txBox="1">
            <a:spLocks noChangeArrowheads="1"/>
          </p:cNvSpPr>
          <p:nvPr/>
        </p:nvSpPr>
        <p:spPr bwMode="auto">
          <a:xfrm>
            <a:off x="1722438" y="188913"/>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guerra siriaca (192-188)</a:t>
            </a:r>
          </a:p>
        </p:txBody>
      </p:sp>
      <p:sp>
        <p:nvSpPr>
          <p:cNvPr id="27655" name="Rectangle 7"/>
          <p:cNvSpPr>
            <a:spLocks noChangeArrowheads="1"/>
          </p:cNvSpPr>
          <p:nvPr/>
        </p:nvSpPr>
        <p:spPr bwMode="auto">
          <a:xfrm>
            <a:off x="255588" y="4838700"/>
            <a:ext cx="8643937" cy="954088"/>
          </a:xfrm>
          <a:prstGeom prst="rect">
            <a:avLst/>
          </a:prstGeom>
          <a:solidFill>
            <a:srgbClr val="C0C0C0"/>
          </a:solidFill>
          <a:ln w="38100">
            <a:solidFill>
              <a:srgbClr val="808000"/>
            </a:solidFill>
            <a:miter lim="800000"/>
            <a:headEnd/>
            <a:tailEnd/>
          </a:ln>
          <a:effectLst/>
        </p:spPr>
        <p:txBody>
          <a:bodyPr anchor="ctr">
            <a:spAutoFit/>
          </a:bodyPr>
          <a:lstStyle/>
          <a:p>
            <a:pPr algn="just"/>
            <a:r>
              <a:rPr lang="it-IT" b="1">
                <a:latin typeface="Times New Roman" pitchFamily="18" charset="0"/>
              </a:rPr>
              <a:t>     Nel 189 Antioco III è nuovamente sconfitto in Asia Minore, a Magnesia, e costretto alla pace. Nello stesso anno si arrendono gli Etòli che ottengono condizioni vantaggiose, tali da non modificare gli equilibri stabiliti da Flaminino.</a:t>
            </a:r>
          </a:p>
        </p:txBody>
      </p:sp>
      <p:sp>
        <p:nvSpPr>
          <p:cNvPr id="27656" name="Line 8"/>
          <p:cNvSpPr>
            <a:spLocks noChangeShapeType="1"/>
          </p:cNvSpPr>
          <p:nvPr/>
        </p:nvSpPr>
        <p:spPr bwMode="auto">
          <a:xfrm flipH="1" flipV="1">
            <a:off x="1289050" y="2987675"/>
            <a:ext cx="742950" cy="0"/>
          </a:xfrm>
          <a:prstGeom prst="line">
            <a:avLst/>
          </a:prstGeom>
          <a:noFill/>
          <a:ln w="38100">
            <a:solidFill>
              <a:srgbClr val="FF0000"/>
            </a:solidFill>
            <a:round/>
            <a:headEnd/>
            <a:tailEnd type="triangle" w="med" len="med"/>
          </a:ln>
          <a:effectLst/>
        </p:spPr>
        <p:txBody>
          <a:bodyPr/>
          <a:lstStyle/>
          <a:p>
            <a:endParaRPr lang="it-IT"/>
          </a:p>
        </p:txBody>
      </p:sp>
      <p:sp>
        <p:nvSpPr>
          <p:cNvPr id="27657" name="Text Box 9"/>
          <p:cNvSpPr txBox="1">
            <a:spLocks noChangeArrowheads="1"/>
          </p:cNvSpPr>
          <p:nvPr/>
        </p:nvSpPr>
        <p:spPr bwMode="auto">
          <a:xfrm>
            <a:off x="2070100" y="2862263"/>
            <a:ext cx="1162050" cy="404812"/>
          </a:xfrm>
          <a:prstGeom prst="rect">
            <a:avLst/>
          </a:prstGeom>
          <a:solidFill>
            <a:srgbClr val="CC99FF"/>
          </a:solidFill>
          <a:ln w="38100">
            <a:solidFill>
              <a:srgbClr val="808000"/>
            </a:solidFill>
            <a:miter lim="800000"/>
            <a:headEnd/>
            <a:tailEnd/>
          </a:ln>
          <a:effectLst/>
        </p:spPr>
        <p:txBody>
          <a:bodyPr wrap="none">
            <a:spAutoFit/>
          </a:bodyPr>
          <a:lstStyle/>
          <a:p>
            <a:r>
              <a:rPr lang="it-IT" b="1">
                <a:latin typeface="Times New Roman" pitchFamily="18" charset="0"/>
              </a:rPr>
              <a:t>Magnesia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5"/>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guerra siriaca (192-188)</a:t>
            </a:r>
          </a:p>
        </p:txBody>
      </p:sp>
      <p:pic>
        <p:nvPicPr>
          <p:cNvPr id="28678" name="Picture 6" descr="Asia Minore dopo pace di Apamea"/>
          <p:cNvPicPr>
            <a:picLocks noChangeAspect="1" noChangeArrowheads="1"/>
          </p:cNvPicPr>
          <p:nvPr/>
        </p:nvPicPr>
        <p:blipFill>
          <a:blip r:embed="rId3" cstate="print"/>
          <a:srcRect/>
          <a:stretch>
            <a:fillRect/>
          </a:stretch>
        </p:blipFill>
        <p:spPr bwMode="auto">
          <a:xfrm>
            <a:off x="4184650" y="3516313"/>
            <a:ext cx="4708525" cy="3121025"/>
          </a:xfrm>
          <a:prstGeom prst="rect">
            <a:avLst/>
          </a:prstGeom>
          <a:noFill/>
          <a:ln w="38100">
            <a:solidFill>
              <a:srgbClr val="808000"/>
            </a:solidFill>
            <a:miter lim="800000"/>
            <a:headEnd/>
            <a:tailEnd/>
          </a:ln>
        </p:spPr>
      </p:pic>
      <p:sp>
        <p:nvSpPr>
          <p:cNvPr id="28676" name="Rectangle 4"/>
          <p:cNvSpPr>
            <a:spLocks noChangeArrowheads="1"/>
          </p:cNvSpPr>
          <p:nvPr/>
        </p:nvSpPr>
        <p:spPr bwMode="auto">
          <a:xfrm>
            <a:off x="257402" y="852261"/>
            <a:ext cx="6486525" cy="2568575"/>
          </a:xfrm>
          <a:prstGeom prst="rect">
            <a:avLst/>
          </a:prstGeom>
          <a:solidFill>
            <a:srgbClr val="CC99FF"/>
          </a:solidFill>
          <a:ln w="38100">
            <a:solidFill>
              <a:srgbClr val="808000"/>
            </a:solidFill>
            <a:miter lim="800000"/>
            <a:headEnd/>
            <a:tailEnd/>
          </a:ln>
          <a:effectLst/>
        </p:spPr>
        <p:txBody>
          <a:bodyPr anchor="ctr">
            <a:spAutoFit/>
          </a:bodyPr>
          <a:lstStyle/>
          <a:p>
            <a:r>
              <a:rPr lang="it-IT" sz="2000" b="1" u="sng" dirty="0">
                <a:latin typeface="Times New Roman" pitchFamily="18" charset="0"/>
              </a:rPr>
              <a:t>Pace di </a:t>
            </a:r>
            <a:r>
              <a:rPr lang="it-IT" sz="2000" b="1" u="sng" dirty="0" err="1">
                <a:latin typeface="Times New Roman" pitchFamily="18" charset="0"/>
              </a:rPr>
              <a:t>Apamea</a:t>
            </a:r>
            <a:r>
              <a:rPr lang="it-IT" sz="2000" b="1" u="sng" dirty="0">
                <a:latin typeface="Times New Roman" pitchFamily="18" charset="0"/>
              </a:rPr>
              <a:t> (188 a.C.)</a:t>
            </a:r>
          </a:p>
          <a:p>
            <a:endParaRPr lang="it-IT" sz="2000" b="1" u="sng" dirty="0">
              <a:latin typeface="Times New Roman" pitchFamily="18" charset="0"/>
            </a:endParaRPr>
          </a:p>
          <a:p>
            <a:r>
              <a:rPr lang="it-IT" sz="2000" b="1" dirty="0">
                <a:latin typeface="Times New Roman" pitchFamily="18" charset="0"/>
              </a:rPr>
              <a:t>Antioco III è </a:t>
            </a:r>
            <a:r>
              <a:rPr lang="it-IT" sz="2000" b="1" dirty="0" smtClean="0">
                <a:latin typeface="Times New Roman" pitchFamily="18" charset="0"/>
              </a:rPr>
              <a:t>obbligato a: </a:t>
            </a:r>
            <a:endParaRPr lang="it-IT" sz="2000" b="1" dirty="0">
              <a:latin typeface="Times New Roman" pitchFamily="18" charset="0"/>
            </a:endParaRPr>
          </a:p>
          <a:p>
            <a:endParaRPr lang="it-IT" sz="2000" b="1" dirty="0">
              <a:latin typeface="Times New Roman" pitchFamily="18" charset="0"/>
            </a:endParaRPr>
          </a:p>
          <a:p>
            <a:pPr>
              <a:buFont typeface="Wingdings" pitchFamily="2" charset="2"/>
              <a:buChar char="Ø"/>
            </a:pPr>
            <a:r>
              <a:rPr lang="it-IT" sz="2000" b="1" dirty="0">
                <a:latin typeface="Times New Roman" pitchFamily="18" charset="0"/>
              </a:rPr>
              <a:t> cedere la flotta;</a:t>
            </a:r>
          </a:p>
          <a:p>
            <a:pPr>
              <a:buFont typeface="Wingdings" pitchFamily="2" charset="2"/>
              <a:buChar char="Ø"/>
            </a:pPr>
            <a:r>
              <a:rPr lang="it-IT" sz="2000" b="1" dirty="0">
                <a:latin typeface="Times New Roman" pitchFamily="18" charset="0"/>
              </a:rPr>
              <a:t> abbandonare tutta l’Asia minore a ovest della catena del </a:t>
            </a:r>
            <a:r>
              <a:rPr lang="it-IT" sz="2000" b="1" dirty="0" err="1">
                <a:latin typeface="Times New Roman" pitchFamily="18" charset="0"/>
              </a:rPr>
              <a:t>Tauro</a:t>
            </a:r>
            <a:r>
              <a:rPr lang="it-IT" sz="2000" b="1" dirty="0">
                <a:latin typeface="Times New Roman" pitchFamily="18" charset="0"/>
              </a:rPr>
              <a:t> (divisa tra Pergamo e Rodi); </a:t>
            </a:r>
          </a:p>
          <a:p>
            <a:pPr>
              <a:buFont typeface="Wingdings" pitchFamily="2" charset="2"/>
              <a:buChar char="Ø"/>
            </a:pPr>
            <a:r>
              <a:rPr lang="it-IT" sz="2000" b="1" dirty="0">
                <a:latin typeface="Times New Roman" pitchFamily="18" charset="0"/>
              </a:rPr>
              <a:t> pagare una indennità di guerra (15000 talenti).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68612" name="Rectangle 4"/>
          <p:cNvSpPr>
            <a:spLocks noChangeArrowheads="1"/>
          </p:cNvSpPr>
          <p:nvPr/>
        </p:nvSpPr>
        <p:spPr bwMode="auto">
          <a:xfrm>
            <a:off x="417513" y="1252538"/>
            <a:ext cx="4860925" cy="2327275"/>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a:latin typeface="Times New Roman" pitchFamily="18" charset="0"/>
              </a:rPr>
              <a:t>189: Manio Acilio Glabrione, candidato alla censura, è accusato da un tribuno della plebe di aver sottratto una parte del bottino ricavato alle Termopili. L’accusa  è confermata da Catone che, sebbene fosse già stato console, aveva voluto partecipare alla campagna di Glabrione come tribuno militare. Glabrione ritira la sua candidatura.</a:t>
            </a:r>
          </a:p>
        </p:txBody>
      </p:sp>
      <p:pic>
        <p:nvPicPr>
          <p:cNvPr id="68613" name="Picture 5" descr="Catone ritratto"/>
          <p:cNvPicPr>
            <a:picLocks noChangeAspect="1" noChangeArrowheads="1"/>
          </p:cNvPicPr>
          <p:nvPr/>
        </p:nvPicPr>
        <p:blipFill>
          <a:blip r:embed="rId3" cstate="print"/>
          <a:srcRect/>
          <a:stretch>
            <a:fillRect/>
          </a:stretch>
        </p:blipFill>
        <p:spPr bwMode="auto">
          <a:xfrm>
            <a:off x="5908675" y="1246188"/>
            <a:ext cx="2968625" cy="4138612"/>
          </a:xfrm>
          <a:prstGeom prst="rect">
            <a:avLst/>
          </a:prstGeom>
          <a:noFill/>
          <a:ln w="38100">
            <a:solidFill>
              <a:srgbClr val="339966"/>
            </a:solid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69635" name="Rectangle 3"/>
          <p:cNvSpPr>
            <a:spLocks noChangeArrowheads="1"/>
          </p:cNvSpPr>
          <p:nvPr/>
        </p:nvSpPr>
        <p:spPr bwMode="auto">
          <a:xfrm>
            <a:off x="287338" y="1266825"/>
            <a:ext cx="4860925" cy="4249738"/>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dirty="0">
                <a:latin typeface="Times New Roman" pitchFamily="18" charset="0"/>
              </a:rPr>
              <a:t>187: due tribuni, appoggiati da Catone, chiedono a Lucio Scipione il rendiconto dei 500 talenti che Antioco III aveva versato come anticipo sull’indennità di guerra e che i due Scipioni avevano utilizzato per pagare un doppio stipendio alle truppe senza chiedere l’autorizzazione al Senato. Mentre Lucio si accinge a presentare i registri contabili, Publio li lacera pubblicamente dimostrando di ritenere illegittima la richiesta. Un altro tribuno accusa allora Lucio di peculato: </a:t>
            </a:r>
            <a:r>
              <a:rPr lang="it-IT" b="1" u="sng" dirty="0">
                <a:effectLst>
                  <a:outerShdw blurRad="38100" dist="38100" dir="2700000" algn="tl">
                    <a:srgbClr val="000000">
                      <a:alpha val="43137"/>
                    </a:srgbClr>
                  </a:outerShdw>
                </a:effectLst>
                <a:latin typeface="Times New Roman" pitchFamily="18" charset="0"/>
              </a:rPr>
              <a:t>il processo termina con la condanna ad una pesante multa</a:t>
            </a:r>
            <a:r>
              <a:rPr lang="it-IT" b="1" dirty="0">
                <a:latin typeface="Times New Roman" pitchFamily="18" charset="0"/>
              </a:rPr>
              <a:t>. Lucio riesce comunque ad evitare il carcere grazie all’intervento del tribuno della plebe Tiberio Sempronio </a:t>
            </a:r>
            <a:r>
              <a:rPr lang="it-IT" b="1" dirty="0" err="1">
                <a:latin typeface="Times New Roman" pitchFamily="18" charset="0"/>
              </a:rPr>
              <a:t>Gracco</a:t>
            </a:r>
            <a:r>
              <a:rPr lang="it-IT" b="1" dirty="0">
                <a:latin typeface="Times New Roman" pitchFamily="18" charset="0"/>
              </a:rPr>
              <a:t>.</a:t>
            </a:r>
          </a:p>
        </p:txBody>
      </p:sp>
      <p:pic>
        <p:nvPicPr>
          <p:cNvPr id="69636" name="Picture 4" descr="Catone ritratto"/>
          <p:cNvPicPr>
            <a:picLocks noChangeAspect="1" noChangeArrowheads="1"/>
          </p:cNvPicPr>
          <p:nvPr/>
        </p:nvPicPr>
        <p:blipFill>
          <a:blip r:embed="rId3" cstate="print"/>
          <a:srcRect/>
          <a:stretch>
            <a:fillRect/>
          </a:stretch>
        </p:blipFill>
        <p:spPr bwMode="auto">
          <a:xfrm>
            <a:off x="5908675" y="1246188"/>
            <a:ext cx="2968625" cy="4138612"/>
          </a:xfrm>
          <a:prstGeom prst="rect">
            <a:avLst/>
          </a:prstGeom>
          <a:noFill/>
          <a:ln w="38100">
            <a:solidFill>
              <a:srgbClr val="339966"/>
            </a:solid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70659" name="Rectangle 3"/>
          <p:cNvSpPr>
            <a:spLocks noChangeArrowheads="1"/>
          </p:cNvSpPr>
          <p:nvPr/>
        </p:nvSpPr>
        <p:spPr bwMode="auto">
          <a:xfrm>
            <a:off x="242888" y="1252538"/>
            <a:ext cx="4860925" cy="2052637"/>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a:latin typeface="Times New Roman" pitchFamily="18" charset="0"/>
              </a:rPr>
              <a:t>184: un tribuno della plebe fedele a Catone accusa Scipione Africano di essersi fatto corrompere da Antioco III e di avere per questo operato a favore del sovrano seleucide durante le trattative di pace. Scipione si ritira a Liternum; l’accusa a questo punto viene lasciata cadere. </a:t>
            </a:r>
          </a:p>
        </p:txBody>
      </p:sp>
      <p:pic>
        <p:nvPicPr>
          <p:cNvPr id="70660" name="Picture 4" descr="Catone ritratto"/>
          <p:cNvPicPr>
            <a:picLocks noChangeAspect="1" noChangeArrowheads="1"/>
          </p:cNvPicPr>
          <p:nvPr/>
        </p:nvPicPr>
        <p:blipFill>
          <a:blip r:embed="rId3" cstate="print"/>
          <a:srcRect/>
          <a:stretch>
            <a:fillRect/>
          </a:stretch>
        </p:blipFill>
        <p:spPr bwMode="auto">
          <a:xfrm>
            <a:off x="5908675" y="1246188"/>
            <a:ext cx="2968625" cy="4138612"/>
          </a:xfrm>
          <a:prstGeom prst="rect">
            <a:avLst/>
          </a:prstGeom>
          <a:noFill/>
          <a:ln w="38100">
            <a:solidFill>
              <a:srgbClr val="339966"/>
            </a:solid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71683" name="Rectangle 3"/>
          <p:cNvSpPr>
            <a:spLocks noChangeArrowheads="1"/>
          </p:cNvSpPr>
          <p:nvPr/>
        </p:nvSpPr>
        <p:spPr bwMode="auto">
          <a:xfrm>
            <a:off x="198438" y="1784350"/>
            <a:ext cx="8677275" cy="4249738"/>
          </a:xfrm>
          <a:prstGeom prst="rect">
            <a:avLst/>
          </a:prstGeom>
          <a:solidFill>
            <a:srgbClr val="FFFF00"/>
          </a:solidFill>
          <a:ln w="38100">
            <a:solidFill>
              <a:srgbClr val="808000"/>
            </a:solidFill>
            <a:miter lim="800000"/>
            <a:headEnd/>
            <a:tailEnd/>
          </a:ln>
          <a:effectLst/>
        </p:spPr>
        <p:txBody>
          <a:bodyPr anchor="ctr">
            <a:spAutoFit/>
          </a:bodyPr>
          <a:lstStyle/>
          <a:p>
            <a:pPr algn="just"/>
            <a:r>
              <a:rPr lang="it-IT" b="1">
                <a:latin typeface="Times New Roman" pitchFamily="18" charset="0"/>
              </a:rPr>
              <a:t>     Il contrasto tra il gruppo che fa capo a Catone ed il gruppo degli Scipioni  scaturisce dagli effetti che  la guerra annibalica aveva prodotto sulla composizione della classe dirigente romana e sulla gestione del potere: </a:t>
            </a:r>
          </a:p>
          <a:p>
            <a:pPr algn="just"/>
            <a:endParaRPr lang="it-IT" b="1">
              <a:latin typeface="Times New Roman" pitchFamily="18" charset="0"/>
            </a:endParaRPr>
          </a:p>
          <a:p>
            <a:pPr algn="just">
              <a:buFontTx/>
              <a:buChar char="•"/>
            </a:pPr>
            <a:r>
              <a:rPr lang="it-IT" b="1">
                <a:latin typeface="Times New Roman" pitchFamily="18" charset="0"/>
              </a:rPr>
              <a:t>  il Senato era stato profondamente rinnovato con oltre la metà di nuovi membri dopo il 216; alcuni di essi erano ex-magistrati, ma molti saranno stati giovani ufficiali, non necessariamente appartenenti a famiglie senatorie ed economicamente in grado di competere con i loro pari nella ricerca delle cariche.</a:t>
            </a:r>
          </a:p>
          <a:p>
            <a:pPr algn="just">
              <a:buFontTx/>
              <a:buChar char="•"/>
            </a:pPr>
            <a:endParaRPr lang="it-IT" b="1">
              <a:latin typeface="Times New Roman" pitchFamily="18" charset="0"/>
            </a:endParaRPr>
          </a:p>
          <a:p>
            <a:pPr algn="just">
              <a:buFontTx/>
              <a:buChar char="•"/>
            </a:pPr>
            <a:r>
              <a:rPr lang="it-IT" b="1">
                <a:latin typeface="Times New Roman" pitchFamily="18" charset="0"/>
              </a:rPr>
              <a:t>  le esigenze di guerra aveva portato ad affidare comandi prolungati a pochi comandanti esperti, bene accetti ai soldati, talora giunti ai vertici del comando in età giovanissima, come Scipione Africano, e con carriere atipiche.</a:t>
            </a:r>
          </a:p>
          <a:p>
            <a:pPr algn="just">
              <a:buFontTx/>
              <a:buChar char="•"/>
            </a:pPr>
            <a:endParaRPr lang="it-IT" b="1">
              <a:latin typeface="Times New Roman" pitchFamily="18" charset="0"/>
            </a:endParaRPr>
          </a:p>
          <a:p>
            <a:pPr algn="just"/>
            <a:r>
              <a:rPr lang="it-IT" b="1">
                <a:latin typeface="Times New Roman" pitchFamily="18" charset="0"/>
              </a:rPr>
              <a:t>Lo sforzo del Senato, nei primi decenni del II secolo, è quello di limitare gli effetti negativi di una competizione eccessiva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72707" name="Rectangle 3"/>
          <p:cNvSpPr>
            <a:spLocks noChangeArrowheads="1"/>
          </p:cNvSpPr>
          <p:nvPr/>
        </p:nvSpPr>
        <p:spPr bwMode="auto">
          <a:xfrm>
            <a:off x="214313" y="1409700"/>
            <a:ext cx="8634412" cy="3151188"/>
          </a:xfrm>
          <a:prstGeom prst="rect">
            <a:avLst/>
          </a:prstGeom>
          <a:solidFill>
            <a:srgbClr val="CCFFCC"/>
          </a:solidFill>
          <a:ln w="38100">
            <a:solidFill>
              <a:srgbClr val="808000"/>
            </a:solidFill>
            <a:miter lim="800000"/>
            <a:headEnd/>
            <a:tailEnd/>
          </a:ln>
          <a:effectLst/>
        </p:spPr>
        <p:txBody>
          <a:bodyPr anchor="ctr">
            <a:spAutoFit/>
          </a:bodyPr>
          <a:lstStyle/>
          <a:p>
            <a:pPr algn="just"/>
            <a:r>
              <a:rPr lang="it-IT" b="1">
                <a:latin typeface="Times New Roman" pitchFamily="18" charset="0"/>
              </a:rPr>
              <a:t>    Lo sforzo del Senato, nei primi decenni del II secolo, è quello di:</a:t>
            </a:r>
          </a:p>
          <a:p>
            <a:pPr algn="just"/>
            <a:endParaRPr lang="it-IT" b="1">
              <a:latin typeface="Times New Roman" pitchFamily="18" charset="0"/>
            </a:endParaRPr>
          </a:p>
          <a:p>
            <a:pPr algn="just">
              <a:buFontTx/>
              <a:buChar char="•"/>
            </a:pPr>
            <a:r>
              <a:rPr lang="it-IT" b="1">
                <a:latin typeface="Times New Roman" pitchFamily="18" charset="0"/>
              </a:rPr>
              <a:t>   limitare gli effetti negativi di una competizione eccessiva per l’accesso alle cariche;</a:t>
            </a:r>
          </a:p>
          <a:p>
            <a:pPr algn="just">
              <a:buFontTx/>
              <a:buChar char="•"/>
            </a:pPr>
            <a:endParaRPr lang="it-IT" b="1">
              <a:latin typeface="Times New Roman" pitchFamily="18" charset="0"/>
            </a:endParaRPr>
          </a:p>
          <a:p>
            <a:pPr algn="just">
              <a:buFontTx/>
              <a:buChar char="•"/>
            </a:pPr>
            <a:r>
              <a:rPr lang="it-IT" b="1">
                <a:latin typeface="Times New Roman" pitchFamily="18" charset="0"/>
              </a:rPr>
              <a:t>   rendere il più possibile collegiale la gestione del potere e impedire carriere eccezionali come quelle di Scipione Africano o di Tito Quinzio Flaminino.</a:t>
            </a:r>
          </a:p>
          <a:p>
            <a:pPr algn="just">
              <a:buFontTx/>
              <a:buChar char="•"/>
            </a:pPr>
            <a:endParaRPr lang="it-IT" b="1">
              <a:latin typeface="Times New Roman" pitchFamily="18" charset="0"/>
            </a:endParaRPr>
          </a:p>
          <a:p>
            <a:pPr algn="just"/>
            <a:r>
              <a:rPr lang="it-IT" b="1">
                <a:latin typeface="Times New Roman" pitchFamily="18" charset="0"/>
              </a:rPr>
              <a:t>     L’obiettivo può considerarsi centrato, considerato che, dopo la definitiva caduta di Scipione Africano, per circa un cinquantennio non emerge alcuna personalità politica in grado di imprimere un personale indirizzo alla politica romana mediante una prolungata presenza nel governo.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73731" name="Rectangle 3"/>
          <p:cNvSpPr>
            <a:spLocks noChangeArrowheads="1"/>
          </p:cNvSpPr>
          <p:nvPr/>
        </p:nvSpPr>
        <p:spPr bwMode="auto">
          <a:xfrm>
            <a:off x="242888" y="1306513"/>
            <a:ext cx="8634412" cy="2601912"/>
          </a:xfrm>
          <a:prstGeom prst="rect">
            <a:avLst/>
          </a:prstGeom>
          <a:solidFill>
            <a:srgbClr val="FFCC99"/>
          </a:solidFill>
          <a:ln w="38100">
            <a:solidFill>
              <a:srgbClr val="808000"/>
            </a:solidFill>
            <a:miter lim="800000"/>
            <a:headEnd/>
            <a:tailEnd/>
          </a:ln>
          <a:effectLst/>
        </p:spPr>
        <p:txBody>
          <a:bodyPr anchor="ctr">
            <a:spAutoFit/>
          </a:bodyPr>
          <a:lstStyle/>
          <a:p>
            <a:pPr algn="just"/>
            <a:r>
              <a:rPr lang="it-IT" b="1" dirty="0">
                <a:latin typeface="Times New Roman" pitchFamily="18" charset="0"/>
              </a:rPr>
              <a:t>  </a:t>
            </a:r>
            <a:r>
              <a:rPr lang="it-IT" b="1" dirty="0">
                <a:effectLst>
                  <a:outerShdw blurRad="38100" dist="38100" dir="2700000" algn="tl">
                    <a:srgbClr val="000000">
                      <a:alpha val="43137"/>
                    </a:srgbClr>
                  </a:outerShdw>
                </a:effectLst>
                <a:latin typeface="Times New Roman" pitchFamily="18" charset="0"/>
              </a:rPr>
              <a:t>“limitare gli effetti negativi di una competizione eccessiva per l’accesso alle cariche”</a:t>
            </a:r>
          </a:p>
          <a:p>
            <a:pPr algn="just">
              <a:buFontTx/>
              <a:buChar char="•"/>
            </a:pPr>
            <a:endParaRPr lang="it-IT" b="1" dirty="0">
              <a:latin typeface="Times New Roman" pitchFamily="18" charset="0"/>
            </a:endParaRPr>
          </a:p>
          <a:p>
            <a:pPr algn="just"/>
            <a:r>
              <a:rPr lang="it-IT" b="1" dirty="0">
                <a:latin typeface="Times New Roman" pitchFamily="18" charset="0"/>
              </a:rPr>
              <a:t>     L’obiettivo viene perseguito attraverso una serie di leggi </a:t>
            </a:r>
            <a:r>
              <a:rPr lang="it-IT" b="1" dirty="0">
                <a:effectLst>
                  <a:outerShdw blurRad="38100" dist="38100" dir="2700000" algn="tl">
                    <a:srgbClr val="000000">
                      <a:alpha val="43137"/>
                    </a:srgbClr>
                  </a:outerShdw>
                </a:effectLst>
                <a:latin typeface="Times New Roman" pitchFamily="18" charset="0"/>
              </a:rPr>
              <a:t>suntuarie</a:t>
            </a:r>
            <a:r>
              <a:rPr lang="it-IT" b="1" dirty="0">
                <a:effectLst>
                  <a:outerShdw blurRad="38100" dist="38100" dir="2700000" algn="tl">
                    <a:srgbClr val="FFFFFF"/>
                  </a:outerShdw>
                </a:effectLst>
                <a:latin typeface="Times New Roman" pitchFamily="18" charset="0"/>
              </a:rPr>
              <a:t> </a:t>
            </a:r>
            <a:r>
              <a:rPr lang="it-IT" b="1" dirty="0">
                <a:latin typeface="Times New Roman" pitchFamily="18" charset="0"/>
              </a:rPr>
              <a:t>tese ad affermare un modello collettivo di comportamento e, insieme, a </a:t>
            </a:r>
            <a:r>
              <a:rPr lang="it-IT" b="1" u="sng" dirty="0">
                <a:latin typeface="Times New Roman" pitchFamily="18" charset="0"/>
              </a:rPr>
              <a:t>limitare le spese legate alla vita politica</a:t>
            </a:r>
            <a:r>
              <a:rPr lang="it-IT" b="1" dirty="0">
                <a:latin typeface="Times New Roman" pitchFamily="18" charset="0"/>
              </a:rPr>
              <a:t>. I provvedimenti (legge </a:t>
            </a:r>
            <a:r>
              <a:rPr lang="it-IT" b="1" dirty="0" err="1">
                <a:latin typeface="Times New Roman" pitchFamily="18" charset="0"/>
              </a:rPr>
              <a:t>Orchia</a:t>
            </a:r>
            <a:r>
              <a:rPr lang="it-IT" b="1" dirty="0">
                <a:latin typeface="Times New Roman" pitchFamily="18" charset="0"/>
              </a:rPr>
              <a:t>: 181; legge </a:t>
            </a:r>
            <a:r>
              <a:rPr lang="it-IT" b="1" dirty="0" err="1">
                <a:latin typeface="Times New Roman" pitchFamily="18" charset="0"/>
              </a:rPr>
              <a:t>Fannia</a:t>
            </a:r>
            <a:r>
              <a:rPr lang="it-IT" b="1" dirty="0">
                <a:latin typeface="Times New Roman" pitchFamily="18" charset="0"/>
              </a:rPr>
              <a:t>: 161; legge </a:t>
            </a:r>
            <a:r>
              <a:rPr lang="it-IT" b="1" dirty="0" err="1">
                <a:latin typeface="Times New Roman" pitchFamily="18" charset="0"/>
              </a:rPr>
              <a:t>Didia</a:t>
            </a:r>
            <a:r>
              <a:rPr lang="it-IT" b="1" dirty="0">
                <a:latin typeface="Times New Roman" pitchFamily="18" charset="0"/>
              </a:rPr>
              <a:t>: 143) </a:t>
            </a:r>
            <a:r>
              <a:rPr lang="it-IT" b="1" u="sng" dirty="0">
                <a:latin typeface="Times New Roman" pitchFamily="18" charset="0"/>
              </a:rPr>
              <a:t>regolamentavano le spese, il cibo, il numero dei commensali ammessi</a:t>
            </a:r>
            <a:r>
              <a:rPr lang="it-IT" b="1" dirty="0">
                <a:latin typeface="Times New Roman" pitchFamily="18" charset="0"/>
              </a:rPr>
              <a:t>, in occasione dei giorni di mercato o di festa.</a:t>
            </a:r>
          </a:p>
          <a:p>
            <a:pPr algn="just"/>
            <a:r>
              <a:rPr lang="it-IT" b="1" dirty="0">
                <a:latin typeface="Times New Roman" pitchFamily="18" charset="0"/>
              </a:rPr>
              <a:t>     </a:t>
            </a:r>
            <a:r>
              <a:rPr lang="it-IT" b="1" u="sng" dirty="0">
                <a:latin typeface="Times New Roman" pitchFamily="18" charset="0"/>
              </a:rPr>
              <a:t>L’aristocrazia tenta così di autoregolamentarsi al suo interno nella competizione politica e a dare un segnale ideologico sul mantenimento del </a:t>
            </a:r>
            <a:r>
              <a:rPr lang="it-IT" b="1" i="1" u="sng" dirty="0" err="1">
                <a:latin typeface="Times New Roman" pitchFamily="18" charset="0"/>
              </a:rPr>
              <a:t>mos</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ChangeArrowheads="1"/>
          </p:cNvSpPr>
          <p:nvPr/>
        </p:nvSpPr>
        <p:spPr bwMode="auto">
          <a:xfrm>
            <a:off x="0" y="301625"/>
            <a:ext cx="9144000" cy="6172200"/>
          </a:xfrm>
          <a:prstGeom prst="rect">
            <a:avLst/>
          </a:prstGeom>
          <a:solidFill>
            <a:srgbClr val="CCFFFF"/>
          </a:solidFill>
          <a:ln w="38100">
            <a:solidFill>
              <a:srgbClr val="003366"/>
            </a:solidFill>
            <a:miter lim="800000"/>
            <a:headEnd/>
            <a:tailEnd/>
          </a:ln>
          <a:effectLst/>
        </p:spPr>
        <p:txBody>
          <a:bodyPr anchor="ctr">
            <a:spAutoFit/>
          </a:bodyPr>
          <a:lstStyle/>
          <a:p>
            <a:pPr algn="just"/>
            <a:r>
              <a:rPr lang="de-DE" b="1" i="1" u="sng" dirty="0" err="1">
                <a:latin typeface="Times New Roman" pitchFamily="18" charset="0"/>
              </a:rPr>
              <a:t>Aulo</a:t>
            </a:r>
            <a:r>
              <a:rPr lang="de-DE" b="1" i="1" u="sng" dirty="0">
                <a:latin typeface="Times New Roman" pitchFamily="18" charset="0"/>
              </a:rPr>
              <a:t> </a:t>
            </a:r>
            <a:r>
              <a:rPr lang="de-DE" b="1" i="1" u="sng" dirty="0" err="1">
                <a:latin typeface="Times New Roman" pitchFamily="18" charset="0"/>
              </a:rPr>
              <a:t>Gellio</a:t>
            </a:r>
            <a:r>
              <a:rPr lang="de-DE" b="1" i="1" u="sng" dirty="0">
                <a:latin typeface="Times New Roman" pitchFamily="18" charset="0"/>
              </a:rPr>
              <a:t>, </a:t>
            </a:r>
            <a:r>
              <a:rPr lang="de-DE" b="1" i="1" u="sng" dirty="0" err="1">
                <a:latin typeface="Times New Roman" pitchFamily="18" charset="0"/>
              </a:rPr>
              <a:t>Noctes</a:t>
            </a:r>
            <a:r>
              <a:rPr lang="de-DE" b="1" i="1" u="sng" dirty="0">
                <a:latin typeface="Times New Roman" pitchFamily="18" charset="0"/>
              </a:rPr>
              <a:t> </a:t>
            </a:r>
            <a:r>
              <a:rPr lang="de-DE" b="1" i="1" u="sng" dirty="0" err="1">
                <a:latin typeface="Times New Roman" pitchFamily="18" charset="0"/>
              </a:rPr>
              <a:t>Atticae</a:t>
            </a:r>
            <a:r>
              <a:rPr lang="de-DE" b="1" i="1" u="sng" dirty="0">
                <a:latin typeface="Times New Roman" pitchFamily="18" charset="0"/>
              </a:rPr>
              <a:t>, II, 24, 2-8</a:t>
            </a:r>
          </a:p>
          <a:p>
            <a:pPr algn="just"/>
            <a:endParaRPr lang="it-IT" b="1" dirty="0">
              <a:latin typeface="Times New Roman" pitchFamily="18" charset="0"/>
            </a:endParaRPr>
          </a:p>
          <a:p>
            <a:pPr algn="just"/>
            <a:r>
              <a:rPr lang="it-IT" b="1" dirty="0">
                <a:latin typeface="Times New Roman" pitchFamily="18" charset="0"/>
              </a:rPr>
              <a:t>Ho letto di recente, nelle </a:t>
            </a:r>
            <a:r>
              <a:rPr lang="it-IT" b="1" i="1" dirty="0">
                <a:latin typeface="Times New Roman" pitchFamily="18" charset="0"/>
              </a:rPr>
              <a:t>Miscellanee</a:t>
            </a:r>
            <a:r>
              <a:rPr lang="it-IT" b="1" dirty="0">
                <a:latin typeface="Times New Roman" pitchFamily="18" charset="0"/>
              </a:rPr>
              <a:t> di </a:t>
            </a:r>
            <a:r>
              <a:rPr lang="it-IT" b="1" dirty="0" err="1">
                <a:latin typeface="Times New Roman" pitchFamily="18" charset="0"/>
              </a:rPr>
              <a:t>Ateio</a:t>
            </a:r>
            <a:r>
              <a:rPr lang="it-IT" b="1" dirty="0">
                <a:latin typeface="Times New Roman" pitchFamily="18" charset="0"/>
              </a:rPr>
              <a:t> Capitone, un </a:t>
            </a:r>
            <a:r>
              <a:rPr lang="it-IT" b="1" dirty="0" smtClean="0">
                <a:latin typeface="Times New Roman" pitchFamily="18" charset="0"/>
              </a:rPr>
              <a:t>vecchio </a:t>
            </a:r>
            <a:r>
              <a:rPr lang="it-IT" b="1" dirty="0">
                <a:latin typeface="Times New Roman" pitchFamily="18" charset="0"/>
              </a:rPr>
              <a:t>decreto del Senato promulgato </a:t>
            </a:r>
            <a:r>
              <a:rPr lang="it-IT" b="1" dirty="0">
                <a:latin typeface="Times New Roman" pitchFamily="18" charset="0"/>
              </a:rPr>
              <a:t>d</a:t>
            </a:r>
            <a:r>
              <a:rPr lang="it-IT" b="1" dirty="0" smtClean="0">
                <a:latin typeface="Times New Roman" pitchFamily="18" charset="0"/>
              </a:rPr>
              <a:t>urante </a:t>
            </a:r>
            <a:r>
              <a:rPr lang="it-IT" b="1" dirty="0">
                <a:latin typeface="Times New Roman" pitchFamily="18" charset="0"/>
              </a:rPr>
              <a:t>il consolato di Gaio </a:t>
            </a:r>
            <a:r>
              <a:rPr lang="it-IT" b="1" dirty="0" err="1">
                <a:latin typeface="Times New Roman" pitchFamily="18" charset="0"/>
              </a:rPr>
              <a:t>Fannio</a:t>
            </a:r>
            <a:r>
              <a:rPr lang="it-IT" b="1" dirty="0">
                <a:latin typeface="Times New Roman" pitchFamily="18" charset="0"/>
              </a:rPr>
              <a:t> e Marco Valerio </a:t>
            </a:r>
            <a:r>
              <a:rPr lang="it-IT" b="1" dirty="0" err="1">
                <a:latin typeface="Times New Roman" pitchFamily="18" charset="0"/>
              </a:rPr>
              <a:t>Messalla</a:t>
            </a:r>
            <a:r>
              <a:rPr lang="it-IT" b="1" dirty="0">
                <a:latin typeface="Times New Roman" pitchFamily="18" charset="0"/>
              </a:rPr>
              <a:t>, nel quale si ordina ai cittadini più eminenti, che in occasione dei ludi </a:t>
            </a:r>
            <a:r>
              <a:rPr lang="it-IT" b="1" dirty="0" err="1">
                <a:latin typeface="Times New Roman" pitchFamily="18" charset="0"/>
              </a:rPr>
              <a:t>Megalensi</a:t>
            </a:r>
            <a:r>
              <a:rPr lang="it-IT" b="1" dirty="0">
                <a:latin typeface="Times New Roman" pitchFamily="18" charset="0"/>
              </a:rPr>
              <a:t>, secondo un’antica usanza, </a:t>
            </a:r>
            <a:r>
              <a:rPr lang="it-IT" b="1" i="1" dirty="0" err="1">
                <a:latin typeface="Times New Roman" pitchFamily="18" charset="0"/>
              </a:rPr>
              <a:t>mutitarent</a:t>
            </a:r>
            <a:r>
              <a:rPr lang="it-IT" b="1" dirty="0">
                <a:latin typeface="Times New Roman" pitchFamily="18" charset="0"/>
              </a:rPr>
              <a:t>, ovvero si invitavano scambievolmente a pranzo, di giurare davanti ai consoli, secondo una formula, </a:t>
            </a:r>
            <a:r>
              <a:rPr lang="it-IT" b="1" dirty="0">
                <a:solidFill>
                  <a:srgbClr val="FF0000"/>
                </a:solidFill>
                <a:effectLst>
                  <a:outerShdw blurRad="38100" dist="38100" dir="2700000" algn="tl">
                    <a:srgbClr val="000000">
                      <a:alpha val="43137"/>
                    </a:srgbClr>
                  </a:outerShdw>
                </a:effectLst>
                <a:latin typeface="Times New Roman" pitchFamily="18" charset="0"/>
              </a:rPr>
              <a:t>che non  avrebbero speso più di 120 assi per ciascuna cena, escluso l’olio, il farro e il vino</a:t>
            </a:r>
            <a:r>
              <a:rPr lang="it-IT" b="1" dirty="0">
                <a:latin typeface="Times New Roman" pitchFamily="18" charset="0"/>
              </a:rPr>
              <a:t>; che avrebbero usato non vino di importazione ma vino locale; che non avrebbero disposto sulla tavola più di 100 libbre di argenteria. </a:t>
            </a:r>
          </a:p>
          <a:p>
            <a:pPr algn="just"/>
            <a:r>
              <a:rPr lang="it-IT" b="1" dirty="0">
                <a:latin typeface="Times New Roman" pitchFamily="18" charset="0"/>
              </a:rPr>
              <a:t>     Dopo questo decreto del Senato fu approvata </a:t>
            </a:r>
            <a:r>
              <a:rPr lang="it-IT" b="1" dirty="0">
                <a:solidFill>
                  <a:srgbClr val="FF0000"/>
                </a:solidFill>
                <a:effectLst>
                  <a:outerShdw blurRad="38100" dist="38100" dir="2700000" algn="tl">
                    <a:srgbClr val="000000">
                      <a:alpha val="43137"/>
                    </a:srgbClr>
                  </a:outerShdw>
                </a:effectLst>
                <a:latin typeface="Times New Roman" pitchFamily="18" charset="0"/>
              </a:rPr>
              <a:t>la legge </a:t>
            </a:r>
            <a:r>
              <a:rPr lang="it-IT" b="1" dirty="0" err="1">
                <a:solidFill>
                  <a:srgbClr val="FF0000"/>
                </a:solidFill>
                <a:effectLst>
                  <a:outerShdw blurRad="38100" dist="38100" dir="2700000" algn="tl">
                    <a:srgbClr val="000000">
                      <a:alpha val="43137"/>
                    </a:srgbClr>
                  </a:outerShdw>
                </a:effectLst>
                <a:latin typeface="Times New Roman" pitchFamily="18" charset="0"/>
              </a:rPr>
              <a:t>Fannia</a:t>
            </a:r>
            <a:r>
              <a:rPr lang="it-IT" b="1" dirty="0">
                <a:solidFill>
                  <a:srgbClr val="FF0000"/>
                </a:solidFill>
                <a:effectLst>
                  <a:outerShdw blurRad="38100" dist="38100" dir="2700000" algn="tl">
                    <a:srgbClr val="000000">
                      <a:alpha val="43137"/>
                    </a:srgbClr>
                  </a:outerShdw>
                </a:effectLst>
                <a:latin typeface="Times New Roman" pitchFamily="18" charset="0"/>
              </a:rPr>
              <a:t> che concesse di spendere al giorno durante i ludi Romani, come anche durante i ludi Plebei, i Saturnali e in alcuni altri giorni, 100 assi e  in altri dieci giorni di ciascun mese 30 assi, in tutti gli altri giorni 10 assi</a:t>
            </a:r>
            <a:r>
              <a:rPr lang="it-IT" b="1" u="sng" dirty="0">
                <a:latin typeface="Times New Roman" pitchFamily="18" charset="0"/>
              </a:rPr>
              <a:t>. </a:t>
            </a:r>
            <a:r>
              <a:rPr lang="it-IT" b="1" dirty="0" err="1">
                <a:latin typeface="Times New Roman" pitchFamily="18" charset="0"/>
              </a:rPr>
              <a:t>Lucilio</a:t>
            </a:r>
            <a:r>
              <a:rPr lang="it-IT" b="1" dirty="0">
                <a:latin typeface="Times New Roman" pitchFamily="18" charset="0"/>
              </a:rPr>
              <a:t> allude a questa legge </a:t>
            </a:r>
            <a:r>
              <a:rPr lang="it-IT" b="1" dirty="0" err="1">
                <a:latin typeface="Times New Roman" pitchFamily="18" charset="0"/>
              </a:rPr>
              <a:t>quandi</a:t>
            </a:r>
            <a:r>
              <a:rPr lang="it-IT" b="1" dirty="0">
                <a:latin typeface="Times New Roman" pitchFamily="18" charset="0"/>
              </a:rPr>
              <a:t> dice: “il misero </a:t>
            </a:r>
            <a:r>
              <a:rPr lang="it-IT" b="1" dirty="0" err="1">
                <a:latin typeface="Times New Roman" pitchFamily="18" charset="0"/>
              </a:rPr>
              <a:t>centassi</a:t>
            </a:r>
            <a:r>
              <a:rPr lang="it-IT" b="1" dirty="0">
                <a:latin typeface="Times New Roman" pitchFamily="18" charset="0"/>
              </a:rPr>
              <a:t> di </a:t>
            </a:r>
            <a:r>
              <a:rPr lang="it-IT" b="1" dirty="0" err="1">
                <a:latin typeface="Times New Roman" pitchFamily="18" charset="0"/>
              </a:rPr>
              <a:t>Fannio</a:t>
            </a:r>
            <a:r>
              <a:rPr lang="it-IT" b="1" dirty="0">
                <a:latin typeface="Times New Roman" pitchFamily="18" charset="0"/>
              </a:rPr>
              <a:t>”. A tale riguardo hanno sbagliato alcuni commentatori di </a:t>
            </a:r>
            <a:r>
              <a:rPr lang="it-IT" b="1" dirty="0" err="1">
                <a:latin typeface="Times New Roman" pitchFamily="18" charset="0"/>
              </a:rPr>
              <a:t>Lucilio</a:t>
            </a:r>
            <a:r>
              <a:rPr lang="it-IT" b="1" dirty="0">
                <a:latin typeface="Times New Roman" pitchFamily="18" charset="0"/>
              </a:rPr>
              <a:t> nel sostenere che nella legge </a:t>
            </a:r>
            <a:r>
              <a:rPr lang="it-IT" b="1" dirty="0" err="1">
                <a:latin typeface="Times New Roman" pitchFamily="18" charset="0"/>
              </a:rPr>
              <a:t>Fannia</a:t>
            </a:r>
            <a:r>
              <a:rPr lang="it-IT" b="1" dirty="0">
                <a:latin typeface="Times New Roman" pitchFamily="18" charset="0"/>
              </a:rPr>
              <a:t> i 100 assi fossero consentiti tutti i giorni. Come ho detto, infatti, </a:t>
            </a:r>
            <a:r>
              <a:rPr lang="it-IT" b="1" dirty="0" err="1">
                <a:latin typeface="Times New Roman" pitchFamily="18" charset="0"/>
              </a:rPr>
              <a:t>Fannio</a:t>
            </a:r>
            <a:r>
              <a:rPr lang="it-IT" b="1" dirty="0">
                <a:latin typeface="Times New Roman" pitchFamily="18" charset="0"/>
              </a:rPr>
              <a:t> stabilì 100 assi per alcuni giorni festivi e indicò quali fossero; invece, per tutti gli altri giorni fissò la spesa per alcuni a 30 assi, per gli altri a 10 assi.</a:t>
            </a:r>
          </a:p>
          <a:p>
            <a:pPr algn="just"/>
            <a:r>
              <a:rPr lang="it-IT" b="1" dirty="0">
                <a:latin typeface="Times New Roman" pitchFamily="18" charset="0"/>
              </a:rPr>
              <a:t>     Poi fu promulgata </a:t>
            </a:r>
            <a:r>
              <a:rPr lang="it-IT" b="1" dirty="0">
                <a:solidFill>
                  <a:srgbClr val="FF0000"/>
                </a:solidFill>
                <a:effectLst>
                  <a:outerShdw blurRad="38100" dist="38100" dir="2700000" algn="tl">
                    <a:srgbClr val="000000">
                      <a:alpha val="43137"/>
                    </a:srgbClr>
                  </a:outerShdw>
                </a:effectLst>
                <a:latin typeface="Times New Roman" pitchFamily="18" charset="0"/>
              </a:rPr>
              <a:t>la legge </a:t>
            </a:r>
            <a:r>
              <a:rPr lang="it-IT" b="1" dirty="0" err="1">
                <a:solidFill>
                  <a:srgbClr val="FF0000"/>
                </a:solidFill>
                <a:effectLst>
                  <a:outerShdw blurRad="38100" dist="38100" dir="2700000" algn="tl">
                    <a:srgbClr val="000000">
                      <a:alpha val="43137"/>
                    </a:srgbClr>
                  </a:outerShdw>
                </a:effectLst>
                <a:latin typeface="Times New Roman" pitchFamily="18" charset="0"/>
              </a:rPr>
              <a:t>Licinia</a:t>
            </a:r>
            <a:r>
              <a:rPr lang="it-IT" b="1" dirty="0">
                <a:solidFill>
                  <a:srgbClr val="FF0000"/>
                </a:solidFill>
                <a:effectLst>
                  <a:outerShdw blurRad="38100" dist="38100" dir="2700000" algn="tl">
                    <a:srgbClr val="000000">
                      <a:alpha val="43137"/>
                    </a:srgbClr>
                  </a:outerShdw>
                </a:effectLst>
                <a:latin typeface="Times New Roman" pitchFamily="18" charset="0"/>
              </a:rPr>
              <a:t> che, come la </a:t>
            </a:r>
            <a:r>
              <a:rPr lang="it-IT" b="1" dirty="0" err="1">
                <a:solidFill>
                  <a:srgbClr val="FF0000"/>
                </a:solidFill>
                <a:effectLst>
                  <a:outerShdw blurRad="38100" dist="38100" dir="2700000" algn="tl">
                    <a:srgbClr val="000000">
                      <a:alpha val="43137"/>
                    </a:srgbClr>
                  </a:outerShdw>
                </a:effectLst>
                <a:latin typeface="Times New Roman" pitchFamily="18" charset="0"/>
              </a:rPr>
              <a:t>Fannia</a:t>
            </a:r>
            <a:r>
              <a:rPr lang="it-IT" b="1" dirty="0">
                <a:latin typeface="Times New Roman" pitchFamily="18" charset="0"/>
              </a:rPr>
              <a:t>, avendo permesso in alcuni giorni 100 assi di spesa, </a:t>
            </a:r>
            <a:r>
              <a:rPr lang="it-IT" b="1" dirty="0">
                <a:solidFill>
                  <a:srgbClr val="FF0000"/>
                </a:solidFill>
                <a:effectLst>
                  <a:outerShdw blurRad="38100" dist="38100" dir="2700000" algn="tl">
                    <a:srgbClr val="000000">
                      <a:alpha val="43137"/>
                    </a:srgbClr>
                  </a:outerShdw>
                </a:effectLst>
                <a:latin typeface="Times New Roman" pitchFamily="18" charset="0"/>
              </a:rPr>
              <a:t>permise di spendere per le nozze 200 assi e stabilì per tutti gli altri giorni una spesa di 30 assi</a:t>
            </a:r>
            <a:r>
              <a:rPr lang="it-IT" b="1" dirty="0">
                <a:latin typeface="Times New Roman" pitchFamily="18" charset="0"/>
              </a:rPr>
              <a:t>; avendo stabilito per ogni giorno una determinata quantità di carne secca e di prodotti conservati in salamoia, ciò che invece fosse stato prodotto dalla terra, dalle viti, dagli alberi, era consentito liberamente e senza alcuna limitazione.</a:t>
            </a:r>
            <a:r>
              <a:rPr lang="it-IT"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Il processo agli Scipioni</a:t>
            </a:r>
          </a:p>
        </p:txBody>
      </p:sp>
      <p:sp>
        <p:nvSpPr>
          <p:cNvPr id="74755" name="Rectangle 3"/>
          <p:cNvSpPr>
            <a:spLocks noChangeArrowheads="1"/>
          </p:cNvSpPr>
          <p:nvPr/>
        </p:nvSpPr>
        <p:spPr bwMode="auto">
          <a:xfrm>
            <a:off x="242888" y="1096963"/>
            <a:ext cx="8634412" cy="4524375"/>
          </a:xfrm>
          <a:prstGeom prst="rect">
            <a:avLst/>
          </a:prstGeom>
          <a:solidFill>
            <a:srgbClr val="FFFF99"/>
          </a:solidFill>
          <a:ln w="38100">
            <a:solidFill>
              <a:srgbClr val="808000"/>
            </a:solidFill>
            <a:miter lim="800000"/>
            <a:headEnd/>
            <a:tailEnd/>
          </a:ln>
          <a:effectLst/>
        </p:spPr>
        <p:txBody>
          <a:bodyPr anchor="ctr">
            <a:spAutoFit/>
          </a:bodyPr>
          <a:lstStyle/>
          <a:p>
            <a:pPr algn="just"/>
            <a:r>
              <a:rPr lang="it-IT" b="1" dirty="0">
                <a:latin typeface="Times New Roman" pitchFamily="18" charset="0"/>
              </a:rPr>
              <a:t> “</a:t>
            </a:r>
            <a:r>
              <a:rPr lang="it-IT" b="1" dirty="0">
                <a:solidFill>
                  <a:srgbClr val="7030A0"/>
                </a:solidFill>
                <a:effectLst>
                  <a:outerShdw blurRad="38100" dist="38100" dir="2700000" algn="tl">
                    <a:srgbClr val="000000">
                      <a:alpha val="43137"/>
                    </a:srgbClr>
                  </a:outerShdw>
                </a:effectLst>
                <a:latin typeface="Times New Roman" pitchFamily="18" charset="0"/>
              </a:rPr>
              <a:t>rendere il più possibile collegiale la gestione del potere e impedire carriere eccezionali come quelle di Scipione Africano o di Tito </a:t>
            </a:r>
            <a:r>
              <a:rPr lang="it-IT" b="1" dirty="0" err="1">
                <a:solidFill>
                  <a:srgbClr val="7030A0"/>
                </a:solidFill>
                <a:effectLst>
                  <a:outerShdw blurRad="38100" dist="38100" dir="2700000" algn="tl">
                    <a:srgbClr val="000000">
                      <a:alpha val="43137"/>
                    </a:srgbClr>
                  </a:outerShdw>
                </a:effectLst>
                <a:latin typeface="Times New Roman" pitchFamily="18" charset="0"/>
              </a:rPr>
              <a:t>Quinzio</a:t>
            </a:r>
            <a:r>
              <a:rPr lang="it-IT" b="1" dirty="0">
                <a:solidFill>
                  <a:srgbClr val="7030A0"/>
                </a:solidFill>
                <a:effectLst>
                  <a:outerShdw blurRad="38100" dist="38100" dir="2700000" algn="tl">
                    <a:srgbClr val="000000">
                      <a:alpha val="43137"/>
                    </a:srgbClr>
                  </a:outerShdw>
                </a:effectLst>
                <a:latin typeface="Times New Roman" pitchFamily="18" charset="0"/>
              </a:rPr>
              <a:t> </a:t>
            </a:r>
            <a:r>
              <a:rPr lang="it-IT" b="1" dirty="0" err="1">
                <a:solidFill>
                  <a:srgbClr val="7030A0"/>
                </a:solidFill>
                <a:effectLst>
                  <a:outerShdw blurRad="38100" dist="38100" dir="2700000" algn="tl">
                    <a:srgbClr val="000000">
                      <a:alpha val="43137"/>
                    </a:srgbClr>
                  </a:outerShdw>
                </a:effectLst>
                <a:latin typeface="Times New Roman" pitchFamily="18" charset="0"/>
              </a:rPr>
              <a:t>Flaminino</a:t>
            </a:r>
            <a:r>
              <a:rPr lang="it-IT" b="1" dirty="0">
                <a:latin typeface="Times New Roman" pitchFamily="18" charset="0"/>
              </a:rPr>
              <a:t>.”</a:t>
            </a:r>
          </a:p>
          <a:p>
            <a:pPr algn="just"/>
            <a:endParaRPr lang="it-IT" b="1" dirty="0">
              <a:latin typeface="Times New Roman" pitchFamily="18" charset="0"/>
            </a:endParaRPr>
          </a:p>
          <a:p>
            <a:pPr algn="just"/>
            <a:r>
              <a:rPr lang="it-IT" b="1" dirty="0">
                <a:latin typeface="Times New Roman" pitchFamily="18" charset="0"/>
              </a:rPr>
              <a:t>     Per ottenere ciò si aumenta nel 198 il numero dei pretori a sei: i due nuovi pretori sono incaricati del governo delle due nuove province spagnole. Si evita in questo modo di ricorrere a proroghe dei comandi.</a:t>
            </a:r>
          </a:p>
          <a:p>
            <a:pPr algn="just"/>
            <a:r>
              <a:rPr lang="it-IT" b="1" dirty="0">
                <a:latin typeface="Times New Roman" pitchFamily="18" charset="0"/>
              </a:rPr>
              <a:t>     Nel 181 si introduce un sistema di alternanza, con quattro e sei pretori ad anni alterni (legge </a:t>
            </a:r>
            <a:r>
              <a:rPr lang="it-IT" b="1" dirty="0" err="1">
                <a:latin typeface="Times New Roman" pitchFamily="18" charset="0"/>
              </a:rPr>
              <a:t>Baebia</a:t>
            </a:r>
            <a:r>
              <a:rPr lang="it-IT" b="1" dirty="0">
                <a:latin typeface="Times New Roman" pitchFamily="18" charset="0"/>
              </a:rPr>
              <a:t>). Nello stesso anno si introducono norme contro i brogli elettorali (legge Cornelia </a:t>
            </a:r>
            <a:r>
              <a:rPr lang="it-IT" b="1" dirty="0" err="1">
                <a:latin typeface="Times New Roman" pitchFamily="18" charset="0"/>
              </a:rPr>
              <a:t>Baebia</a:t>
            </a:r>
            <a:r>
              <a:rPr lang="it-IT" b="1" dirty="0">
                <a:latin typeface="Times New Roman" pitchFamily="18" charset="0"/>
              </a:rPr>
              <a:t> </a:t>
            </a:r>
            <a:r>
              <a:rPr lang="it-IT" b="1" i="1" dirty="0">
                <a:latin typeface="Times New Roman" pitchFamily="18" charset="0"/>
              </a:rPr>
              <a:t>de </a:t>
            </a:r>
            <a:r>
              <a:rPr lang="it-IT" b="1" i="1" dirty="0" err="1">
                <a:latin typeface="Times New Roman" pitchFamily="18" charset="0"/>
              </a:rPr>
              <a:t>ambitu</a:t>
            </a:r>
            <a:r>
              <a:rPr lang="it-IT" b="1" dirty="0">
                <a:latin typeface="Times New Roman" pitchFamily="18" charset="0"/>
              </a:rPr>
              <a:t>).</a:t>
            </a:r>
          </a:p>
          <a:p>
            <a:pPr algn="just"/>
            <a:r>
              <a:rPr lang="it-IT" b="1" dirty="0">
                <a:latin typeface="Times New Roman" pitchFamily="18" charset="0"/>
              </a:rPr>
              <a:t>    Nel 180  il tribuno della plebe Lucio </a:t>
            </a:r>
            <a:r>
              <a:rPr lang="it-IT" b="1" dirty="0" err="1">
                <a:latin typeface="Times New Roman" pitchFamily="18" charset="0"/>
              </a:rPr>
              <a:t>Villio</a:t>
            </a:r>
            <a:r>
              <a:rPr lang="it-IT" b="1" dirty="0">
                <a:latin typeface="Times New Roman" pitchFamily="18" charset="0"/>
              </a:rPr>
              <a:t> propone una legge per regolare il </a:t>
            </a:r>
            <a:r>
              <a:rPr lang="it-IT" b="1" i="1" dirty="0">
                <a:latin typeface="Times New Roman" pitchFamily="18" charset="0"/>
              </a:rPr>
              <a:t>cursus honorum</a:t>
            </a:r>
            <a:r>
              <a:rPr lang="it-IT" b="1" dirty="0">
                <a:latin typeface="Times New Roman" pitchFamily="18" charset="0"/>
              </a:rPr>
              <a:t> (legge </a:t>
            </a:r>
            <a:r>
              <a:rPr lang="it-IT" b="1" dirty="0" err="1">
                <a:latin typeface="Times New Roman" pitchFamily="18" charset="0"/>
              </a:rPr>
              <a:t>Villia</a:t>
            </a:r>
            <a:r>
              <a:rPr lang="it-IT" b="1" dirty="0">
                <a:latin typeface="Times New Roman" pitchFamily="18" charset="0"/>
              </a:rPr>
              <a:t>); essa stabilisce: un’età minima per edilità (37 anni), pretura (40), consolato (43) ed un intervallo di almeno due anni tra una carica e l’altra; per accedere al consolato è necessario avere rivestito la pretura; il consolato può essere iterato solo dopo un intervallo decennale (norma abolita nell’emergenza della guerra </a:t>
            </a:r>
            <a:r>
              <a:rPr lang="it-IT" b="1" dirty="0" err="1">
                <a:latin typeface="Times New Roman" pitchFamily="18" charset="0"/>
              </a:rPr>
              <a:t>annibalica</a:t>
            </a:r>
            <a:r>
              <a:rPr lang="it-IT" b="1" dirty="0">
                <a:latin typeface="Times New Roman" pitchFamily="18" charset="0"/>
              </a:rPr>
              <a:t>).</a:t>
            </a:r>
          </a:p>
          <a:p>
            <a:pPr algn="just"/>
            <a:r>
              <a:rPr lang="it-IT" b="1" dirty="0">
                <a:latin typeface="Times New Roman" pitchFamily="18" charset="0"/>
              </a:rPr>
              <a:t>     Nel 152  è vietata l’iterazione del consolato.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Perseo"/>
          <p:cNvPicPr>
            <a:picLocks noChangeAspect="1" noChangeArrowheads="1"/>
          </p:cNvPicPr>
          <p:nvPr/>
        </p:nvPicPr>
        <p:blipFill>
          <a:blip r:embed="rId3" cstate="print"/>
          <a:srcRect/>
          <a:stretch>
            <a:fillRect/>
          </a:stretch>
        </p:blipFill>
        <p:spPr bwMode="auto">
          <a:xfrm>
            <a:off x="4906963" y="1270000"/>
            <a:ext cx="3968750" cy="1960563"/>
          </a:xfrm>
          <a:prstGeom prst="rect">
            <a:avLst/>
          </a:prstGeom>
          <a:noFill/>
          <a:ln w="38100">
            <a:solidFill>
              <a:srgbClr val="808000"/>
            </a:solidFill>
            <a:miter lim="800000"/>
            <a:headEnd/>
            <a:tailEnd/>
          </a:ln>
        </p:spPr>
      </p:pic>
      <p:sp>
        <p:nvSpPr>
          <p:cNvPr id="29704" name="Text Box 8"/>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terza guerra macedonica (171-167)</a:t>
            </a:r>
          </a:p>
        </p:txBody>
      </p:sp>
      <p:sp>
        <p:nvSpPr>
          <p:cNvPr id="29705" name="Text Box 9"/>
          <p:cNvSpPr txBox="1">
            <a:spLocks noChangeArrowheads="1"/>
          </p:cNvSpPr>
          <p:nvPr/>
        </p:nvSpPr>
        <p:spPr bwMode="auto">
          <a:xfrm>
            <a:off x="5549900" y="3173413"/>
            <a:ext cx="928688" cy="422275"/>
          </a:xfrm>
          <a:prstGeom prst="rect">
            <a:avLst/>
          </a:prstGeom>
          <a:solidFill>
            <a:srgbClr val="CCFFCC"/>
          </a:solidFill>
          <a:ln w="25400">
            <a:solidFill>
              <a:srgbClr val="FFFF00"/>
            </a:solidFill>
            <a:miter lim="800000"/>
            <a:headEnd/>
            <a:tailEnd/>
          </a:ln>
          <a:effectLst/>
        </p:spPr>
        <p:txBody>
          <a:bodyPr wrap="none">
            <a:spAutoFit/>
          </a:bodyPr>
          <a:lstStyle/>
          <a:p>
            <a:r>
              <a:rPr lang="it-IT" sz="2000" b="1">
                <a:latin typeface="Times New Roman" pitchFamily="18" charset="0"/>
              </a:rPr>
              <a:t>Perseo</a:t>
            </a:r>
          </a:p>
        </p:txBody>
      </p:sp>
      <p:sp>
        <p:nvSpPr>
          <p:cNvPr id="29706" name="Rectangle 10"/>
          <p:cNvSpPr>
            <a:spLocks noChangeArrowheads="1"/>
          </p:cNvSpPr>
          <p:nvPr/>
        </p:nvSpPr>
        <p:spPr bwMode="auto">
          <a:xfrm>
            <a:off x="231775" y="1211263"/>
            <a:ext cx="4324350" cy="2327275"/>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a:latin typeface="Times New Roman" pitchFamily="18" charset="0"/>
              </a:rPr>
              <a:t>179: muore Filippo V di Macedonia; gli succede il figlio Perseo.</a:t>
            </a:r>
          </a:p>
          <a:p>
            <a:pPr algn="just"/>
            <a:r>
              <a:rPr lang="it-IT" b="1">
                <a:latin typeface="Times New Roman" pitchFamily="18" charset="0"/>
              </a:rPr>
              <a:t>172: Eumene II di Pergano accusa Perseo di preparare una guerra contro Roma.</a:t>
            </a:r>
          </a:p>
          <a:p>
            <a:pPr algn="just"/>
            <a:r>
              <a:rPr lang="it-IT" b="1">
                <a:latin typeface="Times New Roman" pitchFamily="18" charset="0"/>
              </a:rPr>
              <a:t>171: Roma dichiara guerra a Perseo. Con Perseo si schierano il regno di Epiro ed il regno di Illiria; Rodi cerca di fare opera di mediazione.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Grecia in età ellenistica"/>
          <p:cNvPicPr>
            <a:picLocks noChangeAspect="1" noChangeArrowheads="1"/>
          </p:cNvPicPr>
          <p:nvPr/>
        </p:nvPicPr>
        <p:blipFill>
          <a:blip r:embed="rId3" cstate="print"/>
          <a:srcRect/>
          <a:stretch>
            <a:fillRect/>
          </a:stretch>
        </p:blipFill>
        <p:spPr bwMode="auto">
          <a:xfrm>
            <a:off x="2273300" y="466725"/>
            <a:ext cx="6870700" cy="6391275"/>
          </a:xfrm>
          <a:prstGeom prst="rect">
            <a:avLst/>
          </a:prstGeom>
          <a:noFill/>
          <a:ln w="38100">
            <a:solidFill>
              <a:srgbClr val="808000"/>
            </a:solidFill>
            <a:miter lim="800000"/>
            <a:headEnd/>
            <a:tailEnd/>
          </a:ln>
        </p:spPr>
      </p:pic>
      <p:pic>
        <p:nvPicPr>
          <p:cNvPr id="75779" name="Picture 3" descr="Perseo"/>
          <p:cNvPicPr>
            <a:picLocks noChangeAspect="1" noChangeArrowheads="1"/>
          </p:cNvPicPr>
          <p:nvPr/>
        </p:nvPicPr>
        <p:blipFill>
          <a:blip r:embed="rId4" cstate="print"/>
          <a:srcRect/>
          <a:stretch>
            <a:fillRect/>
          </a:stretch>
        </p:blipFill>
        <p:spPr bwMode="auto">
          <a:xfrm>
            <a:off x="0" y="3926115"/>
            <a:ext cx="3968750" cy="1960563"/>
          </a:xfrm>
          <a:prstGeom prst="rect">
            <a:avLst/>
          </a:prstGeom>
          <a:noFill/>
          <a:ln w="38100">
            <a:solidFill>
              <a:srgbClr val="808000"/>
            </a:solidFill>
            <a:miter lim="800000"/>
            <a:headEnd/>
            <a:tailEnd/>
          </a:ln>
        </p:spPr>
      </p:pic>
      <p:sp>
        <p:nvSpPr>
          <p:cNvPr id="75780" name="AutoShape 4"/>
          <p:cNvSpPr>
            <a:spLocks noChangeArrowheads="1"/>
          </p:cNvSpPr>
          <p:nvPr/>
        </p:nvSpPr>
        <p:spPr bwMode="auto">
          <a:xfrm>
            <a:off x="5680075" y="1762125"/>
            <a:ext cx="304800" cy="273050"/>
          </a:xfrm>
          <a:prstGeom prst="irregularSeal2">
            <a:avLst/>
          </a:prstGeom>
          <a:solidFill>
            <a:schemeClr val="tx1"/>
          </a:solidFill>
          <a:ln w="9525">
            <a:solidFill>
              <a:schemeClr val="tx1"/>
            </a:solidFill>
            <a:miter lim="800000"/>
            <a:headEnd/>
            <a:tailEnd/>
          </a:ln>
          <a:effectLst/>
        </p:spPr>
        <p:txBody>
          <a:bodyPr wrap="none" anchor="ctr"/>
          <a:lstStyle/>
          <a:p>
            <a:endParaRPr lang="it-IT"/>
          </a:p>
        </p:txBody>
      </p:sp>
      <p:sp>
        <p:nvSpPr>
          <p:cNvPr id="75781" name="Text Box 5"/>
          <p:cNvSpPr txBox="1">
            <a:spLocks noChangeArrowheads="1"/>
          </p:cNvSpPr>
          <p:nvPr/>
        </p:nvSpPr>
        <p:spPr bwMode="auto">
          <a:xfrm>
            <a:off x="1954668" y="174172"/>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terza guerra macedonica (171-167)</a:t>
            </a:r>
          </a:p>
        </p:txBody>
      </p:sp>
      <p:sp>
        <p:nvSpPr>
          <p:cNvPr id="75782" name="Text Box 6"/>
          <p:cNvSpPr txBox="1">
            <a:spLocks noChangeArrowheads="1"/>
          </p:cNvSpPr>
          <p:nvPr/>
        </p:nvSpPr>
        <p:spPr bwMode="auto">
          <a:xfrm>
            <a:off x="920750" y="5916613"/>
            <a:ext cx="928688" cy="422275"/>
          </a:xfrm>
          <a:prstGeom prst="rect">
            <a:avLst/>
          </a:prstGeom>
          <a:solidFill>
            <a:srgbClr val="CCFFCC"/>
          </a:solidFill>
          <a:ln w="25400">
            <a:solidFill>
              <a:srgbClr val="FFFF00"/>
            </a:solidFill>
            <a:miter lim="800000"/>
            <a:headEnd/>
            <a:tailEnd/>
          </a:ln>
          <a:effectLst/>
        </p:spPr>
        <p:txBody>
          <a:bodyPr wrap="none">
            <a:spAutoFit/>
          </a:bodyPr>
          <a:lstStyle/>
          <a:p>
            <a:r>
              <a:rPr lang="it-IT" sz="2000" b="1">
                <a:latin typeface="Times New Roman" pitchFamily="18" charset="0"/>
              </a:rPr>
              <a:t>Perseo</a:t>
            </a:r>
          </a:p>
        </p:txBody>
      </p:sp>
      <p:sp>
        <p:nvSpPr>
          <p:cNvPr id="75783" name="Rectangle 7"/>
          <p:cNvSpPr>
            <a:spLocks noChangeArrowheads="1"/>
          </p:cNvSpPr>
          <p:nvPr/>
        </p:nvSpPr>
        <p:spPr bwMode="auto">
          <a:xfrm>
            <a:off x="217488" y="989013"/>
            <a:ext cx="4324350" cy="1228725"/>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a:latin typeface="Times New Roman" pitchFamily="18" charset="0"/>
              </a:rPr>
              <a:t>168: la conduzione della guerra è affidata a Lucio Emilio Paolo.</a:t>
            </a:r>
          </a:p>
          <a:p>
            <a:pPr algn="just"/>
            <a:r>
              <a:rPr lang="it-IT" b="1">
                <a:latin typeface="Times New Roman" pitchFamily="18" charset="0"/>
              </a:rPr>
              <a:t>167: Perseo è sconfitto a Pidna e costretto alla resa.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5"/>
          <p:cNvSpPr txBox="1">
            <a:spLocks noChangeArrowheads="1"/>
          </p:cNvSpPr>
          <p:nvPr/>
        </p:nvSpPr>
        <p:spPr bwMode="auto">
          <a:xfrm>
            <a:off x="1722438" y="174625"/>
            <a:ext cx="57340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terza guerra macedonica (171-167)</a:t>
            </a:r>
          </a:p>
        </p:txBody>
      </p:sp>
      <p:sp>
        <p:nvSpPr>
          <p:cNvPr id="76807" name="Rectangle 7"/>
          <p:cNvSpPr>
            <a:spLocks noChangeArrowheads="1"/>
          </p:cNvSpPr>
          <p:nvPr/>
        </p:nvSpPr>
        <p:spPr bwMode="auto">
          <a:xfrm>
            <a:off x="217488" y="1841500"/>
            <a:ext cx="8664575" cy="2876550"/>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b="1" dirty="0">
                <a:solidFill>
                  <a:srgbClr val="FFFF00"/>
                </a:solidFill>
                <a:effectLst>
                  <a:outerShdw blurRad="38100" dist="38100" dir="2700000" algn="tl">
                    <a:srgbClr val="000000">
                      <a:alpha val="43137"/>
                    </a:srgbClr>
                  </a:outerShdw>
                </a:effectLst>
                <a:latin typeface="Times New Roman" pitchFamily="18" charset="0"/>
              </a:rPr>
              <a:t>     Al termine del conflitto la Macedonia viene divisa in quattro repubbliche indipendenti</a:t>
            </a:r>
            <a:r>
              <a:rPr lang="it-IT" b="1" dirty="0">
                <a:latin typeface="Times New Roman" pitchFamily="18" charset="0"/>
              </a:rPr>
              <a:t>; le miniere d’oro e d’argento, che facevano parte del demanio regio, diventano proprietà dello stato romano che decide per la loro chiusura.</a:t>
            </a:r>
          </a:p>
          <a:p>
            <a:pPr algn="just"/>
            <a:r>
              <a:rPr lang="it-IT" b="1" dirty="0">
                <a:latin typeface="Times New Roman" pitchFamily="18" charset="0"/>
              </a:rPr>
              <a:t>     Sorte analoga tocca al </a:t>
            </a:r>
            <a:r>
              <a:rPr lang="it-IT" b="1" dirty="0">
                <a:solidFill>
                  <a:srgbClr val="FFFF00"/>
                </a:solidFill>
                <a:latin typeface="Times New Roman" pitchFamily="18" charset="0"/>
              </a:rPr>
              <a:t>regno illirico, diviso in tre repubbliche</a:t>
            </a:r>
            <a:r>
              <a:rPr lang="it-IT" b="1" dirty="0">
                <a:latin typeface="Times New Roman" pitchFamily="18" charset="0"/>
              </a:rPr>
              <a:t>.</a:t>
            </a:r>
          </a:p>
          <a:p>
            <a:pPr algn="just"/>
            <a:r>
              <a:rPr lang="it-IT" b="1" dirty="0">
                <a:solidFill>
                  <a:srgbClr val="FFFF00"/>
                </a:solidFill>
                <a:latin typeface="Times New Roman" pitchFamily="18" charset="0"/>
              </a:rPr>
              <a:t>    150.000 Molossi furono trasformati in schiavi</a:t>
            </a:r>
            <a:r>
              <a:rPr lang="it-IT" b="1" dirty="0">
                <a:latin typeface="Times New Roman" pitchFamily="18" charset="0"/>
              </a:rPr>
              <a:t>.</a:t>
            </a:r>
          </a:p>
          <a:p>
            <a:pPr algn="just"/>
            <a:r>
              <a:rPr lang="it-IT" b="1" dirty="0">
                <a:latin typeface="Times New Roman" pitchFamily="18" charset="0"/>
              </a:rPr>
              <a:t>     </a:t>
            </a:r>
            <a:r>
              <a:rPr lang="it-IT" b="1" dirty="0">
                <a:solidFill>
                  <a:srgbClr val="FFFF00"/>
                </a:solidFill>
                <a:latin typeface="Times New Roman" pitchFamily="18" charset="0"/>
              </a:rPr>
              <a:t>Rodi, che aveva cercato di mediare tra Roma e Perseo, viene colpita con l’apertura di un porto franco a Delo</a:t>
            </a:r>
            <a:r>
              <a:rPr lang="it-IT" b="1" dirty="0">
                <a:latin typeface="Times New Roman" pitchFamily="18" charset="0"/>
              </a:rPr>
              <a:t>, ove nel giro di pochi anni si sposta  il grosso del traffico commerciale mediterraneo.</a:t>
            </a:r>
          </a:p>
          <a:p>
            <a:pPr algn="just"/>
            <a:r>
              <a:rPr lang="it-IT" b="1" dirty="0">
                <a:latin typeface="Times New Roman" pitchFamily="18" charset="0"/>
              </a:rPr>
              <a:t>     </a:t>
            </a:r>
            <a:r>
              <a:rPr lang="it-IT" b="1" dirty="0">
                <a:solidFill>
                  <a:srgbClr val="FFFF00"/>
                </a:solidFill>
                <a:latin typeface="Times New Roman" pitchFamily="18" charset="0"/>
              </a:rPr>
              <a:t>La Lega Achea</a:t>
            </a:r>
            <a:r>
              <a:rPr lang="it-IT" b="1" dirty="0">
                <a:latin typeface="Times New Roman" pitchFamily="18" charset="0"/>
              </a:rPr>
              <a:t>, che aveva ugualmente mostrato scarso entusiasmo per la causa romana, </a:t>
            </a:r>
            <a:r>
              <a:rPr lang="it-IT" b="1" dirty="0">
                <a:solidFill>
                  <a:srgbClr val="FFFF00"/>
                </a:solidFill>
                <a:latin typeface="Times New Roman" pitchFamily="18" charset="0"/>
              </a:rPr>
              <a:t>fu costretta a consegnare come ostaggi mille dei suoi più eminenti personaggi</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292100" y="1801813"/>
            <a:ext cx="8618538" cy="2876550"/>
          </a:xfrm>
          <a:prstGeom prst="rect">
            <a:avLst/>
          </a:prstGeom>
          <a:solidFill>
            <a:srgbClr val="CCFFFF"/>
          </a:solidFill>
          <a:ln w="38100">
            <a:solidFill>
              <a:srgbClr val="008000"/>
            </a:solidFill>
            <a:miter lim="800000"/>
            <a:headEnd/>
            <a:tailEnd/>
          </a:ln>
          <a:effectLst/>
        </p:spPr>
        <p:txBody>
          <a:bodyPr anchor="ctr">
            <a:spAutoFit/>
          </a:bodyPr>
          <a:lstStyle/>
          <a:p>
            <a:pPr algn="just"/>
            <a:r>
              <a:rPr lang="it-IT" b="1" dirty="0">
                <a:latin typeface="Times New Roman" pitchFamily="18" charset="0"/>
              </a:rPr>
              <a:t>    Gli anni tra la fine della prima guerra punica e la fine del conflitto </a:t>
            </a:r>
            <a:r>
              <a:rPr lang="it-IT" b="1" dirty="0" err="1">
                <a:latin typeface="Times New Roman" pitchFamily="18" charset="0"/>
              </a:rPr>
              <a:t>annibalico</a:t>
            </a:r>
            <a:r>
              <a:rPr lang="it-IT" b="1" dirty="0">
                <a:latin typeface="Times New Roman" pitchFamily="18" charset="0"/>
              </a:rPr>
              <a:t> vedono un momento di stanca della politica </a:t>
            </a:r>
            <a:r>
              <a:rPr lang="it-IT" b="1" dirty="0" err="1">
                <a:latin typeface="Times New Roman" pitchFamily="18" charset="0"/>
              </a:rPr>
              <a:t>coloniaria</a:t>
            </a:r>
            <a:r>
              <a:rPr lang="it-IT" b="1" dirty="0">
                <a:latin typeface="Times New Roman" pitchFamily="18" charset="0"/>
              </a:rPr>
              <a:t> romana. </a:t>
            </a:r>
          </a:p>
          <a:p>
            <a:pPr algn="just"/>
            <a:r>
              <a:rPr lang="it-IT" b="1" dirty="0">
                <a:latin typeface="Times New Roman" pitchFamily="18" charset="0"/>
              </a:rPr>
              <a:t>    </a:t>
            </a:r>
            <a:r>
              <a:rPr lang="it-IT" b="1" dirty="0">
                <a:solidFill>
                  <a:srgbClr val="FF0000"/>
                </a:solidFill>
                <a:effectLst>
                  <a:outerShdw blurRad="38100" dist="38100" dir="2700000" algn="tl">
                    <a:srgbClr val="000000">
                      <a:alpha val="43137"/>
                    </a:srgbClr>
                  </a:outerShdw>
                </a:effectLst>
                <a:latin typeface="Times New Roman" pitchFamily="18" charset="0"/>
              </a:rPr>
              <a:t>Finita la guerra Roma riprende la fondazione di colonie romane e latine secondo le linee collaudate nei due secoli precedenti; tuttavia le colonie di nuova fondazione stentano a decollare o addirittura a nascere</a:t>
            </a:r>
            <a:r>
              <a:rPr lang="it-IT" b="1" dirty="0">
                <a:latin typeface="Times New Roman" pitchFamily="18" charset="0"/>
              </a:rPr>
              <a:t>. Queste difficoltà sono da cercare nelle </a:t>
            </a:r>
            <a:r>
              <a:rPr lang="it-IT" b="1" dirty="0">
                <a:solidFill>
                  <a:srgbClr val="FF0000"/>
                </a:solidFill>
                <a:effectLst>
                  <a:outerShdw blurRad="38100" dist="38100" dir="2700000" algn="tl">
                    <a:srgbClr val="000000">
                      <a:alpha val="43137"/>
                    </a:srgbClr>
                  </a:outerShdw>
                </a:effectLst>
                <a:latin typeface="Times New Roman" pitchFamily="18" charset="0"/>
              </a:rPr>
              <a:t>nuove condizioni economiche e sociali </a:t>
            </a:r>
            <a:r>
              <a:rPr lang="it-IT" b="1" dirty="0">
                <a:latin typeface="Times New Roman" pitchFamily="18" charset="0"/>
              </a:rPr>
              <a:t>determinate dal lungo conflitto </a:t>
            </a:r>
            <a:r>
              <a:rPr lang="it-IT" b="1" dirty="0" err="1">
                <a:latin typeface="Times New Roman" pitchFamily="18" charset="0"/>
              </a:rPr>
              <a:t>annibalico</a:t>
            </a:r>
            <a:r>
              <a:rPr lang="it-IT" b="1" dirty="0">
                <a:latin typeface="Times New Roman" pitchFamily="18" charset="0"/>
              </a:rPr>
              <a:t>.</a:t>
            </a:r>
          </a:p>
          <a:p>
            <a:pPr algn="just"/>
            <a:r>
              <a:rPr lang="it-IT" b="1" dirty="0">
                <a:latin typeface="Times New Roman" pitchFamily="18" charset="0"/>
              </a:rPr>
              <a:t>     Segni di forte malessere nelle colonie latine si avvertono già nel pieno del conflitto, quando </a:t>
            </a:r>
            <a:r>
              <a:rPr lang="it-IT" b="1" dirty="0">
                <a:solidFill>
                  <a:srgbClr val="FF0000"/>
                </a:solidFill>
                <a:latin typeface="Times New Roman" pitchFamily="18" charset="0"/>
              </a:rPr>
              <a:t>12 colonie latine, nel 209 a.C., si rifiutano di dare a Roma i soldati ed il denaro dovuto secondo gli accordi presi, non avendo né gli uni né l’altro in quantità sufficiente.</a:t>
            </a:r>
            <a:r>
              <a:rPr lang="it-IT" b="1" dirty="0">
                <a:latin typeface="Times New Roman" pitchFamily="18" charset="0"/>
              </a:rPr>
              <a:t>  </a:t>
            </a:r>
            <a:r>
              <a:rPr lang="it-IT" dirty="0">
                <a:latin typeface="Times New Roman" pitchFamily="18" charset="0"/>
              </a:rPr>
              <a:t> </a:t>
            </a:r>
          </a:p>
        </p:txBody>
      </p:sp>
      <p:sp>
        <p:nvSpPr>
          <p:cNvPr id="80899" name="Text Box 3"/>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250825" y="1655763"/>
            <a:ext cx="8618538" cy="1778000"/>
          </a:xfrm>
          <a:prstGeom prst="rect">
            <a:avLst/>
          </a:prstGeom>
          <a:solidFill>
            <a:srgbClr val="00FF00"/>
          </a:solidFill>
          <a:ln w="38100">
            <a:solidFill>
              <a:srgbClr val="008000"/>
            </a:solidFill>
            <a:miter lim="800000"/>
            <a:headEnd/>
            <a:tailEnd/>
          </a:ln>
          <a:effectLst/>
        </p:spPr>
        <p:txBody>
          <a:bodyPr anchor="ctr">
            <a:spAutoFit/>
          </a:bodyPr>
          <a:lstStyle/>
          <a:p>
            <a:pPr algn="just"/>
            <a:r>
              <a:rPr lang="it-IT" b="1">
                <a:latin typeface="Times New Roman" pitchFamily="18" charset="0"/>
              </a:rPr>
              <a:t>     Nel 199 a.C. due altre colonie, Narnia e Cosa, lamentano di avere un numero di coloni inferiore al numero statutario.</a:t>
            </a:r>
            <a:r>
              <a:rPr lang="it-IT">
                <a:latin typeface="Times New Roman" pitchFamily="18" charset="0"/>
              </a:rPr>
              <a:t> </a:t>
            </a:r>
            <a:r>
              <a:rPr lang="it-IT" b="1">
                <a:latin typeface="Times New Roman" pitchFamily="18" charset="0"/>
              </a:rPr>
              <a:t>La richiesta avanzata da Narnia di ricevere nuovi coloni viene accolta da Roma, mentre i Cosani dovranno reiterare la loro richiesta nel 197 e solo allora riusciranno ad ottenere l’invio di mille nuovi coloni, reclutati però anche tra gli Italici, prova dello scarso interesse che si provava a Roma a trasferirsi in una colonia latina. </a:t>
            </a:r>
          </a:p>
        </p:txBody>
      </p:sp>
      <p:sp>
        <p:nvSpPr>
          <p:cNvPr id="82947" name="Text Box 3"/>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
        <p:nvSpPr>
          <p:cNvPr id="86019" name="Rectangle 3"/>
          <p:cNvSpPr>
            <a:spLocks noChangeArrowheads="1"/>
          </p:cNvSpPr>
          <p:nvPr/>
        </p:nvSpPr>
        <p:spPr bwMode="auto">
          <a:xfrm>
            <a:off x="263525" y="1241425"/>
            <a:ext cx="8618538" cy="2601913"/>
          </a:xfrm>
          <a:prstGeom prst="rect">
            <a:avLst/>
          </a:prstGeom>
          <a:solidFill>
            <a:srgbClr val="CCFFFF"/>
          </a:solidFill>
          <a:ln w="38100">
            <a:solidFill>
              <a:srgbClr val="008000"/>
            </a:solidFill>
            <a:miter lim="800000"/>
            <a:headEnd/>
            <a:tailEnd/>
          </a:ln>
          <a:effectLst/>
        </p:spPr>
        <p:txBody>
          <a:bodyPr anchor="ctr">
            <a:spAutoFit/>
          </a:bodyPr>
          <a:lstStyle/>
          <a:p>
            <a:pPr algn="just"/>
            <a:r>
              <a:rPr lang="it-IT" b="1" dirty="0">
                <a:latin typeface="Times New Roman" pitchFamily="18" charset="0"/>
              </a:rPr>
              <a:t>Tra il 197 ed il 184 Roma deduce un numero consistente di colonie di diritto romano applicando il tradizionale modello delle trecento famiglie di coloni. Tuttavia, che il clima fosse cambiato e che adesso la colonia di diritto romano avesse una maggiore attrattiva rispetto ad un secolo prima è ricavabile dalla richiesta avanzata dai cittadini di </a:t>
            </a:r>
            <a:r>
              <a:rPr lang="it-IT" b="1" dirty="0" err="1">
                <a:latin typeface="Times New Roman" pitchFamily="18" charset="0"/>
              </a:rPr>
              <a:t>Ferentino</a:t>
            </a:r>
            <a:r>
              <a:rPr lang="it-IT" b="1" dirty="0">
                <a:latin typeface="Times New Roman" pitchFamily="18" charset="0"/>
              </a:rPr>
              <a:t>, una città </a:t>
            </a:r>
            <a:r>
              <a:rPr lang="it-IT" b="1" dirty="0" err="1">
                <a:latin typeface="Times New Roman" pitchFamily="18" charset="0"/>
              </a:rPr>
              <a:t>ernica</a:t>
            </a:r>
            <a:r>
              <a:rPr lang="it-IT" b="1" dirty="0">
                <a:latin typeface="Times New Roman" pitchFamily="18" charset="0"/>
              </a:rPr>
              <a:t> alleata di Roma dal 306  a.C. e che in quella occasione aveva rifiutato la cittadinanza romana che gli era stata offerta, di potersi iscrivere nelle liste di reclutamento delle colonie da dedursi  nel 194  a.C. Questa loro richiesta venne accettata da Roma che tuttavia non accordò ai  coloni </a:t>
            </a:r>
            <a:r>
              <a:rPr lang="it-IT" b="1" dirty="0" err="1">
                <a:latin typeface="Times New Roman" pitchFamily="18" charset="0"/>
              </a:rPr>
              <a:t>ernici</a:t>
            </a:r>
            <a:r>
              <a:rPr lang="it-IT" b="1" dirty="0">
                <a:latin typeface="Times New Roman" pitchFamily="18" charset="0"/>
              </a:rPr>
              <a:t> la cittadinanza romana.</a:t>
            </a:r>
            <a:r>
              <a:rPr lang="it-IT" dirty="0">
                <a:latin typeface="Times New Roman" pitchFamily="18" charset="0"/>
              </a:rPr>
              <a:t> </a:t>
            </a:r>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
        <p:nvSpPr>
          <p:cNvPr id="87043" name="Rectangle 3"/>
          <p:cNvSpPr>
            <a:spLocks noChangeArrowheads="1"/>
          </p:cNvSpPr>
          <p:nvPr/>
        </p:nvSpPr>
        <p:spPr bwMode="auto">
          <a:xfrm>
            <a:off x="204788" y="1062038"/>
            <a:ext cx="4060825" cy="3425825"/>
          </a:xfrm>
          <a:prstGeom prst="rect">
            <a:avLst/>
          </a:prstGeom>
          <a:solidFill>
            <a:srgbClr val="CCFFFF"/>
          </a:solidFill>
          <a:ln w="38100">
            <a:solidFill>
              <a:srgbClr val="008000"/>
            </a:solidFill>
            <a:miter lim="800000"/>
            <a:headEnd/>
            <a:tailEnd/>
          </a:ln>
          <a:effectLst/>
        </p:spPr>
        <p:txBody>
          <a:bodyPr anchor="ctr">
            <a:spAutoFit/>
          </a:bodyPr>
          <a:lstStyle/>
          <a:p>
            <a:pPr algn="just"/>
            <a:r>
              <a:rPr lang="it-IT" b="1">
                <a:latin typeface="Times New Roman" pitchFamily="18" charset="0"/>
              </a:rPr>
              <a:t>Nel 197 a.C., il tribuno della plebe G. Atinio presenta alla plebe la richiesta della deduzione di cinque colonie romane (</a:t>
            </a:r>
            <a:r>
              <a:rPr lang="it-IT" b="1" i="1">
                <a:latin typeface="Times New Roman" pitchFamily="18" charset="0"/>
              </a:rPr>
              <a:t>Volturnum</a:t>
            </a:r>
            <a:r>
              <a:rPr lang="it-IT" b="1">
                <a:latin typeface="Times New Roman" pitchFamily="18" charset="0"/>
              </a:rPr>
              <a:t>, </a:t>
            </a:r>
            <a:r>
              <a:rPr lang="it-IT" b="1" i="1">
                <a:latin typeface="Times New Roman" pitchFamily="18" charset="0"/>
              </a:rPr>
              <a:t>Liternum</a:t>
            </a:r>
            <a:r>
              <a:rPr lang="it-IT" b="1">
                <a:latin typeface="Times New Roman" pitchFamily="18" charset="0"/>
              </a:rPr>
              <a:t>, </a:t>
            </a:r>
            <a:r>
              <a:rPr lang="it-IT" b="1" i="1">
                <a:latin typeface="Times New Roman" pitchFamily="18" charset="0"/>
              </a:rPr>
              <a:t>Puteoli</a:t>
            </a:r>
            <a:r>
              <a:rPr lang="it-IT" b="1">
                <a:latin typeface="Times New Roman" pitchFamily="18" charset="0"/>
              </a:rPr>
              <a:t>, </a:t>
            </a:r>
            <a:r>
              <a:rPr lang="it-IT" b="1" i="1">
                <a:latin typeface="Times New Roman" pitchFamily="18" charset="0"/>
              </a:rPr>
              <a:t>Salernum</a:t>
            </a:r>
            <a:r>
              <a:rPr lang="it-IT" b="1">
                <a:latin typeface="Times New Roman" pitchFamily="18" charset="0"/>
              </a:rPr>
              <a:t> e </a:t>
            </a:r>
            <a:r>
              <a:rPr lang="it-IT" b="1" i="1">
                <a:latin typeface="Times New Roman" pitchFamily="18" charset="0"/>
              </a:rPr>
              <a:t>Buxentum</a:t>
            </a:r>
            <a:r>
              <a:rPr lang="it-IT" b="1">
                <a:latin typeface="Times New Roman" pitchFamily="18" charset="0"/>
              </a:rPr>
              <a:t>) e nel 194, consoli Scipione l’Africano e Sempronio Longo, uno dei commissari nominati nel 197 a.C., si procede alla deduzione delle colonie già votate, alle quali ne sono aggiunte altre tre, </a:t>
            </a:r>
            <a:r>
              <a:rPr lang="it-IT" b="1" i="1">
                <a:latin typeface="Times New Roman" pitchFamily="18" charset="0"/>
              </a:rPr>
              <a:t>Sipontum</a:t>
            </a:r>
            <a:r>
              <a:rPr lang="it-IT" b="1">
                <a:latin typeface="Times New Roman" pitchFamily="18" charset="0"/>
              </a:rPr>
              <a:t> (in Apulia), </a:t>
            </a:r>
            <a:r>
              <a:rPr lang="it-IT" b="1" i="1">
                <a:latin typeface="Times New Roman" pitchFamily="18" charset="0"/>
              </a:rPr>
              <a:t>Tempsa</a:t>
            </a:r>
            <a:r>
              <a:rPr lang="it-IT" b="1">
                <a:latin typeface="Times New Roman" pitchFamily="18" charset="0"/>
              </a:rPr>
              <a:t> e </a:t>
            </a:r>
            <a:r>
              <a:rPr lang="it-IT" b="1" i="1">
                <a:latin typeface="Times New Roman" pitchFamily="18" charset="0"/>
              </a:rPr>
              <a:t>Croton</a:t>
            </a:r>
            <a:r>
              <a:rPr lang="it-IT" b="1">
                <a:latin typeface="Times New Roman" pitchFamily="18" charset="0"/>
              </a:rPr>
              <a:t> (nel Bruttium).     </a:t>
            </a:r>
          </a:p>
        </p:txBody>
      </p:sp>
      <p:pic>
        <p:nvPicPr>
          <p:cNvPr id="87044" name="Picture 4" descr="localizzazione colonie"/>
          <p:cNvPicPr>
            <a:picLocks noChangeAspect="1" noChangeArrowheads="1"/>
          </p:cNvPicPr>
          <p:nvPr/>
        </p:nvPicPr>
        <p:blipFill>
          <a:blip r:embed="rId3" cstate="print"/>
          <a:srcRect/>
          <a:stretch>
            <a:fillRect/>
          </a:stretch>
        </p:blipFill>
        <p:spPr bwMode="auto">
          <a:xfrm>
            <a:off x="4414838" y="1089025"/>
            <a:ext cx="4729162" cy="5768975"/>
          </a:xfrm>
          <a:prstGeom prst="rect">
            <a:avLst/>
          </a:prstGeom>
          <a:noFill/>
          <a:ln w="38100">
            <a:solidFill>
              <a:srgbClr val="339966"/>
            </a:solid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292100" y="1254125"/>
            <a:ext cx="8618538" cy="3975100"/>
          </a:xfrm>
          <a:prstGeom prst="rect">
            <a:avLst/>
          </a:prstGeom>
          <a:solidFill>
            <a:srgbClr val="99CCFF"/>
          </a:solidFill>
          <a:ln w="38100">
            <a:solidFill>
              <a:srgbClr val="008000"/>
            </a:solidFill>
            <a:miter lim="800000"/>
            <a:headEnd/>
            <a:tailEnd/>
          </a:ln>
          <a:effectLst/>
        </p:spPr>
        <p:txBody>
          <a:bodyPr anchor="ctr">
            <a:spAutoFit/>
          </a:bodyPr>
          <a:lstStyle/>
          <a:p>
            <a:pPr algn="just"/>
            <a:r>
              <a:rPr lang="it-IT" b="1">
                <a:latin typeface="Times New Roman" pitchFamily="18" charset="0"/>
              </a:rPr>
              <a:t>    Nel 187 a.C. tutti gli stati latini si lamentano con Roma  perché i censori romani avevano registrato come cittadini romani quei Latini che dalle loro comunità erano emigrati a Roma; il Senato accoglie le loro lamentele e decide il rimpatrio nelle comunità originarie di tutti coloro che fossero risultati iscritti in esse a partire dal 204 a.C.; decide, inoltre, norme più restrittive per la concessione della cittadinanza romana ai Latini, ed in particolare che chi volesse emigrare a Roma avrebbe dovuto lasciare un figlio in patria. </a:t>
            </a:r>
          </a:p>
          <a:p>
            <a:pPr algn="just"/>
            <a:r>
              <a:rPr lang="it-IT" b="1">
                <a:latin typeface="Times New Roman" pitchFamily="18" charset="0"/>
              </a:rPr>
              <a:t>    Le proteste delle comunità latine sono nuovamente presentate al Senato romano nel 178 a.C., segno che i provvedimenti legislativi decisi un decennio prima si erano rivelati inutili; alle proteste si aggiungono anche i Sanniti ed i Peligni, soci italici, che lamentano il trasferimento di ben quattromila delle loro famiglie in città latine. E’ evidente che si deva essere innescato un meccanismo attraverso il quale gli Italici tentano di ottenere attraverso il trasferimento nelle colonie latine la relativa cittadinanza ed i Latini, attraverso il trasferimento a Roma, la cittadinanza romana.</a:t>
            </a:r>
            <a:r>
              <a:rPr lang="it-IT"/>
              <a:t> </a:t>
            </a:r>
          </a:p>
        </p:txBody>
      </p:sp>
      <p:sp>
        <p:nvSpPr>
          <p:cNvPr id="81923" name="Text Box 3"/>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292100" y="1527175"/>
            <a:ext cx="8618538" cy="3425825"/>
          </a:xfrm>
          <a:prstGeom prst="rect">
            <a:avLst/>
          </a:prstGeom>
          <a:solidFill>
            <a:srgbClr val="CCFFFF"/>
          </a:solidFill>
          <a:ln w="38100">
            <a:solidFill>
              <a:srgbClr val="008000"/>
            </a:solidFill>
            <a:miter lim="800000"/>
            <a:headEnd/>
            <a:tailEnd/>
          </a:ln>
          <a:effectLst/>
        </p:spPr>
        <p:txBody>
          <a:bodyPr anchor="ctr">
            <a:spAutoFit/>
          </a:bodyPr>
          <a:lstStyle/>
          <a:p>
            <a:pPr algn="just"/>
            <a:r>
              <a:rPr lang="it-IT" b="1" dirty="0">
                <a:latin typeface="Times New Roman" pitchFamily="18" charset="0"/>
              </a:rPr>
              <a:t>    Le proteste del 187 e del 178 a.C. ebbero un riflesso anche nella politica </a:t>
            </a:r>
            <a:r>
              <a:rPr lang="it-IT" b="1" dirty="0" err="1">
                <a:latin typeface="Times New Roman" pitchFamily="18" charset="0"/>
              </a:rPr>
              <a:t>colonaria</a:t>
            </a:r>
            <a:r>
              <a:rPr lang="it-IT" b="1" dirty="0">
                <a:latin typeface="Times New Roman" pitchFamily="18" charset="0"/>
              </a:rPr>
              <a:t>: se le colonie del  194 prevedevano le tradizionali trecento famiglie, le colonie romane dedotte a </a:t>
            </a:r>
            <a:r>
              <a:rPr lang="it-IT" b="1" dirty="0" err="1">
                <a:latin typeface="Times New Roman" pitchFamily="18" charset="0"/>
              </a:rPr>
              <a:t>Mutina</a:t>
            </a:r>
            <a:r>
              <a:rPr lang="it-IT" b="1" dirty="0">
                <a:latin typeface="Times New Roman" pitchFamily="18" charset="0"/>
              </a:rPr>
              <a:t> e a Parma nel 183 a.C. sono composte da ben duemila coloni ciascuna. Nel 177 a.C. la colonia romana di </a:t>
            </a:r>
            <a:r>
              <a:rPr lang="it-IT" b="1" dirty="0" err="1">
                <a:latin typeface="Times New Roman" pitchFamily="18" charset="0"/>
              </a:rPr>
              <a:t>Luni</a:t>
            </a:r>
            <a:r>
              <a:rPr lang="it-IT" b="1" dirty="0">
                <a:latin typeface="Times New Roman" pitchFamily="18" charset="0"/>
              </a:rPr>
              <a:t> prevede ancora un contingente di duemila famiglie, ciascuna delle quali riceve un lotto di 51 iugeri e mezzo.  </a:t>
            </a:r>
            <a:r>
              <a:rPr lang="it-IT" b="1" dirty="0">
                <a:solidFill>
                  <a:srgbClr val="FF0000"/>
                </a:solidFill>
                <a:effectLst>
                  <a:outerShdw blurRad="38100" dist="38100" dir="2700000" algn="tl">
                    <a:srgbClr val="000000">
                      <a:alpha val="43137"/>
                    </a:srgbClr>
                  </a:outerShdw>
                </a:effectLst>
                <a:latin typeface="Times New Roman" pitchFamily="18" charset="0"/>
              </a:rPr>
              <a:t>L’aumento del numero dei coloni è da considerarsi un tentativo per bloccare da un lato il flusso migratorio a Roma; nel contempo, è stato posto in evidenza come Roma abbia tentato anche di limitare l’estensione della cittadinanza romana, permettendo la partecipazione alla nuova colonia anche a individui provenienti da colonie già esistenti</a:t>
            </a:r>
            <a:r>
              <a:rPr lang="it-IT" b="1" dirty="0">
                <a:latin typeface="Times New Roman" pitchFamily="18" charset="0"/>
              </a:rPr>
              <a:t>: nel caso di </a:t>
            </a:r>
            <a:r>
              <a:rPr lang="it-IT" b="1" dirty="0" err="1">
                <a:latin typeface="Times New Roman" pitchFamily="18" charset="0"/>
              </a:rPr>
              <a:t>Luni</a:t>
            </a:r>
            <a:r>
              <a:rPr lang="it-IT" b="1" dirty="0">
                <a:latin typeface="Times New Roman" pitchFamily="18" charset="0"/>
              </a:rPr>
              <a:t> sembra essere dimostrata la partecipazione al contingente </a:t>
            </a:r>
            <a:r>
              <a:rPr lang="it-IT" b="1" dirty="0" err="1">
                <a:latin typeface="Times New Roman" pitchFamily="18" charset="0"/>
              </a:rPr>
              <a:t>coloniario</a:t>
            </a:r>
            <a:r>
              <a:rPr lang="it-IT" b="1" dirty="0">
                <a:latin typeface="Times New Roman" pitchFamily="18" charset="0"/>
              </a:rPr>
              <a:t> di cittadini di </a:t>
            </a:r>
            <a:r>
              <a:rPr lang="it-IT" b="1" dirty="0" err="1" smtClean="0">
                <a:latin typeface="Times New Roman" pitchFamily="18" charset="0"/>
              </a:rPr>
              <a:t>Tarracina</a:t>
            </a:r>
            <a:r>
              <a:rPr lang="it-IT" b="1" dirty="0" smtClean="0">
                <a:latin typeface="Times New Roman" pitchFamily="18" charset="0"/>
              </a:rPr>
              <a:t> </a:t>
            </a:r>
            <a:r>
              <a:rPr lang="it-IT" b="1" dirty="0">
                <a:latin typeface="Times New Roman" pitchFamily="18" charset="0"/>
              </a:rPr>
              <a:t>(colonia del 329 a.C.) e di </a:t>
            </a:r>
            <a:r>
              <a:rPr lang="it-IT" b="1" dirty="0" err="1">
                <a:latin typeface="Times New Roman" pitchFamily="18" charset="0"/>
              </a:rPr>
              <a:t>Minturnae</a:t>
            </a:r>
            <a:r>
              <a:rPr lang="it-IT" b="1" dirty="0">
                <a:latin typeface="Times New Roman" pitchFamily="18" charset="0"/>
              </a:rPr>
              <a:t> (colonia nel 296).</a:t>
            </a:r>
            <a:r>
              <a:rPr lang="it-IT" dirty="0"/>
              <a:t>  </a:t>
            </a:r>
          </a:p>
        </p:txBody>
      </p:sp>
      <p:sp>
        <p:nvSpPr>
          <p:cNvPr id="84995" name="Text Box 3"/>
          <p:cNvSpPr txBox="1">
            <a:spLocks noChangeArrowheads="1"/>
          </p:cNvSpPr>
          <p:nvPr/>
        </p:nvSpPr>
        <p:spPr bwMode="auto">
          <a:xfrm>
            <a:off x="2389188" y="174625"/>
            <a:ext cx="4311650"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situazione in Italia</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localizzazione colonie"/>
          <p:cNvPicPr>
            <a:picLocks noChangeAspect="1" noChangeArrowheads="1"/>
          </p:cNvPicPr>
          <p:nvPr/>
        </p:nvPicPr>
        <p:blipFill>
          <a:blip r:embed="rId3" cstate="print"/>
          <a:srcRect/>
          <a:stretch>
            <a:fillRect/>
          </a:stretch>
        </p:blipFill>
        <p:spPr bwMode="auto">
          <a:xfrm>
            <a:off x="4144963" y="536575"/>
            <a:ext cx="4729162" cy="5768975"/>
          </a:xfrm>
          <a:prstGeom prst="rect">
            <a:avLst/>
          </a:prstGeom>
          <a:noFill/>
          <a:ln w="38100">
            <a:solidFill>
              <a:srgbClr val="339966"/>
            </a:solidFill>
            <a:miter lim="800000"/>
            <a:headEnd/>
            <a:tailEnd/>
          </a:ln>
        </p:spPr>
      </p:pic>
      <p:pic>
        <p:nvPicPr>
          <p:cNvPr id="79875" name="Picture 3" descr="colonie romane"/>
          <p:cNvPicPr>
            <a:picLocks noChangeAspect="1" noChangeArrowheads="1"/>
          </p:cNvPicPr>
          <p:nvPr/>
        </p:nvPicPr>
        <p:blipFill>
          <a:blip r:embed="rId4" cstate="print"/>
          <a:srcRect/>
          <a:stretch>
            <a:fillRect/>
          </a:stretch>
        </p:blipFill>
        <p:spPr bwMode="auto">
          <a:xfrm>
            <a:off x="268288" y="1358900"/>
            <a:ext cx="3584575" cy="4233863"/>
          </a:xfrm>
          <a:prstGeom prst="rect">
            <a:avLst/>
          </a:prstGeom>
          <a:noFill/>
          <a:ln w="38100">
            <a:solidFill>
              <a:srgbClr val="339966"/>
            </a:solid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5"/>
          <p:cNvSpPr txBox="1">
            <a:spLocks noChangeArrowheads="1"/>
          </p:cNvSpPr>
          <p:nvPr/>
        </p:nvSpPr>
        <p:spPr bwMode="auto">
          <a:xfrm>
            <a:off x="1677988" y="190500"/>
            <a:ext cx="5719762"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terza guerra punica (149-146)</a:t>
            </a:r>
          </a:p>
        </p:txBody>
      </p:sp>
      <p:sp>
        <p:nvSpPr>
          <p:cNvPr id="78854" name="Rectangle 6"/>
          <p:cNvSpPr>
            <a:spLocks noChangeArrowheads="1"/>
          </p:cNvSpPr>
          <p:nvPr/>
        </p:nvSpPr>
        <p:spPr bwMode="auto">
          <a:xfrm>
            <a:off x="249238" y="1701799"/>
            <a:ext cx="8560933" cy="1754326"/>
          </a:xfrm>
          <a:prstGeom prst="rect">
            <a:avLst/>
          </a:prstGeom>
          <a:solidFill>
            <a:srgbClr val="FF9900"/>
          </a:solidFill>
          <a:ln w="38100">
            <a:solidFill>
              <a:srgbClr val="008000"/>
            </a:solidFill>
            <a:miter lim="800000"/>
            <a:headEnd/>
            <a:tailEnd/>
          </a:ln>
          <a:effectLst/>
        </p:spPr>
        <p:txBody>
          <a:bodyPr wrap="square" anchor="ctr">
            <a:spAutoFit/>
          </a:bodyPr>
          <a:lstStyle/>
          <a:p>
            <a:pPr algn="just"/>
            <a:r>
              <a:rPr lang="it-IT" b="1" dirty="0">
                <a:latin typeface="Times New Roman" pitchFamily="18" charset="0"/>
              </a:rPr>
              <a:t>    149: Roma dichiara guerra a </a:t>
            </a:r>
            <a:r>
              <a:rPr lang="it-IT" b="1" dirty="0" err="1">
                <a:latin typeface="Times New Roman" pitchFamily="18" charset="0"/>
              </a:rPr>
              <a:t>Cartagine</a:t>
            </a:r>
            <a:r>
              <a:rPr lang="it-IT" b="1" dirty="0">
                <a:latin typeface="Times New Roman" pitchFamily="18" charset="0"/>
              </a:rPr>
              <a:t> con l’intenzione di distruggerla. </a:t>
            </a:r>
          </a:p>
          <a:p>
            <a:pPr algn="just"/>
            <a:r>
              <a:rPr lang="it-IT" b="1" dirty="0">
                <a:latin typeface="Times New Roman" pitchFamily="18" charset="0"/>
              </a:rPr>
              <a:t>    147: di fronte alla resistenza opposta dai Cartaginesi e alle perdite subite, il comando delle operazione è affidato a Publio Cornelio Scipione Emiliano. Eletto console nonostante non fosse ancora stato pretore, isola completamente la città.</a:t>
            </a:r>
          </a:p>
          <a:p>
            <a:pPr algn="just"/>
            <a:r>
              <a:rPr lang="it-IT" b="1" dirty="0">
                <a:latin typeface="Times New Roman" pitchFamily="18" charset="0"/>
              </a:rPr>
              <a:t>     146: </a:t>
            </a:r>
            <a:r>
              <a:rPr lang="it-IT" b="1" dirty="0" err="1">
                <a:latin typeface="Times New Roman" pitchFamily="18" charset="0"/>
              </a:rPr>
              <a:t>Cartagine</a:t>
            </a:r>
            <a:r>
              <a:rPr lang="it-IT" b="1" dirty="0">
                <a:latin typeface="Times New Roman" pitchFamily="18" charset="0"/>
              </a:rPr>
              <a:t> è espugnata e rasa la suolo; la popolazione </a:t>
            </a:r>
            <a:r>
              <a:rPr lang="it-IT" b="1" dirty="0" smtClean="0">
                <a:latin typeface="Times New Roman" pitchFamily="18" charset="0"/>
              </a:rPr>
              <a:t>venduta </a:t>
            </a:r>
            <a:r>
              <a:rPr lang="it-IT" b="1" dirty="0">
                <a:latin typeface="Times New Roman" pitchFamily="18" charset="0"/>
              </a:rPr>
              <a:t>schiava. Il territorio controllato dalla città punica viene trasformato in provincia (Africa). </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1677988" y="190500"/>
            <a:ext cx="5719762" cy="495300"/>
          </a:xfrm>
          <a:prstGeom prst="rect">
            <a:avLst/>
          </a:prstGeom>
          <a:solidFill>
            <a:srgbClr val="99CCFF"/>
          </a:solidFill>
          <a:ln w="38100">
            <a:solidFill>
              <a:srgbClr val="808000"/>
            </a:solidFill>
            <a:miter lim="800000"/>
            <a:headEnd/>
            <a:tailEnd/>
          </a:ln>
          <a:effectLst/>
        </p:spPr>
        <p:txBody>
          <a:bodyPr>
            <a:spAutoFit/>
          </a:bodyPr>
          <a:lstStyle/>
          <a:p>
            <a:pPr algn="ctr"/>
            <a:r>
              <a:rPr lang="it-IT" sz="2400" b="1" u="sng">
                <a:latin typeface="Times New Roman" pitchFamily="18" charset="0"/>
              </a:rPr>
              <a:t>La provincializzazione della  Macedonia  </a:t>
            </a:r>
          </a:p>
        </p:txBody>
      </p:sp>
      <p:sp>
        <p:nvSpPr>
          <p:cNvPr id="88067" name="Rectangle 3"/>
          <p:cNvSpPr>
            <a:spLocks noChangeArrowheads="1"/>
          </p:cNvSpPr>
          <p:nvPr/>
        </p:nvSpPr>
        <p:spPr bwMode="auto">
          <a:xfrm>
            <a:off x="249238" y="1158875"/>
            <a:ext cx="8618537" cy="2876550"/>
          </a:xfrm>
          <a:prstGeom prst="rect">
            <a:avLst/>
          </a:prstGeom>
          <a:solidFill>
            <a:srgbClr val="FFCC00"/>
          </a:solidFill>
          <a:ln w="38100">
            <a:solidFill>
              <a:srgbClr val="008000"/>
            </a:solidFill>
            <a:miter lim="800000"/>
            <a:headEnd/>
            <a:tailEnd/>
          </a:ln>
          <a:effectLst/>
        </p:spPr>
        <p:txBody>
          <a:bodyPr anchor="ctr">
            <a:spAutoFit/>
          </a:bodyPr>
          <a:lstStyle/>
          <a:p>
            <a:pPr algn="just"/>
            <a:r>
              <a:rPr lang="it-IT" b="1">
                <a:latin typeface="Times New Roman" pitchFamily="18" charset="0"/>
              </a:rPr>
              <a:t>    149: un sedicente figlio di Perseo, Andrisco, con l’appoggio dei Traci entra in Macedonia e si dichiara re.</a:t>
            </a:r>
          </a:p>
          <a:p>
            <a:pPr algn="just"/>
            <a:r>
              <a:rPr lang="it-IT" b="1">
                <a:latin typeface="Times New Roman" pitchFamily="18" charset="0"/>
              </a:rPr>
              <a:t>    148: a capo di un esercito di Traci e Macedoni, scende in Tessaglia e sconfigge una legione romana. Nello stesso anno è affrontato da Quinto Cecilio Metello a Pidna, sconfitto e ucciso. La Macedonia è trasformata in provincia.</a:t>
            </a:r>
          </a:p>
          <a:p>
            <a:pPr algn="just"/>
            <a:endParaRPr lang="it-IT" b="1">
              <a:latin typeface="Times New Roman" pitchFamily="18" charset="0"/>
            </a:endParaRPr>
          </a:p>
          <a:p>
            <a:pPr algn="just"/>
            <a:r>
              <a:rPr lang="it-IT" b="1">
                <a:latin typeface="Times New Roman" pitchFamily="18" charset="0"/>
              </a:rPr>
              <a:t>     146: La Lega Achea attacca Sparta contro il volere di Roma. Gli Achei sono sconfitti prima da Metello poi dal console Lucio Mummio. Corinto è data alle fiamme. La Grecia, ad eccezione delle città che non si erano ribellate a Roma (Atene, Sparta, la Lega Etolica), è aggregata alla provincia di Macedonia.</a:t>
            </a:r>
            <a:endParaRPr lang="it-IT"/>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ChangeArrowheads="1"/>
          </p:cNvSpPr>
          <p:nvPr/>
        </p:nvSpPr>
        <p:spPr bwMode="auto">
          <a:xfrm>
            <a:off x="217488" y="809625"/>
            <a:ext cx="8678862" cy="5006975"/>
          </a:xfrm>
          <a:prstGeom prst="rect">
            <a:avLst/>
          </a:prstGeom>
          <a:solidFill>
            <a:srgbClr val="CC99FF"/>
          </a:solidFill>
          <a:ln w="38100">
            <a:solidFill>
              <a:srgbClr val="808000"/>
            </a:solidFill>
            <a:miter lim="800000"/>
            <a:headEnd/>
            <a:tailEnd/>
          </a:ln>
          <a:effectLst/>
        </p:spPr>
        <p:txBody>
          <a:bodyPr anchor="ctr">
            <a:spAutoFit/>
          </a:bodyPr>
          <a:lstStyle/>
          <a:p>
            <a:pPr algn="just"/>
            <a:r>
              <a:rPr lang="it-IT" sz="2000" b="1">
                <a:latin typeface="Times New Roman" pitchFamily="18" charset="0"/>
              </a:rPr>
              <a:t>     Le province pagavano annualmente tributi in natura a Roma, sotto forma di partite di cereali che affluivano direttamente sul mercato romano. </a:t>
            </a:r>
          </a:p>
          <a:p>
            <a:pPr algn="just"/>
            <a:endParaRPr lang="it-IT" sz="2000" b="1">
              <a:latin typeface="Times New Roman" pitchFamily="18" charset="0"/>
            </a:endParaRPr>
          </a:p>
          <a:p>
            <a:pPr algn="just"/>
            <a:r>
              <a:rPr lang="it-IT" sz="2000" b="1">
                <a:latin typeface="Times New Roman" pitchFamily="18" charset="0"/>
              </a:rPr>
              <a:t>     L’arrivo massiccio di cereali dalle province – le province cerealicole per eccellenza sono la Sicilia e la Sardegna e poi l’Africa – determina una caduta della richiesta di cereali sul  mercato romano e consente una trasformazione delle colture a favore della produzione di vino e olio, derrate più facilmente trasportabili e commerciabili.</a:t>
            </a:r>
          </a:p>
          <a:p>
            <a:pPr algn="just"/>
            <a:endParaRPr lang="it-IT" sz="2000" b="1">
              <a:latin typeface="Times New Roman" pitchFamily="18" charset="0"/>
            </a:endParaRPr>
          </a:p>
          <a:p>
            <a:pPr algn="just"/>
            <a:r>
              <a:rPr lang="it-IT" sz="2000" b="1">
                <a:latin typeface="Times New Roman" pitchFamily="18" charset="0"/>
              </a:rPr>
              <a:t>     Si vengono così ad affiancare due modelli, quello tradizionale del piccolo proprietario contadino ed un modello che si differenziava dal modello tradizionale per il tipo di conduzione agraria e di sfruttamento del suolo, e che soprattutto accresceva i distacchi sociali. </a:t>
            </a:r>
          </a:p>
          <a:p>
            <a:pPr algn="just"/>
            <a:endParaRPr lang="it-IT" sz="2000" b="1">
              <a:latin typeface="Times New Roman" pitchFamily="18" charset="0"/>
            </a:endParaRPr>
          </a:p>
          <a:p>
            <a:pPr algn="just"/>
            <a:r>
              <a:rPr lang="it-IT" sz="2000" b="1">
                <a:latin typeface="Times New Roman" pitchFamily="18" charset="0"/>
              </a:rPr>
              <a:t>     Questa duplicità di modelli non era avvertita come una contraddizione ma si credeva che potesse coesistere.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strips(downRight)">
                                      <p:cBhvr>
                                        <p:cTn id="7" dur="1000"/>
                                        <p:tgtEl>
                                          <p:spTgt spid="30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24">
                                            <p:txEl>
                                              <p:pRg st="2" end="2"/>
                                            </p:txEl>
                                          </p:spTgt>
                                        </p:tgtEl>
                                        <p:attrNameLst>
                                          <p:attrName>style.visibility</p:attrName>
                                        </p:attrNameLst>
                                      </p:cBhvr>
                                      <p:to>
                                        <p:strVal val="visible"/>
                                      </p:to>
                                    </p:set>
                                    <p:animEffect transition="in" filter="blinds(horizontal)">
                                      <p:cBhvr>
                                        <p:cTn id="12" dur="1000"/>
                                        <p:tgtEl>
                                          <p:spTgt spid="307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0724">
                                            <p:txEl>
                                              <p:pRg st="4" end="4"/>
                                            </p:txEl>
                                          </p:spTgt>
                                        </p:tgtEl>
                                        <p:attrNameLst>
                                          <p:attrName>style.visibility</p:attrName>
                                        </p:attrNameLst>
                                      </p:cBhvr>
                                      <p:to>
                                        <p:strVal val="visible"/>
                                      </p:to>
                                    </p:set>
                                    <p:animEffect transition="in" filter="strips(downRight)">
                                      <p:cBhvr>
                                        <p:cTn id="17" dur="1000"/>
                                        <p:tgtEl>
                                          <p:spTgt spid="3072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0724">
                                            <p:txEl>
                                              <p:pRg st="6" end="6"/>
                                            </p:txEl>
                                          </p:spTgt>
                                        </p:tgtEl>
                                        <p:attrNameLst>
                                          <p:attrName>style.visibility</p:attrName>
                                        </p:attrNameLst>
                                      </p:cBhvr>
                                      <p:to>
                                        <p:strVal val="visible"/>
                                      </p:to>
                                    </p:set>
                                    <p:animEffect transition="in" filter="strips(downRight)">
                                      <p:cBhvr>
                                        <p:cTn id="22" dur="1000"/>
                                        <p:tgtEl>
                                          <p:spTgt spid="307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ChangeArrowheads="1"/>
          </p:cNvSpPr>
          <p:nvPr/>
        </p:nvSpPr>
        <p:spPr bwMode="auto">
          <a:xfrm>
            <a:off x="219075" y="339725"/>
            <a:ext cx="8659813" cy="3785652"/>
          </a:xfrm>
          <a:prstGeom prst="rect">
            <a:avLst/>
          </a:prstGeom>
          <a:solidFill>
            <a:srgbClr val="FFCC99"/>
          </a:solidFill>
          <a:ln w="38100">
            <a:solidFill>
              <a:srgbClr val="808000"/>
            </a:solidFill>
            <a:miter lim="800000"/>
            <a:headEnd/>
            <a:tailEnd/>
          </a:ln>
          <a:effectLst/>
        </p:spPr>
        <p:txBody>
          <a:bodyPr anchor="ctr">
            <a:spAutoFit/>
          </a:bodyPr>
          <a:lstStyle/>
          <a:p>
            <a:pPr algn="just"/>
            <a:r>
              <a:rPr lang="it-IT" sz="2000" b="1" dirty="0">
                <a:latin typeface="Times New Roman" pitchFamily="18" charset="0"/>
              </a:rPr>
              <a:t>     Lo stesso processo di colonizzazione avviato da Roma nella prima metà del II secolo in Italia settentrionale tende a riprodurre questa </a:t>
            </a:r>
            <a:r>
              <a:rPr lang="it-IT" sz="2000" b="1" dirty="0">
                <a:solidFill>
                  <a:srgbClr val="FF0000"/>
                </a:solidFill>
                <a:latin typeface="Times New Roman" pitchFamily="18" charset="0"/>
              </a:rPr>
              <a:t>duplicità di modelli</a:t>
            </a:r>
            <a:r>
              <a:rPr lang="it-IT" sz="2000" b="1" dirty="0">
                <a:latin typeface="Times New Roman" pitchFamily="18" charset="0"/>
              </a:rPr>
              <a:t>: </a:t>
            </a:r>
          </a:p>
          <a:p>
            <a:pPr algn="just"/>
            <a:endParaRPr lang="it-IT" sz="2000" b="1" dirty="0">
              <a:latin typeface="Times New Roman" pitchFamily="18" charset="0"/>
            </a:endParaRPr>
          </a:p>
          <a:p>
            <a:pPr algn="just">
              <a:buFont typeface="Wingdings" pitchFamily="2" charset="2"/>
              <a:buChar char="Ø"/>
            </a:pPr>
            <a:r>
              <a:rPr lang="it-IT" sz="2000" b="1" dirty="0">
                <a:latin typeface="Times New Roman" pitchFamily="18" charset="0"/>
              </a:rPr>
              <a:t>  da un lato </a:t>
            </a:r>
            <a:r>
              <a:rPr lang="it-IT" sz="2000" b="1" dirty="0">
                <a:solidFill>
                  <a:srgbClr val="FF0000"/>
                </a:solidFill>
                <a:latin typeface="Times New Roman" pitchFamily="18" charset="0"/>
              </a:rPr>
              <a:t>il piccolo proprietario </a:t>
            </a:r>
            <a:r>
              <a:rPr lang="it-IT" sz="2000" b="1" dirty="0">
                <a:latin typeface="Times New Roman" pitchFamily="18" charset="0"/>
              </a:rPr>
              <a:t>che</a:t>
            </a:r>
            <a:r>
              <a:rPr lang="it-IT" sz="2000" b="1" dirty="0">
                <a:solidFill>
                  <a:srgbClr val="FF0000"/>
                </a:solidFill>
                <a:latin typeface="Times New Roman" pitchFamily="18" charset="0"/>
              </a:rPr>
              <a:t> ha bisogno di integrare la produzione della sua proprietà con lo sfruttamento delle terre comuni, </a:t>
            </a:r>
          </a:p>
          <a:p>
            <a:pPr algn="just">
              <a:buFont typeface="Wingdings" pitchFamily="2" charset="2"/>
              <a:buChar char="Ø"/>
            </a:pPr>
            <a:endParaRPr lang="it-IT" sz="2000" b="1" dirty="0">
              <a:latin typeface="Times New Roman" pitchFamily="18" charset="0"/>
            </a:endParaRPr>
          </a:p>
          <a:p>
            <a:pPr algn="just">
              <a:buFont typeface="Wingdings" pitchFamily="2" charset="2"/>
              <a:buChar char="Ø"/>
            </a:pPr>
            <a:r>
              <a:rPr lang="it-IT" sz="2000" b="1" dirty="0">
                <a:latin typeface="Times New Roman" pitchFamily="18" charset="0"/>
              </a:rPr>
              <a:t>  dall’altro </a:t>
            </a:r>
            <a:r>
              <a:rPr lang="it-IT" sz="2000" b="1" dirty="0">
                <a:solidFill>
                  <a:srgbClr val="FF0000"/>
                </a:solidFill>
                <a:latin typeface="Times New Roman" pitchFamily="18" charset="0"/>
              </a:rPr>
              <a:t>il proprietario </a:t>
            </a:r>
            <a:r>
              <a:rPr lang="it-IT" sz="2000" b="1" dirty="0" err="1">
                <a:solidFill>
                  <a:srgbClr val="FF0000"/>
                </a:solidFill>
                <a:latin typeface="Times New Roman" pitchFamily="18" charset="0"/>
              </a:rPr>
              <a:t>medio-grande</a:t>
            </a:r>
            <a:r>
              <a:rPr lang="it-IT" sz="2000" b="1" dirty="0">
                <a:solidFill>
                  <a:srgbClr val="FF0000"/>
                </a:solidFill>
                <a:latin typeface="Times New Roman" pitchFamily="18" charset="0"/>
              </a:rPr>
              <a:t> </a:t>
            </a:r>
            <a:r>
              <a:rPr lang="it-IT" sz="2000" b="1" dirty="0">
                <a:latin typeface="Times New Roman" pitchFamily="18" charset="0"/>
              </a:rPr>
              <a:t>che </a:t>
            </a:r>
            <a:r>
              <a:rPr lang="it-IT" sz="2000" b="1" dirty="0" smtClean="0">
                <a:solidFill>
                  <a:srgbClr val="FF0000"/>
                </a:solidFill>
                <a:latin typeface="Times New Roman" pitchFamily="18" charset="0"/>
              </a:rPr>
              <a:t>tende a produrre per il mercato. </a:t>
            </a:r>
            <a:endParaRPr lang="it-IT" sz="2000" b="1" dirty="0">
              <a:solidFill>
                <a:srgbClr val="FF0000"/>
              </a:solidFill>
              <a:latin typeface="Times New Roman" pitchFamily="18" charset="0"/>
            </a:endParaRPr>
          </a:p>
          <a:p>
            <a:pPr algn="just"/>
            <a:endParaRPr lang="it-IT" sz="2000" b="1" dirty="0">
              <a:latin typeface="Times New Roman" pitchFamily="18" charset="0"/>
            </a:endParaRPr>
          </a:p>
          <a:p>
            <a:pPr algn="just"/>
            <a:r>
              <a:rPr lang="it-IT" sz="2000" b="1" dirty="0">
                <a:latin typeface="Times New Roman" pitchFamily="18" charset="0"/>
              </a:rPr>
              <a:t>     La colonia latina di </a:t>
            </a:r>
            <a:r>
              <a:rPr lang="it-IT" sz="2000" b="1" dirty="0" err="1">
                <a:latin typeface="Times New Roman" pitchFamily="18" charset="0"/>
              </a:rPr>
              <a:t>Aquileia</a:t>
            </a:r>
            <a:r>
              <a:rPr lang="it-IT" sz="2000" b="1" dirty="0">
                <a:latin typeface="Times New Roman" pitchFamily="18" charset="0"/>
              </a:rPr>
              <a:t> (dedotta nel 181) vede una strutturazione in tre classi del suo corpo civico, con tre diverse tipologie di lotti assegnati: 50 iugeri ai </a:t>
            </a:r>
            <a:r>
              <a:rPr lang="it-IT" sz="2000" b="1" i="1" dirty="0" err="1">
                <a:latin typeface="Times New Roman" pitchFamily="18" charset="0"/>
              </a:rPr>
              <a:t>pedites</a:t>
            </a:r>
            <a:r>
              <a:rPr lang="it-IT" sz="2000" b="1" dirty="0">
                <a:latin typeface="Times New Roman" pitchFamily="18" charset="0"/>
              </a:rPr>
              <a:t>, 100 ai </a:t>
            </a:r>
            <a:r>
              <a:rPr lang="it-IT" sz="2000" b="1" i="1" dirty="0" err="1">
                <a:latin typeface="Times New Roman" pitchFamily="18" charset="0"/>
              </a:rPr>
              <a:t>centuriones</a:t>
            </a:r>
            <a:r>
              <a:rPr lang="it-IT" sz="2000" b="1" dirty="0">
                <a:latin typeface="Times New Roman" pitchFamily="18" charset="0"/>
              </a:rPr>
              <a:t>, 140 agli </a:t>
            </a:r>
            <a:r>
              <a:rPr lang="it-IT" sz="2000" b="1" i="1" dirty="0" err="1">
                <a:latin typeface="Times New Roman" pitchFamily="18" charset="0"/>
              </a:rPr>
              <a:t>equites</a:t>
            </a:r>
            <a:r>
              <a:rPr lang="it-IT" sz="2000" b="1" dirty="0">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1748">
                                            <p:txEl>
                                              <p:pRg st="2" end="2"/>
                                            </p:txEl>
                                          </p:spTgt>
                                        </p:tgtEl>
                                        <p:attrNameLst>
                                          <p:attrName>style.visibility</p:attrName>
                                        </p:attrNameLst>
                                      </p:cBhvr>
                                      <p:to>
                                        <p:strVal val="visible"/>
                                      </p:to>
                                    </p:set>
                                    <p:animEffect transition="in" filter="strips(downRight)">
                                      <p:cBhvr>
                                        <p:cTn id="7" dur="1000"/>
                                        <p:tgtEl>
                                          <p:spTgt spid="3174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1748">
                                            <p:txEl>
                                              <p:pRg st="4" end="4"/>
                                            </p:txEl>
                                          </p:spTgt>
                                        </p:tgtEl>
                                        <p:attrNameLst>
                                          <p:attrName>style.visibility</p:attrName>
                                        </p:attrNameLst>
                                      </p:cBhvr>
                                      <p:to>
                                        <p:strVal val="visible"/>
                                      </p:to>
                                    </p:set>
                                    <p:animEffect transition="in" filter="strips(downRight)">
                                      <p:cBhvr>
                                        <p:cTn id="12" dur="1000"/>
                                        <p:tgtEl>
                                          <p:spTgt spid="3174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1748">
                                            <p:txEl>
                                              <p:pRg st="6" end="6"/>
                                            </p:txEl>
                                          </p:spTgt>
                                        </p:tgtEl>
                                        <p:attrNameLst>
                                          <p:attrName>style.visibility</p:attrName>
                                        </p:attrNameLst>
                                      </p:cBhvr>
                                      <p:to>
                                        <p:strVal val="visible"/>
                                      </p:to>
                                    </p:set>
                                    <p:animEffect transition="in" filter="strips(downRight)">
                                      <p:cBhvr>
                                        <p:cTn id="17" dur="500"/>
                                        <p:tgtEl>
                                          <p:spTgt spid="317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ChangeArrowheads="1"/>
          </p:cNvSpPr>
          <p:nvPr/>
        </p:nvSpPr>
        <p:spPr bwMode="auto">
          <a:xfrm>
            <a:off x="211138" y="1219200"/>
            <a:ext cx="8658225" cy="2628900"/>
          </a:xfrm>
          <a:prstGeom prst="rect">
            <a:avLst/>
          </a:prstGeom>
          <a:solidFill>
            <a:srgbClr val="CCFFCC"/>
          </a:solidFill>
          <a:ln w="38100">
            <a:solidFill>
              <a:srgbClr val="808000"/>
            </a:solidFill>
            <a:miter lim="800000"/>
            <a:headEnd/>
            <a:tailEnd/>
          </a:ln>
          <a:effectLst/>
        </p:spPr>
        <p:txBody>
          <a:bodyPr anchor="ctr">
            <a:spAutoFit/>
          </a:bodyPr>
          <a:lstStyle/>
          <a:p>
            <a:r>
              <a:rPr lang="it-IT" sz="2400" b="1" i="1" u="sng">
                <a:latin typeface="Times New Roman" pitchFamily="18" charset="0"/>
              </a:rPr>
              <a:t>Lex de modo agrorum</a:t>
            </a:r>
            <a:r>
              <a:rPr lang="it-IT" sz="2400" b="1">
                <a:latin typeface="Times New Roman" pitchFamily="18" charset="0"/>
              </a:rPr>
              <a:t> </a:t>
            </a:r>
            <a:r>
              <a:rPr lang="it-IT" sz="2400" b="1" u="sng">
                <a:latin typeface="Times New Roman" pitchFamily="18" charset="0"/>
              </a:rPr>
              <a:t>(anteriore al 167 a.C.)</a:t>
            </a:r>
            <a:r>
              <a:rPr lang="it-IT" sz="2000" b="1">
                <a:latin typeface="Times New Roman" pitchFamily="18" charset="0"/>
              </a:rPr>
              <a:t> </a:t>
            </a:r>
          </a:p>
          <a:p>
            <a:endParaRPr lang="it-IT" sz="2000" b="1">
              <a:latin typeface="Times New Roman" pitchFamily="18" charset="0"/>
            </a:endParaRPr>
          </a:p>
          <a:p>
            <a:pPr algn="just">
              <a:buFont typeface="Wingdings" pitchFamily="2" charset="2"/>
              <a:buChar char="Ø"/>
            </a:pPr>
            <a:r>
              <a:rPr lang="it-IT" sz="2000" b="1">
                <a:latin typeface="Times New Roman" pitchFamily="18" charset="0"/>
              </a:rPr>
              <a:t>  non è possibile occupare più di 500 iugeri di agro pubblico</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non è possibile allevare  su terreno pubblico pascolativo più di 500 capi di bestiame minuto,  o 100 di bestiame grosso);  </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è fatto obbligo di impiegare una certa quantità  di manodopera libera.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5425" y="508000"/>
            <a:ext cx="8658225" cy="5676900"/>
          </a:xfrm>
          <a:prstGeom prst="rect">
            <a:avLst/>
          </a:prstGeom>
          <a:solidFill>
            <a:srgbClr val="CCFFCC"/>
          </a:solidFill>
          <a:ln w="38100">
            <a:solidFill>
              <a:srgbClr val="808000"/>
            </a:solidFill>
            <a:miter lim="800000"/>
            <a:headEnd/>
            <a:tailEnd/>
          </a:ln>
          <a:effectLst/>
        </p:spPr>
        <p:txBody>
          <a:bodyPr anchor="ctr">
            <a:spAutoFit/>
          </a:bodyPr>
          <a:lstStyle/>
          <a:p>
            <a:r>
              <a:rPr lang="it-IT" sz="2400" b="1" i="1" u="sng">
                <a:latin typeface="Times New Roman" pitchFamily="18" charset="0"/>
              </a:rPr>
              <a:t>Lex Sempronia Agraria</a:t>
            </a:r>
            <a:r>
              <a:rPr lang="it-IT" sz="2000" b="1">
                <a:latin typeface="Times New Roman" pitchFamily="18" charset="0"/>
              </a:rPr>
              <a:t> </a:t>
            </a:r>
          </a:p>
          <a:p>
            <a:endParaRPr lang="it-IT" sz="2000" b="1">
              <a:latin typeface="Times New Roman" pitchFamily="18" charset="0"/>
            </a:endParaRPr>
          </a:p>
          <a:p>
            <a:pPr algn="just">
              <a:buFont typeface="Wingdings" pitchFamily="2" charset="2"/>
              <a:buChar char="Ø"/>
            </a:pPr>
            <a:r>
              <a:rPr lang="it-IT" sz="2000" b="1">
                <a:latin typeface="Times New Roman" pitchFamily="18" charset="0"/>
              </a:rPr>
              <a:t>  non è possibile occupare più di 500 iugeri di agro pubblico;</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è possibile aggiungere alla quota di 500 iugeri altri 250 iugeri per ogni figlio maschio fino a complessivi 1000 iugeri (500 + 250 + 250); </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le superfici occupate oltre tali limiti, e dunque illegalmente, sono recuperate dallo Stato; in cambio delle migliorie che gli occupanti avevano apportato ai terreni che sono obbligati a restituire, lo Stato riconosce la piena proprietà delle quote di cui ha riconosciuto lecita l’occupazione;  </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i terreni recuperati devono essere suddivisi in lotti e assegnati in proprietà, inalienabile, a chi è senza terra;</a:t>
            </a:r>
          </a:p>
          <a:p>
            <a:pPr algn="just">
              <a:buFont typeface="Wingdings" pitchFamily="2" charset="2"/>
              <a:buChar char="Ø"/>
            </a:pPr>
            <a:endParaRPr lang="it-IT" sz="2000" b="1">
              <a:latin typeface="Times New Roman" pitchFamily="18" charset="0"/>
            </a:endParaRPr>
          </a:p>
          <a:p>
            <a:pPr algn="just">
              <a:buFont typeface="Wingdings" pitchFamily="2" charset="2"/>
              <a:buChar char="Ø"/>
            </a:pPr>
            <a:r>
              <a:rPr lang="it-IT" sz="2000" b="1">
                <a:latin typeface="Times New Roman" pitchFamily="18" charset="0"/>
              </a:rPr>
              <a:t>  a tale scopo è prevista la costituzione di una commissione agraria incaricata di procedere al recupero dei terreni e alla loro suddivisione in lotti singoli.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descr="cippo graccano"/>
          <p:cNvPicPr>
            <a:picLocks noChangeAspect="1" noChangeArrowheads="1"/>
          </p:cNvPicPr>
          <p:nvPr/>
        </p:nvPicPr>
        <p:blipFill>
          <a:blip r:embed="rId2" cstate="print"/>
          <a:srcRect/>
          <a:stretch>
            <a:fillRect/>
          </a:stretch>
        </p:blipFill>
        <p:spPr bwMode="auto">
          <a:xfrm>
            <a:off x="6827838" y="533400"/>
            <a:ext cx="2073275" cy="2228850"/>
          </a:xfrm>
          <a:prstGeom prst="rect">
            <a:avLst/>
          </a:prstGeom>
          <a:noFill/>
          <a:ln w="38100">
            <a:solidFill>
              <a:srgbClr val="808000"/>
            </a:solidFill>
            <a:miter lim="800000"/>
            <a:headEnd/>
            <a:tailEnd/>
          </a:ln>
        </p:spPr>
      </p:pic>
      <p:pic>
        <p:nvPicPr>
          <p:cNvPr id="34821" name="Picture 5" descr="CIL I 639  cippo graccano"/>
          <p:cNvPicPr>
            <a:picLocks noChangeAspect="1" noChangeArrowheads="1"/>
          </p:cNvPicPr>
          <p:nvPr/>
        </p:nvPicPr>
        <p:blipFill>
          <a:blip r:embed="rId3" cstate="print"/>
          <a:srcRect/>
          <a:stretch>
            <a:fillRect/>
          </a:stretch>
        </p:blipFill>
        <p:spPr bwMode="auto">
          <a:xfrm>
            <a:off x="908050" y="1412875"/>
            <a:ext cx="3619500" cy="4864100"/>
          </a:xfrm>
          <a:prstGeom prst="rect">
            <a:avLst/>
          </a:prstGeom>
          <a:noFill/>
          <a:ln w="38100">
            <a:solidFill>
              <a:srgbClr val="808000"/>
            </a:solidFill>
            <a:miter lim="800000"/>
            <a:headEnd/>
            <a:tailEnd/>
          </a:ln>
        </p:spPr>
      </p:pic>
      <p:pic>
        <p:nvPicPr>
          <p:cNvPr id="34822" name="Picture 6" descr="CIL I 639 testo"/>
          <p:cNvPicPr>
            <a:picLocks noChangeAspect="1" noChangeArrowheads="1"/>
          </p:cNvPicPr>
          <p:nvPr/>
        </p:nvPicPr>
        <p:blipFill>
          <a:blip r:embed="rId4" cstate="print"/>
          <a:srcRect/>
          <a:stretch>
            <a:fillRect/>
          </a:stretch>
        </p:blipFill>
        <p:spPr bwMode="auto">
          <a:xfrm>
            <a:off x="252413" y="195263"/>
            <a:ext cx="5427662" cy="1022350"/>
          </a:xfrm>
          <a:prstGeom prst="rect">
            <a:avLst/>
          </a:prstGeom>
          <a:noFill/>
          <a:ln w="38100">
            <a:solidFill>
              <a:srgbClr val="808000"/>
            </a:solid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342900" y="503238"/>
            <a:ext cx="8534400" cy="2052637"/>
          </a:xfrm>
          <a:prstGeom prst="rect">
            <a:avLst/>
          </a:prstGeom>
          <a:solidFill>
            <a:srgbClr val="99CCFF"/>
          </a:solidFill>
          <a:ln w="38100">
            <a:solidFill>
              <a:srgbClr val="808000"/>
            </a:solidFill>
            <a:miter lim="800000"/>
            <a:headEnd/>
            <a:tailEnd/>
          </a:ln>
          <a:effectLst/>
        </p:spPr>
        <p:txBody>
          <a:bodyPr anchor="ctr">
            <a:spAutoFit/>
          </a:bodyPr>
          <a:lstStyle/>
          <a:p>
            <a:pPr algn="just"/>
            <a:r>
              <a:rPr lang="it-IT" b="1">
                <a:latin typeface="Times New Roman" pitchFamily="18" charset="0"/>
              </a:rPr>
              <a:t>CIL 10, 6950 (= CIL 1, 638): </a:t>
            </a:r>
            <a:r>
              <a:rPr lang="it-IT" b="1" i="1">
                <a:latin typeface="Times New Roman" pitchFamily="18" charset="0"/>
              </a:rPr>
              <a:t>[P(ublius) Popillius C(ai) f(ilius) co(n)s(ul)] / viam fecei ab Regio ad Capuam et / in ea via ponteis omneis miliarios / tabelariosque poseivei hince sunt / Nouceriam meilia LI Capuam XXCIIII / Muranum LXXIIII Cosentiam CXXIII Valentiam CLXXX ad Fretum ad / Statuam CCXXXI Regium CCXXXVII / Suma af Capua Regium meilia CCCXXI / et eidem praetor in / Sicilia fugiteivos Italicorum / conquaeisivei redideique / homines DCCCCXVII eidemque / primus fecei ut de agro poplico / aratoribus cederent paastores / forum aedisque poplicas heic fecei</a:t>
            </a:r>
          </a:p>
        </p:txBody>
      </p:sp>
      <p:pic>
        <p:nvPicPr>
          <p:cNvPr id="35847" name="Picture 7" descr="elogio Polla"/>
          <p:cNvPicPr>
            <a:picLocks noChangeAspect="1" noChangeArrowheads="1"/>
          </p:cNvPicPr>
          <p:nvPr/>
        </p:nvPicPr>
        <p:blipFill>
          <a:blip r:embed="rId3" cstate="print"/>
          <a:srcRect/>
          <a:stretch>
            <a:fillRect/>
          </a:stretch>
        </p:blipFill>
        <p:spPr bwMode="auto">
          <a:xfrm>
            <a:off x="2692400" y="2892425"/>
            <a:ext cx="3698875" cy="3538538"/>
          </a:xfrm>
          <a:prstGeom prst="rect">
            <a:avLst/>
          </a:prstGeom>
          <a:noFill/>
          <a:ln w="38100">
            <a:solidFill>
              <a:srgbClr val="808000"/>
            </a:solid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ampagne orientali"/>
          <p:cNvPicPr>
            <a:picLocks noChangeAspect="1" noChangeArrowheads="1"/>
          </p:cNvPicPr>
          <p:nvPr/>
        </p:nvPicPr>
        <p:blipFill>
          <a:blip r:embed="rId2" cstate="print"/>
          <a:srcRect/>
          <a:stretch>
            <a:fillRect/>
          </a:stretch>
        </p:blipFill>
        <p:spPr bwMode="auto">
          <a:xfrm>
            <a:off x="755650" y="19050"/>
            <a:ext cx="7669213" cy="683895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l mondo ellenistico nel 90 avanti Cristo"/>
          <p:cNvPicPr>
            <a:picLocks noChangeAspect="1" noChangeArrowheads="1"/>
          </p:cNvPicPr>
          <p:nvPr/>
        </p:nvPicPr>
        <p:blipFill>
          <a:blip r:embed="rId2" cstate="print"/>
          <a:srcRect/>
          <a:stretch>
            <a:fillRect/>
          </a:stretch>
        </p:blipFill>
        <p:spPr bwMode="auto">
          <a:xfrm>
            <a:off x="250825" y="176213"/>
            <a:ext cx="8642350" cy="650557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espansione di Roma tra 266 e 44"/>
          <p:cNvPicPr>
            <a:picLocks noChangeAspect="1" noChangeArrowheads="1"/>
          </p:cNvPicPr>
          <p:nvPr/>
        </p:nvPicPr>
        <p:blipFill>
          <a:blip r:embed="rId2" cstate="print"/>
          <a:srcRect/>
          <a:stretch>
            <a:fillRect/>
          </a:stretch>
        </p:blipFill>
        <p:spPr bwMode="auto">
          <a:xfrm>
            <a:off x="250825" y="260350"/>
            <a:ext cx="8569325" cy="63246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18081</TotalTime>
  <Words>9307</Words>
  <Application>Microsoft Office PowerPoint</Application>
  <PresentationFormat>Presentazione su schermo (4:3)</PresentationFormat>
  <Paragraphs>481</Paragraphs>
  <Slides>67</Slides>
  <Notes>57</Notes>
  <HiddenSlides>0</HiddenSlides>
  <MMClips>0</MMClips>
  <ScaleCrop>false</ScaleCrop>
  <HeadingPairs>
    <vt:vector size="4" baseType="variant">
      <vt:variant>
        <vt:lpstr>Tema</vt:lpstr>
      </vt:variant>
      <vt:variant>
        <vt:i4>1</vt:i4>
      </vt:variant>
      <vt:variant>
        <vt:lpstr>Titoli diapositive</vt:lpstr>
      </vt:variant>
      <vt:variant>
        <vt:i4>67</vt:i4>
      </vt:variant>
    </vt:vector>
  </HeadingPairs>
  <TitlesOfParts>
    <vt:vector size="68"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1468</cp:revision>
  <dcterms:created xsi:type="dcterms:W3CDTF">2005-04-07T07:36:41Z</dcterms:created>
  <dcterms:modified xsi:type="dcterms:W3CDTF">2017-02-02T02:06:43Z</dcterms:modified>
</cp:coreProperties>
</file>