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77" r:id="rId2"/>
    <p:sldId id="278" r:id="rId3"/>
    <p:sldId id="279" r:id="rId4"/>
    <p:sldId id="280" r:id="rId5"/>
    <p:sldId id="305" r:id="rId6"/>
    <p:sldId id="306" r:id="rId7"/>
    <p:sldId id="307" r:id="rId8"/>
    <p:sldId id="281" r:id="rId9"/>
    <p:sldId id="282" r:id="rId10"/>
    <p:sldId id="283" r:id="rId11"/>
    <p:sldId id="284" r:id="rId12"/>
    <p:sldId id="274" r:id="rId13"/>
    <p:sldId id="275" r:id="rId14"/>
    <p:sldId id="276" r:id="rId15"/>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70" r:id="rId29"/>
    <p:sldId id="271" r:id="rId30"/>
    <p:sldId id="272" r:id="rId31"/>
    <p:sldId id="269" r:id="rId32"/>
    <p:sldId id="273" r:id="rId33"/>
    <p:sldId id="285" r:id="rId34"/>
    <p:sldId id="286" r:id="rId35"/>
    <p:sldId id="287" r:id="rId36"/>
    <p:sldId id="288" r:id="rId37"/>
    <p:sldId id="289" r:id="rId38"/>
    <p:sldId id="290" r:id="rId39"/>
    <p:sldId id="291" r:id="rId40"/>
    <p:sldId id="292" r:id="rId41"/>
    <p:sldId id="293" r:id="rId42"/>
    <p:sldId id="294" r:id="rId43"/>
    <p:sldId id="301" r:id="rId44"/>
    <p:sldId id="295" r:id="rId45"/>
    <p:sldId id="297" r:id="rId46"/>
    <p:sldId id="296" r:id="rId47"/>
    <p:sldId id="298" r:id="rId48"/>
    <p:sldId id="299" r:id="rId49"/>
    <p:sldId id="300" r:id="rId50"/>
    <p:sldId id="302" r:id="rId51"/>
    <p:sldId id="303" r:id="rId52"/>
    <p:sldId id="304" r:id="rId53"/>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55018" autoAdjust="0"/>
  </p:normalViewPr>
  <p:slideViewPr>
    <p:cSldViewPr snapToGrid="0">
      <p:cViewPr>
        <p:scale>
          <a:sx n="50" d="100"/>
          <a:sy n="50" d="100"/>
        </p:scale>
        <p:origin x="-1956" y="162"/>
      </p:cViewPr>
      <p:guideLst>
        <p:guide orient="horz" pos="2160"/>
        <p:guide pos="2880"/>
      </p:guideLst>
    </p:cSldViewPr>
  </p:slideViewPr>
  <p:notesTextViewPr>
    <p:cViewPr>
      <p:scale>
        <a:sx n="75" d="100"/>
        <a:sy n="75"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59440C-EC01-48CC-8360-8302794BDE6C}" type="datetimeFigureOut">
              <a:rPr lang="it-IT" smtClean="0"/>
              <a:pPr/>
              <a:t>15/02/2017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464E8E-1376-46C9-B350-3DC061EEB013}"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Stando a Tacito </a:t>
            </a:r>
            <a:r>
              <a:rPr lang="it-IT" sz="1600" dirty="0" smtClean="0"/>
              <a:t>le resistenze </a:t>
            </a:r>
            <a:r>
              <a:rPr lang="it-IT" sz="1600" dirty="0" smtClean="0"/>
              <a:t>di</a:t>
            </a:r>
            <a:r>
              <a:rPr lang="it-IT" sz="1600" baseline="0" dirty="0" smtClean="0"/>
              <a:t> Tiberio e forti insistenze dei </a:t>
            </a:r>
            <a:r>
              <a:rPr lang="it-IT" sz="1600" baseline="0" dirty="0" smtClean="0"/>
              <a:t>Senatori quando Tiberio fu eletto imperatore, </a:t>
            </a:r>
            <a:r>
              <a:rPr lang="it-IT" sz="1600" baseline="0" dirty="0" smtClean="0"/>
              <a:t>per Tacito </a:t>
            </a:r>
            <a:r>
              <a:rPr lang="it-IT" sz="1600" baseline="0" dirty="0" smtClean="0"/>
              <a:t>era una pura parvenza </a:t>
            </a:r>
            <a:r>
              <a:rPr lang="it-IT" sz="1600" baseline="0" dirty="0" smtClean="0"/>
              <a:t>e solo un calcolo di Tiberio </a:t>
            </a:r>
            <a:r>
              <a:rPr lang="it-IT" sz="1600" baseline="0" dirty="0" smtClean="0"/>
              <a:t>per vedere quali </a:t>
            </a:r>
            <a:r>
              <a:rPr lang="it-IT" sz="1600" baseline="0" dirty="0" smtClean="0"/>
              <a:t>erano le reazioni dei </a:t>
            </a:r>
            <a:r>
              <a:rPr lang="it-IT" sz="1600" baseline="0" dirty="0" smtClean="0"/>
              <a:t>senatori. L’impero di Tiberio vede già una serie di problemi, ad esempio</a:t>
            </a:r>
          </a:p>
          <a:p>
            <a:pPr>
              <a:buFont typeface="Wingdings"/>
              <a:buChar char="à"/>
            </a:pPr>
            <a:r>
              <a:rPr lang="it-IT" sz="1600" baseline="0" dirty="0" smtClean="0">
                <a:sym typeface="Wingdings" pitchFamily="2" charset="2"/>
              </a:rPr>
              <a:t>Una rivolta </a:t>
            </a:r>
            <a:r>
              <a:rPr lang="it-IT" sz="1600" baseline="0" dirty="0" smtClean="0">
                <a:sym typeface="Wingdings" pitchFamily="2" charset="2"/>
              </a:rPr>
              <a:t>delle legioni di </a:t>
            </a:r>
            <a:r>
              <a:rPr lang="it-IT" sz="1600" baseline="0" dirty="0" err="1" smtClean="0">
                <a:sym typeface="Wingdings" pitchFamily="2" charset="2"/>
              </a:rPr>
              <a:t>Pannonia</a:t>
            </a:r>
            <a:r>
              <a:rPr lang="it-IT" sz="1600" baseline="0" dirty="0" smtClean="0">
                <a:sym typeface="Wingdings" pitchFamily="2" charset="2"/>
              </a:rPr>
              <a:t> e Germania sedate dai due </a:t>
            </a:r>
            <a:r>
              <a:rPr lang="it-IT" sz="1600" baseline="0" dirty="0" smtClean="0">
                <a:sym typeface="Wingdings" pitchFamily="2" charset="2"/>
              </a:rPr>
              <a:t>figli </a:t>
            </a:r>
            <a:r>
              <a:rPr lang="it-IT" sz="1600" baseline="0" dirty="0" smtClean="0">
                <a:sym typeface="Wingdings" pitchFamily="2" charset="2"/>
              </a:rPr>
              <a:t>Germanico e Druso Minore, fra il 14 e il 16 operativo a </a:t>
            </a:r>
            <a:r>
              <a:rPr lang="it-IT" sz="1600" baseline="0" dirty="0" err="1" smtClean="0">
                <a:sym typeface="Wingdings" pitchFamily="2" charset="2"/>
              </a:rPr>
              <a:t>sulines</a:t>
            </a:r>
            <a:r>
              <a:rPr lang="it-IT" sz="1600" baseline="0" dirty="0" smtClean="0">
                <a:sym typeface="Wingdings" pitchFamily="2" charset="2"/>
              </a:rPr>
              <a:t> </a:t>
            </a:r>
            <a:r>
              <a:rPr lang="it-IT" sz="1600" baseline="0" dirty="0" smtClean="0">
                <a:sym typeface="Wingdings" pitchFamily="2" charset="2"/>
              </a:rPr>
              <a:t>Renano</a:t>
            </a:r>
          </a:p>
          <a:p>
            <a:pPr>
              <a:buFont typeface="Wingdings"/>
              <a:buNone/>
            </a:pPr>
            <a:r>
              <a:rPr lang="it-IT" sz="1600" baseline="0" dirty="0" smtClean="0">
                <a:sym typeface="Wingdings" pitchFamily="2" charset="2"/>
              </a:rPr>
              <a:t> </a:t>
            </a:r>
            <a:r>
              <a:rPr lang="it-IT" sz="1600" baseline="0" dirty="0" smtClean="0">
                <a:sym typeface="Wingdings" pitchFamily="2" charset="2"/>
              </a:rPr>
              <a:t>poi in Oriente</a:t>
            </a:r>
            <a:endParaRPr lang="it-IT" sz="16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Problema con i </a:t>
            </a:r>
            <a:r>
              <a:rPr lang="it-IT" sz="2400" dirty="0" smtClean="0"/>
              <a:t>Parti,</a:t>
            </a:r>
            <a:r>
              <a:rPr lang="it-IT" sz="2400" baseline="0" dirty="0" smtClean="0"/>
              <a:t> deriva dal fatto che era l’</a:t>
            </a:r>
            <a:r>
              <a:rPr lang="it-IT" sz="2400" dirty="0" smtClean="0"/>
              <a:t>unico </a:t>
            </a:r>
            <a:r>
              <a:rPr lang="it-IT" sz="2400" dirty="0" smtClean="0"/>
              <a:t>e</a:t>
            </a:r>
            <a:r>
              <a:rPr lang="it-IT" sz="2400" baseline="0" dirty="0" smtClean="0"/>
              <a:t> solo grande impero che </a:t>
            </a:r>
            <a:r>
              <a:rPr lang="it-IT" sz="2400" baseline="0" dirty="0" smtClean="0"/>
              <a:t>competeva </a:t>
            </a:r>
            <a:r>
              <a:rPr lang="it-IT" sz="2400" baseline="0" dirty="0" smtClean="0"/>
              <a:t>con Roma</a:t>
            </a:r>
            <a:r>
              <a:rPr lang="it-IT" sz="2400" baseline="0" dirty="0" smtClean="0"/>
              <a:t>, e aveva un </a:t>
            </a:r>
            <a:r>
              <a:rPr lang="it-IT" sz="2400" baseline="0" dirty="0" smtClean="0"/>
              <a:t>controllo dello stato di Armenia, un regno che prima era sotto il controllo romano, ora i </a:t>
            </a:r>
            <a:r>
              <a:rPr lang="it-IT" sz="2400" baseline="0" dirty="0" smtClean="0"/>
              <a:t>Parti </a:t>
            </a:r>
            <a:r>
              <a:rPr lang="it-IT" sz="2400" baseline="0" dirty="0" smtClean="0"/>
              <a:t>cacciano il sottoposto </a:t>
            </a:r>
            <a:r>
              <a:rPr lang="it-IT" sz="2400" baseline="0" dirty="0" smtClean="0"/>
              <a:t>romano</a:t>
            </a:r>
          </a:p>
          <a:p>
            <a:r>
              <a:rPr lang="it-IT" sz="2400" baseline="0" dirty="0" smtClean="0">
                <a:sym typeface="Wingdings" pitchFamily="2" charset="2"/>
              </a:rPr>
              <a:t>Germanico riceve l’</a:t>
            </a:r>
            <a:r>
              <a:rPr lang="it-IT" sz="2400" baseline="0" dirty="0" err="1" smtClean="0">
                <a:sym typeface="Wingdings" pitchFamily="2" charset="2"/>
              </a:rPr>
              <a:t>imperium</a:t>
            </a:r>
            <a:r>
              <a:rPr lang="it-IT" sz="2400" baseline="0" dirty="0" smtClean="0">
                <a:sym typeface="Wingdings" pitchFamily="2" charset="2"/>
              </a:rPr>
              <a:t> </a:t>
            </a:r>
            <a:r>
              <a:rPr lang="it-IT" sz="2400" baseline="0" dirty="0" err="1" smtClean="0">
                <a:sym typeface="Wingdings" pitchFamily="2" charset="2"/>
              </a:rPr>
              <a:t>maius</a:t>
            </a:r>
            <a:r>
              <a:rPr lang="it-IT" sz="2400" baseline="0" dirty="0" smtClean="0">
                <a:sym typeface="Wingdings" pitchFamily="2" charset="2"/>
              </a:rPr>
              <a:t> </a:t>
            </a:r>
            <a:r>
              <a:rPr lang="it-IT" sz="2400" baseline="0" dirty="0" smtClean="0">
                <a:sym typeface="Wingdings" pitchFamily="2" charset="2"/>
              </a:rPr>
              <a:t>da </a:t>
            </a:r>
            <a:r>
              <a:rPr lang="it-IT" sz="2400" baseline="0" dirty="0" smtClean="0">
                <a:sym typeface="Wingdings" pitchFamily="2" charset="2"/>
              </a:rPr>
              <a:t>Tiberio: </a:t>
            </a:r>
            <a:r>
              <a:rPr lang="it-IT" sz="2400" b="1" dirty="0" smtClean="0">
                <a:latin typeface="Times New Roman" pitchFamily="18" charset="0"/>
              </a:rPr>
              <a:t>fu votata una legge  in base alla quale [Germanico] in qualsiasi provincia si fosse trovato avrebbe avuto un </a:t>
            </a:r>
            <a:r>
              <a:rPr lang="it-IT" sz="2400" b="1" i="1" dirty="0" err="1" smtClean="0">
                <a:latin typeface="Times New Roman" pitchFamily="18" charset="0"/>
              </a:rPr>
              <a:t>imperium</a:t>
            </a:r>
            <a:r>
              <a:rPr lang="it-IT" sz="2400" b="1" dirty="0" smtClean="0">
                <a:latin typeface="Times New Roman" pitchFamily="18" charset="0"/>
              </a:rPr>
              <a:t> superiore al magistrato che governava quella provincia, laddove per ogni affare Tiberio Cesare avrebbe avuto un </a:t>
            </a:r>
            <a:r>
              <a:rPr lang="it-IT" sz="2400" b="1" i="1" dirty="0" err="1" smtClean="0">
                <a:latin typeface="Times New Roman" pitchFamily="18" charset="0"/>
              </a:rPr>
              <a:t>imperium</a:t>
            </a:r>
            <a:r>
              <a:rPr lang="it-IT" sz="2400" b="1" dirty="0" smtClean="0">
                <a:latin typeface="Times New Roman" pitchFamily="18" charset="0"/>
              </a:rPr>
              <a:t> superiore a quello di </a:t>
            </a:r>
            <a:r>
              <a:rPr lang="it-IT" sz="2400" b="1" dirty="0" smtClean="0">
                <a:latin typeface="Times New Roman" pitchFamily="18" charset="0"/>
              </a:rPr>
              <a:t>Germanico</a:t>
            </a:r>
          </a:p>
          <a:p>
            <a:r>
              <a:rPr lang="it-IT" sz="2400" b="1" dirty="0" smtClean="0">
                <a:latin typeface="Times New Roman" pitchFamily="18" charset="0"/>
                <a:sym typeface="Wingdings" pitchFamily="2" charset="2"/>
              </a:rPr>
              <a:t>Fu </a:t>
            </a:r>
            <a:r>
              <a:rPr lang="it-IT" sz="2400" b="1" dirty="0" smtClean="0">
                <a:latin typeface="Times New Roman" pitchFamily="18" charset="0"/>
                <a:sym typeface="Wingdings" pitchFamily="2" charset="2"/>
              </a:rPr>
              <a:t>creata un gerarchia</a:t>
            </a:r>
            <a:r>
              <a:rPr lang="it-IT" sz="2400" b="1" baseline="0" dirty="0" smtClean="0">
                <a:latin typeface="Times New Roman" pitchFamily="18" charset="0"/>
                <a:sym typeface="Wingdings" pitchFamily="2" charset="2"/>
              </a:rPr>
              <a:t> di poteri, Tiberio Cesare superiore a qualsiasi potere di </a:t>
            </a:r>
            <a:r>
              <a:rPr lang="it-IT" sz="2400" b="1" baseline="0" dirty="0" err="1" smtClean="0">
                <a:latin typeface="Times New Roman" pitchFamily="18" charset="0"/>
                <a:sym typeface="Wingdings" pitchFamily="2" charset="2"/>
              </a:rPr>
              <a:t>imperium</a:t>
            </a:r>
            <a:r>
              <a:rPr lang="it-IT" sz="2400" b="1" baseline="0" dirty="0" smtClean="0">
                <a:latin typeface="Times New Roman" pitchFamily="18" charset="0"/>
                <a:sym typeface="Wingdings" pitchFamily="2" charset="2"/>
              </a:rPr>
              <a:t>, invece Germanico subalterno a Tiberio ma </a:t>
            </a:r>
            <a:r>
              <a:rPr lang="it-IT" sz="2400" b="1" baseline="0" dirty="0" smtClean="0">
                <a:latin typeface="Times New Roman" pitchFamily="18" charset="0"/>
                <a:sym typeface="Wingdings" pitchFamily="2" charset="2"/>
              </a:rPr>
              <a:t>l’</a:t>
            </a:r>
            <a:r>
              <a:rPr lang="it-IT" sz="2400" b="1" baseline="0" dirty="0" err="1" smtClean="0">
                <a:latin typeface="Times New Roman" pitchFamily="18" charset="0"/>
                <a:sym typeface="Wingdings" pitchFamily="2" charset="2"/>
              </a:rPr>
              <a:t>imperium</a:t>
            </a:r>
            <a:r>
              <a:rPr lang="it-IT" sz="2400" b="1" baseline="0" dirty="0" smtClean="0">
                <a:latin typeface="Times New Roman" pitchFamily="18" charset="0"/>
                <a:sym typeface="Wingdings" pitchFamily="2" charset="2"/>
              </a:rPr>
              <a:t> di Germanico era superiore </a:t>
            </a:r>
            <a:r>
              <a:rPr lang="it-IT" sz="2400" b="1" baseline="0" dirty="0" smtClean="0">
                <a:latin typeface="Times New Roman" pitchFamily="18" charset="0"/>
                <a:sym typeface="Wingdings" pitchFamily="2" charset="2"/>
              </a:rPr>
              <a:t>a tutti gli altri </a:t>
            </a:r>
            <a:r>
              <a:rPr lang="it-IT" sz="2400" b="1" baseline="0" dirty="0" smtClean="0">
                <a:latin typeface="Times New Roman" pitchFamily="18" charset="0"/>
                <a:sym typeface="Wingdings" pitchFamily="2" charset="2"/>
              </a:rPr>
              <a:t>governatori</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err="1" smtClean="0"/>
              <a:t>Calpurnio</a:t>
            </a:r>
            <a:r>
              <a:rPr lang="it-IT" sz="2000" baseline="0" dirty="0" smtClean="0"/>
              <a:t> </a:t>
            </a:r>
            <a:r>
              <a:rPr lang="it-IT" sz="2000" baseline="0" dirty="0" err="1" smtClean="0"/>
              <a:t>Pisone</a:t>
            </a:r>
            <a:r>
              <a:rPr lang="it-IT" sz="2000" baseline="0" dirty="0" smtClean="0"/>
              <a:t> </a:t>
            </a:r>
            <a:r>
              <a:rPr lang="it-IT" sz="2000" baseline="0" dirty="0" smtClean="0"/>
              <a:t> fu nominato governatore </a:t>
            </a:r>
            <a:r>
              <a:rPr lang="it-IT" sz="2000" baseline="0" dirty="0" smtClean="0"/>
              <a:t>della provincia di </a:t>
            </a:r>
            <a:r>
              <a:rPr lang="it-IT" sz="2000" baseline="0" dirty="0" smtClean="0"/>
              <a:t>Siria durante la campagna di Germanico conto i Parti, </a:t>
            </a:r>
            <a:r>
              <a:rPr lang="it-IT" sz="2000" baseline="0" dirty="0" smtClean="0"/>
              <a:t>lascia intendere che </a:t>
            </a:r>
            <a:r>
              <a:rPr lang="it-IT" sz="2000" baseline="0" dirty="0" err="1" smtClean="0"/>
              <a:t>Pisone</a:t>
            </a:r>
            <a:r>
              <a:rPr lang="it-IT" sz="2000" baseline="0" dirty="0" smtClean="0"/>
              <a:t> fosse inviato in Oriente per controllare l’</a:t>
            </a:r>
            <a:r>
              <a:rPr lang="it-IT" sz="2000" baseline="0" dirty="0" err="1" smtClean="0"/>
              <a:t>imperium</a:t>
            </a:r>
            <a:r>
              <a:rPr lang="it-IT" sz="2000" baseline="0" dirty="0" smtClean="0"/>
              <a:t> di </a:t>
            </a:r>
            <a:r>
              <a:rPr lang="it-IT" sz="2000" baseline="0" dirty="0" smtClean="0"/>
              <a:t>Germanico. </a:t>
            </a:r>
          </a:p>
          <a:p>
            <a:r>
              <a:rPr lang="it-IT" sz="2000" baseline="0" dirty="0" err="1" smtClean="0"/>
              <a:t>Pisone</a:t>
            </a:r>
            <a:r>
              <a:rPr lang="it-IT" sz="2000" baseline="0" dirty="0" smtClean="0"/>
              <a:t> subito entrò in </a:t>
            </a:r>
            <a:r>
              <a:rPr lang="it-IT" sz="2000" baseline="0" dirty="0" smtClean="0"/>
              <a:t>conflitto con Germanico date le discussioni di </a:t>
            </a:r>
            <a:r>
              <a:rPr lang="it-IT" sz="2000" baseline="0" dirty="0" err="1" smtClean="0"/>
              <a:t>imperium</a:t>
            </a:r>
            <a:r>
              <a:rPr lang="it-IT" sz="2000" baseline="0" dirty="0" smtClean="0"/>
              <a:t> di una presunta superiorità di </a:t>
            </a:r>
            <a:r>
              <a:rPr lang="it-IT" sz="2000" baseline="0" dirty="0" err="1" smtClean="0"/>
              <a:t>imperium</a:t>
            </a:r>
            <a:endParaRPr lang="it-IT" sz="2000" baseline="0" dirty="0" smtClean="0"/>
          </a:p>
          <a:p>
            <a:pPr>
              <a:buFont typeface="Wingdings"/>
              <a:buChar char="à"/>
            </a:pPr>
            <a:r>
              <a:rPr lang="it-IT" sz="2000" baseline="0" dirty="0" smtClean="0">
                <a:sym typeface="Wingdings" pitchFamily="2" charset="2"/>
              </a:rPr>
              <a:t>Germanico ebbe un successo </a:t>
            </a:r>
            <a:r>
              <a:rPr lang="it-IT" sz="2000" baseline="0" dirty="0" smtClean="0">
                <a:sym typeface="Wingdings" pitchFamily="2" charset="2"/>
              </a:rPr>
              <a:t>sul piano diplomatico, </a:t>
            </a:r>
            <a:r>
              <a:rPr lang="it-IT" sz="2000" baseline="0" dirty="0" smtClean="0">
                <a:sym typeface="Wingdings" pitchFamily="2" charset="2"/>
              </a:rPr>
              <a:t>riportando sul </a:t>
            </a:r>
            <a:r>
              <a:rPr lang="it-IT" sz="2000" baseline="0" dirty="0" smtClean="0">
                <a:sym typeface="Wingdings" pitchFamily="2" charset="2"/>
              </a:rPr>
              <a:t>trono di Armenia un sovrano </a:t>
            </a:r>
            <a:r>
              <a:rPr lang="it-IT" sz="2000" baseline="0" dirty="0" err="1" smtClean="0">
                <a:sym typeface="Wingdings" pitchFamily="2" charset="2"/>
              </a:rPr>
              <a:t>filoromano</a:t>
            </a:r>
            <a:r>
              <a:rPr lang="it-IT" sz="2000" baseline="0" dirty="0" smtClean="0">
                <a:sym typeface="Wingdings" pitchFamily="2" charset="2"/>
              </a:rPr>
              <a:t>, </a:t>
            </a:r>
            <a:r>
              <a:rPr lang="it-IT" sz="2000" baseline="0" dirty="0" err="1" smtClean="0">
                <a:sym typeface="Wingdings" pitchFamily="2" charset="2"/>
              </a:rPr>
              <a:t>Pisone</a:t>
            </a:r>
            <a:r>
              <a:rPr lang="it-IT" sz="2000" baseline="0" dirty="0" smtClean="0">
                <a:sym typeface="Wingdings" pitchFamily="2" charset="2"/>
              </a:rPr>
              <a:t> </a:t>
            </a:r>
            <a:r>
              <a:rPr lang="it-IT" sz="2000" baseline="0" dirty="0" smtClean="0">
                <a:sym typeface="Wingdings" pitchFamily="2" charset="2"/>
              </a:rPr>
              <a:t>fu costretto </a:t>
            </a:r>
            <a:r>
              <a:rPr lang="it-IT" sz="2000" baseline="0" dirty="0" smtClean="0">
                <a:sym typeface="Wingdings" pitchFamily="2" charset="2"/>
              </a:rPr>
              <a:t>ad abbandonare la provincia a largo delle coste siriane, Germanico </a:t>
            </a:r>
            <a:r>
              <a:rPr lang="it-IT" sz="2000" baseline="0" dirty="0" smtClean="0">
                <a:sym typeface="Wingdings" pitchFamily="2" charset="2"/>
              </a:rPr>
              <a:t>poco dopo si </a:t>
            </a:r>
            <a:r>
              <a:rPr lang="it-IT" sz="2000" baseline="0" dirty="0" smtClean="0">
                <a:sym typeface="Wingdings" pitchFamily="2" charset="2"/>
              </a:rPr>
              <a:t>ammala e dopo una breve malattia </a:t>
            </a:r>
            <a:r>
              <a:rPr lang="it-IT" sz="2000" baseline="0" dirty="0" smtClean="0">
                <a:sym typeface="Wingdings" pitchFamily="2" charset="2"/>
              </a:rPr>
              <a:t>muore</a:t>
            </a:r>
          </a:p>
          <a:p>
            <a:pPr>
              <a:buFont typeface="Wingdings"/>
              <a:buChar char="à"/>
            </a:pPr>
            <a:r>
              <a:rPr lang="it-IT" sz="2000" baseline="0" dirty="0" smtClean="0">
                <a:sym typeface="Wingdings" pitchFamily="2" charset="2"/>
              </a:rPr>
              <a:t>morte </a:t>
            </a:r>
            <a:r>
              <a:rPr lang="it-IT" sz="2000" baseline="0" dirty="0" smtClean="0">
                <a:sym typeface="Wingdings" pitchFamily="2" charset="2"/>
              </a:rPr>
              <a:t>di Germanico di Poussin dipinto del 1628 Agrippina che si lamenta; </a:t>
            </a:r>
            <a:r>
              <a:rPr lang="it-IT" sz="2000" b="0" i="0" kern="1200" dirty="0" smtClean="0">
                <a:solidFill>
                  <a:schemeClr val="tx1"/>
                </a:solidFill>
                <a:latin typeface="+mn-lt"/>
                <a:ea typeface="+mn-ea"/>
                <a:cs typeface="+mn-cs"/>
              </a:rPr>
              <a:t> Benjamin West e </a:t>
            </a:r>
            <a:r>
              <a:rPr lang="it-IT" sz="2000" b="0" i="0" kern="1200" dirty="0" err="1" smtClean="0">
                <a:solidFill>
                  <a:schemeClr val="tx1"/>
                </a:solidFill>
                <a:latin typeface="+mn-lt"/>
                <a:ea typeface="+mn-ea"/>
                <a:cs typeface="+mn-cs"/>
              </a:rPr>
              <a:t>Gavin</a:t>
            </a:r>
            <a:r>
              <a:rPr lang="it-IT" sz="2000" b="0" i="0" kern="1200" dirty="0" smtClean="0">
                <a:solidFill>
                  <a:schemeClr val="tx1"/>
                </a:solidFill>
                <a:latin typeface="+mn-lt"/>
                <a:ea typeface="+mn-ea"/>
                <a:cs typeface="+mn-cs"/>
              </a:rPr>
              <a:t> Hamilton raffigurarono nelle loro tele il celebre episodio di Agrippina </a:t>
            </a:r>
            <a:r>
              <a:rPr lang="it-IT" sz="2000" b="0" i="0" kern="1200" dirty="0" err="1" smtClean="0">
                <a:solidFill>
                  <a:schemeClr val="tx1"/>
                </a:solidFill>
                <a:latin typeface="+mn-lt"/>
                <a:ea typeface="+mn-ea"/>
                <a:cs typeface="+mn-cs"/>
              </a:rPr>
              <a:t>maior</a:t>
            </a:r>
            <a:r>
              <a:rPr lang="it-IT" sz="2000" b="0" i="0" kern="1200" dirty="0" smtClean="0">
                <a:solidFill>
                  <a:schemeClr val="tx1"/>
                </a:solidFill>
                <a:latin typeface="+mn-lt"/>
                <a:ea typeface="+mn-ea"/>
                <a:cs typeface="+mn-cs"/>
              </a:rPr>
              <a:t> che, sbarcata a Brindisi nel 20 d.C., riportava in patria le ceneri di suo marito Germanico attraversando ali di folla in lutto: sulla scena del porto romano di Brindisi veniva idealizzata la </a:t>
            </a:r>
            <a:r>
              <a:rPr lang="it-IT" sz="2000" b="0" i="1" kern="1200" dirty="0" smtClean="0">
                <a:solidFill>
                  <a:schemeClr val="tx1"/>
                </a:solidFill>
                <a:latin typeface="+mn-lt"/>
                <a:ea typeface="+mn-ea"/>
                <a:cs typeface="+mn-cs"/>
              </a:rPr>
              <a:t>pietas</a:t>
            </a:r>
            <a:r>
              <a:rPr lang="it-IT" sz="2000" b="0" i="0" kern="1200" dirty="0" smtClean="0">
                <a:solidFill>
                  <a:schemeClr val="tx1"/>
                </a:solidFill>
                <a:latin typeface="+mn-lt"/>
                <a:ea typeface="+mn-ea"/>
                <a:cs typeface="+mn-cs"/>
              </a:rPr>
              <a:t> e l’amor coniugale del mondo antico</a:t>
            </a:r>
            <a:r>
              <a:rPr lang="it-IT" sz="2000" b="0" i="0" kern="1200" dirty="0" smtClean="0">
                <a:solidFill>
                  <a:schemeClr val="tx1"/>
                </a:solidFill>
                <a:latin typeface="+mn-lt"/>
                <a:ea typeface="+mn-ea"/>
                <a:cs typeface="+mn-cs"/>
              </a:rPr>
              <a:t>;</a:t>
            </a:r>
          </a:p>
          <a:p>
            <a:pPr>
              <a:buFont typeface="Wingdings"/>
              <a:buChar char="à"/>
            </a:pPr>
            <a:r>
              <a:rPr lang="it-IT" sz="2000" b="0" i="0" kern="1200" baseline="0" dirty="0" smtClean="0">
                <a:solidFill>
                  <a:schemeClr val="tx1"/>
                </a:solidFill>
                <a:latin typeface="+mn-lt"/>
                <a:ea typeface="+mn-ea"/>
                <a:cs typeface="+mn-cs"/>
              </a:rPr>
              <a:t> </a:t>
            </a:r>
            <a:r>
              <a:rPr lang="it-IT" sz="2000" b="0" i="0" kern="1200" baseline="0" dirty="0" smtClean="0">
                <a:solidFill>
                  <a:schemeClr val="tx1"/>
                </a:solidFill>
                <a:latin typeface="+mn-lt"/>
                <a:ea typeface="+mn-ea"/>
                <a:cs typeface="+mn-cs"/>
              </a:rPr>
              <a:t>quando muore Germanico </a:t>
            </a:r>
            <a:r>
              <a:rPr lang="it-IT" sz="2000" b="0" i="0" kern="1200" baseline="0" dirty="0" err="1" smtClean="0">
                <a:solidFill>
                  <a:schemeClr val="tx1"/>
                </a:solidFill>
                <a:latin typeface="+mn-lt"/>
                <a:ea typeface="+mn-ea"/>
                <a:cs typeface="+mn-cs"/>
              </a:rPr>
              <a:t>Pisone</a:t>
            </a:r>
            <a:r>
              <a:rPr lang="it-IT" sz="2000" b="0" i="0" kern="1200" baseline="0" dirty="0" smtClean="0">
                <a:solidFill>
                  <a:schemeClr val="tx1"/>
                </a:solidFill>
                <a:latin typeface="+mn-lt"/>
                <a:ea typeface="+mn-ea"/>
                <a:cs typeface="+mn-cs"/>
              </a:rPr>
              <a:t> fa una </a:t>
            </a:r>
            <a:r>
              <a:rPr lang="it-IT" sz="2000" b="0" i="0" kern="1200" baseline="0" dirty="0" smtClean="0">
                <a:solidFill>
                  <a:schemeClr val="tx1"/>
                </a:solidFill>
                <a:latin typeface="+mn-lt"/>
                <a:ea typeface="+mn-ea"/>
                <a:cs typeface="+mn-cs"/>
              </a:rPr>
              <a:t>vera </a:t>
            </a:r>
            <a:r>
              <a:rPr lang="it-IT" sz="2000" b="0" i="0" kern="1200" baseline="0" dirty="0" smtClean="0">
                <a:solidFill>
                  <a:schemeClr val="tx1"/>
                </a:solidFill>
                <a:latin typeface="+mn-lt"/>
                <a:ea typeface="+mn-ea"/>
                <a:cs typeface="+mn-cs"/>
              </a:rPr>
              <a:t>festa </a:t>
            </a:r>
            <a:r>
              <a:rPr lang="it-IT" sz="2000" b="0" i="0" kern="1200" baseline="0" dirty="0" smtClean="0">
                <a:solidFill>
                  <a:schemeClr val="tx1"/>
                </a:solidFill>
                <a:latin typeface="+mn-lt"/>
                <a:ea typeface="+mn-ea"/>
                <a:cs typeface="+mn-cs"/>
              </a:rPr>
              <a:t>e deve </a:t>
            </a:r>
            <a:r>
              <a:rPr lang="it-IT" sz="2000" b="0" i="0" kern="1200" baseline="0" dirty="0" smtClean="0">
                <a:solidFill>
                  <a:schemeClr val="tx1"/>
                </a:solidFill>
                <a:latin typeface="+mn-lt"/>
                <a:ea typeface="+mn-ea"/>
                <a:cs typeface="+mn-cs"/>
              </a:rPr>
              <a:t>tornare a Roma accusato dagli amici di Germanico </a:t>
            </a:r>
            <a:r>
              <a:rPr lang="it-IT" sz="2000" b="0" i="0" kern="1200" baseline="0" dirty="0" smtClean="0">
                <a:solidFill>
                  <a:schemeClr val="tx1"/>
                </a:solidFill>
                <a:latin typeface="+mn-lt"/>
                <a:ea typeface="+mn-ea"/>
                <a:cs typeface="+mn-cs"/>
              </a:rPr>
              <a:t>di </a:t>
            </a:r>
            <a:r>
              <a:rPr lang="it-IT" sz="2000" b="0" i="0" kern="1200" baseline="0" dirty="0" smtClean="0">
                <a:solidFill>
                  <a:schemeClr val="tx1"/>
                </a:solidFill>
                <a:latin typeface="+mn-lt"/>
                <a:ea typeface="+mn-ea"/>
                <a:cs typeface="+mn-cs"/>
              </a:rPr>
              <a:t>essere il mandante della morte di Germanico</a:t>
            </a:r>
            <a:r>
              <a:rPr lang="it-IT" sz="2000" b="0" i="0" kern="1200" baseline="0" dirty="0" smtClean="0">
                <a:solidFill>
                  <a:schemeClr val="tx1"/>
                </a:solidFill>
                <a:latin typeface="+mn-lt"/>
                <a:ea typeface="+mn-ea"/>
                <a:cs typeface="+mn-cs"/>
              </a:rPr>
              <a:t>, durante il </a:t>
            </a:r>
            <a:r>
              <a:rPr lang="it-IT" sz="2000" b="0" i="0" kern="1200" baseline="0" dirty="0" smtClean="0">
                <a:solidFill>
                  <a:schemeClr val="tx1"/>
                </a:solidFill>
                <a:latin typeface="+mn-lt"/>
                <a:ea typeface="+mn-ea"/>
                <a:cs typeface="+mn-cs"/>
              </a:rPr>
              <a:t>processo a Roma prima che si arrivi alla sentenza </a:t>
            </a:r>
            <a:r>
              <a:rPr lang="it-IT" sz="2000" b="0" i="0" kern="1200" baseline="0" dirty="0" err="1" smtClean="0">
                <a:solidFill>
                  <a:schemeClr val="tx1"/>
                </a:solidFill>
                <a:latin typeface="+mn-lt"/>
                <a:ea typeface="+mn-ea"/>
                <a:cs typeface="+mn-cs"/>
              </a:rPr>
              <a:t>Pisone</a:t>
            </a:r>
            <a:r>
              <a:rPr lang="it-IT" sz="2000" b="0" i="0" kern="1200" baseline="0" dirty="0" smtClean="0">
                <a:solidFill>
                  <a:schemeClr val="tx1"/>
                </a:solidFill>
                <a:latin typeface="+mn-lt"/>
                <a:ea typeface="+mn-ea"/>
                <a:cs typeface="+mn-cs"/>
              </a:rPr>
              <a:t> si </a:t>
            </a:r>
            <a:r>
              <a:rPr lang="it-IT" sz="2000" b="0" i="0" kern="1200" baseline="0" dirty="0" smtClean="0">
                <a:solidFill>
                  <a:schemeClr val="tx1"/>
                </a:solidFill>
                <a:latin typeface="+mn-lt"/>
                <a:ea typeface="+mn-ea"/>
                <a:cs typeface="+mn-cs"/>
              </a:rPr>
              <a:t>suicida</a:t>
            </a:r>
          </a:p>
          <a:p>
            <a:pPr>
              <a:buFont typeface="Wingdings"/>
              <a:buNone/>
            </a:pPr>
            <a:r>
              <a:rPr lang="it-IT" sz="2000" b="0" i="0" kern="1200" baseline="0" dirty="0" smtClean="0">
                <a:solidFill>
                  <a:schemeClr val="tx1"/>
                </a:solidFill>
                <a:latin typeface="+mn-lt"/>
                <a:ea typeface="+mn-ea"/>
                <a:cs typeface="+mn-cs"/>
                <a:sym typeface="Wingdings" pitchFamily="2" charset="2"/>
              </a:rPr>
              <a:t> </a:t>
            </a:r>
            <a:r>
              <a:rPr lang="it-IT" sz="2000" b="0" i="0" kern="1200" baseline="0" dirty="0" smtClean="0">
                <a:solidFill>
                  <a:schemeClr val="tx1"/>
                </a:solidFill>
                <a:latin typeface="+mn-lt"/>
                <a:ea typeface="+mn-ea"/>
                <a:cs typeface="+mn-cs"/>
                <a:sym typeface="Wingdings" pitchFamily="2" charset="2"/>
              </a:rPr>
              <a:t>il </a:t>
            </a:r>
            <a:r>
              <a:rPr lang="it-IT" sz="2000" b="0" i="0" kern="1200" baseline="0" dirty="0" err="1" smtClean="0">
                <a:solidFill>
                  <a:schemeClr val="tx1"/>
                </a:solidFill>
                <a:latin typeface="+mn-lt"/>
                <a:ea typeface="+mn-ea"/>
                <a:cs typeface="+mn-cs"/>
                <a:sym typeface="Wingdings" pitchFamily="2" charset="2"/>
              </a:rPr>
              <a:t>senatus</a:t>
            </a:r>
            <a:r>
              <a:rPr lang="it-IT" sz="2000" b="0" i="0" kern="1200" baseline="0" dirty="0" smtClean="0">
                <a:solidFill>
                  <a:schemeClr val="tx1"/>
                </a:solidFill>
                <a:latin typeface="+mn-lt"/>
                <a:ea typeface="+mn-ea"/>
                <a:cs typeface="+mn-cs"/>
                <a:sym typeface="Wingdings" pitchFamily="2" charset="2"/>
              </a:rPr>
              <a:t> </a:t>
            </a:r>
            <a:r>
              <a:rPr lang="it-IT" sz="2000" b="0" i="0" kern="1200" baseline="0" dirty="0" err="1" smtClean="0">
                <a:solidFill>
                  <a:schemeClr val="tx1"/>
                </a:solidFill>
                <a:latin typeface="+mn-lt"/>
                <a:ea typeface="+mn-ea"/>
                <a:cs typeface="+mn-cs"/>
                <a:sym typeface="Wingdings" pitchFamily="2" charset="2"/>
              </a:rPr>
              <a:t>consultum</a:t>
            </a:r>
            <a:r>
              <a:rPr lang="it-IT" sz="2000" b="0" i="0" kern="1200" baseline="0" dirty="0" smtClean="0">
                <a:solidFill>
                  <a:schemeClr val="tx1"/>
                </a:solidFill>
                <a:latin typeface="+mn-lt"/>
                <a:ea typeface="+mn-ea"/>
                <a:cs typeface="+mn-cs"/>
                <a:sym typeface="Wingdings" pitchFamily="2" charset="2"/>
              </a:rPr>
              <a:t> trasmette la sentenza, </a:t>
            </a:r>
            <a:r>
              <a:rPr lang="it-IT" sz="2000" b="0" i="0" kern="1200" baseline="0" dirty="0" smtClean="0">
                <a:solidFill>
                  <a:schemeClr val="tx1"/>
                </a:solidFill>
                <a:latin typeface="+mn-lt"/>
                <a:ea typeface="+mn-ea"/>
                <a:cs typeface="+mn-cs"/>
                <a:sym typeface="Wingdings" pitchFamily="2" charset="2"/>
              </a:rPr>
              <a:t>a processo </a:t>
            </a:r>
            <a:r>
              <a:rPr lang="it-IT" sz="2000" b="0" i="0" kern="1200" baseline="0" dirty="0" smtClean="0">
                <a:solidFill>
                  <a:schemeClr val="tx1"/>
                </a:solidFill>
                <a:latin typeface="+mn-lt"/>
                <a:ea typeface="+mn-ea"/>
                <a:cs typeface="+mn-cs"/>
                <a:sym typeface="Wingdings" pitchFamily="2" charset="2"/>
              </a:rPr>
              <a:t>concluso ed emessa una sentenza, </a:t>
            </a:r>
            <a:r>
              <a:rPr lang="it-IT" sz="2000" b="0" i="0" kern="1200" baseline="0" dirty="0" smtClean="0">
                <a:solidFill>
                  <a:schemeClr val="tx1"/>
                </a:solidFill>
                <a:latin typeface="+mn-lt"/>
                <a:ea typeface="+mn-ea"/>
                <a:cs typeface="+mn-cs"/>
                <a:sym typeface="Wingdings" pitchFamily="2" charset="2"/>
              </a:rPr>
              <a:t>e siccome </a:t>
            </a:r>
            <a:r>
              <a:rPr lang="it-IT" sz="2000" b="0" i="0" kern="1200" baseline="0" dirty="0" smtClean="0">
                <a:solidFill>
                  <a:schemeClr val="tx1"/>
                </a:solidFill>
                <a:latin typeface="+mn-lt"/>
                <a:ea typeface="+mn-ea"/>
                <a:cs typeface="+mn-cs"/>
                <a:sym typeface="Wingdings" pitchFamily="2" charset="2"/>
              </a:rPr>
              <a:t>Tiberio veniva considerato il mandante originario dell’omicidio per rispondere ai </a:t>
            </a:r>
            <a:r>
              <a:rPr lang="it-IT" sz="2000" b="0" i="0" kern="1200" baseline="0" dirty="0" err="1" smtClean="0">
                <a:solidFill>
                  <a:schemeClr val="tx1"/>
                </a:solidFill>
                <a:latin typeface="+mn-lt"/>
                <a:ea typeface="+mn-ea"/>
                <a:cs typeface="+mn-cs"/>
                <a:sym typeface="Wingdings" pitchFamily="2" charset="2"/>
              </a:rPr>
              <a:t>rumores</a:t>
            </a:r>
            <a:r>
              <a:rPr lang="it-IT" sz="2000" b="0" i="0" kern="1200" baseline="0" dirty="0" smtClean="0">
                <a:solidFill>
                  <a:schemeClr val="tx1"/>
                </a:solidFill>
                <a:latin typeface="+mn-lt"/>
                <a:ea typeface="+mn-ea"/>
                <a:cs typeface="+mn-cs"/>
                <a:sym typeface="Wingdings" pitchFamily="2" charset="2"/>
              </a:rPr>
              <a:t> dell’opinione pubblica, </a:t>
            </a:r>
            <a:r>
              <a:rPr lang="it-IT" sz="2000" b="0" i="0" kern="1200" baseline="0" dirty="0" smtClean="0">
                <a:solidFill>
                  <a:schemeClr val="tx1"/>
                </a:solidFill>
                <a:latin typeface="+mn-lt"/>
                <a:ea typeface="+mn-ea"/>
                <a:cs typeface="+mn-cs"/>
                <a:sym typeface="Wingdings" pitchFamily="2" charset="2"/>
              </a:rPr>
              <a:t>spedisce la sentenza </a:t>
            </a:r>
            <a:r>
              <a:rPr lang="it-IT" sz="2000" b="0" i="0" kern="1200" baseline="0" dirty="0" smtClean="0">
                <a:solidFill>
                  <a:schemeClr val="tx1"/>
                </a:solidFill>
                <a:latin typeface="+mn-lt"/>
                <a:ea typeface="+mn-ea"/>
                <a:cs typeface="+mn-cs"/>
                <a:sym typeface="Wingdings" pitchFamily="2" charset="2"/>
              </a:rPr>
              <a:t>a tutte le provincie dell’impero  in modo tale da rendere noto le decisione prese nei confronti di </a:t>
            </a:r>
            <a:r>
              <a:rPr lang="it-IT" sz="2000" b="0" i="0" kern="1200" baseline="0" dirty="0" err="1" smtClean="0">
                <a:solidFill>
                  <a:schemeClr val="tx1"/>
                </a:solidFill>
                <a:latin typeface="+mn-lt"/>
                <a:ea typeface="+mn-ea"/>
                <a:cs typeface="+mn-cs"/>
                <a:sym typeface="Wingdings" pitchFamily="2" charset="2"/>
              </a:rPr>
              <a:t>Pisone</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Poussin Morte di Germanico</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5</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2800" dirty="0" smtClean="0"/>
              <a:t>Benjamin West </a:t>
            </a:r>
          </a:p>
          <a:p>
            <a:r>
              <a:rPr lang="en-US" sz="2800" dirty="0" smtClean="0"/>
              <a:t>Agrippina landing at </a:t>
            </a:r>
            <a:r>
              <a:rPr lang="en-US" sz="2800" dirty="0" err="1" smtClean="0"/>
              <a:t>Brundisium</a:t>
            </a:r>
            <a:r>
              <a:rPr lang="en-US" sz="2800" dirty="0" smtClean="0"/>
              <a:t> with the ashes of </a:t>
            </a:r>
            <a:r>
              <a:rPr lang="en-US" sz="2800" dirty="0" err="1" smtClean="0"/>
              <a:t>Germanicus</a:t>
            </a:r>
            <a:endParaRPr lang="it-IT" sz="2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6</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2800" b="0" i="0" u="none" kern="1200" dirty="0" smtClean="0">
                <a:solidFill>
                  <a:schemeClr val="tx1"/>
                </a:solidFill>
                <a:effectLst/>
                <a:latin typeface="+mn-lt"/>
                <a:ea typeface="+mn-ea"/>
                <a:cs typeface="+mn-cs"/>
              </a:rPr>
              <a:t>Gavin Hamilton</a:t>
            </a:r>
          </a:p>
          <a:p>
            <a:r>
              <a:rPr lang="en-US" sz="2800" b="0" i="0" u="none" kern="1200" dirty="0" smtClean="0">
                <a:solidFill>
                  <a:schemeClr val="tx1"/>
                </a:solidFill>
                <a:effectLst/>
                <a:latin typeface="+mn-lt"/>
                <a:ea typeface="+mn-ea"/>
                <a:cs typeface="+mn-cs"/>
              </a:rPr>
              <a:t>Agrippina Landing at </a:t>
            </a:r>
            <a:r>
              <a:rPr lang="en-US" sz="2800" b="0" i="0" u="none" kern="1200" dirty="0" err="1" smtClean="0">
                <a:solidFill>
                  <a:schemeClr val="tx1"/>
                </a:solidFill>
                <a:effectLst/>
                <a:latin typeface="+mn-lt"/>
                <a:ea typeface="+mn-ea"/>
                <a:cs typeface="+mn-cs"/>
              </a:rPr>
              <a:t>Brindisium</a:t>
            </a:r>
            <a:r>
              <a:rPr lang="en-US" sz="2800" b="0" i="0" u="none" kern="1200" dirty="0" smtClean="0">
                <a:solidFill>
                  <a:schemeClr val="tx1"/>
                </a:solidFill>
                <a:effectLst/>
                <a:latin typeface="+mn-lt"/>
                <a:ea typeface="+mn-ea"/>
                <a:cs typeface="+mn-cs"/>
              </a:rPr>
              <a:t> with the Ashes of </a:t>
            </a:r>
            <a:r>
              <a:rPr lang="en-US" sz="2800" b="0" i="0" u="none" kern="1200" dirty="0" err="1" smtClean="0">
                <a:solidFill>
                  <a:schemeClr val="tx1"/>
                </a:solidFill>
                <a:effectLst/>
                <a:latin typeface="+mn-lt"/>
                <a:ea typeface="+mn-ea"/>
                <a:cs typeface="+mn-cs"/>
              </a:rPr>
              <a:t>Germanicus</a:t>
            </a:r>
            <a:endParaRPr lang="en-US" sz="2800" b="0" i="0" u="none" kern="1200" dirty="0" smtClean="0">
              <a:solidFill>
                <a:schemeClr val="tx1"/>
              </a:solidFill>
              <a:effectLst/>
              <a:latin typeface="+mn-lt"/>
              <a:ea typeface="+mn-ea"/>
              <a:cs typeface="+mn-cs"/>
            </a:endParaRPr>
          </a:p>
          <a:p>
            <a:r>
              <a:rPr lang="en-US" sz="2800" b="0" i="0" u="none" kern="1200" dirty="0" smtClean="0">
                <a:solidFill>
                  <a:schemeClr val="tx1"/>
                </a:solidFill>
                <a:effectLst/>
                <a:latin typeface="+mn-lt"/>
                <a:ea typeface="+mn-ea"/>
                <a:cs typeface="+mn-cs"/>
              </a:rPr>
              <a:t>1765–72</a:t>
            </a:r>
          </a:p>
          <a:p>
            <a:endParaRPr lang="it-IT"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7</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Ritorna in auge il figlio naturale di Tiberio Druso II, Elio </a:t>
            </a:r>
            <a:r>
              <a:rPr lang="it-IT" sz="2000" dirty="0" err="1" smtClean="0"/>
              <a:t>Seiano</a:t>
            </a:r>
            <a:r>
              <a:rPr lang="it-IT" sz="2000" baseline="0" dirty="0" smtClean="0"/>
              <a:t> è il prefetto al pretorio, secondo Tacito è </a:t>
            </a:r>
            <a:r>
              <a:rPr lang="it-IT" sz="2000" baseline="0" dirty="0" err="1" smtClean="0"/>
              <a:t>Seiano</a:t>
            </a:r>
            <a:r>
              <a:rPr lang="it-IT" sz="2000" baseline="0" dirty="0" smtClean="0"/>
              <a:t> </a:t>
            </a:r>
            <a:r>
              <a:rPr lang="it-IT" sz="2000" baseline="0" dirty="0" smtClean="0"/>
              <a:t>alle spalle di una serie di trame contro i membri della famiglia di </a:t>
            </a:r>
            <a:r>
              <a:rPr lang="it-IT" sz="2000" baseline="0" dirty="0" smtClean="0"/>
              <a:t>Germanico</a:t>
            </a:r>
          </a:p>
          <a:p>
            <a:pPr>
              <a:buFont typeface="Wingdings"/>
              <a:buChar char="à"/>
            </a:pPr>
            <a:r>
              <a:rPr lang="it-IT" sz="2000" baseline="0" dirty="0" smtClean="0">
                <a:sym typeface="Wingdings" pitchFamily="2" charset="2"/>
              </a:rPr>
              <a:t>morte </a:t>
            </a:r>
            <a:r>
              <a:rPr lang="it-IT" sz="2000" baseline="0" dirty="0" smtClean="0">
                <a:sym typeface="Wingdings" pitchFamily="2" charset="2"/>
              </a:rPr>
              <a:t>del 23 di Druso Minore apre una nuova stagione di successione al trono e di processi e morti secondo dietro tali intrighi ci sarebbe </a:t>
            </a:r>
            <a:r>
              <a:rPr lang="it-IT" sz="2000" baseline="0" dirty="0" err="1" smtClean="0">
                <a:sym typeface="Wingdings" pitchFamily="2" charset="2"/>
              </a:rPr>
              <a:t>Seiano</a:t>
            </a:r>
            <a:r>
              <a:rPr lang="it-IT" sz="2000" baseline="0" dirty="0" smtClean="0">
                <a:sym typeface="Wingdings" pitchFamily="2" charset="2"/>
              </a:rPr>
              <a:t> a </a:t>
            </a:r>
            <a:r>
              <a:rPr lang="it-IT" sz="2000" baseline="0" dirty="0" smtClean="0">
                <a:sym typeface="Wingdings" pitchFamily="2" charset="2"/>
              </a:rPr>
              <a:t>parere </a:t>
            </a:r>
            <a:r>
              <a:rPr lang="it-IT" sz="2000" baseline="0" dirty="0" smtClean="0">
                <a:sym typeface="Wingdings" pitchFamily="2" charset="2"/>
              </a:rPr>
              <a:t>di </a:t>
            </a:r>
            <a:r>
              <a:rPr lang="it-IT" sz="2000" baseline="0" dirty="0" smtClean="0">
                <a:sym typeface="Wingdings" pitchFamily="2" charset="2"/>
              </a:rPr>
              <a:t>Tacito</a:t>
            </a:r>
          </a:p>
          <a:p>
            <a:pPr>
              <a:buFont typeface="Wingdings"/>
              <a:buNone/>
            </a:pPr>
            <a:r>
              <a:rPr lang="it-IT" sz="2000" baseline="0" dirty="0" smtClean="0">
                <a:sym typeface="Wingdings" pitchFamily="2" charset="2"/>
              </a:rPr>
              <a:t> </a:t>
            </a:r>
            <a:r>
              <a:rPr lang="it-IT" sz="2000" baseline="0" dirty="0" smtClean="0">
                <a:sym typeface="Wingdings" pitchFamily="2" charset="2"/>
              </a:rPr>
              <a:t>Tiberio nel 27 si ritira a Capri, morte di Livia </a:t>
            </a:r>
            <a:r>
              <a:rPr lang="it-IT" sz="2000" baseline="0" dirty="0" smtClean="0">
                <a:sym typeface="Wingdings" pitchFamily="2" charset="2"/>
              </a:rPr>
              <a:t>(muore </a:t>
            </a:r>
            <a:r>
              <a:rPr lang="it-IT" sz="2000" baseline="0" dirty="0" smtClean="0">
                <a:sym typeface="Wingdings" pitchFamily="2" charset="2"/>
              </a:rPr>
              <a:t>la regina </a:t>
            </a:r>
            <a:r>
              <a:rPr lang="it-IT" sz="2000" baseline="0" dirty="0" smtClean="0">
                <a:sym typeface="Wingdings" pitchFamily="2" charset="2"/>
              </a:rPr>
              <a:t>madre), </a:t>
            </a:r>
            <a:r>
              <a:rPr lang="it-IT" sz="2000" baseline="0" dirty="0" smtClean="0">
                <a:sym typeface="Wingdings" pitchFamily="2" charset="2"/>
              </a:rPr>
              <a:t>fa si che gli equilibri sono ancora di + rimessi in gioco, famiglia di Germanico ancora + </a:t>
            </a:r>
            <a:r>
              <a:rPr lang="it-IT" sz="2000" baseline="0" dirty="0" smtClean="0">
                <a:sym typeface="Wingdings" pitchFamily="2" charset="2"/>
              </a:rPr>
              <a:t>attaccata da </a:t>
            </a:r>
            <a:r>
              <a:rPr lang="it-IT" sz="2000" baseline="0" dirty="0" err="1" smtClean="0">
                <a:sym typeface="Wingdings" pitchFamily="2" charset="2"/>
              </a:rPr>
              <a:t>Seiano</a:t>
            </a:r>
            <a:r>
              <a:rPr lang="it-IT" sz="2000" baseline="0" dirty="0" smtClean="0">
                <a:sym typeface="Wingdings" pitchFamily="2" charset="2"/>
              </a:rPr>
              <a:t> </a:t>
            </a:r>
            <a:r>
              <a:rPr lang="it-IT" sz="2000" baseline="0" dirty="0" smtClean="0">
                <a:sym typeface="Wingdings" pitchFamily="2" charset="2"/>
              </a:rPr>
              <a:t>in modo tale da non accedere alla carica imperiale</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err="1" smtClean="0"/>
              <a:t>Seiano</a:t>
            </a:r>
            <a:r>
              <a:rPr lang="it-IT" sz="2000" dirty="0" smtClean="0"/>
              <a:t> vorrebbe proporsi come successore di Tiberio, riveste l’</a:t>
            </a:r>
            <a:r>
              <a:rPr lang="it-IT" sz="2000" dirty="0" err="1" smtClean="0"/>
              <a:t>imperium</a:t>
            </a:r>
            <a:r>
              <a:rPr lang="it-IT" sz="2000" dirty="0" smtClean="0"/>
              <a:t> </a:t>
            </a:r>
            <a:r>
              <a:rPr lang="it-IT" sz="2000" dirty="0" err="1" smtClean="0"/>
              <a:t>proconsulare</a:t>
            </a:r>
            <a:r>
              <a:rPr lang="it-IT" sz="2000" dirty="0" smtClean="0"/>
              <a:t>,</a:t>
            </a:r>
            <a:r>
              <a:rPr lang="it-IT" sz="2000" baseline="0" dirty="0" smtClean="0"/>
              <a:t> </a:t>
            </a:r>
            <a:r>
              <a:rPr lang="it-IT" sz="2000" baseline="0" dirty="0" smtClean="0"/>
              <a:t>ha poteri </a:t>
            </a:r>
            <a:r>
              <a:rPr lang="it-IT" sz="2000" baseline="0" dirty="0" smtClean="0"/>
              <a:t>imperiali che Augusto aveva concesso ai suoi possibili successori da egli </a:t>
            </a:r>
            <a:r>
              <a:rPr lang="it-IT" sz="2000" baseline="0" dirty="0" smtClean="0"/>
              <a:t>designati, quindi ha </a:t>
            </a:r>
            <a:r>
              <a:rPr lang="it-IT" sz="2000" baseline="0" dirty="0" smtClean="0"/>
              <a:t>poteri davvero </a:t>
            </a:r>
            <a:r>
              <a:rPr lang="it-IT" sz="2000" baseline="0" dirty="0" smtClean="0"/>
              <a:t>straordinari</a:t>
            </a:r>
          </a:p>
          <a:p>
            <a:pPr>
              <a:buFont typeface="Wingdings"/>
              <a:buChar char="à"/>
            </a:pPr>
            <a:r>
              <a:rPr lang="it-IT" sz="2000" baseline="0" dirty="0" smtClean="0">
                <a:sym typeface="Wingdings" pitchFamily="2" charset="2"/>
              </a:rPr>
              <a:t>accade </a:t>
            </a:r>
            <a:r>
              <a:rPr lang="it-IT" sz="2000" baseline="0" dirty="0" smtClean="0">
                <a:sym typeface="Wingdings" pitchFamily="2" charset="2"/>
              </a:rPr>
              <a:t>che Antonia madre di Germanico si incontri con Tiberio rivela le trame di </a:t>
            </a:r>
            <a:r>
              <a:rPr lang="it-IT" sz="2000" baseline="0" dirty="0" err="1" smtClean="0">
                <a:sym typeface="Wingdings" pitchFamily="2" charset="2"/>
              </a:rPr>
              <a:t>Seiano</a:t>
            </a:r>
            <a:r>
              <a:rPr lang="it-IT" sz="2000" baseline="0" dirty="0" smtClean="0">
                <a:sym typeface="Wingdings" pitchFamily="2" charset="2"/>
              </a:rPr>
              <a:t> e invia a Roma un nuovo prefetto del pretorio </a:t>
            </a:r>
            <a:r>
              <a:rPr lang="it-IT" sz="2000" baseline="0" dirty="0" err="1" smtClean="0">
                <a:sym typeface="Wingdings" pitchFamily="2" charset="2"/>
              </a:rPr>
              <a:t>Sutorio</a:t>
            </a:r>
            <a:r>
              <a:rPr lang="it-IT" sz="2000" baseline="0" dirty="0" smtClean="0">
                <a:sym typeface="Wingdings" pitchFamily="2" charset="2"/>
              </a:rPr>
              <a:t> </a:t>
            </a:r>
            <a:r>
              <a:rPr lang="it-IT" sz="2000" baseline="0" dirty="0" err="1" smtClean="0">
                <a:sym typeface="Wingdings" pitchFamily="2" charset="2"/>
              </a:rPr>
              <a:t>Macrone</a:t>
            </a:r>
            <a:r>
              <a:rPr lang="it-IT" sz="2000" baseline="0" dirty="0" smtClean="0">
                <a:sym typeface="Wingdings" pitchFamily="2" charset="2"/>
              </a:rPr>
              <a:t> e lo invia a Roma </a:t>
            </a:r>
            <a:r>
              <a:rPr lang="it-IT" sz="2000" baseline="0" dirty="0" err="1" smtClean="0">
                <a:sym typeface="Wingdings" pitchFamily="2" charset="2"/>
              </a:rPr>
              <a:t>affinchè</a:t>
            </a:r>
            <a:r>
              <a:rPr lang="it-IT" sz="2000" baseline="0" dirty="0" smtClean="0">
                <a:sym typeface="Wingdings" pitchFamily="2" charset="2"/>
              </a:rPr>
              <a:t> consegnasse un messaggio al Senato per denunciare </a:t>
            </a:r>
            <a:r>
              <a:rPr lang="it-IT" sz="2000" baseline="0" dirty="0" err="1" smtClean="0">
                <a:sym typeface="Wingdings" pitchFamily="2" charset="2"/>
              </a:rPr>
              <a:t>Seiano</a:t>
            </a:r>
            <a:r>
              <a:rPr lang="it-IT" sz="2000" baseline="0" dirty="0" smtClean="0">
                <a:sym typeface="Wingdings" pitchFamily="2" charset="2"/>
              </a:rPr>
              <a:t> (</a:t>
            </a:r>
            <a:r>
              <a:rPr lang="it-IT" sz="2000" baseline="0" dirty="0" smtClean="0">
                <a:sym typeface="Wingdings" pitchFamily="2" charset="2"/>
              </a:rPr>
              <a:t>pensa di avere un </a:t>
            </a:r>
            <a:r>
              <a:rPr lang="it-IT" sz="2000" baseline="0" dirty="0" err="1" smtClean="0">
                <a:sym typeface="Wingdings" pitchFamily="2" charset="2"/>
              </a:rPr>
              <a:t>imperium</a:t>
            </a:r>
            <a:r>
              <a:rPr lang="it-IT" sz="2000" baseline="0" dirty="0" smtClean="0">
                <a:sym typeface="Wingdings" pitchFamily="2" charset="2"/>
              </a:rPr>
              <a:t> consolare, leggerà un mia nomina), denuncia di tutte le trame e </a:t>
            </a:r>
            <a:r>
              <a:rPr lang="it-IT" sz="2000" baseline="0" dirty="0" smtClean="0">
                <a:sym typeface="Wingdings" pitchFamily="2" charset="2"/>
              </a:rPr>
              <a:t>quindi </a:t>
            </a:r>
            <a:r>
              <a:rPr lang="it-IT" sz="2000" baseline="0" dirty="0" err="1" smtClean="0">
                <a:sym typeface="Wingdings" pitchFamily="2" charset="2"/>
              </a:rPr>
              <a:t>Seiano</a:t>
            </a:r>
            <a:r>
              <a:rPr lang="it-IT" sz="2000" baseline="0" dirty="0" smtClean="0">
                <a:sym typeface="Wingdings" pitchFamily="2" charset="2"/>
              </a:rPr>
              <a:t> fu </a:t>
            </a:r>
            <a:r>
              <a:rPr lang="it-IT" sz="2000" baseline="0" dirty="0" err="1" smtClean="0">
                <a:sym typeface="Wingdings" pitchFamily="2" charset="2"/>
              </a:rPr>
              <a:t>incarcacerato</a:t>
            </a:r>
            <a:r>
              <a:rPr lang="it-IT" sz="2000" baseline="0" dirty="0" smtClean="0">
                <a:sym typeface="Wingdings" pitchFamily="2" charset="2"/>
              </a:rPr>
              <a:t> </a:t>
            </a:r>
            <a:r>
              <a:rPr lang="it-IT" sz="2000" baseline="0" dirty="0" smtClean="0">
                <a:sym typeface="Wingdings" pitchFamily="2" charset="2"/>
              </a:rPr>
              <a:t>e </a:t>
            </a:r>
            <a:r>
              <a:rPr lang="it-IT" sz="2000" baseline="0" dirty="0" smtClean="0">
                <a:sym typeface="Wingdings" pitchFamily="2" charset="2"/>
              </a:rPr>
              <a:t>giustiziato</a:t>
            </a:r>
          </a:p>
          <a:p>
            <a:pPr>
              <a:buFont typeface="Wingdings"/>
              <a:buChar char="à"/>
            </a:pPr>
            <a:r>
              <a:rPr lang="it-IT" sz="2000" baseline="0" dirty="0" smtClean="0">
                <a:sym typeface="Wingdings" pitchFamily="2" charset="2"/>
              </a:rPr>
              <a:t>6 </a:t>
            </a:r>
            <a:r>
              <a:rPr lang="it-IT" sz="2000" baseline="0" dirty="0" smtClean="0">
                <a:sym typeface="Wingdings" pitchFamily="2" charset="2"/>
              </a:rPr>
              <a:t>anni + tardi muore, </a:t>
            </a:r>
            <a:r>
              <a:rPr lang="it-IT" sz="2000" baseline="0" dirty="0" smtClean="0">
                <a:sym typeface="Wingdings" pitchFamily="2" charset="2"/>
              </a:rPr>
              <a:t>lascia </a:t>
            </a:r>
            <a:r>
              <a:rPr lang="it-IT" sz="2000" baseline="0" dirty="0" smtClean="0">
                <a:sym typeface="Wingdings" pitchFamily="2" charset="2"/>
              </a:rPr>
              <a:t>due eredi della sua fortuna </a:t>
            </a:r>
            <a:r>
              <a:rPr lang="it-IT" sz="2000" baseline="0" dirty="0" smtClean="0">
                <a:sym typeface="Wingdings" pitchFamily="2" charset="2"/>
              </a:rPr>
              <a:t>privata: </a:t>
            </a:r>
            <a:r>
              <a:rPr lang="it-IT" sz="2000" baseline="0" dirty="0" smtClean="0">
                <a:sym typeface="Wingdings" pitchFamily="2" charset="2"/>
              </a:rPr>
              <a:t>Tiberio Gemello nipote + diretto </a:t>
            </a:r>
            <a:r>
              <a:rPr lang="it-IT" sz="2000" baseline="0" dirty="0" smtClean="0">
                <a:sym typeface="Wingdings" pitchFamily="2" charset="2"/>
              </a:rPr>
              <a:t> e Caligola </a:t>
            </a:r>
          </a:p>
          <a:p>
            <a:pPr>
              <a:buFont typeface="Wingdings"/>
              <a:buChar char="à"/>
            </a:pPr>
            <a:r>
              <a:rPr lang="it-IT" sz="2000" baseline="0" dirty="0" smtClean="0">
                <a:sym typeface="Wingdings" pitchFamily="2" charset="2"/>
              </a:rPr>
              <a:t>però </a:t>
            </a:r>
            <a:r>
              <a:rPr lang="it-IT" sz="2000" baseline="0" dirty="0" smtClean="0">
                <a:sym typeface="Wingdings" pitchFamily="2" charset="2"/>
              </a:rPr>
              <a:t>i pretoriani scelgono Caligola, perché figlio di </a:t>
            </a:r>
            <a:r>
              <a:rPr lang="it-IT" sz="2000" baseline="0" dirty="0" smtClean="0">
                <a:sym typeface="Wingdings" pitchFamily="2" charset="2"/>
              </a:rPr>
              <a:t>Germanico, il quale era molto legato </a:t>
            </a:r>
            <a:r>
              <a:rPr lang="it-IT" sz="2000" baseline="0" dirty="0" smtClean="0">
                <a:sym typeface="Wingdings" pitchFamily="2" charset="2"/>
              </a:rPr>
              <a:t>alle truppe cosi come lo erano le truppe, eliminato Tiberio Gemello e Caligola diviene imperatore</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10</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Tacito</a:t>
            </a:r>
            <a:r>
              <a:rPr lang="it-IT" sz="2400" baseline="0" dirty="0" smtClean="0"/>
              <a:t> ce l’ha con Tiberio</a:t>
            </a:r>
            <a:r>
              <a:rPr lang="it-IT" sz="2400" baseline="0" dirty="0" smtClean="0"/>
              <a:t>, ma l’amministrazione </a:t>
            </a:r>
            <a:r>
              <a:rPr lang="it-IT" sz="2400" baseline="0" dirty="0" smtClean="0"/>
              <a:t>di Tiberio </a:t>
            </a:r>
            <a:r>
              <a:rPr lang="it-IT" sz="2400" baseline="0" dirty="0" smtClean="0"/>
              <a:t>tende </a:t>
            </a:r>
            <a:r>
              <a:rPr lang="it-IT" sz="2400" baseline="0" dirty="0" smtClean="0"/>
              <a:t>a non premere sulle provincie anche se c’è una rivolta nel 21 in Gallia, </a:t>
            </a:r>
            <a:r>
              <a:rPr lang="it-IT" sz="2400" baseline="0" dirty="0" smtClean="0"/>
              <a:t> e tende verso un contenimento </a:t>
            </a:r>
            <a:r>
              <a:rPr lang="it-IT" sz="2400" baseline="0" dirty="0" smtClean="0"/>
              <a:t>della spesa pubblica anche con sistemi abbastanza cinici, avrebbe ritardato il congedo dei veterani, cosi le casse dello stato avrebbero risparmiato quando si assiste alla morte di un </a:t>
            </a:r>
            <a:r>
              <a:rPr lang="it-IT" sz="2400" baseline="0" dirty="0" smtClean="0"/>
              <a:t>veterano</a:t>
            </a:r>
          </a:p>
          <a:p>
            <a:pPr>
              <a:buFont typeface="Wingdings"/>
              <a:buChar char="à"/>
            </a:pPr>
            <a:r>
              <a:rPr lang="it-IT" sz="2400" baseline="0" dirty="0" smtClean="0">
                <a:sym typeface="Wingdings" pitchFamily="2" charset="2"/>
              </a:rPr>
              <a:t>nel </a:t>
            </a:r>
            <a:r>
              <a:rPr lang="it-IT" sz="2400" baseline="0" dirty="0" smtClean="0">
                <a:sym typeface="Wingdings" pitchFamily="2" charset="2"/>
              </a:rPr>
              <a:t>caso del soldato romano ritardare poteva essere rilevante per rischi di una </a:t>
            </a:r>
            <a:r>
              <a:rPr lang="it-IT" sz="2400" baseline="0" dirty="0" smtClean="0">
                <a:sym typeface="Wingdings" pitchFamily="2" charset="2"/>
              </a:rPr>
              <a:t>guerra</a:t>
            </a:r>
          </a:p>
          <a:p>
            <a:pPr>
              <a:buFont typeface="Wingdings"/>
              <a:buChar char="à"/>
            </a:pPr>
            <a:r>
              <a:rPr lang="it-IT" sz="2400" baseline="0" dirty="0" smtClean="0">
                <a:sym typeface="Wingdings" pitchFamily="2" charset="2"/>
              </a:rPr>
              <a:t>nel </a:t>
            </a:r>
            <a:r>
              <a:rPr lang="it-IT" sz="2400" baseline="0" dirty="0" smtClean="0">
                <a:sym typeface="Wingdings" pitchFamily="2" charset="2"/>
              </a:rPr>
              <a:t>33 crisi di liquidità, affrontata mettendo somme di denaro messe a sua disposizione dal suo erario personale, somme tratte dal suo patrimonio prestate senza interesse ai suoi </a:t>
            </a:r>
            <a:r>
              <a:rPr lang="it-IT" sz="2400" baseline="0" dirty="0" smtClean="0">
                <a:sym typeface="Wingdings" pitchFamily="2" charset="2"/>
              </a:rPr>
              <a:t>debitori</a:t>
            </a:r>
          </a:p>
          <a:p>
            <a:pPr>
              <a:buFont typeface="Wingdings"/>
              <a:buNone/>
            </a:pPr>
            <a:r>
              <a:rPr lang="it-IT" sz="2400" baseline="0" dirty="0" smtClean="0">
                <a:sym typeface="Wingdings" pitchFamily="2" charset="2"/>
              </a:rPr>
              <a:t> </a:t>
            </a:r>
            <a:r>
              <a:rPr lang="it-IT" sz="2400" baseline="0" dirty="0" smtClean="0">
                <a:sym typeface="Wingdings" pitchFamily="2" charset="2"/>
              </a:rPr>
              <a:t>politica fiscale e amministrativa buona</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Il pazzoide</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12</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800" dirty="0" smtClean="0"/>
              <a:t>Non è una successione costituzionale come lo era stata quella</a:t>
            </a:r>
            <a:r>
              <a:rPr lang="it-IT" sz="2800" baseline="0" dirty="0" smtClean="0"/>
              <a:t> di Tiberio(preceduta da una serie di segni</a:t>
            </a:r>
            <a:r>
              <a:rPr lang="it-IT" sz="2800" baseline="0" dirty="0" smtClean="0"/>
              <a:t>). Tiberio aveva lasciato un’eredità privata. Caligola intende </a:t>
            </a:r>
            <a:r>
              <a:rPr lang="it-IT" sz="2800" baseline="0" dirty="0" smtClean="0"/>
              <a:t>il potere </a:t>
            </a:r>
            <a:r>
              <a:rPr lang="it-IT" sz="2800" baseline="0" dirty="0" smtClean="0"/>
              <a:t>in modo </a:t>
            </a:r>
            <a:r>
              <a:rPr lang="it-IT" sz="2800" baseline="0" dirty="0" err="1" smtClean="0"/>
              <a:t>autocratioa</a:t>
            </a:r>
            <a:r>
              <a:rPr lang="it-IT" sz="2800" baseline="0" dirty="0" smtClean="0"/>
              <a:t>, assoluta e orientale, </a:t>
            </a:r>
            <a:r>
              <a:rPr lang="it-IT" sz="2800" baseline="0" dirty="0" smtClean="0"/>
              <a:t>quindi lo stile </a:t>
            </a:r>
            <a:r>
              <a:rPr lang="it-IT" sz="2800" baseline="0" dirty="0" smtClean="0"/>
              <a:t>di </a:t>
            </a:r>
            <a:r>
              <a:rPr lang="it-IT" sz="2800" baseline="0" dirty="0" smtClean="0"/>
              <a:t>corte è improntato </a:t>
            </a:r>
            <a:r>
              <a:rPr lang="it-IT" sz="2800" baseline="0" dirty="0" smtClean="0"/>
              <a:t>al lusso(passo di </a:t>
            </a:r>
            <a:r>
              <a:rPr lang="it-IT" sz="2800" baseline="0" dirty="0" err="1" smtClean="0"/>
              <a:t>Svetonio</a:t>
            </a:r>
            <a:r>
              <a:rPr lang="it-IT" sz="2800" baseline="0" dirty="0" smtClean="0"/>
              <a:t>)</a:t>
            </a:r>
          </a:p>
          <a:p>
            <a:pPr>
              <a:buFont typeface="Wingdings"/>
              <a:buChar char="à"/>
            </a:pPr>
            <a:r>
              <a:rPr lang="it-IT" sz="2800" baseline="0" dirty="0" smtClean="0">
                <a:sym typeface="Wingdings" pitchFamily="2" charset="2"/>
              </a:rPr>
              <a:t>intendersi </a:t>
            </a:r>
            <a:r>
              <a:rPr lang="it-IT" sz="2800" baseline="0" dirty="0" smtClean="0">
                <a:sym typeface="Wingdings" pitchFamily="2" charset="2"/>
              </a:rPr>
              <a:t>cosi alle sorelle in particolare la divinizzazione di </a:t>
            </a:r>
            <a:r>
              <a:rPr lang="it-IT" sz="2800" baseline="0" dirty="0" err="1" smtClean="0">
                <a:sym typeface="Wingdings" pitchFamily="2" charset="2"/>
              </a:rPr>
              <a:t>Drusilla</a:t>
            </a:r>
            <a:r>
              <a:rPr lang="it-IT" sz="2800" baseline="0" dirty="0" smtClean="0">
                <a:sym typeface="Wingdings" pitchFamily="2" charset="2"/>
              </a:rPr>
              <a:t> dopo la sua </a:t>
            </a:r>
            <a:r>
              <a:rPr lang="it-IT" sz="2800" baseline="0" dirty="0" smtClean="0">
                <a:sym typeface="Wingdings" pitchFamily="2" charset="2"/>
              </a:rPr>
              <a:t>morte</a:t>
            </a:r>
          </a:p>
          <a:p>
            <a:pPr>
              <a:buFont typeface="Wingdings"/>
              <a:buNone/>
            </a:pPr>
            <a:r>
              <a:rPr lang="it-IT" sz="2800" baseline="0" dirty="0" smtClean="0">
                <a:sym typeface="Wingdings" pitchFamily="2" charset="2"/>
              </a:rPr>
              <a:t> </a:t>
            </a:r>
            <a:r>
              <a:rPr lang="it-IT" sz="2800" baseline="0" dirty="0" smtClean="0">
                <a:sym typeface="Wingdings" pitchFamily="2" charset="2"/>
              </a:rPr>
              <a:t>reazione senatoria, lo considera un pazzo </a:t>
            </a:r>
            <a:r>
              <a:rPr lang="it-IT" sz="2800" baseline="0" dirty="0" smtClean="0">
                <a:sym typeface="Wingdings" pitchFamily="2" charset="2"/>
              </a:rPr>
              <a:t>spostato;Caligola </a:t>
            </a:r>
            <a:r>
              <a:rPr lang="it-IT" sz="2800" baseline="0" dirty="0" smtClean="0">
                <a:sym typeface="Wingdings" pitchFamily="2" charset="2"/>
              </a:rPr>
              <a:t>governerà 4 </a:t>
            </a:r>
            <a:r>
              <a:rPr lang="it-IT" sz="2800" baseline="0" dirty="0" smtClean="0">
                <a:sym typeface="Wingdings" pitchFamily="2" charset="2"/>
              </a:rPr>
              <a:t>anni, la sua </a:t>
            </a:r>
            <a:r>
              <a:rPr lang="it-IT" sz="2800" baseline="0" dirty="0" smtClean="0">
                <a:sym typeface="Wingdings" pitchFamily="2" charset="2"/>
              </a:rPr>
              <a:t>politica </a:t>
            </a:r>
            <a:r>
              <a:rPr lang="it-IT" sz="2800" baseline="0" dirty="0" smtClean="0">
                <a:sym typeface="Wingdings" pitchFamily="2" charset="2"/>
              </a:rPr>
              <a:t>fu autocratica </a:t>
            </a:r>
            <a:r>
              <a:rPr lang="it-IT" sz="2800" baseline="0" dirty="0" smtClean="0">
                <a:sym typeface="Wingdings" pitchFamily="2" charset="2"/>
              </a:rPr>
              <a:t>e </a:t>
            </a:r>
            <a:r>
              <a:rPr lang="it-IT" sz="2800" baseline="0" dirty="0" smtClean="0">
                <a:sym typeface="Wingdings" pitchFamily="2" charset="2"/>
              </a:rPr>
              <a:t>piena di ostilità </a:t>
            </a:r>
            <a:r>
              <a:rPr lang="it-IT" sz="2800" baseline="0" dirty="0" smtClean="0">
                <a:sym typeface="Wingdings" pitchFamily="2" charset="2"/>
              </a:rPr>
              <a:t>del Senato</a:t>
            </a:r>
            <a:endParaRPr lang="it-IT" sz="2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13</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Per contrastare la politica del senato, </a:t>
            </a:r>
            <a:r>
              <a:rPr lang="it-IT" sz="2400" dirty="0" smtClean="0"/>
              <a:t>Caligola è autore politica </a:t>
            </a:r>
            <a:r>
              <a:rPr lang="it-IT" sz="2400" dirty="0" smtClean="0"/>
              <a:t>di grandi spese per ricevere il </a:t>
            </a:r>
            <a:r>
              <a:rPr lang="it-IT" sz="2400" dirty="0" smtClean="0"/>
              <a:t>consenso,</a:t>
            </a:r>
            <a:r>
              <a:rPr lang="it-IT" sz="2400" baseline="0" dirty="0" smtClean="0"/>
              <a:t> teso innanzitutto</a:t>
            </a:r>
            <a:r>
              <a:rPr lang="it-IT" sz="2400" dirty="0" smtClean="0"/>
              <a:t> </a:t>
            </a:r>
            <a:r>
              <a:rPr lang="it-IT" sz="2400" dirty="0" smtClean="0"/>
              <a:t>per ingraziarsi la </a:t>
            </a:r>
            <a:r>
              <a:rPr lang="it-IT" sz="2400" dirty="0" smtClean="0"/>
              <a:t>plebe.</a:t>
            </a:r>
            <a:r>
              <a:rPr lang="it-IT" sz="2400" baseline="0" dirty="0" smtClean="0"/>
              <a:t> Da qui il </a:t>
            </a:r>
            <a:r>
              <a:rPr lang="it-IT" sz="2400" dirty="0" smtClean="0"/>
              <a:t>contrasto </a:t>
            </a:r>
            <a:r>
              <a:rPr lang="it-IT" sz="2400" dirty="0" smtClean="0"/>
              <a:t>del senato </a:t>
            </a:r>
            <a:r>
              <a:rPr lang="it-IT" sz="2400" dirty="0" smtClean="0"/>
              <a:t>e il racconto</a:t>
            </a:r>
            <a:r>
              <a:rPr lang="it-IT" sz="2400" baseline="0" dirty="0" smtClean="0"/>
              <a:t> di</a:t>
            </a:r>
            <a:r>
              <a:rPr lang="it-IT" sz="2400" dirty="0" smtClean="0"/>
              <a:t> </a:t>
            </a:r>
            <a:r>
              <a:rPr lang="it-IT" sz="2400" dirty="0" err="1" smtClean="0"/>
              <a:t>incitatus</a:t>
            </a:r>
            <a:r>
              <a:rPr lang="it-IT" sz="2400" dirty="0" smtClean="0"/>
              <a:t> il suo cavallo che avrebbe</a:t>
            </a:r>
            <a:r>
              <a:rPr lang="it-IT" sz="2400" baseline="0" dirty="0" smtClean="0"/>
              <a:t> voluto nominarlo senatore o </a:t>
            </a:r>
            <a:r>
              <a:rPr lang="it-IT" sz="2400" baseline="0" dirty="0" smtClean="0"/>
              <a:t>console</a:t>
            </a:r>
          </a:p>
          <a:p>
            <a:pPr>
              <a:buFont typeface="Wingdings"/>
              <a:buChar char="à"/>
            </a:pPr>
            <a:r>
              <a:rPr lang="it-IT" sz="2400" baseline="0" dirty="0" smtClean="0">
                <a:sym typeface="Wingdings" pitchFamily="2" charset="2"/>
              </a:rPr>
              <a:t>è </a:t>
            </a:r>
            <a:r>
              <a:rPr lang="it-IT" sz="2400" baseline="0" dirty="0" smtClean="0">
                <a:sym typeface="Wingdings" pitchFamily="2" charset="2"/>
              </a:rPr>
              <a:t>un pazzo, Caligola ride in faccia a uno dei suoi commensali rispondendo che potrebbe ucciderlo in qualsiasi momento tagliandogli la gola, da un lato una conferma </a:t>
            </a:r>
            <a:r>
              <a:rPr lang="it-IT" sz="2400" baseline="0" dirty="0" smtClean="0">
                <a:sym typeface="Wingdings" pitchFamily="2" charset="2"/>
              </a:rPr>
              <a:t>che era poco </a:t>
            </a:r>
            <a:r>
              <a:rPr lang="it-IT" sz="2400" baseline="0" dirty="0" smtClean="0">
                <a:sym typeface="Wingdings" pitchFamily="2" charset="2"/>
              </a:rPr>
              <a:t>stabile </a:t>
            </a:r>
            <a:r>
              <a:rPr lang="it-IT" sz="2400" baseline="0" dirty="0" smtClean="0">
                <a:sym typeface="Wingdings" pitchFamily="2" charset="2"/>
              </a:rPr>
              <a:t> ma dimostra anche la </a:t>
            </a:r>
            <a:r>
              <a:rPr lang="it-IT" sz="2400" baseline="0" dirty="0" smtClean="0">
                <a:sym typeface="Wingdings" pitchFamily="2" charset="2"/>
              </a:rPr>
              <a:t>sua concezione del poter </a:t>
            </a:r>
            <a:r>
              <a:rPr lang="it-IT" sz="2400" baseline="0" dirty="0" smtClean="0">
                <a:sym typeface="Wingdings" pitchFamily="2" charset="2"/>
              </a:rPr>
              <a:t>autocratico</a:t>
            </a:r>
          </a:p>
          <a:p>
            <a:pPr>
              <a:buFont typeface="Wingdings"/>
              <a:buChar char="à"/>
            </a:pPr>
            <a:r>
              <a:rPr lang="it-IT" sz="2400" baseline="0" dirty="0" smtClean="0">
                <a:sym typeface="Wingdings" pitchFamily="2" charset="2"/>
              </a:rPr>
              <a:t>il </a:t>
            </a:r>
            <a:r>
              <a:rPr lang="it-IT" sz="2400" baseline="0" dirty="0" smtClean="0">
                <a:sym typeface="Wingdings" pitchFamily="2" charset="2"/>
              </a:rPr>
              <a:t>senato vorrebbe contare qualcosa </a:t>
            </a:r>
            <a:r>
              <a:rPr lang="it-IT" sz="2400" baseline="0" dirty="0" err="1" smtClean="0">
                <a:sym typeface="Wingdings" pitchFamily="2" charset="2"/>
              </a:rPr>
              <a:t>res</a:t>
            </a:r>
            <a:r>
              <a:rPr lang="it-IT" sz="2400" baseline="0" dirty="0" smtClean="0">
                <a:sym typeface="Wingdings" pitchFamily="2" charset="2"/>
              </a:rPr>
              <a:t> </a:t>
            </a:r>
            <a:r>
              <a:rPr lang="it-IT" sz="2400" baseline="0" dirty="0" err="1" smtClean="0">
                <a:sym typeface="Wingdings" pitchFamily="2" charset="2"/>
              </a:rPr>
              <a:t>publica</a:t>
            </a:r>
            <a:r>
              <a:rPr lang="it-IT" sz="2400" baseline="0" dirty="0" smtClean="0">
                <a:sym typeface="Wingdings" pitchFamily="2" charset="2"/>
              </a:rPr>
              <a:t>, </a:t>
            </a:r>
            <a:r>
              <a:rPr lang="it-IT" sz="2400" baseline="0" dirty="0" smtClean="0">
                <a:sym typeface="Wingdings" pitchFamily="2" charset="2"/>
              </a:rPr>
              <a:t> ma attraverso </a:t>
            </a:r>
            <a:r>
              <a:rPr lang="it-IT" sz="2400" baseline="0" dirty="0" err="1" smtClean="0">
                <a:sym typeface="Wingdings" pitchFamily="2" charset="2"/>
              </a:rPr>
              <a:t>incitatus</a:t>
            </a:r>
            <a:r>
              <a:rPr lang="it-IT" sz="2400" baseline="0" dirty="0" smtClean="0">
                <a:sym typeface="Wingdings" pitchFamily="2" charset="2"/>
              </a:rPr>
              <a:t> </a:t>
            </a:r>
            <a:r>
              <a:rPr lang="it-IT" sz="2400" baseline="0" dirty="0" smtClean="0">
                <a:sym typeface="Wingdings" pitchFamily="2" charset="2"/>
              </a:rPr>
              <a:t> capiamo che il </a:t>
            </a:r>
            <a:r>
              <a:rPr lang="it-IT" sz="2400" baseline="0" dirty="0" smtClean="0">
                <a:sym typeface="Wingdings" pitchFamily="2" charset="2"/>
              </a:rPr>
              <a:t>senato non conta nulla il senatore conta quanto un cavallo, anzi il suo cavallo è bello e corre bene è molto + importante </a:t>
            </a:r>
            <a:r>
              <a:rPr lang="it-IT" sz="2400" baseline="0" dirty="0" smtClean="0">
                <a:sym typeface="Wingdings" pitchFamily="2" charset="2"/>
              </a:rPr>
              <a:t>del senatore; </a:t>
            </a:r>
          </a:p>
          <a:p>
            <a:pPr>
              <a:buFont typeface="Wingdings"/>
              <a:buChar char="à"/>
            </a:pPr>
            <a:r>
              <a:rPr lang="it-IT" sz="2400" baseline="0" dirty="0" smtClean="0">
                <a:sym typeface="Wingdings" pitchFamily="2" charset="2"/>
              </a:rPr>
              <a:t>il </a:t>
            </a:r>
            <a:r>
              <a:rPr lang="it-IT" sz="2400" baseline="0" dirty="0" smtClean="0">
                <a:sym typeface="Wingdings" pitchFamily="2" charset="2"/>
              </a:rPr>
              <a:t>ridere smodato è un modo per dire che ha un potere assoluto, di vita e di </a:t>
            </a:r>
            <a:r>
              <a:rPr lang="it-IT" sz="2400" baseline="0" dirty="0" smtClean="0">
                <a:sym typeface="Wingdings" pitchFamily="2" charset="2"/>
              </a:rPr>
              <a:t>morte: </a:t>
            </a:r>
            <a:r>
              <a:rPr lang="it-IT" sz="2400" baseline="0" dirty="0" smtClean="0">
                <a:sym typeface="Wingdings" pitchFamily="2" charset="2"/>
              </a:rPr>
              <a:t>gli altri possono svolgere tali attività perché tutto deriva dal volere dell’imperatore, una visione autocratica che il senato non può </a:t>
            </a:r>
            <a:r>
              <a:rPr lang="it-IT" sz="2400" baseline="0" dirty="0" smtClean="0">
                <a:sym typeface="Wingdings" pitchFamily="2" charset="2"/>
              </a:rPr>
              <a:t>accettare</a:t>
            </a:r>
          </a:p>
          <a:p>
            <a:pPr>
              <a:buFont typeface="Wingdings"/>
              <a:buNone/>
            </a:pPr>
            <a:endParaRPr lang="it-IT" sz="2400" baseline="0" dirty="0" smtClean="0">
              <a:sym typeface="Wingdings" pitchFamily="2" charset="2"/>
            </a:endParaRPr>
          </a:p>
          <a:p>
            <a:pPr>
              <a:buFont typeface="Wingdings"/>
              <a:buNone/>
            </a:pPr>
            <a:r>
              <a:rPr lang="it-IT" sz="2400" baseline="0" dirty="0" smtClean="0">
                <a:sym typeface="Wingdings" pitchFamily="2" charset="2"/>
              </a:rPr>
              <a:t>Gli </a:t>
            </a:r>
            <a:r>
              <a:rPr lang="it-IT" sz="2400" baseline="0" dirty="0" smtClean="0">
                <a:sym typeface="Wingdings" pitchFamily="2" charset="2"/>
              </a:rPr>
              <a:t>ambiti in </a:t>
            </a:r>
            <a:r>
              <a:rPr lang="it-IT" sz="2400" baseline="0" dirty="0" smtClean="0">
                <a:sym typeface="Wingdings" pitchFamily="2" charset="2"/>
              </a:rPr>
              <a:t>cui Caligola </a:t>
            </a:r>
            <a:r>
              <a:rPr lang="it-IT" sz="2400" baseline="0" dirty="0" smtClean="0">
                <a:sym typeface="Wingdings" pitchFamily="2" charset="2"/>
              </a:rPr>
              <a:t>ricerca sostegno sono l’esercito e la plebe urbana: </a:t>
            </a:r>
            <a:r>
              <a:rPr lang="it-IT" sz="2400" baseline="0" dirty="0" smtClean="0">
                <a:sym typeface="Wingdings" pitchFamily="2" charset="2"/>
              </a:rPr>
              <a:t>la politica </a:t>
            </a:r>
            <a:r>
              <a:rPr lang="it-IT" sz="2400" baseline="0" dirty="0" smtClean="0">
                <a:sym typeface="Wingdings" pitchFamily="2" charset="2"/>
              </a:rPr>
              <a:t>di spese avrà un effetto negativo, Tiberio tutto sommato </a:t>
            </a:r>
            <a:r>
              <a:rPr lang="it-IT" sz="2400" baseline="0" dirty="0" smtClean="0">
                <a:sym typeface="Wingdings" pitchFamily="2" charset="2"/>
              </a:rPr>
              <a:t>optò per </a:t>
            </a:r>
            <a:r>
              <a:rPr lang="it-IT" sz="2400" baseline="0" dirty="0" smtClean="0">
                <a:sym typeface="Wingdings" pitchFamily="2" charset="2"/>
              </a:rPr>
              <a:t>una politica di contenimento sociale ed </a:t>
            </a:r>
            <a:r>
              <a:rPr lang="it-IT" sz="2400" baseline="0" dirty="0" smtClean="0">
                <a:sym typeface="Wingdings" pitchFamily="2" charset="2"/>
              </a:rPr>
              <a:t>economica </a:t>
            </a:r>
            <a:r>
              <a:rPr lang="it-IT" sz="2400" baseline="0" dirty="0" smtClean="0">
                <a:sym typeface="Wingdings" pitchFamily="2" charset="2"/>
              </a:rPr>
              <a:t>della spesa pubblica </a:t>
            </a:r>
            <a:r>
              <a:rPr lang="it-IT" sz="2400" baseline="0" dirty="0" smtClean="0">
                <a:sym typeface="Wingdings" pitchFamily="2" charset="2"/>
              </a:rPr>
              <a:t>e aveva lasciato </a:t>
            </a:r>
            <a:r>
              <a:rPr lang="it-IT" sz="2400" baseline="0" dirty="0" smtClean="0">
                <a:sym typeface="Wingdings" pitchFamily="2" charset="2"/>
              </a:rPr>
              <a:t>una cassa colma, </a:t>
            </a:r>
            <a:r>
              <a:rPr lang="it-IT" sz="2400" baseline="0" dirty="0" smtClean="0">
                <a:sym typeface="Wingdings" pitchFamily="2" charset="2"/>
              </a:rPr>
              <a:t>questa verrà </a:t>
            </a:r>
            <a:r>
              <a:rPr lang="it-IT" sz="2400" baseline="0" dirty="0" smtClean="0">
                <a:sym typeface="Wingdings" pitchFamily="2" charset="2"/>
              </a:rPr>
              <a:t>bruciata in 2 anni da Caligola </a:t>
            </a:r>
            <a:r>
              <a:rPr lang="it-IT" sz="2400" baseline="0" dirty="0" smtClean="0">
                <a:sym typeface="Wingdings" pitchFamily="2" charset="2"/>
              </a:rPr>
              <a:t>e si </a:t>
            </a:r>
            <a:r>
              <a:rPr lang="it-IT" sz="2400" baseline="0" dirty="0" smtClean="0">
                <a:sym typeface="Wingdings" pitchFamily="2" charset="2"/>
              </a:rPr>
              <a:t>troverà a un problema di </a:t>
            </a:r>
            <a:r>
              <a:rPr lang="it-IT" sz="2400" baseline="0" dirty="0" err="1" smtClean="0">
                <a:sym typeface="Wingdings" pitchFamily="2" charset="2"/>
              </a:rPr>
              <a:t>defoult</a:t>
            </a:r>
            <a:endParaRPr lang="it-IT" sz="2400" baseline="0" dirty="0" smtClean="0">
              <a:sym typeface="Wingdings" pitchFamily="2" charset="2"/>
            </a:endParaRPr>
          </a:p>
          <a:p>
            <a:pPr>
              <a:buFont typeface="Wingdings"/>
              <a:buChar char="à"/>
            </a:pPr>
            <a:r>
              <a:rPr lang="it-IT" sz="2400" baseline="0" dirty="0" smtClean="0">
                <a:sym typeface="Wingdings" pitchFamily="2" charset="2"/>
              </a:rPr>
              <a:t>prima </a:t>
            </a:r>
            <a:r>
              <a:rPr lang="it-IT" sz="2400" baseline="0" dirty="0" smtClean="0">
                <a:sym typeface="Wingdings" pitchFamily="2" charset="2"/>
              </a:rPr>
              <a:t>strada è la risoluzione è la svendita dei beni di famiglia, vendita Lione in modo tale da ottenere un ricavo maggiore, quando cessa a vendere i beni di famiglia impone delle tasse sul commercio e artigianato colpendo di fatto la plebe urbano che aveva inteso come beneficiaria delle sua politica di grande </a:t>
            </a:r>
            <a:r>
              <a:rPr lang="it-IT" sz="2400" baseline="0" dirty="0" smtClean="0">
                <a:sym typeface="Wingdings" pitchFamily="2" charset="2"/>
              </a:rPr>
              <a:t>spese</a:t>
            </a:r>
          </a:p>
          <a:p>
            <a:pPr>
              <a:buFont typeface="Wingdings"/>
              <a:buNone/>
            </a:pPr>
            <a:r>
              <a:rPr lang="it-IT" sz="2400" baseline="0" dirty="0" smtClean="0">
                <a:sym typeface="Wingdings" pitchFamily="2" charset="2"/>
              </a:rPr>
              <a:t> esito: </a:t>
            </a:r>
            <a:r>
              <a:rPr lang="it-IT" sz="2400" baseline="0" dirty="0" smtClean="0">
                <a:sym typeface="Wingdings" pitchFamily="2" charset="2"/>
              </a:rPr>
              <a:t>una serie di congiure, nel 41 muore per una congiura di </a:t>
            </a:r>
            <a:r>
              <a:rPr lang="it-IT" sz="2400" baseline="0" dirty="0" smtClean="0">
                <a:sym typeface="Wingdings" pitchFamily="2" charset="2"/>
              </a:rPr>
              <a:t>palazzo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14</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Aneddoto dell’elezione di Claudio, i pretoriani iniziano</a:t>
            </a:r>
            <a:r>
              <a:rPr lang="it-IT" sz="2400" baseline="0" dirty="0" smtClean="0"/>
              <a:t> a perlustrare il palazzo dopo aver ricevuto la notizia della morte di Caligola,  nel palazzo c’era Claudio fratello di Germanico e zio di Caligola da tutti considerato lo stupido, l’intellettuale, quello che studiava</a:t>
            </a:r>
            <a:r>
              <a:rPr lang="it-IT" sz="2400" baseline="0" dirty="0" smtClean="0"/>
              <a:t>, con </a:t>
            </a:r>
            <a:r>
              <a:rPr lang="it-IT" sz="2400" baseline="0" dirty="0" smtClean="0"/>
              <a:t>problemi di deambulazione, non poteva essere un uomo d’armi come Tiberio, sentendo tale confusione si sarebbe nascosto dietro a una tenda, quando i pretoriani si accorgono della sua presenza i pretoriani si inginocchiano  e lo acclamano imperatore, </a:t>
            </a:r>
            <a:r>
              <a:rPr lang="it-IT" sz="2400" baseline="0" dirty="0" smtClean="0"/>
              <a:t>questo è il modo </a:t>
            </a:r>
            <a:r>
              <a:rPr lang="it-IT" sz="2400" baseline="0" dirty="0" smtClean="0"/>
              <a:t>in cui Claudio diviene </a:t>
            </a:r>
            <a:r>
              <a:rPr lang="it-IT" sz="2400" baseline="0" dirty="0" smtClean="0"/>
              <a:t>imperatore</a:t>
            </a:r>
          </a:p>
          <a:p>
            <a:r>
              <a:rPr lang="it-IT" sz="2400" baseline="0" dirty="0" smtClean="0">
                <a:sym typeface="Wingdings" pitchFamily="2" charset="2"/>
              </a:rPr>
              <a:t> </a:t>
            </a:r>
            <a:r>
              <a:rPr lang="it-IT" sz="2400" baseline="0" dirty="0" smtClean="0">
                <a:sym typeface="Wingdings" pitchFamily="2" charset="2"/>
              </a:rPr>
              <a:t>unico della famiglia di Germanico ad essere sopravvissuto, Caligola non aveva eredi, non aveva avuto il tempo per creare una possibile successione, ricordo di </a:t>
            </a:r>
            <a:r>
              <a:rPr lang="it-IT" sz="2400" baseline="0" dirty="0" smtClean="0">
                <a:sym typeface="Wingdings" pitchFamily="2" charset="2"/>
              </a:rPr>
              <a:t>Germanico </a:t>
            </a:r>
            <a:r>
              <a:rPr lang="it-IT" sz="2400" baseline="0" dirty="0" smtClean="0">
                <a:sym typeface="Wingdings" pitchFamily="2" charset="2"/>
              </a:rPr>
              <a:t>muove ancora gli animi</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15</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Claudio si rivelerà </a:t>
            </a:r>
            <a:r>
              <a:rPr lang="it-IT" sz="1800" dirty="0" smtClean="0"/>
              <a:t>uno straordinario amministratore: </a:t>
            </a:r>
            <a:r>
              <a:rPr lang="it-IT" sz="1800" dirty="0" smtClean="0"/>
              <a:t>compie una prima </a:t>
            </a:r>
            <a:r>
              <a:rPr lang="it-IT" sz="1800" dirty="0" smtClean="0"/>
              <a:t>burocratizzazione del governo e dell’amministrazione </a:t>
            </a:r>
            <a:r>
              <a:rPr lang="it-IT" sz="1800" dirty="0" smtClean="0"/>
              <a:t>imperiale</a:t>
            </a:r>
          </a:p>
          <a:p>
            <a:pPr>
              <a:buFont typeface="Wingdings"/>
              <a:buChar char="à"/>
            </a:pPr>
            <a:r>
              <a:rPr lang="it-IT" sz="1800" dirty="0" smtClean="0">
                <a:sym typeface="Wingdings" pitchFamily="2" charset="2"/>
              </a:rPr>
              <a:t>riorganizza </a:t>
            </a:r>
            <a:r>
              <a:rPr lang="it-IT" sz="1800" dirty="0" smtClean="0">
                <a:sym typeface="Wingdings" pitchFamily="2" charset="2"/>
              </a:rPr>
              <a:t>o crea</a:t>
            </a:r>
            <a:r>
              <a:rPr lang="it-IT" sz="1800" baseline="0" dirty="0" smtClean="0">
                <a:sym typeface="Wingdings" pitchFamily="2" charset="2"/>
              </a:rPr>
              <a:t> le grandi segreterie centrali a capo delle </a:t>
            </a:r>
            <a:r>
              <a:rPr lang="it-IT" sz="1800" baseline="0" dirty="0" smtClean="0">
                <a:sym typeface="Wingdings" pitchFamily="2" charset="2"/>
              </a:rPr>
              <a:t>quali </a:t>
            </a:r>
            <a:r>
              <a:rPr lang="it-IT" sz="1800" baseline="0" dirty="0" smtClean="0">
                <a:sym typeface="Wingdings" pitchFamily="2" charset="2"/>
              </a:rPr>
              <a:t>sono posti dei suoi </a:t>
            </a:r>
            <a:r>
              <a:rPr lang="it-IT" sz="1800" baseline="0" dirty="0" smtClean="0">
                <a:sym typeface="Wingdings" pitchFamily="2" charset="2"/>
              </a:rPr>
              <a:t>liberti, i quali </a:t>
            </a:r>
            <a:r>
              <a:rPr lang="it-IT" sz="1800" baseline="0" dirty="0" smtClean="0">
                <a:sym typeface="Wingdings" pitchFamily="2" charset="2"/>
              </a:rPr>
              <a:t>si </a:t>
            </a:r>
            <a:r>
              <a:rPr lang="it-IT" sz="1800" baseline="0" dirty="0" smtClean="0">
                <a:sym typeface="Wingdings" pitchFamily="2" charset="2"/>
              </a:rPr>
              <a:t>occupano di </a:t>
            </a:r>
            <a:r>
              <a:rPr lang="it-IT" sz="1800" baseline="0" dirty="0" smtClean="0">
                <a:sym typeface="Wingdings" pitchFamily="2" charset="2"/>
              </a:rPr>
              <a:t>aspetti finanziari e giuridico </a:t>
            </a:r>
            <a:r>
              <a:rPr lang="it-IT" sz="1800" baseline="0" dirty="0" smtClean="0">
                <a:sym typeface="Wingdings" pitchFamily="2" charset="2"/>
              </a:rPr>
              <a:t>amministrativi</a:t>
            </a:r>
            <a:endParaRPr lang="it-IT" sz="1800" baseline="0" dirty="0" smtClean="0">
              <a:sym typeface="Wingdings" pitchFamily="2" charset="2"/>
            </a:endParaRPr>
          </a:p>
          <a:p>
            <a:pPr algn="just"/>
            <a:r>
              <a:rPr lang="it-IT" sz="1800" b="1" i="1" dirty="0" smtClean="0">
                <a:latin typeface="Times New Roman" pitchFamily="18" charset="0"/>
              </a:rPr>
              <a:t>a </a:t>
            </a:r>
            <a:r>
              <a:rPr lang="it-IT" sz="1800" b="1" i="1" dirty="0" err="1" smtClean="0">
                <a:latin typeface="Times New Roman" pitchFamily="18" charset="0"/>
              </a:rPr>
              <a:t>rationibus</a:t>
            </a:r>
            <a:r>
              <a:rPr lang="it-IT" sz="1800" b="1" dirty="0" smtClean="0">
                <a:latin typeface="Times New Roman" pitchFamily="18" charset="0"/>
              </a:rPr>
              <a:t>: gestisce le finanze imperiali;</a:t>
            </a:r>
          </a:p>
          <a:p>
            <a:pPr algn="just"/>
            <a:r>
              <a:rPr lang="it-IT" sz="1800" b="1" i="1" dirty="0" smtClean="0">
                <a:latin typeface="Times New Roman" pitchFamily="18" charset="0"/>
              </a:rPr>
              <a:t>a </a:t>
            </a:r>
            <a:r>
              <a:rPr lang="it-IT" sz="1800" b="1" i="1" dirty="0" err="1" smtClean="0">
                <a:latin typeface="Times New Roman" pitchFamily="18" charset="0"/>
              </a:rPr>
              <a:t>libellis</a:t>
            </a:r>
            <a:r>
              <a:rPr lang="it-IT" sz="1800" b="1" dirty="0" smtClean="0">
                <a:latin typeface="Times New Roman" pitchFamily="18" charset="0"/>
              </a:rPr>
              <a:t>: istruisce le pratiche relative alle richieste e alle suppliche di privati all’imperatore;</a:t>
            </a:r>
          </a:p>
          <a:p>
            <a:pPr algn="just"/>
            <a:r>
              <a:rPr lang="it-IT" sz="1800" b="1" i="1" dirty="0" err="1" smtClean="0">
                <a:latin typeface="Times New Roman" pitchFamily="18" charset="0"/>
              </a:rPr>
              <a:t>ab</a:t>
            </a:r>
            <a:r>
              <a:rPr lang="it-IT" sz="1800" b="1" i="1" dirty="0" smtClean="0">
                <a:latin typeface="Times New Roman" pitchFamily="18" charset="0"/>
              </a:rPr>
              <a:t> </a:t>
            </a:r>
            <a:r>
              <a:rPr lang="it-IT" sz="1800" b="1" i="1" dirty="0" err="1" smtClean="0">
                <a:latin typeface="Times New Roman" pitchFamily="18" charset="0"/>
              </a:rPr>
              <a:t>epistulis</a:t>
            </a:r>
            <a:r>
              <a:rPr lang="it-IT" sz="1800" b="1" dirty="0" smtClean="0">
                <a:latin typeface="Times New Roman" pitchFamily="18" charset="0"/>
              </a:rPr>
              <a:t>: gestisce la corrispondenza dell’imperatore;</a:t>
            </a:r>
          </a:p>
          <a:p>
            <a:pPr algn="just"/>
            <a:r>
              <a:rPr lang="it-IT" sz="1800" b="1" i="1" dirty="0" smtClean="0">
                <a:latin typeface="Times New Roman" pitchFamily="18" charset="0"/>
              </a:rPr>
              <a:t>a </a:t>
            </a:r>
            <a:r>
              <a:rPr lang="it-IT" sz="1800" b="1" i="1" dirty="0" err="1" smtClean="0">
                <a:latin typeface="Times New Roman" pitchFamily="18" charset="0"/>
              </a:rPr>
              <a:t>commentariis</a:t>
            </a:r>
            <a:r>
              <a:rPr lang="it-IT" sz="1800" b="1" dirty="0" smtClean="0">
                <a:latin typeface="Times New Roman" pitchFamily="18" charset="0"/>
              </a:rPr>
              <a:t>: gestisce gli archivi;</a:t>
            </a:r>
          </a:p>
          <a:p>
            <a:pPr algn="just"/>
            <a:r>
              <a:rPr lang="it-IT" sz="1800" b="1" i="1" dirty="0" smtClean="0">
                <a:latin typeface="Times New Roman" pitchFamily="18" charset="0"/>
              </a:rPr>
              <a:t>a </a:t>
            </a:r>
            <a:r>
              <a:rPr lang="it-IT" sz="1800" b="1" i="1" dirty="0" err="1" smtClean="0">
                <a:latin typeface="Times New Roman" pitchFamily="18" charset="0"/>
              </a:rPr>
              <a:t>cognitionibus</a:t>
            </a:r>
            <a:r>
              <a:rPr lang="it-IT" sz="1800" b="1" dirty="0" smtClean="0">
                <a:latin typeface="Times New Roman" pitchFamily="18" charset="0"/>
              </a:rPr>
              <a:t>:  cura l’attività giurisdizionale </a:t>
            </a:r>
            <a:r>
              <a:rPr lang="it-IT" sz="1800" b="1" dirty="0" smtClean="0">
                <a:latin typeface="Times New Roman" pitchFamily="18" charset="0"/>
              </a:rPr>
              <a:t>imperiale</a:t>
            </a:r>
          </a:p>
          <a:p>
            <a:pPr algn="just"/>
            <a:endParaRPr lang="it-IT" sz="1800" b="1" dirty="0" smtClean="0">
              <a:latin typeface="Times New Roman" pitchFamily="18" charset="0"/>
            </a:endParaRPr>
          </a:p>
          <a:p>
            <a:pPr algn="just"/>
            <a:r>
              <a:rPr lang="it-IT" sz="1800" b="1" dirty="0" smtClean="0">
                <a:latin typeface="Times New Roman" pitchFamily="18" charset="0"/>
              </a:rPr>
              <a:t>Da</a:t>
            </a:r>
            <a:r>
              <a:rPr lang="it-IT" sz="1800" b="1" baseline="0" dirty="0" smtClean="0">
                <a:latin typeface="Times New Roman" pitchFamily="18" charset="0"/>
              </a:rPr>
              <a:t> </a:t>
            </a:r>
            <a:r>
              <a:rPr lang="it-IT" sz="1800" b="1" baseline="0" dirty="0" smtClean="0">
                <a:latin typeface="Times New Roman" pitchFamily="18" charset="0"/>
              </a:rPr>
              <a:t>un lato innova per le segreterie, e dall’altro continua nella tradizione famiglie </a:t>
            </a:r>
            <a:r>
              <a:rPr lang="it-IT" sz="1800" b="1" baseline="0" dirty="0" smtClean="0">
                <a:latin typeface="Times New Roman" pitchFamily="18" charset="0"/>
              </a:rPr>
              <a:t>dell’</a:t>
            </a:r>
            <a:r>
              <a:rPr lang="it-IT" sz="1800" b="1" baseline="0" dirty="0" err="1" smtClean="0">
                <a:latin typeface="Times New Roman" pitchFamily="18" charset="0"/>
              </a:rPr>
              <a:t>elites</a:t>
            </a:r>
            <a:r>
              <a:rPr lang="it-IT" sz="1800" b="1" baseline="0" dirty="0" smtClean="0">
                <a:latin typeface="Times New Roman" pitchFamily="18" charset="0"/>
              </a:rPr>
              <a:t>, che </a:t>
            </a:r>
            <a:r>
              <a:rPr lang="it-IT" sz="1800" b="1" baseline="0" dirty="0" smtClean="0">
                <a:latin typeface="Times New Roman" pitchFamily="18" charset="0"/>
              </a:rPr>
              <a:t>avevano un amministrazione privata e </a:t>
            </a:r>
            <a:r>
              <a:rPr lang="it-IT" sz="1800" b="1" baseline="0" dirty="0" smtClean="0">
                <a:latin typeface="Times New Roman" pitchFamily="18" charset="0"/>
              </a:rPr>
              <a:t>personale, che </a:t>
            </a:r>
            <a:r>
              <a:rPr lang="it-IT" sz="1800" b="1" baseline="0" dirty="0" smtClean="0">
                <a:latin typeface="Times New Roman" pitchFamily="18" charset="0"/>
              </a:rPr>
              <a:t>gestiva l’intera amministrazione</a:t>
            </a:r>
            <a:r>
              <a:rPr lang="it-IT" sz="1800" b="1" baseline="0" dirty="0" smtClean="0">
                <a:latin typeface="Times New Roman" pitchFamily="18" charset="0"/>
              </a:rPr>
              <a:t>, infatti </a:t>
            </a:r>
            <a:r>
              <a:rPr lang="it-IT" sz="1800" b="1" baseline="0" dirty="0" smtClean="0">
                <a:latin typeface="Times New Roman" pitchFamily="18" charset="0"/>
              </a:rPr>
              <a:t>le famiglie senatorie si affidavano ai propri </a:t>
            </a:r>
            <a:r>
              <a:rPr lang="it-IT" sz="1800" b="1" baseline="0" dirty="0" smtClean="0">
                <a:latin typeface="Times New Roman" pitchFamily="18" charset="0"/>
              </a:rPr>
              <a:t>liberti nell’amministrazione dei propri beni</a:t>
            </a:r>
          </a:p>
          <a:p>
            <a:pPr algn="just">
              <a:buFont typeface="Wingdings"/>
              <a:buChar char="à"/>
            </a:pPr>
            <a:r>
              <a:rPr lang="it-IT" sz="1800" b="1" baseline="0" dirty="0" smtClean="0">
                <a:latin typeface="Times New Roman" pitchFamily="18" charset="0"/>
                <a:sym typeface="Wingdings" pitchFamily="2" charset="2"/>
              </a:rPr>
              <a:t>innovazione </a:t>
            </a:r>
            <a:r>
              <a:rPr lang="it-IT" sz="1800" b="1" baseline="0" dirty="0" smtClean="0">
                <a:latin typeface="Times New Roman" pitchFamily="18" charset="0"/>
                <a:sym typeface="Wingdings" pitchFamily="2" charset="2"/>
              </a:rPr>
              <a:t>delle segreterie </a:t>
            </a:r>
            <a:r>
              <a:rPr lang="it-IT" sz="1800" b="1" baseline="0" dirty="0" smtClean="0">
                <a:latin typeface="Times New Roman" pitchFamily="18" charset="0"/>
                <a:sym typeface="Wingdings" pitchFamily="2" charset="2"/>
              </a:rPr>
              <a:t>(colloca </a:t>
            </a:r>
            <a:r>
              <a:rPr lang="it-IT" sz="1800" b="1" baseline="0" dirty="0" smtClean="0">
                <a:latin typeface="Times New Roman" pitchFamily="18" charset="0"/>
                <a:sym typeface="Wingdings" pitchFamily="2" charset="2"/>
              </a:rPr>
              <a:t>dei propri liberti </a:t>
            </a:r>
            <a:r>
              <a:rPr lang="it-IT" sz="1800" b="1" baseline="0" dirty="0" smtClean="0">
                <a:latin typeface="Times New Roman" pitchFamily="18" charset="0"/>
                <a:sym typeface="Wingdings" pitchFamily="2" charset="2"/>
              </a:rPr>
              <a:t>familiari nella gestione di vita pubblica) </a:t>
            </a:r>
            <a:r>
              <a:rPr lang="it-IT" sz="1800" b="1" baseline="0" dirty="0" smtClean="0">
                <a:latin typeface="Times New Roman" pitchFamily="18" charset="0"/>
                <a:sym typeface="Wingdings" pitchFamily="2" charset="2"/>
              </a:rPr>
              <a:t>rappresentava sia tradizione </a:t>
            </a:r>
            <a:r>
              <a:rPr lang="it-IT" sz="1800" b="1" baseline="0" dirty="0" smtClean="0">
                <a:latin typeface="Times New Roman" pitchFamily="18" charset="0"/>
                <a:sym typeface="Wingdings" pitchFamily="2" charset="2"/>
              </a:rPr>
              <a:t>che una </a:t>
            </a:r>
            <a:r>
              <a:rPr lang="it-IT" sz="1800" b="1" baseline="0" dirty="0" smtClean="0">
                <a:latin typeface="Times New Roman" pitchFamily="18" charset="0"/>
                <a:sym typeface="Wingdings" pitchFamily="2" charset="2"/>
              </a:rPr>
              <a:t>razionalizzazione della vita amministrativa dall’altro si attrae delle antipatie da parte del senato poiché tali </a:t>
            </a:r>
            <a:r>
              <a:rPr lang="it-IT" sz="1800" b="1" baseline="0" dirty="0" smtClean="0">
                <a:latin typeface="Times New Roman" pitchFamily="18" charset="0"/>
                <a:sym typeface="Wingdings" pitchFamily="2" charset="2"/>
              </a:rPr>
              <a:t>liberti </a:t>
            </a:r>
            <a:r>
              <a:rPr lang="it-IT" sz="1800" b="1" baseline="0" dirty="0" smtClean="0">
                <a:latin typeface="Times New Roman" pitchFamily="18" charset="0"/>
                <a:sym typeface="Wingdings" pitchFamily="2" charset="2"/>
              </a:rPr>
              <a:t>ricevano lo status di console e </a:t>
            </a:r>
            <a:r>
              <a:rPr lang="it-IT" sz="1800" b="1" baseline="0" dirty="0" smtClean="0">
                <a:latin typeface="Times New Roman" pitchFamily="18" charset="0"/>
                <a:sym typeface="Wingdings" pitchFamily="2" charset="2"/>
              </a:rPr>
              <a:t>pretore, posizioni </a:t>
            </a:r>
            <a:r>
              <a:rPr lang="it-IT" sz="1800" b="1" baseline="0" dirty="0" smtClean="0">
                <a:latin typeface="Times New Roman" pitchFamily="18" charset="0"/>
                <a:sym typeface="Wingdings" pitchFamily="2" charset="2"/>
              </a:rPr>
              <a:t>che non potevano raggiungere, </a:t>
            </a:r>
            <a:r>
              <a:rPr lang="it-IT" sz="1800" b="1" baseline="0" dirty="0" smtClean="0">
                <a:latin typeface="Times New Roman" pitchFamily="18" charset="0"/>
                <a:sym typeface="Wingdings" pitchFamily="2" charset="2"/>
              </a:rPr>
              <a:t>e ci </a:t>
            </a:r>
            <a:r>
              <a:rPr lang="it-IT" sz="1800" b="1" baseline="0" dirty="0" smtClean="0">
                <a:latin typeface="Times New Roman" pitchFamily="18" charset="0"/>
                <a:sym typeface="Wingdings" pitchFamily="2" charset="2"/>
              </a:rPr>
              <a:t>sarà una certa ostilità del </a:t>
            </a:r>
            <a:r>
              <a:rPr lang="it-IT" sz="1800" b="1" baseline="0" dirty="0" smtClean="0">
                <a:latin typeface="Times New Roman" pitchFamily="18" charset="0"/>
                <a:sym typeface="Wingdings" pitchFamily="2" charset="2"/>
              </a:rPr>
              <a:t>senato</a:t>
            </a:r>
          </a:p>
          <a:p>
            <a:pPr algn="just">
              <a:buFont typeface="Wingdings"/>
              <a:buNone/>
            </a:pPr>
            <a:r>
              <a:rPr lang="it-IT" sz="1800" b="1" baseline="0" dirty="0" smtClean="0">
                <a:latin typeface="Times New Roman" pitchFamily="18" charset="0"/>
                <a:sym typeface="Wingdings" pitchFamily="2" charset="2"/>
              </a:rPr>
              <a:t> </a:t>
            </a:r>
            <a:r>
              <a:rPr lang="it-IT" sz="1800" b="1" baseline="0" dirty="0" smtClean="0">
                <a:latin typeface="Times New Roman" pitchFamily="18" charset="0"/>
                <a:sym typeface="Wingdings" pitchFamily="2" charset="2"/>
              </a:rPr>
              <a:t>Seneca gli dedica la </a:t>
            </a:r>
            <a:r>
              <a:rPr lang="it-IT" sz="1800" b="1" baseline="0" dirty="0" err="1" smtClean="0">
                <a:latin typeface="Times New Roman" pitchFamily="18" charset="0"/>
                <a:sym typeface="Wingdings" pitchFamily="2" charset="2"/>
              </a:rPr>
              <a:t>zucchificazione</a:t>
            </a:r>
            <a:r>
              <a:rPr lang="it-IT" sz="1800" b="1" baseline="0" dirty="0" smtClean="0">
                <a:latin typeface="Times New Roman" pitchFamily="18" charset="0"/>
                <a:sym typeface="Wingdings" pitchFamily="2" charset="2"/>
              </a:rPr>
              <a:t> di Claudio non è un opera elogiativa, ma lo dipinge come un inetto</a:t>
            </a:r>
            <a:endParaRPr lang="it-IT" sz="1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16</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Problema dell’annona di Roma </a:t>
            </a:r>
            <a:r>
              <a:rPr lang="it-IT" sz="2000" dirty="0" smtClean="0"/>
              <a:t>era il rifornimento di acqua </a:t>
            </a:r>
            <a:r>
              <a:rPr lang="it-IT" sz="2000" dirty="0" smtClean="0"/>
              <a:t>e di grano</a:t>
            </a:r>
            <a:r>
              <a:rPr lang="it-IT" sz="2000" dirty="0" smtClean="0"/>
              <a:t>, con la relativa </a:t>
            </a:r>
            <a:r>
              <a:rPr lang="it-IT" sz="2000" dirty="0" smtClean="0"/>
              <a:t>costruzione del porto di </a:t>
            </a:r>
            <a:r>
              <a:rPr lang="it-IT" sz="2000" dirty="0" smtClean="0"/>
              <a:t>Ostia</a:t>
            </a:r>
          </a:p>
          <a:p>
            <a:pPr>
              <a:buFont typeface="Wingdings"/>
              <a:buChar char="à"/>
            </a:pPr>
            <a:r>
              <a:rPr lang="it-IT" sz="2000" dirty="0" smtClean="0">
                <a:sym typeface="Wingdings" pitchFamily="2" charset="2"/>
              </a:rPr>
              <a:t>in </a:t>
            </a:r>
            <a:r>
              <a:rPr lang="it-IT" sz="2000" dirty="0" smtClean="0">
                <a:sym typeface="Wingdings" pitchFamily="2" charset="2"/>
              </a:rPr>
              <a:t>precedenza il porto di Roma era </a:t>
            </a:r>
            <a:r>
              <a:rPr lang="it-IT" sz="2000" dirty="0" err="1" smtClean="0">
                <a:sym typeface="Wingdings" pitchFamily="2" charset="2"/>
              </a:rPr>
              <a:t>Puteoli</a:t>
            </a:r>
            <a:r>
              <a:rPr lang="it-IT" sz="2000" dirty="0" smtClean="0">
                <a:sym typeface="Wingdings" pitchFamily="2" charset="2"/>
              </a:rPr>
              <a:t>, unico </a:t>
            </a:r>
            <a:r>
              <a:rPr lang="it-IT" sz="2000" dirty="0" smtClean="0">
                <a:sym typeface="Wingdings" pitchFamily="2" charset="2"/>
              </a:rPr>
              <a:t>grande porto </a:t>
            </a:r>
            <a:r>
              <a:rPr lang="it-IT" sz="2000" dirty="0" smtClean="0">
                <a:sym typeface="Wingdings" pitchFamily="2" charset="2"/>
              </a:rPr>
              <a:t>in grado di accogliere le merci destinate a Roma, poi scaricate magari </a:t>
            </a:r>
            <a:r>
              <a:rPr lang="it-IT" sz="2000" dirty="0" smtClean="0">
                <a:sym typeface="Wingdings" pitchFamily="2" charset="2"/>
              </a:rPr>
              <a:t>rimbarcate </a:t>
            </a:r>
            <a:r>
              <a:rPr lang="it-IT" sz="2000" dirty="0" smtClean="0">
                <a:sym typeface="Wingdings" pitchFamily="2" charset="2"/>
              </a:rPr>
              <a:t>su battelli</a:t>
            </a:r>
            <a:r>
              <a:rPr lang="it-IT" sz="2000" baseline="0" dirty="0" smtClean="0">
                <a:sym typeface="Wingdings" pitchFamily="2" charset="2"/>
              </a:rPr>
              <a:t> + piccoli fino a raggiungere il porto fluviale di cui usufruiva </a:t>
            </a:r>
            <a:r>
              <a:rPr lang="it-IT" sz="2000" baseline="0" dirty="0" smtClean="0">
                <a:sym typeface="Wingdings" pitchFamily="2" charset="2"/>
              </a:rPr>
              <a:t>Roma oppure </a:t>
            </a:r>
            <a:r>
              <a:rPr lang="it-IT" sz="2000" baseline="0" dirty="0" smtClean="0">
                <a:sym typeface="Wingdings" pitchFamily="2" charset="2"/>
              </a:rPr>
              <a:t>scaricare </a:t>
            </a:r>
            <a:r>
              <a:rPr lang="it-IT" sz="2000" baseline="0" dirty="0" smtClean="0">
                <a:sym typeface="Wingdings" pitchFamily="2" charset="2"/>
              </a:rPr>
              <a:t>dalle navi </a:t>
            </a:r>
            <a:r>
              <a:rPr lang="it-IT" sz="2000" baseline="0" dirty="0" smtClean="0">
                <a:sym typeface="Wingdings" pitchFamily="2" charset="2"/>
              </a:rPr>
              <a:t>e usare battelli + piccoli nei pressi di </a:t>
            </a:r>
            <a:r>
              <a:rPr lang="it-IT" sz="2000" baseline="0" dirty="0" smtClean="0">
                <a:sym typeface="Wingdings" pitchFamily="2" charset="2"/>
              </a:rPr>
              <a:t>Ostia</a:t>
            </a:r>
          </a:p>
          <a:p>
            <a:pPr>
              <a:buFont typeface="Wingdings"/>
              <a:buNone/>
            </a:pPr>
            <a:r>
              <a:rPr lang="it-IT" sz="2000" baseline="0" dirty="0" smtClean="0">
                <a:sym typeface="Wingdings" pitchFamily="2" charset="2"/>
              </a:rPr>
              <a:t>Claudio promosse la costruzione </a:t>
            </a:r>
            <a:r>
              <a:rPr lang="it-IT" sz="2000" baseline="0" dirty="0" smtClean="0">
                <a:sym typeface="Wingdings" pitchFamily="2" charset="2"/>
              </a:rPr>
              <a:t>del porto ad Ostia teso a razionalizzare l’ingresso a Roma del rifornimento annonario; </a:t>
            </a:r>
            <a:endParaRPr lang="it-IT" sz="2000" baseline="0" dirty="0" smtClean="0">
              <a:sym typeface="Wingdings" pitchFamily="2" charset="2"/>
            </a:endParaRPr>
          </a:p>
          <a:p>
            <a:pPr>
              <a:buFont typeface="Wingdings"/>
              <a:buNone/>
            </a:pPr>
            <a:r>
              <a:rPr lang="it-IT" sz="2000" baseline="0" dirty="0" smtClean="0">
                <a:sym typeface="Wingdings" pitchFamily="2" charset="2"/>
              </a:rPr>
              <a:t>Claudio promosse la costruzione dell’acquedotto </a:t>
            </a:r>
            <a:r>
              <a:rPr lang="it-IT" sz="2000" baseline="0" dirty="0" smtClean="0">
                <a:sym typeface="Wingdings" pitchFamily="2" charset="2"/>
              </a:rPr>
              <a:t>Acqua Claudia </a:t>
            </a:r>
            <a:r>
              <a:rPr lang="it-IT" sz="2000" baseline="0" dirty="0" smtClean="0">
                <a:sym typeface="Wingdings" pitchFamily="2" charset="2"/>
              </a:rPr>
              <a:t>per l’approvvigionamento </a:t>
            </a:r>
            <a:r>
              <a:rPr lang="it-IT" sz="2000" baseline="0" dirty="0" smtClean="0">
                <a:sym typeface="Wingdings" pitchFamily="2" charset="2"/>
              </a:rPr>
              <a:t>idrico della </a:t>
            </a:r>
            <a:r>
              <a:rPr lang="it-IT" sz="2000" baseline="0" dirty="0" smtClean="0">
                <a:sym typeface="Wingdings" pitchFamily="2" charset="2"/>
              </a:rPr>
              <a:t>capitale (si ebbe con il prosciugamento </a:t>
            </a:r>
            <a:r>
              <a:rPr lang="it-IT" sz="2000" baseline="0" dirty="0" smtClean="0">
                <a:sym typeface="Wingdings" pitchFamily="2" charset="2"/>
              </a:rPr>
              <a:t>del fiume Fucino ad </a:t>
            </a:r>
            <a:r>
              <a:rPr lang="it-IT" sz="2000" baseline="0" dirty="0" smtClean="0">
                <a:sym typeface="Wingdings" pitchFamily="2" charset="2"/>
              </a:rPr>
              <a:t>Avezzano, fu ideato per </a:t>
            </a:r>
            <a:r>
              <a:rPr lang="it-IT" sz="2000" baseline="0" dirty="0" smtClean="0">
                <a:sym typeface="Wingdings" pitchFamily="2" charset="2"/>
              </a:rPr>
              <a:t>recuperare terreni fertili ad una distanza esigua da </a:t>
            </a:r>
            <a:r>
              <a:rPr lang="it-IT" sz="2000" baseline="0" dirty="0" smtClean="0">
                <a:sym typeface="Wingdings" pitchFamily="2" charset="2"/>
              </a:rPr>
              <a:t>Roma)</a:t>
            </a:r>
          </a:p>
          <a:p>
            <a:pPr>
              <a:buFont typeface="Wingdings"/>
              <a:buNone/>
            </a:pPr>
            <a:r>
              <a:rPr lang="it-IT" sz="2000" baseline="0" dirty="0" smtClean="0">
                <a:sym typeface="Wingdings" pitchFamily="2" charset="2"/>
              </a:rPr>
              <a:t>Le opere pubbliche furono </a:t>
            </a:r>
            <a:r>
              <a:rPr lang="it-IT" sz="2000" baseline="0" dirty="0" smtClean="0">
                <a:sym typeface="Wingdings" pitchFamily="2" charset="2"/>
              </a:rPr>
              <a:t>tese ad aumentare lo stato amministrativo di </a:t>
            </a:r>
            <a:r>
              <a:rPr lang="it-IT" sz="2000" baseline="0" dirty="0" smtClean="0">
                <a:sym typeface="Wingdings" pitchFamily="2" charset="2"/>
              </a:rPr>
              <a:t>Roma</a:t>
            </a:r>
          </a:p>
          <a:p>
            <a:pPr>
              <a:buFont typeface="Wingdings"/>
              <a:buChar char="à"/>
            </a:pPr>
            <a:r>
              <a:rPr lang="it-IT" sz="2000" baseline="0" dirty="0" smtClean="0">
                <a:sym typeface="Wingdings" pitchFamily="2" charset="2"/>
              </a:rPr>
              <a:t>Il porto </a:t>
            </a:r>
            <a:r>
              <a:rPr lang="it-IT" sz="2000" baseline="0" dirty="0" smtClean="0">
                <a:sym typeface="Wingdings" pitchFamily="2" charset="2"/>
              </a:rPr>
              <a:t>di Claudio </a:t>
            </a:r>
            <a:r>
              <a:rPr lang="it-IT" sz="2000" baseline="0" dirty="0" smtClean="0">
                <a:sym typeface="Wingdings" pitchFamily="2" charset="2"/>
              </a:rPr>
              <a:t>fu completato </a:t>
            </a:r>
            <a:r>
              <a:rPr lang="it-IT" sz="2000" baseline="0" dirty="0" smtClean="0">
                <a:sym typeface="Wingdings" pitchFamily="2" charset="2"/>
              </a:rPr>
              <a:t>da Nerone, </a:t>
            </a:r>
            <a:r>
              <a:rPr lang="it-IT" sz="2000" baseline="0" dirty="0" smtClean="0">
                <a:sym typeface="Wingdings" pitchFamily="2" charset="2"/>
              </a:rPr>
              <a:t>questa è la moneta </a:t>
            </a:r>
            <a:r>
              <a:rPr lang="it-IT" sz="2000" baseline="0" dirty="0" smtClean="0">
                <a:sym typeface="Wingdings" pitchFamily="2" charset="2"/>
              </a:rPr>
              <a:t>celebrativa e </a:t>
            </a:r>
            <a:r>
              <a:rPr lang="it-IT" sz="2000" baseline="0" dirty="0" err="1" smtClean="0">
                <a:sym typeface="Wingdings" pitchFamily="2" charset="2"/>
              </a:rPr>
              <a:t>inauguramento</a:t>
            </a:r>
            <a:r>
              <a:rPr lang="it-IT" sz="2000" baseline="0" dirty="0" smtClean="0">
                <a:sym typeface="Wingdings" pitchFamily="2" charset="2"/>
              </a:rPr>
              <a:t> e apertura del </a:t>
            </a:r>
            <a:r>
              <a:rPr lang="it-IT" sz="2000" baseline="0" dirty="0" smtClean="0">
                <a:sym typeface="Wingdings" pitchFamily="2" charset="2"/>
              </a:rPr>
              <a:t>porto</a:t>
            </a:r>
          </a:p>
          <a:p>
            <a:pPr>
              <a:buFont typeface="Wingdings"/>
              <a:buNone/>
            </a:pPr>
            <a:r>
              <a:rPr lang="it-IT" sz="2000" baseline="0" dirty="0" smtClean="0">
                <a:sym typeface="Wingdings" pitchFamily="2" charset="2"/>
              </a:rPr>
              <a:t> </a:t>
            </a:r>
            <a:r>
              <a:rPr lang="it-IT" sz="2000" baseline="0" dirty="0" smtClean="0">
                <a:sym typeface="Wingdings" pitchFamily="2" charset="2"/>
              </a:rPr>
              <a:t>nella sua forma originale non risolve il problema poiché </a:t>
            </a:r>
            <a:r>
              <a:rPr lang="it-IT" sz="2000" baseline="0" dirty="0" smtClean="0">
                <a:sym typeface="Wingdings" pitchFamily="2" charset="2"/>
              </a:rPr>
              <a:t>Il porto sarà soggetto </a:t>
            </a:r>
            <a:r>
              <a:rPr lang="it-IT" sz="2000" baseline="0" dirty="0" smtClean="0">
                <a:sym typeface="Wingdings" pitchFamily="2" charset="2"/>
              </a:rPr>
              <a:t>a insabbiamenti, lavori </a:t>
            </a:r>
            <a:r>
              <a:rPr lang="it-IT" sz="2000" baseline="0" dirty="0" smtClean="0">
                <a:sym typeface="Wingdings" pitchFamily="2" charset="2"/>
              </a:rPr>
              <a:t>furono completati </a:t>
            </a:r>
            <a:r>
              <a:rPr lang="it-IT" sz="2000" baseline="0" dirty="0" smtClean="0">
                <a:sym typeface="Wingdings" pitchFamily="2" charset="2"/>
              </a:rPr>
              <a:t>forse compiuti </a:t>
            </a:r>
            <a:r>
              <a:rPr lang="it-IT" sz="2000" baseline="0" dirty="0" smtClean="0">
                <a:sym typeface="Wingdings" pitchFamily="2" charset="2"/>
              </a:rPr>
              <a:t>da Traiano</a:t>
            </a:r>
            <a:r>
              <a:rPr lang="it-IT" sz="2000" baseline="0" dirty="0" smtClean="0">
                <a:sym typeface="Wingdings" pitchFamily="2" charset="2"/>
              </a:rPr>
              <a:t>, con la costruzione di un bacino esagonale alle spalle garantirà il pieno utilizzo de porto fatto costruire da Claudio</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18</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Ingresso a</a:t>
            </a:r>
            <a:r>
              <a:rPr lang="it-IT" sz="2400" baseline="0" dirty="0" smtClean="0"/>
              <a:t> Roma </a:t>
            </a:r>
            <a:r>
              <a:rPr lang="it-IT" sz="2400" baseline="0" dirty="0" err="1" smtClean="0"/>
              <a:t>Aqua</a:t>
            </a:r>
            <a:r>
              <a:rPr lang="it-IT" sz="2400" baseline="0" dirty="0" smtClean="0"/>
              <a:t> Claudia</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19</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Claudio</a:t>
            </a:r>
            <a:r>
              <a:rPr lang="it-IT" sz="2000" baseline="0" dirty="0" smtClean="0"/>
              <a:t> p</a:t>
            </a:r>
            <a:r>
              <a:rPr lang="it-IT" sz="2000" dirty="0" smtClean="0"/>
              <a:t>romuove </a:t>
            </a:r>
            <a:r>
              <a:rPr lang="it-IT" sz="2000" dirty="0" smtClean="0"/>
              <a:t>l’integrazione delle popolazioni </a:t>
            </a:r>
            <a:r>
              <a:rPr lang="it-IT" sz="2000" dirty="0" smtClean="0"/>
              <a:t>provinciali</a:t>
            </a:r>
          </a:p>
          <a:p>
            <a:pPr>
              <a:buFont typeface="Wingdings"/>
              <a:buChar char="à"/>
            </a:pPr>
            <a:r>
              <a:rPr lang="it-IT" sz="2000" dirty="0" smtClean="0">
                <a:sym typeface="Wingdings" pitchFamily="2" charset="2"/>
              </a:rPr>
              <a:t>Un famoso</a:t>
            </a:r>
            <a:r>
              <a:rPr lang="it-IT" sz="2000" baseline="0" dirty="0" smtClean="0">
                <a:sym typeface="Wingdings" pitchFamily="2" charset="2"/>
              </a:rPr>
              <a:t> esempio è l’</a:t>
            </a:r>
            <a:r>
              <a:rPr lang="it-IT" sz="2000" dirty="0" smtClean="0">
                <a:sym typeface="Wingdings" pitchFamily="2" charset="2"/>
              </a:rPr>
              <a:t>editto</a:t>
            </a:r>
            <a:r>
              <a:rPr lang="it-IT" sz="2000" baseline="0" dirty="0" smtClean="0">
                <a:sym typeface="Wingdings" pitchFamily="2" charset="2"/>
              </a:rPr>
              <a:t> </a:t>
            </a:r>
            <a:r>
              <a:rPr lang="it-IT" sz="2000" baseline="0" dirty="0" smtClean="0">
                <a:sym typeface="Wingdings" pitchFamily="2" charset="2"/>
              </a:rPr>
              <a:t>celebre di Lione, interessante anche il racconto di Tacito, </a:t>
            </a:r>
            <a:r>
              <a:rPr lang="it-IT" sz="2000" baseline="0" dirty="0" smtClean="0">
                <a:sym typeface="Wingdings" pitchFamily="2" charset="2"/>
              </a:rPr>
              <a:t>ove maggiorenti </a:t>
            </a:r>
            <a:r>
              <a:rPr lang="it-IT" sz="2000" baseline="0" dirty="0" smtClean="0">
                <a:sym typeface="Wingdings" pitchFamily="2" charset="2"/>
              </a:rPr>
              <a:t>Gallia </a:t>
            </a:r>
            <a:r>
              <a:rPr lang="it-IT" sz="2000" baseline="0" dirty="0" err="1" smtClean="0">
                <a:sym typeface="Wingdings" pitchFamily="2" charset="2"/>
              </a:rPr>
              <a:t>Comata</a:t>
            </a:r>
            <a:r>
              <a:rPr lang="it-IT" sz="2000" baseline="0" dirty="0" smtClean="0">
                <a:sym typeface="Wingdings" pitchFamily="2" charset="2"/>
              </a:rPr>
              <a:t> chiedono la cittadinanza per poter accedere alle cariche pubbliche di Roma ossia il </a:t>
            </a:r>
            <a:r>
              <a:rPr lang="it-IT" sz="2000" baseline="0" dirty="0" smtClean="0">
                <a:sym typeface="Wingdings" pitchFamily="2" charset="2"/>
              </a:rPr>
              <a:t>senato</a:t>
            </a:r>
          </a:p>
          <a:p>
            <a:pPr>
              <a:buFont typeface="Wingdings"/>
              <a:buChar char="à"/>
            </a:pPr>
            <a:r>
              <a:rPr lang="it-IT" sz="2000" baseline="0" dirty="0" smtClean="0">
                <a:sym typeface="Wingdings" pitchFamily="2" charset="2"/>
              </a:rPr>
              <a:t>La richiesta fu accettata </a:t>
            </a:r>
            <a:r>
              <a:rPr lang="it-IT" sz="2000" baseline="0" dirty="0" smtClean="0">
                <a:sym typeface="Wingdings" pitchFamily="2" charset="2"/>
              </a:rPr>
              <a:t>da Claudio però i senatori si oppongono obbiettando che l’ingresso di nuovi senatori galli avrebbe ridotto </a:t>
            </a:r>
            <a:r>
              <a:rPr lang="it-IT" sz="2000" baseline="0" dirty="0" smtClean="0">
                <a:sym typeface="Wingdings" pitchFamily="2" charset="2"/>
              </a:rPr>
              <a:t>posti, quindi comportando riduzione </a:t>
            </a:r>
            <a:r>
              <a:rPr lang="it-IT" sz="2000" baseline="0" dirty="0" smtClean="0">
                <a:sym typeface="Wingdings" pitchFamily="2" charset="2"/>
              </a:rPr>
              <a:t>della </a:t>
            </a:r>
            <a:r>
              <a:rPr lang="it-IT" sz="2000" baseline="0" dirty="0" smtClean="0">
                <a:sym typeface="Wingdings" pitchFamily="2" charset="2"/>
              </a:rPr>
              <a:t>carriera e avrebbero </a:t>
            </a:r>
            <a:r>
              <a:rPr lang="it-IT" sz="2000" baseline="0" dirty="0" smtClean="0">
                <a:sym typeface="Wingdings" pitchFamily="2" charset="2"/>
              </a:rPr>
              <a:t>potuto concorrere dal punto di vista </a:t>
            </a:r>
            <a:r>
              <a:rPr lang="it-IT" sz="2000" baseline="0" dirty="0" smtClean="0">
                <a:sym typeface="Wingdings" pitchFamily="2" charset="2"/>
              </a:rPr>
              <a:t>economico</a:t>
            </a:r>
          </a:p>
          <a:p>
            <a:pPr>
              <a:buFont typeface="Wingdings"/>
              <a:buChar char="à"/>
            </a:pPr>
            <a:r>
              <a:rPr lang="it-IT" sz="2000" baseline="0" dirty="0" smtClean="0">
                <a:sym typeface="Wingdings" pitchFamily="2" charset="2"/>
              </a:rPr>
              <a:t>Il discorso di Claudio per </a:t>
            </a:r>
            <a:r>
              <a:rPr lang="it-IT" sz="2000" baseline="0" dirty="0" smtClean="0">
                <a:sym typeface="Wingdings" pitchFamily="2" charset="2"/>
              </a:rPr>
              <a:t>convincere la </a:t>
            </a:r>
            <a:r>
              <a:rPr lang="it-IT" sz="2000" baseline="0" dirty="0" smtClean="0">
                <a:sym typeface="Wingdings" pitchFamily="2" charset="2"/>
              </a:rPr>
              <a:t>concessione, fu </a:t>
            </a:r>
            <a:r>
              <a:rPr lang="it-IT" sz="2000" baseline="0" dirty="0" smtClean="0">
                <a:sym typeface="Wingdings" pitchFamily="2" charset="2"/>
              </a:rPr>
              <a:t>ripreso da Tacito ma anche dall’inscrizione </a:t>
            </a:r>
            <a:r>
              <a:rPr lang="it-IT" sz="2000" baseline="0" dirty="0" smtClean="0">
                <a:sym typeface="Wingdings" pitchFamily="2" charset="2"/>
              </a:rPr>
              <a:t>ripercorrendo </a:t>
            </a:r>
            <a:r>
              <a:rPr lang="it-IT" sz="2000" baseline="0" dirty="0" smtClean="0">
                <a:sym typeface="Wingdings" pitchFamily="2" charset="2"/>
              </a:rPr>
              <a:t>la storia di </a:t>
            </a:r>
            <a:r>
              <a:rPr lang="it-IT" sz="2000" baseline="0" dirty="0" err="1" smtClean="0">
                <a:sym typeface="Wingdings" pitchFamily="2" charset="2"/>
              </a:rPr>
              <a:t>Mastarna</a:t>
            </a:r>
            <a:r>
              <a:rPr lang="it-IT" sz="2000" baseline="0" dirty="0" smtClean="0">
                <a:sym typeface="Wingdings" pitchFamily="2" charset="2"/>
              </a:rPr>
              <a:t> </a:t>
            </a:r>
            <a:r>
              <a:rPr lang="it-IT" sz="2000" baseline="0" dirty="0" err="1" smtClean="0">
                <a:sym typeface="Wingdings" pitchFamily="2" charset="2"/>
              </a:rPr>
              <a:t>Servio</a:t>
            </a:r>
            <a:r>
              <a:rPr lang="it-IT" sz="2000" baseline="0" dirty="0" smtClean="0">
                <a:sym typeface="Wingdings" pitchFamily="2" charset="2"/>
              </a:rPr>
              <a:t> </a:t>
            </a:r>
            <a:r>
              <a:rPr lang="it-IT" sz="2000" baseline="0" dirty="0" smtClean="0">
                <a:sym typeface="Wingdings" pitchFamily="2" charset="2"/>
              </a:rPr>
              <a:t>Tullio e l’ingresso </a:t>
            </a:r>
            <a:r>
              <a:rPr lang="it-IT" sz="2000" baseline="0" dirty="0" smtClean="0">
                <a:sym typeface="Wingdings" pitchFamily="2" charset="2"/>
              </a:rPr>
              <a:t>di stranieri della cittadinanza romana era stato un aspetto peculiare della società romana fin dagli albori, soprattutto l’ingresso di nuovi cittadini lo stato ne aveva sempre giovato, l’integrazione di stranieri portò benessere e </a:t>
            </a:r>
            <a:r>
              <a:rPr lang="it-IT" sz="2000" baseline="0" dirty="0" smtClean="0">
                <a:sym typeface="Wingdings" pitchFamily="2" charset="2"/>
              </a:rPr>
              <a:t>sviluppo secondo Claudio</a:t>
            </a:r>
          </a:p>
          <a:p>
            <a:pPr>
              <a:buFont typeface="Wingdings"/>
              <a:buNone/>
            </a:pPr>
            <a:r>
              <a:rPr lang="it-IT" sz="2000" baseline="0" dirty="0" smtClean="0">
                <a:sym typeface="Wingdings" pitchFamily="2" charset="2"/>
              </a:rPr>
              <a:t> </a:t>
            </a:r>
            <a:r>
              <a:rPr lang="it-IT" sz="2000" baseline="0" dirty="0" smtClean="0">
                <a:sym typeface="Wingdings" pitchFamily="2" charset="2"/>
              </a:rPr>
              <a:t>vuoi che il discorso sia convincente, o vuoi che sia anche l’imperatore, i senatori si convinsero </a:t>
            </a:r>
            <a:r>
              <a:rPr lang="it-IT" sz="2000" baseline="0" dirty="0" smtClean="0">
                <a:sym typeface="Wingdings" pitchFamily="2" charset="2"/>
              </a:rPr>
              <a:t>della possibilità </a:t>
            </a:r>
            <a:r>
              <a:rPr lang="it-IT" sz="2000" baseline="0" dirty="0" smtClean="0">
                <a:sym typeface="Wingdings" pitchFamily="2" charset="2"/>
              </a:rPr>
              <a:t>concessa ai notabili della Gallia interna</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20</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Piano militare porta avanti la spedizione in Britannia,</a:t>
            </a:r>
            <a:r>
              <a:rPr lang="it-IT" sz="2000" baseline="0" dirty="0" smtClean="0"/>
              <a:t> </a:t>
            </a:r>
            <a:r>
              <a:rPr lang="it-IT" sz="2000" baseline="0" dirty="0" smtClean="0"/>
              <a:t>Caligola </a:t>
            </a:r>
            <a:r>
              <a:rPr lang="it-IT" sz="2000" baseline="0" dirty="0" smtClean="0"/>
              <a:t>era stato ucciso in procinto di recarsi in Britannia</a:t>
            </a:r>
            <a:r>
              <a:rPr lang="it-IT" sz="2000" baseline="0" dirty="0" smtClean="0">
                <a:sym typeface="Wingdings" pitchFamily="2" charset="2"/>
              </a:rPr>
              <a:t> riduzione in provincia della </a:t>
            </a:r>
            <a:r>
              <a:rPr lang="it-IT" sz="2000" baseline="0" dirty="0" err="1" smtClean="0">
                <a:sym typeface="Wingdings" pitchFamily="2" charset="2"/>
              </a:rPr>
              <a:t>Mauretania</a:t>
            </a:r>
            <a:r>
              <a:rPr lang="it-IT" sz="2000" baseline="0" dirty="0" smtClean="0">
                <a:sym typeface="Wingdings" pitchFamily="2" charset="2"/>
              </a:rPr>
              <a:t> e Giudea prima rette da sovrani vassalli</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21</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Claudio e le sue</a:t>
            </a:r>
            <a:r>
              <a:rPr lang="it-IT" sz="2400" baseline="0" dirty="0" smtClean="0"/>
              <a:t> donne: Messalina e </a:t>
            </a:r>
            <a:r>
              <a:rPr lang="it-IT" sz="2400" baseline="0" dirty="0" smtClean="0"/>
              <a:t>Agrippina</a:t>
            </a:r>
          </a:p>
          <a:p>
            <a:pPr>
              <a:buFont typeface="Wingdings"/>
              <a:buChar char="à"/>
            </a:pPr>
            <a:r>
              <a:rPr lang="it-IT" sz="2400" baseline="0" dirty="0" smtClean="0">
                <a:sym typeface="Wingdings" pitchFamily="2" charset="2"/>
              </a:rPr>
              <a:t>Da </a:t>
            </a:r>
            <a:r>
              <a:rPr lang="it-IT" sz="2400" baseline="0" dirty="0" smtClean="0">
                <a:sym typeface="Wingdings" pitchFamily="2" charset="2"/>
              </a:rPr>
              <a:t>Messalina riceve due figli: Britannico e Ottavia, poi Messalina verrà uccisa secondo le accuse di un possibile attentato alla vita dell’imperatore, fonti </a:t>
            </a:r>
            <a:r>
              <a:rPr lang="it-IT" sz="2400" baseline="0" dirty="0" smtClean="0">
                <a:sym typeface="Wingdings" pitchFamily="2" charset="2"/>
              </a:rPr>
              <a:t>indicano un matrimonio </a:t>
            </a:r>
            <a:r>
              <a:rPr lang="it-IT" sz="2400" baseline="0" dirty="0" smtClean="0">
                <a:sym typeface="Wingdings" pitchFamily="2" charset="2"/>
              </a:rPr>
              <a:t>fittizio fra un senatore(insistito con </a:t>
            </a:r>
            <a:r>
              <a:rPr lang="it-IT" sz="2400" baseline="0" dirty="0" smtClean="0">
                <a:sym typeface="Wingdings" pitchFamily="2" charset="2"/>
              </a:rPr>
              <a:t>Claudio </a:t>
            </a:r>
            <a:r>
              <a:rPr lang="it-IT" sz="2400" baseline="0" dirty="0" smtClean="0">
                <a:sym typeface="Wingdings" pitchFamily="2" charset="2"/>
              </a:rPr>
              <a:t>per la concessione della cittadinanza) e </a:t>
            </a:r>
            <a:r>
              <a:rPr lang="it-IT" sz="2400" baseline="0" dirty="0" smtClean="0">
                <a:sym typeface="Wingdings" pitchFamily="2" charset="2"/>
              </a:rPr>
              <a:t>Messalina</a:t>
            </a:r>
          </a:p>
          <a:p>
            <a:pPr>
              <a:buFont typeface="Wingdings"/>
              <a:buChar char="à"/>
            </a:pPr>
            <a:r>
              <a:rPr lang="it-IT" sz="2400" baseline="0" dirty="0" smtClean="0">
                <a:sym typeface="Wingdings" pitchFamily="2" charset="2"/>
              </a:rPr>
              <a:t>si </a:t>
            </a:r>
            <a:r>
              <a:rPr lang="it-IT" sz="2400" baseline="0" dirty="0" smtClean="0">
                <a:sym typeface="Wingdings" pitchFamily="2" charset="2"/>
              </a:rPr>
              <a:t>risposa con Agrippina che gli porta in dote un figlio di primo letto il figlio di Lucio </a:t>
            </a:r>
            <a:r>
              <a:rPr lang="it-IT" sz="2400" baseline="0" dirty="0" err="1" smtClean="0">
                <a:sym typeface="Wingdings" pitchFamily="2" charset="2"/>
              </a:rPr>
              <a:t>Domizio</a:t>
            </a:r>
            <a:r>
              <a:rPr lang="it-IT" sz="2400" baseline="0" dirty="0" smtClean="0">
                <a:sym typeface="Wingdings" pitchFamily="2" charset="2"/>
              </a:rPr>
              <a:t> </a:t>
            </a:r>
            <a:r>
              <a:rPr lang="it-IT" sz="2400" baseline="0" dirty="0" err="1" smtClean="0">
                <a:sym typeface="Wingdings" pitchFamily="2" charset="2"/>
              </a:rPr>
              <a:t>Enobarbo</a:t>
            </a:r>
            <a:r>
              <a:rPr lang="it-IT" sz="2400" baseline="0" dirty="0" smtClean="0">
                <a:sym typeface="Wingdings" pitchFamily="2" charset="2"/>
              </a:rPr>
              <a:t> il futuro </a:t>
            </a:r>
            <a:r>
              <a:rPr lang="it-IT" sz="2400" baseline="0" dirty="0" smtClean="0">
                <a:sym typeface="Wingdings" pitchFamily="2" charset="2"/>
              </a:rPr>
              <a:t>Nerone</a:t>
            </a:r>
          </a:p>
          <a:p>
            <a:pPr>
              <a:buFont typeface="Wingdings"/>
              <a:buChar char="à"/>
            </a:pPr>
            <a:r>
              <a:rPr lang="it-IT" sz="2400" baseline="0" dirty="0" smtClean="0">
                <a:sym typeface="Wingdings" pitchFamily="2" charset="2"/>
              </a:rPr>
              <a:t>nel </a:t>
            </a:r>
            <a:r>
              <a:rPr lang="it-IT" sz="2400" baseline="0" dirty="0" smtClean="0">
                <a:sym typeface="Wingdings" pitchFamily="2" charset="2"/>
              </a:rPr>
              <a:t>50 Agrippina convince di adottare Lucio </a:t>
            </a:r>
            <a:r>
              <a:rPr lang="it-IT" sz="2400" baseline="0" dirty="0" err="1" smtClean="0">
                <a:sym typeface="Wingdings" pitchFamily="2" charset="2"/>
              </a:rPr>
              <a:t>Domizio</a:t>
            </a:r>
            <a:r>
              <a:rPr lang="it-IT" sz="2400" baseline="0" dirty="0" smtClean="0">
                <a:sym typeface="Wingdings" pitchFamily="2" charset="2"/>
              </a:rPr>
              <a:t> </a:t>
            </a:r>
            <a:r>
              <a:rPr lang="it-IT" sz="2400" baseline="0" dirty="0" err="1" smtClean="0">
                <a:sym typeface="Wingdings" pitchFamily="2" charset="2"/>
              </a:rPr>
              <a:t>Enorbarbo</a:t>
            </a:r>
            <a:r>
              <a:rPr lang="it-IT" sz="2400" baseline="0" dirty="0" smtClean="0">
                <a:sym typeface="Wingdings" pitchFamily="2" charset="2"/>
              </a:rPr>
              <a:t> che viene fatto sposare con Ottavia, costruendo la linea di successione permettendo a Nerone di essere il primo successore, sottolineata dal matrimonio con Ottavia di erede </a:t>
            </a:r>
            <a:r>
              <a:rPr lang="it-IT" sz="2400" baseline="0" dirty="0" smtClean="0">
                <a:sym typeface="Wingdings" pitchFamily="2" charset="2"/>
              </a:rPr>
              <a:t>destinato</a:t>
            </a:r>
          </a:p>
          <a:p>
            <a:pPr>
              <a:buFont typeface="Wingdings"/>
              <a:buNone/>
            </a:pPr>
            <a:r>
              <a:rPr lang="it-IT" sz="2400" baseline="0" dirty="0" smtClean="0">
                <a:sym typeface="Wingdings" pitchFamily="2" charset="2"/>
              </a:rPr>
              <a:t> </a:t>
            </a:r>
            <a:r>
              <a:rPr lang="it-IT" sz="2400" baseline="0" dirty="0" smtClean="0">
                <a:sym typeface="Wingdings" pitchFamily="2" charset="2"/>
              </a:rPr>
              <a:t>morte di Claudio nel mistero, morto per aver mangiato dei fichi conditi dalla buona Agrippina</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22</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Con la morte di Claudio</a:t>
            </a:r>
            <a:r>
              <a:rPr lang="it-IT" sz="1800" baseline="0" dirty="0" smtClean="0"/>
              <a:t> ascesa al trono di Nerone</a:t>
            </a:r>
            <a:r>
              <a:rPr lang="it-IT" sz="1800" baseline="0" dirty="0" smtClean="0">
                <a:sym typeface="Wingdings" pitchFamily="2" charset="2"/>
              </a:rPr>
              <a:t> esce schiacciato nello schermo, studiava già da imperatore</a:t>
            </a:r>
            <a:endParaRPr lang="it-IT" sz="1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23</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Seneca è un senatore, uno dei principali</a:t>
            </a:r>
            <a:r>
              <a:rPr lang="it-IT" sz="2000" baseline="0" dirty="0" smtClean="0"/>
              <a:t> intellettuali dell’epoca, rappresenta quelle nuove leve di senatori che provengono dalle provincie occidentali</a:t>
            </a:r>
            <a:r>
              <a:rPr lang="it-IT" sz="2000" baseline="0" dirty="0" smtClean="0"/>
              <a:t>, un grande quantitativo di intellettuali aveva grosse </a:t>
            </a:r>
            <a:r>
              <a:rPr lang="it-IT" sz="2000" baseline="0" dirty="0" smtClean="0"/>
              <a:t>speranze </a:t>
            </a:r>
            <a:r>
              <a:rPr lang="it-IT" sz="2000" baseline="0" dirty="0" smtClean="0"/>
              <a:t>dato l’iniziale </a:t>
            </a:r>
            <a:r>
              <a:rPr lang="it-IT" sz="2000" baseline="0" dirty="0" smtClean="0"/>
              <a:t>stile di governo di </a:t>
            </a:r>
            <a:r>
              <a:rPr lang="it-IT" sz="2000" baseline="0" dirty="0" smtClean="0"/>
              <a:t>Nerone</a:t>
            </a:r>
          </a:p>
          <a:p>
            <a:pPr>
              <a:buFont typeface="Wingdings"/>
              <a:buChar char="à"/>
            </a:pPr>
            <a:r>
              <a:rPr lang="it-IT" sz="2000" baseline="0" dirty="0" smtClean="0">
                <a:sym typeface="Wingdings" pitchFamily="2" charset="2"/>
              </a:rPr>
              <a:t>primi </a:t>
            </a:r>
            <a:r>
              <a:rPr lang="it-IT" sz="2000" baseline="0" dirty="0" smtClean="0">
                <a:sym typeface="Wingdings" pitchFamily="2" charset="2"/>
              </a:rPr>
              <a:t>5 anni </a:t>
            </a:r>
            <a:r>
              <a:rPr lang="it-IT" sz="2000" baseline="0" dirty="0" err="1" smtClean="0">
                <a:sym typeface="Wingdings" pitchFamily="2" charset="2"/>
              </a:rPr>
              <a:t>quienqueniom</a:t>
            </a:r>
            <a:r>
              <a:rPr lang="it-IT" sz="2000" baseline="0" dirty="0" smtClean="0">
                <a:sym typeface="Wingdings" pitchFamily="2" charset="2"/>
              </a:rPr>
              <a:t> </a:t>
            </a:r>
            <a:r>
              <a:rPr lang="it-IT" sz="2000" baseline="0" dirty="0" err="1" smtClean="0">
                <a:sym typeface="Wingdings" pitchFamily="2" charset="2"/>
              </a:rPr>
              <a:t>neronis</a:t>
            </a:r>
            <a:r>
              <a:rPr lang="it-IT" sz="2000" baseline="0" dirty="0" smtClean="0">
                <a:sym typeface="Wingdings" pitchFamily="2" charset="2"/>
              </a:rPr>
              <a:t>, i 5 anni + felici </a:t>
            </a:r>
            <a:r>
              <a:rPr lang="it-IT" sz="2000" baseline="0" dirty="0" smtClean="0">
                <a:sym typeface="Wingdings" pitchFamily="2" charset="2"/>
              </a:rPr>
              <a:t>nell’era Giulia Claudia dell’impero</a:t>
            </a:r>
          </a:p>
          <a:p>
            <a:pPr>
              <a:buFont typeface="Wingdings"/>
              <a:buChar char="à"/>
            </a:pPr>
            <a:r>
              <a:rPr lang="it-IT" sz="2000" baseline="0" dirty="0" smtClean="0">
                <a:sym typeface="Wingdings" pitchFamily="2" charset="2"/>
              </a:rPr>
              <a:t>primo </a:t>
            </a:r>
            <a:r>
              <a:rPr lang="it-IT" sz="2000" baseline="0" dirty="0" smtClean="0">
                <a:sym typeface="Wingdings" pitchFamily="2" charset="2"/>
              </a:rPr>
              <a:t>discorso di Nerone, che dobbiamo aspettarci sia stato scritto dal suo mentore </a:t>
            </a:r>
            <a:r>
              <a:rPr lang="it-IT" sz="2000" baseline="0" dirty="0" smtClean="0">
                <a:sym typeface="Wingdings" pitchFamily="2" charset="2"/>
              </a:rPr>
              <a:t>Seneca</a:t>
            </a:r>
          </a:p>
          <a:p>
            <a:pPr>
              <a:buFont typeface="Wingdings"/>
              <a:buChar char="à"/>
            </a:pPr>
            <a:r>
              <a:rPr lang="it-IT" sz="2000" baseline="0" dirty="0" smtClean="0">
                <a:sym typeface="Wingdings" pitchFamily="2" charset="2"/>
              </a:rPr>
              <a:t>senato </a:t>
            </a:r>
            <a:r>
              <a:rPr lang="it-IT" sz="2000" baseline="0" dirty="0" smtClean="0">
                <a:sym typeface="Wingdings" pitchFamily="2" charset="2"/>
              </a:rPr>
              <a:t>conserva le sue competenze, </a:t>
            </a:r>
            <a:r>
              <a:rPr lang="it-IT" sz="2000" baseline="0" dirty="0" smtClean="0">
                <a:sym typeface="Wingdings" pitchFamily="2" charset="2"/>
              </a:rPr>
              <a:t>Nerone ha la </a:t>
            </a:r>
            <a:r>
              <a:rPr lang="it-IT" sz="2000" baseline="0" dirty="0" smtClean="0">
                <a:sym typeface="Wingdings" pitchFamily="2" charset="2"/>
              </a:rPr>
              <a:t>responsabilità degli </a:t>
            </a:r>
            <a:r>
              <a:rPr lang="it-IT" sz="2000" baseline="0" dirty="0" smtClean="0">
                <a:sym typeface="Wingdings" pitchFamily="2" charset="2"/>
              </a:rPr>
              <a:t>eserciti</a:t>
            </a:r>
          </a:p>
          <a:p>
            <a:pPr>
              <a:buFont typeface="Wingdings"/>
              <a:buChar char="à"/>
            </a:pPr>
            <a:r>
              <a:rPr lang="it-IT" sz="2000" baseline="0" dirty="0" smtClean="0">
                <a:sym typeface="Wingdings" pitchFamily="2" charset="2"/>
              </a:rPr>
              <a:t>chiara </a:t>
            </a:r>
            <a:r>
              <a:rPr lang="it-IT" sz="2000" baseline="0" dirty="0" smtClean="0">
                <a:sym typeface="Wingdings" pitchFamily="2" charset="2"/>
              </a:rPr>
              <a:t>delimitazione delle sue </a:t>
            </a:r>
            <a:r>
              <a:rPr lang="it-IT" sz="2000" baseline="0" dirty="0" smtClean="0">
                <a:sym typeface="Wingdings" pitchFamily="2" charset="2"/>
              </a:rPr>
              <a:t>competenze e </a:t>
            </a:r>
            <a:r>
              <a:rPr lang="it-IT" sz="2000" baseline="0" dirty="0" smtClean="0">
                <a:sym typeface="Wingdings" pitchFamily="2" charset="2"/>
              </a:rPr>
              <a:t>differenze di potere </a:t>
            </a:r>
            <a:r>
              <a:rPr lang="it-IT" sz="2000" baseline="0" dirty="0" smtClean="0">
                <a:sym typeface="Wingdings" pitchFamily="2" charset="2"/>
              </a:rPr>
              <a:t>conferma le </a:t>
            </a:r>
            <a:r>
              <a:rPr lang="it-IT" sz="2000" baseline="0" dirty="0" smtClean="0">
                <a:sym typeface="Wingdings" pitchFamily="2" charset="2"/>
              </a:rPr>
              <a:t>prerogative al senato; </a:t>
            </a:r>
            <a:endParaRPr lang="it-IT" sz="2000" baseline="0" dirty="0" smtClean="0">
              <a:sym typeface="Wingdings" pitchFamily="2" charset="2"/>
            </a:endParaRPr>
          </a:p>
          <a:p>
            <a:pPr>
              <a:buFont typeface="Wingdings"/>
              <a:buChar char="à"/>
            </a:pPr>
            <a:r>
              <a:rPr lang="it-IT" sz="2000" baseline="0" dirty="0" smtClean="0">
                <a:sym typeface="Wingdings" pitchFamily="2" charset="2"/>
              </a:rPr>
              <a:t>tra </a:t>
            </a:r>
            <a:r>
              <a:rPr lang="it-IT" sz="2000" baseline="0" dirty="0" smtClean="0">
                <a:sym typeface="Wingdings" pitchFamily="2" charset="2"/>
              </a:rPr>
              <a:t>le competenze dei consoli ci sono affari anche </a:t>
            </a:r>
            <a:r>
              <a:rPr lang="it-IT" sz="2000" baseline="0" dirty="0" smtClean="0">
                <a:sym typeface="Wingdings" pitchFamily="2" charset="2"/>
              </a:rPr>
              <a:t>giudiziari, </a:t>
            </a:r>
            <a:r>
              <a:rPr lang="it-IT" sz="2000" baseline="0" dirty="0" smtClean="0">
                <a:sym typeface="Wingdings" pitchFamily="2" charset="2"/>
              </a:rPr>
              <a:t>altre competenze svolte </a:t>
            </a:r>
            <a:r>
              <a:rPr lang="it-IT" sz="2000" baseline="0" dirty="0" smtClean="0">
                <a:sym typeface="Wingdings" pitchFamily="2" charset="2"/>
              </a:rPr>
              <a:t>dall’imperatore</a:t>
            </a:r>
          </a:p>
          <a:p>
            <a:pPr>
              <a:buFont typeface="Wingdings"/>
              <a:buNone/>
            </a:pPr>
            <a:r>
              <a:rPr lang="it-IT" sz="2000" baseline="0" dirty="0" smtClean="0">
                <a:sym typeface="Wingdings" pitchFamily="2" charset="2"/>
              </a:rPr>
              <a:t> </a:t>
            </a:r>
            <a:r>
              <a:rPr lang="it-IT" sz="2000" baseline="0" dirty="0" err="1" smtClean="0">
                <a:sym typeface="Wingdings" pitchFamily="2" charset="2"/>
              </a:rPr>
              <a:t>quinquennium</a:t>
            </a:r>
            <a:r>
              <a:rPr lang="it-IT" sz="2000" baseline="0" dirty="0" smtClean="0">
                <a:sym typeface="Wingdings" pitchFamily="2" charset="2"/>
              </a:rPr>
              <a:t> </a:t>
            </a:r>
            <a:r>
              <a:rPr lang="it-IT" sz="2000" baseline="0" dirty="0" err="1" smtClean="0">
                <a:sym typeface="Wingdings" pitchFamily="2" charset="2"/>
              </a:rPr>
              <a:t>neronis</a:t>
            </a:r>
            <a:r>
              <a:rPr lang="it-IT" sz="2000" baseline="0" dirty="0" smtClean="0">
                <a:sym typeface="Wingdings" pitchFamily="2" charset="2"/>
              </a:rPr>
              <a:t> è un periodo felice, stretta collaborazione, </a:t>
            </a:r>
            <a:r>
              <a:rPr lang="it-IT" sz="2000" baseline="0" dirty="0" err="1" smtClean="0">
                <a:sym typeface="Wingdings" pitchFamily="2" charset="2"/>
              </a:rPr>
              <a:t>Afranio</a:t>
            </a:r>
            <a:r>
              <a:rPr lang="it-IT" sz="2000" baseline="0" dirty="0" smtClean="0">
                <a:sym typeface="Wingdings" pitchFamily="2" charset="2"/>
              </a:rPr>
              <a:t> Burro e </a:t>
            </a:r>
            <a:r>
              <a:rPr lang="it-IT" sz="2000" baseline="0" dirty="0" smtClean="0">
                <a:sym typeface="Wingdings" pitchFamily="2" charset="2"/>
              </a:rPr>
              <a:t>Agrippina e Seneca</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24</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Nerone</a:t>
            </a:r>
            <a:r>
              <a:rPr lang="it-IT" sz="2000" baseline="0" dirty="0" smtClean="0"/>
              <a:t> si innamora di </a:t>
            </a:r>
            <a:r>
              <a:rPr lang="it-IT" sz="2000" baseline="0" dirty="0" err="1" smtClean="0"/>
              <a:t>Poppea</a:t>
            </a:r>
            <a:r>
              <a:rPr lang="it-IT" sz="2000" baseline="0" dirty="0" smtClean="0"/>
              <a:t> Sabina moglie di un suo amico e senatore che in seguito diventerà imperatore subito dopo di </a:t>
            </a:r>
            <a:r>
              <a:rPr lang="it-IT" sz="2000" baseline="0" dirty="0" smtClean="0"/>
              <a:t>lui. </a:t>
            </a:r>
          </a:p>
          <a:p>
            <a:r>
              <a:rPr lang="it-IT" sz="2000" baseline="0" dirty="0" smtClean="0"/>
              <a:t>Nerone </a:t>
            </a:r>
            <a:r>
              <a:rPr lang="it-IT" sz="2000" baseline="0" dirty="0" smtClean="0"/>
              <a:t>decide di ripudiare Ottavia, si schiera contro </a:t>
            </a:r>
            <a:r>
              <a:rPr lang="it-IT" sz="2000" baseline="0" dirty="0" smtClean="0"/>
              <a:t>Agrippina. </a:t>
            </a:r>
          </a:p>
          <a:p>
            <a:r>
              <a:rPr lang="it-IT" sz="2000" baseline="0" dirty="0" smtClean="0"/>
              <a:t>Nerone </a:t>
            </a:r>
            <a:r>
              <a:rPr lang="it-IT" sz="2000" baseline="0" dirty="0" smtClean="0"/>
              <a:t>decide </a:t>
            </a:r>
            <a:r>
              <a:rPr lang="it-IT" sz="2000" baseline="0" dirty="0" smtClean="0"/>
              <a:t>di </a:t>
            </a:r>
            <a:r>
              <a:rPr lang="it-IT" sz="2000" baseline="0" dirty="0" smtClean="0"/>
              <a:t>sopprimere la madre: non c’è una naturale trasporto per la nuora da parte di Agrippina, il ripudio di Ottavia avrebbe alterato gli equilibri della corte e del potere, </a:t>
            </a:r>
            <a:r>
              <a:rPr lang="it-IT" sz="2000" baseline="0" dirty="0" smtClean="0"/>
              <a:t>e avrebbe significato il ripudio </a:t>
            </a:r>
            <a:r>
              <a:rPr lang="it-IT" sz="2000" baseline="0" dirty="0" smtClean="0"/>
              <a:t>con la parte della corte che si riconosceva con il ricordo di Claudio, </a:t>
            </a:r>
            <a:r>
              <a:rPr lang="it-IT" sz="2000" baseline="0" dirty="0" smtClean="0"/>
              <a:t>e ciò avrebbe </a:t>
            </a:r>
            <a:r>
              <a:rPr lang="it-IT" sz="2000" baseline="0" dirty="0" smtClean="0"/>
              <a:t>indebolito la posizione di Nerone sul piano fattuale, perché se ora Nerone si vantava di essere imperatore </a:t>
            </a:r>
            <a:r>
              <a:rPr lang="it-IT" sz="2000" baseline="0" dirty="0" smtClean="0"/>
              <a:t>e nel frattempo ripudiava la figlia dell’ex imperatore cosi </a:t>
            </a:r>
            <a:r>
              <a:rPr lang="it-IT" sz="2000" baseline="0" dirty="0" smtClean="0"/>
              <a:t>non era il genero </a:t>
            </a:r>
            <a:r>
              <a:rPr lang="it-IT" sz="2000" baseline="0" dirty="0" smtClean="0"/>
              <a:t>dell’imperatore. </a:t>
            </a:r>
          </a:p>
          <a:p>
            <a:r>
              <a:rPr lang="it-IT" sz="2000" baseline="0" dirty="0" smtClean="0"/>
              <a:t>Pertanto </a:t>
            </a:r>
            <a:r>
              <a:rPr lang="it-IT" sz="2000" baseline="0" dirty="0" err="1" smtClean="0"/>
              <a:t>Agrippinavuole</a:t>
            </a:r>
            <a:r>
              <a:rPr lang="it-IT" sz="2000" baseline="0" dirty="0" smtClean="0"/>
              <a:t> </a:t>
            </a:r>
            <a:r>
              <a:rPr lang="it-IT" sz="2000" baseline="0" dirty="0" smtClean="0"/>
              <a:t>evitare un indebolimento di Nerone e che il gruppo Claudio potesse rivendicare un opposizione e potesse togliere </a:t>
            </a:r>
            <a:r>
              <a:rPr lang="it-IT" sz="2000" baseline="0" dirty="0" smtClean="0"/>
              <a:t>sostegno </a:t>
            </a:r>
            <a:r>
              <a:rPr lang="it-IT" sz="2000" baseline="0" dirty="0" smtClean="0"/>
              <a:t>alla posizione del </a:t>
            </a:r>
            <a:r>
              <a:rPr lang="it-IT" sz="2000" baseline="0" dirty="0" smtClean="0"/>
              <a:t>figlio</a:t>
            </a:r>
          </a:p>
          <a:p>
            <a:pPr>
              <a:buFont typeface="Wingdings"/>
              <a:buChar char="à"/>
            </a:pPr>
            <a:r>
              <a:rPr lang="it-IT" sz="2000" baseline="0" dirty="0" smtClean="0">
                <a:sym typeface="Wingdings" pitchFamily="2" charset="2"/>
              </a:rPr>
              <a:t>Seneca </a:t>
            </a:r>
            <a:r>
              <a:rPr lang="it-IT" sz="2000" baseline="0" dirty="0" smtClean="0">
                <a:sym typeface="Wingdings" pitchFamily="2" charset="2"/>
              </a:rPr>
              <a:t>sarà d’accordo con l’eliminazione di Agrippina, è un conflitto molto + ampio </a:t>
            </a:r>
            <a:r>
              <a:rPr lang="it-IT" sz="2000" baseline="0" dirty="0" smtClean="0">
                <a:sym typeface="Wingdings" pitchFamily="2" charset="2"/>
              </a:rPr>
              <a:t>e di gruppi che vogliono avere il </a:t>
            </a:r>
            <a:r>
              <a:rPr lang="it-IT" sz="2000" baseline="0" dirty="0" smtClean="0">
                <a:sym typeface="Wingdings" pitchFamily="2" charset="2"/>
              </a:rPr>
              <a:t>controllo </a:t>
            </a:r>
            <a:r>
              <a:rPr lang="it-IT" sz="2000" baseline="0" dirty="0" smtClean="0">
                <a:sym typeface="Wingdings" pitchFamily="2" charset="2"/>
              </a:rPr>
              <a:t>dell’imperatore</a:t>
            </a:r>
          </a:p>
          <a:p>
            <a:pPr>
              <a:buFont typeface="Wingdings"/>
              <a:buChar char="à"/>
            </a:pPr>
            <a:r>
              <a:rPr lang="it-IT" sz="2000" baseline="0" dirty="0" err="1" smtClean="0">
                <a:sym typeface="Wingdings" pitchFamily="2" charset="2"/>
              </a:rPr>
              <a:t>Ofonio</a:t>
            </a:r>
            <a:r>
              <a:rPr lang="it-IT" sz="2000" baseline="0" dirty="0" smtClean="0">
                <a:sym typeface="Wingdings" pitchFamily="2" charset="2"/>
              </a:rPr>
              <a:t> </a:t>
            </a:r>
            <a:r>
              <a:rPr lang="it-IT" sz="2000" baseline="0" dirty="0" err="1" smtClean="0">
                <a:sym typeface="Wingdings" pitchFamily="2" charset="2"/>
              </a:rPr>
              <a:t>Tigellino</a:t>
            </a:r>
            <a:r>
              <a:rPr lang="it-IT" sz="2000" baseline="0" dirty="0" smtClean="0">
                <a:sym typeface="Wingdings" pitchFamily="2" charset="2"/>
              </a:rPr>
              <a:t> nuovo prefetto del pretorio non collabora con Seneca, asseconda la volontà dell’imperatore in modo tale da acquisire una maggiore influenza a corte, ritiro a vita privata di Seneca nel </a:t>
            </a:r>
            <a:r>
              <a:rPr lang="it-IT" sz="2000" baseline="0" dirty="0" smtClean="0">
                <a:sym typeface="Wingdings" pitchFamily="2" charset="2"/>
              </a:rPr>
              <a:t>62</a:t>
            </a:r>
          </a:p>
          <a:p>
            <a:pPr>
              <a:buFont typeface="Wingdings"/>
              <a:buChar char="à"/>
            </a:pPr>
            <a:r>
              <a:rPr lang="it-IT" sz="2000" baseline="0" dirty="0" err="1" smtClean="0">
                <a:sym typeface="Wingdings" pitchFamily="2" charset="2"/>
              </a:rPr>
              <a:t>Scata</a:t>
            </a:r>
            <a:r>
              <a:rPr lang="it-IT" sz="2000" baseline="0" dirty="0" smtClean="0">
                <a:sym typeface="Wingdings" pitchFamily="2" charset="2"/>
              </a:rPr>
              <a:t> una serie </a:t>
            </a:r>
            <a:r>
              <a:rPr lang="it-IT" sz="2000" baseline="0" dirty="0" smtClean="0">
                <a:sym typeface="Wingdings" pitchFamily="2" charset="2"/>
              </a:rPr>
              <a:t>di processi, </a:t>
            </a:r>
            <a:r>
              <a:rPr lang="it-IT" sz="2000" baseline="0" dirty="0" smtClean="0">
                <a:sym typeface="Wingdings" pitchFamily="2" charset="2"/>
              </a:rPr>
              <a:t>la congiura </a:t>
            </a:r>
            <a:r>
              <a:rPr lang="it-IT" sz="2000" baseline="0" dirty="0" smtClean="0">
                <a:sym typeface="Wingdings" pitchFamily="2" charset="2"/>
              </a:rPr>
              <a:t>la cosiddetta congiura dei </a:t>
            </a:r>
            <a:r>
              <a:rPr lang="it-IT" sz="2000" baseline="0" dirty="0" err="1" smtClean="0">
                <a:sym typeface="Wingdings" pitchFamily="2" charset="2"/>
              </a:rPr>
              <a:t>Pisoni</a:t>
            </a:r>
            <a:r>
              <a:rPr lang="it-IT" sz="2000" baseline="0" dirty="0" smtClean="0">
                <a:sym typeface="Wingdings" pitchFamily="2" charset="2"/>
              </a:rPr>
              <a:t> che avrebbe portato la famiglia dei </a:t>
            </a:r>
            <a:r>
              <a:rPr lang="it-IT" sz="2000" baseline="0" dirty="0" err="1" smtClean="0">
                <a:sym typeface="Wingdings" pitchFamily="2" charset="2"/>
              </a:rPr>
              <a:t>Pisoni</a:t>
            </a:r>
            <a:r>
              <a:rPr lang="it-IT" sz="2000" baseline="0" dirty="0" smtClean="0">
                <a:sym typeface="Wingdings" pitchFamily="2" charset="2"/>
              </a:rPr>
              <a:t> alla ribalta politica raggiungendo il suo acme nel 66 ma scoperta da Nerone(con </a:t>
            </a:r>
            <a:r>
              <a:rPr lang="it-IT" sz="2000" baseline="0" dirty="0" err="1" smtClean="0">
                <a:sym typeface="Wingdings" pitchFamily="2" charset="2"/>
              </a:rPr>
              <a:t>Calpurnio</a:t>
            </a:r>
            <a:r>
              <a:rPr lang="it-IT" sz="2000" baseline="0" dirty="0" smtClean="0">
                <a:sym typeface="Wingdings" pitchFamily="2" charset="2"/>
              </a:rPr>
              <a:t> </a:t>
            </a:r>
            <a:r>
              <a:rPr lang="it-IT" sz="2000" baseline="0" dirty="0" err="1" smtClean="0">
                <a:sym typeface="Wingdings" pitchFamily="2" charset="2"/>
              </a:rPr>
              <a:t>Pisone</a:t>
            </a:r>
            <a:r>
              <a:rPr lang="it-IT" sz="2000" baseline="0" dirty="0" smtClean="0">
                <a:sym typeface="Wingdings" pitchFamily="2" charset="2"/>
              </a:rPr>
              <a:t> fuggi </a:t>
            </a:r>
            <a:r>
              <a:rPr lang="it-IT" sz="2000" baseline="0" dirty="0" err="1" smtClean="0">
                <a:sym typeface="Wingdings" pitchFamily="2" charset="2"/>
              </a:rPr>
              <a:t>liciniano</a:t>
            </a:r>
            <a:r>
              <a:rPr lang="it-IT" sz="2000" baseline="0" dirty="0" smtClean="0">
                <a:sym typeface="Wingdings" pitchFamily="2" charset="2"/>
              </a:rPr>
              <a:t>); </a:t>
            </a:r>
            <a:endParaRPr lang="it-IT" sz="2000" baseline="0" dirty="0" smtClean="0">
              <a:sym typeface="Wingdings" pitchFamily="2" charset="2"/>
            </a:endParaRPr>
          </a:p>
          <a:p>
            <a:pPr>
              <a:buFont typeface="Wingdings"/>
              <a:buNone/>
            </a:pPr>
            <a:r>
              <a:rPr lang="it-IT" sz="2000" baseline="0" dirty="0" smtClean="0">
                <a:sym typeface="Wingdings" pitchFamily="2" charset="2"/>
              </a:rPr>
              <a:t>violenta </a:t>
            </a:r>
            <a:r>
              <a:rPr lang="it-IT" sz="2000" baseline="0" dirty="0" smtClean="0">
                <a:sym typeface="Wingdings" pitchFamily="2" charset="2"/>
              </a:rPr>
              <a:t>repressione muore </a:t>
            </a:r>
            <a:r>
              <a:rPr lang="it-IT" sz="2000" baseline="0" dirty="0" smtClean="0">
                <a:sym typeface="Wingdings" pitchFamily="2" charset="2"/>
              </a:rPr>
              <a:t>Lucano</a:t>
            </a:r>
          </a:p>
          <a:p>
            <a:pPr>
              <a:buFont typeface="Wingdings"/>
              <a:buChar char="à"/>
            </a:pPr>
            <a:r>
              <a:rPr lang="it-IT" sz="2000" baseline="0" dirty="0" smtClean="0">
                <a:sym typeface="Wingdings" pitchFamily="2" charset="2"/>
              </a:rPr>
              <a:t>Nerone </a:t>
            </a:r>
            <a:r>
              <a:rPr lang="it-IT" sz="2000" baseline="0" dirty="0" smtClean="0">
                <a:sym typeface="Wingdings" pitchFamily="2" charset="2"/>
              </a:rPr>
              <a:t>decide di partire con una lunga </a:t>
            </a:r>
            <a:r>
              <a:rPr lang="it-IT" sz="2000" baseline="0" dirty="0" err="1" smtClean="0">
                <a:sym typeface="Wingdings" pitchFamily="2" charset="2"/>
              </a:rPr>
              <a:t>tournè</a:t>
            </a:r>
            <a:r>
              <a:rPr lang="it-IT" sz="2000" baseline="0" dirty="0" smtClean="0">
                <a:sym typeface="Wingdings" pitchFamily="2" charset="2"/>
              </a:rPr>
              <a:t> che serviva per calmare le acque del conflitto politico, </a:t>
            </a:r>
            <a:r>
              <a:rPr lang="it-IT" sz="2000" baseline="0" dirty="0" smtClean="0">
                <a:sym typeface="Wingdings" pitchFamily="2" charset="2"/>
              </a:rPr>
              <a:t>per avere una situazione tranquillizzata</a:t>
            </a:r>
          </a:p>
          <a:p>
            <a:pPr>
              <a:buFont typeface="Wingdings"/>
              <a:buNone/>
            </a:pPr>
            <a:r>
              <a:rPr lang="it-IT" sz="2000" baseline="0" dirty="0" smtClean="0">
                <a:sym typeface="Wingdings" pitchFamily="2" charset="2"/>
              </a:rPr>
              <a:t> Seneca </a:t>
            </a:r>
            <a:r>
              <a:rPr lang="it-IT" sz="2000" baseline="0" dirty="0" smtClean="0">
                <a:sym typeface="Wingdings" pitchFamily="2" charset="2"/>
              </a:rPr>
              <a:t>verrà obbligato al suicido, il partito dei filosofi sarà decimato</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25</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Serie</a:t>
            </a:r>
            <a:r>
              <a:rPr lang="it-IT" sz="2400" baseline="0" dirty="0" smtClean="0"/>
              <a:t> di misure di Nerone nel </a:t>
            </a:r>
            <a:r>
              <a:rPr lang="it-IT" sz="2400" baseline="0" dirty="0" smtClean="0"/>
              <a:t>64</a:t>
            </a:r>
          </a:p>
          <a:p>
            <a:pPr>
              <a:buFont typeface="Wingdings"/>
              <a:buChar char="à"/>
            </a:pPr>
            <a:r>
              <a:rPr lang="it-IT" sz="2400" baseline="0" dirty="0" smtClean="0">
                <a:sym typeface="Wingdings" pitchFamily="2" charset="2"/>
              </a:rPr>
              <a:t>si </a:t>
            </a:r>
            <a:r>
              <a:rPr lang="it-IT" sz="2400" baseline="0" dirty="0" smtClean="0">
                <a:sym typeface="Wingdings" pitchFamily="2" charset="2"/>
              </a:rPr>
              <a:t>ritiene che sia stata a favore della borghesia, ridotto il contenuto della moneta di argento(moneta composta anche da metallo ovile in lega</a:t>
            </a:r>
            <a:r>
              <a:rPr lang="it-IT" sz="2400" baseline="0" dirty="0" smtClean="0">
                <a:sym typeface="Wingdings" pitchFamily="2" charset="2"/>
              </a:rPr>
              <a:t>)</a:t>
            </a:r>
          </a:p>
          <a:p>
            <a:pPr>
              <a:buFont typeface="Wingdings"/>
              <a:buChar char="à"/>
            </a:pPr>
            <a:r>
              <a:rPr lang="it-IT" sz="2400" baseline="0" dirty="0" smtClean="0">
                <a:sym typeface="Wingdings" pitchFamily="2" charset="2"/>
              </a:rPr>
              <a:t>aumento </a:t>
            </a:r>
            <a:r>
              <a:rPr lang="it-IT" sz="2400" baseline="0" dirty="0" smtClean="0">
                <a:sym typeface="Wingdings" pitchFamily="2" charset="2"/>
              </a:rPr>
              <a:t>che non era stato colto dagli utenti, monete + leggere, l’argento viene apprezzato rispetto all’oro, un certo legame con </a:t>
            </a:r>
            <a:r>
              <a:rPr lang="it-IT" sz="2400" baseline="0" dirty="0" smtClean="0">
                <a:sym typeface="Wingdings" pitchFamily="2" charset="2"/>
              </a:rPr>
              <a:t>l’incendio </a:t>
            </a:r>
            <a:r>
              <a:rPr lang="it-IT" sz="2400" baseline="0" dirty="0" smtClean="0">
                <a:sym typeface="Wingdings" pitchFamily="2" charset="2"/>
              </a:rPr>
              <a:t>e </a:t>
            </a:r>
            <a:r>
              <a:rPr lang="it-IT" sz="2400" baseline="0" dirty="0" smtClean="0">
                <a:sym typeface="Wingdings" pitchFamily="2" charset="2"/>
              </a:rPr>
              <a:t>il </a:t>
            </a:r>
            <a:r>
              <a:rPr lang="it-IT" sz="2400" baseline="0" dirty="0" smtClean="0">
                <a:sym typeface="Wingdings" pitchFamily="2" charset="2"/>
              </a:rPr>
              <a:t>recupero di Roma, potrebbe aver teso a </a:t>
            </a:r>
            <a:r>
              <a:rPr lang="it-IT" sz="2400" baseline="0" dirty="0" err="1" smtClean="0">
                <a:sym typeface="Wingdings" pitchFamily="2" charset="2"/>
              </a:rPr>
              <a:t>rialliineare</a:t>
            </a:r>
            <a:r>
              <a:rPr lang="it-IT" sz="2400" baseline="0" dirty="0" smtClean="0">
                <a:sym typeface="Wingdings" pitchFamily="2" charset="2"/>
              </a:rPr>
              <a:t> l’</a:t>
            </a:r>
            <a:r>
              <a:rPr lang="it-IT" sz="2400" baseline="0" dirty="0" err="1" smtClean="0">
                <a:sym typeface="Wingdings" pitchFamily="2" charset="2"/>
              </a:rPr>
              <a:t>aureus</a:t>
            </a:r>
            <a:r>
              <a:rPr lang="it-IT" sz="2400" baseline="0" dirty="0" smtClean="0">
                <a:sym typeface="Wingdings" pitchFamily="2" charset="2"/>
              </a:rPr>
              <a:t> e il </a:t>
            </a:r>
            <a:r>
              <a:rPr lang="it-IT" sz="2400" baseline="0" dirty="0" err="1" smtClean="0">
                <a:sym typeface="Wingdings" pitchFamily="2" charset="2"/>
              </a:rPr>
              <a:t>denarius</a:t>
            </a:r>
            <a:r>
              <a:rPr lang="it-IT" sz="2400" baseline="0" dirty="0" smtClean="0">
                <a:sym typeface="Wingdings" pitchFamily="2" charset="2"/>
              </a:rPr>
              <a:t> </a:t>
            </a:r>
            <a:r>
              <a:rPr lang="it-IT" sz="2400" baseline="0" dirty="0" err="1" smtClean="0">
                <a:sym typeface="Wingdings" pitchFamily="2" charset="2"/>
              </a:rPr>
              <a:t>diminiuendo</a:t>
            </a:r>
            <a:r>
              <a:rPr lang="it-IT" sz="2400" baseline="0" dirty="0" smtClean="0">
                <a:sym typeface="Wingdings" pitchFamily="2" charset="2"/>
              </a:rPr>
              <a:t> peso oro e </a:t>
            </a:r>
            <a:r>
              <a:rPr lang="it-IT" sz="2400" baseline="0" dirty="0" err="1" smtClean="0">
                <a:sym typeface="Wingdings" pitchFamily="2" charset="2"/>
              </a:rPr>
              <a:t>argenoto</a:t>
            </a:r>
            <a:r>
              <a:rPr lang="it-IT" sz="2400" baseline="0" dirty="0" smtClean="0">
                <a:sym typeface="Wingdings" pitchFamily="2" charset="2"/>
              </a:rPr>
              <a:t>, riallineato il valore di cambio fra le due </a:t>
            </a:r>
            <a:r>
              <a:rPr lang="it-IT" sz="2400" baseline="0" dirty="0" smtClean="0">
                <a:sym typeface="Wingdings" pitchFamily="2" charset="2"/>
              </a:rPr>
              <a:t>monete</a:t>
            </a:r>
          </a:p>
          <a:p>
            <a:pPr>
              <a:buFont typeface="Wingdings"/>
              <a:buNone/>
            </a:pPr>
            <a:r>
              <a:rPr lang="it-IT" sz="2400" baseline="0" dirty="0" smtClean="0">
                <a:sym typeface="Wingdings" pitchFamily="2" charset="2"/>
              </a:rPr>
              <a:t> </a:t>
            </a:r>
            <a:r>
              <a:rPr lang="it-IT" sz="2400" baseline="0" dirty="0" smtClean="0">
                <a:sym typeface="Wingdings" pitchFamily="2" charset="2"/>
              </a:rPr>
              <a:t>quantità maggiore di moneta di argento 27 o 28 in +! Possibile che sia in un rapporto di un incremento di spesa, in rapporto con l’incendio di Roma partite 7 </a:t>
            </a:r>
            <a:r>
              <a:rPr lang="it-IT" sz="2400" baseline="0" dirty="0" err="1" smtClean="0">
                <a:sym typeface="Wingdings" pitchFamily="2" charset="2"/>
              </a:rPr>
              <a:t>regiones</a:t>
            </a:r>
            <a:r>
              <a:rPr lang="it-IT" sz="2400" baseline="0" dirty="0" smtClean="0">
                <a:sym typeface="Wingdings" pitchFamily="2" charset="2"/>
              </a:rPr>
              <a:t> su 14, e avrebbe avviato la costruzione della </a:t>
            </a:r>
            <a:r>
              <a:rPr lang="it-IT" sz="2400" baseline="0" dirty="0" smtClean="0">
                <a:sym typeface="Wingdings" pitchFamily="2" charset="2"/>
              </a:rPr>
              <a:t>Domus </a:t>
            </a:r>
            <a:r>
              <a:rPr lang="it-IT" sz="2400" baseline="0" dirty="0" smtClean="0">
                <a:sym typeface="Wingdings" pitchFamily="2" charset="2"/>
              </a:rPr>
              <a:t>aurea</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26</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Anni successivi, coperta dalle</a:t>
            </a:r>
            <a:r>
              <a:rPr lang="it-IT" sz="2400" baseline="0" dirty="0" smtClean="0"/>
              <a:t> terme di Traiano e di Tito, con Traiano </a:t>
            </a:r>
            <a:r>
              <a:rPr lang="it-IT" sz="2400" baseline="0" dirty="0" smtClean="0"/>
              <a:t>obliterata </a:t>
            </a:r>
            <a:r>
              <a:rPr lang="it-IT" sz="2400" baseline="0" dirty="0" smtClean="0"/>
              <a:t>la </a:t>
            </a:r>
            <a:r>
              <a:rPr lang="it-IT" sz="2400" baseline="0" dirty="0" err="1" smtClean="0"/>
              <a:t>domus</a:t>
            </a:r>
            <a:r>
              <a:rPr lang="it-IT" sz="2400" baseline="0" dirty="0" smtClean="0"/>
              <a:t> aurea, per fare questo sono stati </a:t>
            </a:r>
            <a:r>
              <a:rPr lang="it-IT" sz="2400" baseline="0" dirty="0" err="1" smtClean="0"/>
              <a:t>sversati</a:t>
            </a:r>
            <a:r>
              <a:rPr lang="it-IT" sz="2400" baseline="0" dirty="0" smtClean="0"/>
              <a:t> vari </a:t>
            </a:r>
            <a:r>
              <a:rPr lang="it-IT" sz="2400" baseline="0" dirty="0" err="1" smtClean="0"/>
              <a:t>metricubi</a:t>
            </a:r>
            <a:r>
              <a:rPr lang="it-IT" sz="2400" baseline="0" dirty="0" smtClean="0"/>
              <a:t> </a:t>
            </a:r>
            <a:r>
              <a:rPr lang="it-IT" sz="2400" baseline="0" dirty="0" smtClean="0"/>
              <a:t>di terra</a:t>
            </a:r>
            <a:r>
              <a:rPr lang="it-IT" sz="2400" baseline="0" dirty="0" smtClean="0"/>
              <a:t>, stato di conservazione straordinario; area ottagonale centrale come era prima e come era oggi, una casa degno di un </a:t>
            </a:r>
            <a:r>
              <a:rPr lang="it-IT" sz="2400" baseline="0" dirty="0" smtClean="0"/>
              <a:t>uomo</a:t>
            </a:r>
          </a:p>
          <a:p>
            <a:r>
              <a:rPr lang="it-IT" sz="2400" baseline="0" dirty="0" smtClean="0">
                <a:sym typeface="Wingdings" pitchFamily="2" charset="2"/>
              </a:rPr>
              <a:t> </a:t>
            </a:r>
            <a:r>
              <a:rPr lang="it-IT" sz="2400" baseline="0" dirty="0" smtClean="0">
                <a:sym typeface="Wingdings" pitchFamily="2" charset="2"/>
              </a:rPr>
              <a:t>attività di ricostruzione preceduta e accompagnata da una legislazione urbanistica nuova, Tacito giudicherà in toni positivi</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27</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Politica edilizia</a:t>
            </a:r>
            <a:r>
              <a:rPr lang="it-IT" sz="2000" baseline="0" dirty="0" smtClean="0"/>
              <a:t> sviluppata da </a:t>
            </a:r>
            <a:r>
              <a:rPr lang="it-IT" sz="2000" baseline="0" dirty="0" smtClean="0"/>
              <a:t>Nerone</a:t>
            </a:r>
          </a:p>
          <a:p>
            <a:pPr>
              <a:buFont typeface="Wingdings"/>
              <a:buChar char="à"/>
            </a:pPr>
            <a:r>
              <a:rPr lang="it-IT" sz="2000" baseline="0" dirty="0" smtClean="0">
                <a:sym typeface="Wingdings" pitchFamily="2" charset="2"/>
              </a:rPr>
              <a:t>riformò </a:t>
            </a:r>
            <a:r>
              <a:rPr lang="it-IT" sz="2000" baseline="0" dirty="0" smtClean="0">
                <a:sym typeface="Wingdings" pitchFamily="2" charset="2"/>
              </a:rPr>
              <a:t>la moneta, in maniera tale di aumentare l’emissione di moneta, attività edilizie ricostruzione della città e della Capitale, costruzione del 64 </a:t>
            </a:r>
            <a:r>
              <a:rPr lang="it-IT" sz="2000" baseline="0" dirty="0" smtClean="0">
                <a:sym typeface="Wingdings" pitchFamily="2" charset="2"/>
              </a:rPr>
              <a:t>della </a:t>
            </a:r>
            <a:r>
              <a:rPr lang="it-IT" sz="2000" baseline="0" dirty="0" err="1" smtClean="0">
                <a:sym typeface="Wingdings" pitchFamily="2" charset="2"/>
              </a:rPr>
              <a:t>domus</a:t>
            </a:r>
            <a:r>
              <a:rPr lang="it-IT" sz="2000" baseline="0" dirty="0" smtClean="0">
                <a:sym typeface="Wingdings" pitchFamily="2" charset="2"/>
              </a:rPr>
              <a:t> </a:t>
            </a:r>
            <a:r>
              <a:rPr lang="it-IT" sz="2000" baseline="0" dirty="0" smtClean="0">
                <a:sym typeface="Wingdings" pitchFamily="2" charset="2"/>
              </a:rPr>
              <a:t>aurea anche </a:t>
            </a:r>
            <a:r>
              <a:rPr lang="it-IT" sz="2000" baseline="0" dirty="0" smtClean="0">
                <a:sym typeface="Wingdings" pitchFamily="2" charset="2"/>
              </a:rPr>
              <a:t>con altri </a:t>
            </a:r>
            <a:r>
              <a:rPr lang="it-IT" sz="2000" baseline="0" dirty="0" smtClean="0">
                <a:sym typeface="Wingdings" pitchFamily="2" charset="2"/>
              </a:rPr>
              <a:t>progetti di una certa grandiosità, tesi ad aumentare il rifornimento annonario della capitale che </a:t>
            </a:r>
            <a:r>
              <a:rPr lang="it-IT" sz="2000" baseline="0" dirty="0" smtClean="0">
                <a:sym typeface="Wingdings" pitchFamily="2" charset="2"/>
              </a:rPr>
              <a:t>Claudio </a:t>
            </a:r>
            <a:r>
              <a:rPr lang="it-IT" sz="2000" baseline="0" dirty="0" smtClean="0">
                <a:sym typeface="Wingdings" pitchFamily="2" charset="2"/>
              </a:rPr>
              <a:t>aveva costruito un porto ad Ostia poiché facile all’insabbiamento non sembra aver risolto i problemi, </a:t>
            </a:r>
            <a:endParaRPr lang="it-IT" sz="2000" baseline="0" dirty="0" smtClean="0">
              <a:sym typeface="Wingdings" pitchFamily="2" charset="2"/>
            </a:endParaRPr>
          </a:p>
          <a:p>
            <a:pPr>
              <a:buFont typeface="Wingdings"/>
              <a:buChar char="à"/>
            </a:pPr>
            <a:r>
              <a:rPr lang="it-IT" sz="2000" baseline="0" dirty="0" smtClean="0">
                <a:sym typeface="Wingdings" pitchFamily="2" charset="2"/>
              </a:rPr>
              <a:t>idea </a:t>
            </a:r>
            <a:r>
              <a:rPr lang="it-IT" sz="2000" baseline="0" dirty="0" smtClean="0">
                <a:sym typeface="Wingdings" pitchFamily="2" charset="2"/>
              </a:rPr>
              <a:t>di Nerone è di ottenere un flusso continuo di </a:t>
            </a:r>
            <a:r>
              <a:rPr lang="it-IT" sz="2000" baseline="0" dirty="0" smtClean="0">
                <a:sym typeface="Wingdings" pitchFamily="2" charset="2"/>
              </a:rPr>
              <a:t>derrate, quindi </a:t>
            </a:r>
            <a:r>
              <a:rPr lang="it-IT" sz="2000" baseline="0" dirty="0" smtClean="0">
                <a:sym typeface="Wingdings" pitchFamily="2" charset="2"/>
              </a:rPr>
              <a:t>di costruire un canale navigabile doveva tagliare tutta la costa dalla zona di Pozzuoli fino a raggiungere il Tevere; non solo canale </a:t>
            </a:r>
            <a:r>
              <a:rPr lang="it-IT" sz="2000" baseline="0" dirty="0" err="1" smtClean="0">
                <a:sym typeface="Wingdings" pitchFamily="2" charset="2"/>
              </a:rPr>
              <a:t>navigalbile</a:t>
            </a:r>
            <a:r>
              <a:rPr lang="it-IT" sz="2000" baseline="0" dirty="0" smtClean="0">
                <a:sym typeface="Wingdings" pitchFamily="2" charset="2"/>
              </a:rPr>
              <a:t> </a:t>
            </a:r>
            <a:r>
              <a:rPr lang="it-IT" sz="2000" baseline="0" dirty="0" smtClean="0">
                <a:sym typeface="Wingdings" pitchFamily="2" charset="2"/>
              </a:rPr>
              <a:t>dalla baia di Napoli a Roma ma anche il prosciugamento delle paludi </a:t>
            </a:r>
            <a:r>
              <a:rPr lang="it-IT" sz="2000" baseline="0" dirty="0" err="1" smtClean="0">
                <a:sym typeface="Wingdings" pitchFamily="2" charset="2"/>
              </a:rPr>
              <a:t>pontinee</a:t>
            </a:r>
            <a:r>
              <a:rPr lang="it-IT" sz="2000" baseline="0" dirty="0" smtClean="0">
                <a:sym typeface="Wingdings" pitchFamily="2" charset="2"/>
              </a:rPr>
              <a:t>, è la zona a Nord immediatamente di Terracina, a partire da quando è stata costruita la via Appia nel 312 a.C. che le autorità romane hanno sempre cercato di </a:t>
            </a:r>
            <a:r>
              <a:rPr lang="it-IT" sz="2000" baseline="0" dirty="0" smtClean="0">
                <a:sym typeface="Wingdings" pitchFamily="2" charset="2"/>
              </a:rPr>
              <a:t>prosciugare</a:t>
            </a:r>
          </a:p>
          <a:p>
            <a:pPr>
              <a:buFont typeface="Wingdings"/>
              <a:buNone/>
            </a:pPr>
            <a:r>
              <a:rPr lang="it-IT" sz="2000" baseline="0" dirty="0" smtClean="0">
                <a:sym typeface="Wingdings" pitchFamily="2" charset="2"/>
              </a:rPr>
              <a:t> </a:t>
            </a:r>
            <a:r>
              <a:rPr lang="it-IT" sz="2000" baseline="0" dirty="0" smtClean="0">
                <a:sym typeface="Wingdings" pitchFamily="2" charset="2"/>
              </a:rPr>
              <a:t>idea di Nerone di utilizzare le acque delle paludi </a:t>
            </a:r>
            <a:r>
              <a:rPr lang="it-IT" sz="2000" baseline="0" dirty="0" err="1" smtClean="0">
                <a:sym typeface="Wingdings" pitchFamily="2" charset="2"/>
              </a:rPr>
              <a:t>pontinee</a:t>
            </a:r>
            <a:r>
              <a:rPr lang="it-IT" sz="2000" baseline="0" dirty="0" smtClean="0">
                <a:sym typeface="Wingdings" pitchFamily="2" charset="2"/>
              </a:rPr>
              <a:t> per alimentare questo canale navigabile, via di comunicazione diretta e nuove aree coltivabile nei pressi della capitale, da Tacito un opera pazzesca nel lago d’Averno quando verrà  eliminato Nerone si troverà in uno stadio avanzato dei lavori</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29</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Necessario avere forti avanzi di </a:t>
            </a:r>
            <a:r>
              <a:rPr lang="it-IT" sz="1800" dirty="0" smtClean="0"/>
              <a:t>cassa</a:t>
            </a:r>
          </a:p>
          <a:p>
            <a:pPr>
              <a:buFont typeface="Wingdings"/>
              <a:buChar char="à"/>
            </a:pPr>
            <a:r>
              <a:rPr lang="it-IT" sz="1800" dirty="0" smtClean="0">
                <a:sym typeface="Wingdings" pitchFamily="2" charset="2"/>
              </a:rPr>
              <a:t>opportunità</a:t>
            </a:r>
            <a:r>
              <a:rPr lang="it-IT" sz="1800" baseline="0" dirty="0" smtClean="0">
                <a:sym typeface="Wingdings" pitchFamily="2" charset="2"/>
              </a:rPr>
              <a:t> con la riforma </a:t>
            </a:r>
            <a:r>
              <a:rPr lang="it-IT" sz="1800" baseline="0" dirty="0" smtClean="0">
                <a:sym typeface="Wingdings" pitchFamily="2" charset="2"/>
              </a:rPr>
              <a:t>monetaria, ma </a:t>
            </a:r>
            <a:r>
              <a:rPr lang="it-IT" sz="1800" baseline="0" dirty="0" smtClean="0">
                <a:sym typeface="Wingdings" pitchFamily="2" charset="2"/>
              </a:rPr>
              <a:t>l’imperatore ricorse ad altri </a:t>
            </a:r>
            <a:r>
              <a:rPr lang="it-IT" sz="1800" baseline="0" dirty="0" smtClean="0">
                <a:sym typeface="Wingdings" pitchFamily="2" charset="2"/>
              </a:rPr>
              <a:t>modi per aumentare la disponibilità finanziaria, </a:t>
            </a:r>
            <a:endParaRPr lang="it-IT" sz="1800" baseline="0" dirty="0" smtClean="0">
              <a:sym typeface="Wingdings" pitchFamily="2" charset="2"/>
            </a:endParaRPr>
          </a:p>
          <a:p>
            <a:pPr>
              <a:buFont typeface="Wingdings"/>
              <a:buChar char="à"/>
            </a:pPr>
            <a:r>
              <a:rPr lang="it-IT" sz="1800" baseline="0" dirty="0" smtClean="0">
                <a:sym typeface="Wingdings" pitchFamily="2" charset="2"/>
              </a:rPr>
              <a:t>avrebbe </a:t>
            </a:r>
            <a:r>
              <a:rPr lang="it-IT" sz="1800" baseline="0" dirty="0" err="1" smtClean="0">
                <a:sym typeface="Wingdings" pitchFamily="2" charset="2"/>
              </a:rPr>
              <a:t>utlizzato</a:t>
            </a:r>
            <a:r>
              <a:rPr lang="it-IT" sz="1800" baseline="0" dirty="0" smtClean="0">
                <a:sym typeface="Wingdings" pitchFamily="2" charset="2"/>
              </a:rPr>
              <a:t> lo strumento delle confische secondo </a:t>
            </a:r>
            <a:r>
              <a:rPr lang="it-IT" sz="1800" baseline="0" dirty="0" smtClean="0">
                <a:sym typeface="Wingdings" pitchFamily="2" charset="2"/>
              </a:rPr>
              <a:t>Plinio e </a:t>
            </a:r>
            <a:r>
              <a:rPr lang="it-IT" sz="1800" baseline="0" dirty="0" smtClean="0">
                <a:sym typeface="Wingdings" pitchFamily="2" charset="2"/>
              </a:rPr>
              <a:t>avrebbe condannato a morte e confiscato le proprietà di 6 senatori quasi ad avere la metà della provincia </a:t>
            </a:r>
            <a:r>
              <a:rPr lang="it-IT" sz="1800" baseline="0" dirty="0" smtClean="0">
                <a:sym typeface="Wingdings" pitchFamily="2" charset="2"/>
              </a:rPr>
              <a:t>d’Africa</a:t>
            </a:r>
          </a:p>
          <a:p>
            <a:pPr>
              <a:buFont typeface="Wingdings"/>
              <a:buChar char="à"/>
            </a:pPr>
            <a:r>
              <a:rPr lang="it-IT" sz="1800" baseline="0" dirty="0" smtClean="0">
                <a:sym typeface="Wingdings" pitchFamily="2" charset="2"/>
              </a:rPr>
              <a:t> </a:t>
            </a:r>
            <a:r>
              <a:rPr lang="it-IT" sz="1800" baseline="0" dirty="0" smtClean="0">
                <a:sym typeface="Wingdings" pitchFamily="2" charset="2"/>
              </a:rPr>
              <a:t>una disponibilità maggiore per </a:t>
            </a:r>
            <a:r>
              <a:rPr lang="it-IT" sz="1800" baseline="0" dirty="0" smtClean="0">
                <a:sym typeface="Wingdings" pitchFamily="2" charset="2"/>
              </a:rPr>
              <a:t>intervenire riguardo ai lavori pubblici; ma la parte </a:t>
            </a:r>
            <a:r>
              <a:rPr lang="it-IT" sz="1800" baseline="0" dirty="0" smtClean="0">
                <a:sym typeface="Wingdings" pitchFamily="2" charset="2"/>
              </a:rPr>
              <a:t>della documentazione epigrafica sappiamo qual è l’azione successiva se le proprietà sono individuabili, nella parate + fertile nell’area dell’Africa</a:t>
            </a:r>
            <a:endParaRPr lang="it-IT" sz="1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31</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Politica estera si occupa dell’Oriente, problema</a:t>
            </a:r>
            <a:r>
              <a:rPr lang="it-IT" sz="2000" baseline="0" dirty="0" smtClean="0"/>
              <a:t> dell’Armenia del controllo dei Parti o dei </a:t>
            </a:r>
            <a:r>
              <a:rPr lang="it-IT" sz="2000" baseline="0" dirty="0" smtClean="0"/>
              <a:t>Romani</a:t>
            </a:r>
          </a:p>
          <a:p>
            <a:pPr>
              <a:buFont typeface="Wingdings"/>
              <a:buChar char="à"/>
            </a:pPr>
            <a:r>
              <a:rPr lang="it-IT" sz="2000" baseline="0" dirty="0" err="1" smtClean="0">
                <a:sym typeface="Wingdings" pitchFamily="2" charset="2"/>
              </a:rPr>
              <a:t>Domizio</a:t>
            </a:r>
            <a:r>
              <a:rPr lang="it-IT" sz="2000" baseline="0" dirty="0" smtClean="0">
                <a:sym typeface="Wingdings" pitchFamily="2" charset="2"/>
              </a:rPr>
              <a:t> </a:t>
            </a:r>
            <a:r>
              <a:rPr lang="it-IT" sz="2000" baseline="0" dirty="0" err="1" smtClean="0">
                <a:sym typeface="Wingdings" pitchFamily="2" charset="2"/>
              </a:rPr>
              <a:t>Corbulone</a:t>
            </a:r>
            <a:r>
              <a:rPr lang="it-IT" sz="2000" baseline="0" dirty="0" smtClean="0">
                <a:sym typeface="Wingdings" pitchFamily="2" charset="2"/>
              </a:rPr>
              <a:t> ottiene che </a:t>
            </a:r>
            <a:r>
              <a:rPr lang="it-IT" sz="2000" baseline="0" dirty="0" err="1" smtClean="0">
                <a:sym typeface="Wingdings" pitchFamily="2" charset="2"/>
              </a:rPr>
              <a:t>Tiridate</a:t>
            </a:r>
            <a:r>
              <a:rPr lang="it-IT" sz="2000" baseline="0" dirty="0" smtClean="0">
                <a:sym typeface="Wingdings" pitchFamily="2" charset="2"/>
              </a:rPr>
              <a:t> sia incoronato da Nerone ristabilendo il controllo romano sul regno di </a:t>
            </a:r>
            <a:r>
              <a:rPr lang="it-IT" sz="2000" baseline="0" dirty="0" smtClean="0">
                <a:sym typeface="Wingdings" pitchFamily="2" charset="2"/>
              </a:rPr>
              <a:t>Armenia</a:t>
            </a:r>
          </a:p>
          <a:p>
            <a:pPr>
              <a:buFont typeface="Wingdings"/>
              <a:buChar char="à"/>
            </a:pPr>
            <a:r>
              <a:rPr lang="it-IT" sz="2000" baseline="0" dirty="0" smtClean="0">
                <a:sym typeface="Wingdings" pitchFamily="2" charset="2"/>
              </a:rPr>
              <a:t>66 </a:t>
            </a:r>
            <a:r>
              <a:rPr lang="it-IT" sz="2000" baseline="0" dirty="0" smtClean="0">
                <a:sym typeface="Wingdings" pitchFamily="2" charset="2"/>
              </a:rPr>
              <a:t>anno della congiura dei </a:t>
            </a:r>
            <a:r>
              <a:rPr lang="it-IT" sz="2000" baseline="0" dirty="0" err="1" smtClean="0">
                <a:sym typeface="Wingdings" pitchFamily="2" charset="2"/>
              </a:rPr>
              <a:t>Pisoni</a:t>
            </a:r>
            <a:r>
              <a:rPr lang="it-IT" sz="2000" baseline="0" dirty="0" smtClean="0">
                <a:sym typeface="Wingdings" pitchFamily="2" charset="2"/>
              </a:rPr>
              <a:t>, consenso interno fase di declino fase finale nel 68 Giulio Vindice si rivolta contro Nerone sostenendo la candidatura del governatore di </a:t>
            </a:r>
            <a:r>
              <a:rPr lang="it-IT" sz="2000" baseline="0" dirty="0" err="1" smtClean="0">
                <a:sym typeface="Wingdings" pitchFamily="2" charset="2"/>
              </a:rPr>
              <a:t>Sulpicio</a:t>
            </a:r>
            <a:r>
              <a:rPr lang="it-IT" sz="2000" baseline="0" dirty="0" smtClean="0">
                <a:sym typeface="Wingdings" pitchFamily="2" charset="2"/>
              </a:rPr>
              <a:t> </a:t>
            </a:r>
            <a:r>
              <a:rPr lang="it-IT" sz="2000" baseline="0" dirty="0" err="1" smtClean="0">
                <a:sym typeface="Wingdings" pitchFamily="2" charset="2"/>
              </a:rPr>
              <a:t>Galba</a:t>
            </a:r>
            <a:r>
              <a:rPr lang="it-IT" sz="2000" baseline="0" dirty="0" smtClean="0">
                <a:sym typeface="Wingdings" pitchFamily="2" charset="2"/>
              </a:rPr>
              <a:t>; Vindice sconfitto da Virginio </a:t>
            </a:r>
            <a:r>
              <a:rPr lang="it-IT" sz="2000" baseline="0" dirty="0" err="1" smtClean="0">
                <a:sym typeface="Wingdings" pitchFamily="2" charset="2"/>
              </a:rPr>
              <a:t>Rufo</a:t>
            </a:r>
            <a:r>
              <a:rPr lang="it-IT" sz="2000" baseline="0" dirty="0" smtClean="0">
                <a:sym typeface="Wingdings" pitchFamily="2" charset="2"/>
              </a:rPr>
              <a:t> governatore della vicina Germania; nel frattempo </a:t>
            </a:r>
            <a:r>
              <a:rPr lang="it-IT" sz="2000" baseline="0" dirty="0" err="1" smtClean="0">
                <a:sym typeface="Wingdings" pitchFamily="2" charset="2"/>
              </a:rPr>
              <a:t>Galba</a:t>
            </a:r>
            <a:r>
              <a:rPr lang="it-IT" sz="2000" baseline="0" dirty="0" smtClean="0">
                <a:sym typeface="Wingdings" pitchFamily="2" charset="2"/>
              </a:rPr>
              <a:t> ottiene lo schieramento di altre legioni, riconoscimento del Senato, Nerone sarà </a:t>
            </a:r>
            <a:r>
              <a:rPr lang="it-IT" sz="2000" baseline="0" dirty="0" smtClean="0">
                <a:sym typeface="Wingdings" pitchFamily="2" charset="2"/>
              </a:rPr>
              <a:t>ucciso da </a:t>
            </a:r>
            <a:r>
              <a:rPr lang="it-IT" sz="2000" baseline="0" dirty="0" smtClean="0">
                <a:sym typeface="Wingdings" pitchFamily="2" charset="2"/>
              </a:rPr>
              <a:t>uno schiavo</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32</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Nomina di </a:t>
            </a:r>
            <a:r>
              <a:rPr lang="it-IT" sz="2000" dirty="0" err="1" smtClean="0"/>
              <a:t>Galba</a:t>
            </a:r>
            <a:r>
              <a:rPr lang="it-IT" sz="2000" dirty="0" smtClean="0"/>
              <a:t> proviene da tutte le legioni</a:t>
            </a:r>
            <a:r>
              <a:rPr lang="it-IT" sz="2000" baseline="0" dirty="0" smtClean="0"/>
              <a:t> tranne di quelle della </a:t>
            </a:r>
            <a:r>
              <a:rPr lang="it-IT" sz="2000" baseline="0" dirty="0" smtClean="0"/>
              <a:t>Germania </a:t>
            </a:r>
            <a:r>
              <a:rPr lang="it-IT" sz="2000" baseline="0" dirty="0" smtClean="0"/>
              <a:t>dislocate ma </a:t>
            </a:r>
            <a:r>
              <a:rPr lang="it-IT" sz="2000" baseline="0" dirty="0" smtClean="0"/>
              <a:t>è gruppo </a:t>
            </a:r>
            <a:r>
              <a:rPr lang="it-IT" sz="2000" baseline="0" dirty="0" smtClean="0"/>
              <a:t>+ consistente all’interno di una provincia ne sono 8 concentrati in Germani che acclamano </a:t>
            </a:r>
            <a:r>
              <a:rPr lang="it-IT" sz="2000" baseline="0" dirty="0" err="1" smtClean="0"/>
              <a:t>Aulo</a:t>
            </a:r>
            <a:r>
              <a:rPr lang="it-IT" sz="2000" baseline="0" dirty="0" smtClean="0"/>
              <a:t> </a:t>
            </a:r>
            <a:r>
              <a:rPr lang="it-IT" sz="2000" baseline="0" dirty="0" err="1" smtClean="0"/>
              <a:t>Vitellio</a:t>
            </a:r>
            <a:r>
              <a:rPr lang="it-IT" sz="2000" baseline="0" dirty="0" smtClean="0"/>
              <a:t>(schiera degli amici di Nerone); </a:t>
            </a:r>
            <a:endParaRPr lang="it-IT" sz="2000" baseline="0" dirty="0" smtClean="0"/>
          </a:p>
          <a:p>
            <a:r>
              <a:rPr lang="it-IT" sz="2000" baseline="0" dirty="0" smtClean="0">
                <a:sym typeface="Wingdings" pitchFamily="2" charset="2"/>
              </a:rPr>
              <a:t>la </a:t>
            </a:r>
            <a:r>
              <a:rPr lang="it-IT" sz="2000" baseline="0" dirty="0" smtClean="0"/>
              <a:t>mossa </a:t>
            </a:r>
            <a:r>
              <a:rPr lang="it-IT" sz="2000" baseline="0" dirty="0" smtClean="0"/>
              <a:t>di </a:t>
            </a:r>
            <a:r>
              <a:rPr lang="it-IT" sz="2000" baseline="0" dirty="0" err="1" smtClean="0"/>
              <a:t>Galba</a:t>
            </a:r>
            <a:r>
              <a:rPr lang="it-IT" sz="2000" baseline="0" dirty="0" smtClean="0"/>
              <a:t> </a:t>
            </a:r>
            <a:r>
              <a:rPr lang="it-IT" sz="2000" baseline="0" dirty="0" smtClean="0"/>
              <a:t>fu quella di adottare </a:t>
            </a:r>
            <a:r>
              <a:rPr lang="it-IT" sz="2000" baseline="0" dirty="0" smtClean="0"/>
              <a:t>e nominare Cesare </a:t>
            </a:r>
            <a:r>
              <a:rPr lang="it-IT" sz="2000" baseline="0" dirty="0" err="1" smtClean="0"/>
              <a:t>Calpurnio</a:t>
            </a:r>
            <a:r>
              <a:rPr lang="it-IT" sz="2000" baseline="0" dirty="0" smtClean="0"/>
              <a:t> </a:t>
            </a:r>
            <a:r>
              <a:rPr lang="it-IT" sz="2000" baseline="0" dirty="0" err="1" smtClean="0"/>
              <a:t>Pisone</a:t>
            </a:r>
            <a:r>
              <a:rPr lang="it-IT" sz="2000" baseline="0" dirty="0" smtClean="0"/>
              <a:t> </a:t>
            </a:r>
            <a:r>
              <a:rPr lang="it-IT" sz="2000" baseline="0" dirty="0" err="1" smtClean="0"/>
              <a:t>Frugi</a:t>
            </a:r>
            <a:r>
              <a:rPr lang="it-IT" sz="2000" baseline="0" dirty="0" smtClean="0"/>
              <a:t> </a:t>
            </a:r>
            <a:r>
              <a:rPr lang="it-IT" sz="2000" baseline="0" dirty="0" err="1" smtClean="0"/>
              <a:t>Liciniano</a:t>
            </a:r>
            <a:r>
              <a:rPr lang="it-IT" sz="2000" baseline="0" dirty="0" smtClean="0"/>
              <a:t> </a:t>
            </a:r>
            <a:r>
              <a:rPr lang="it-IT" sz="2000" baseline="0" dirty="0" smtClean="0"/>
              <a:t> quindi serve </a:t>
            </a:r>
            <a:r>
              <a:rPr lang="it-IT" sz="2000" baseline="0" dirty="0" smtClean="0"/>
              <a:t>a creare un rapporto con la congiura del 66 con gli ambienti antineroniani, </a:t>
            </a:r>
            <a:r>
              <a:rPr lang="it-IT" sz="2000" baseline="0" dirty="0" err="1" smtClean="0"/>
              <a:t>Pisone</a:t>
            </a:r>
            <a:r>
              <a:rPr lang="it-IT" sz="2000" baseline="0" dirty="0" smtClean="0"/>
              <a:t> era legato con le + grandi famiglie della </a:t>
            </a:r>
            <a:r>
              <a:rPr lang="it-IT" sz="2000" baseline="0" dirty="0" err="1" smtClean="0"/>
              <a:t>nobilitas</a:t>
            </a:r>
            <a:r>
              <a:rPr lang="it-IT" sz="2000" baseline="0" dirty="0" smtClean="0"/>
              <a:t> romana e </a:t>
            </a:r>
            <a:r>
              <a:rPr lang="it-IT" sz="2000" baseline="0" dirty="0" smtClean="0"/>
              <a:t>cercava </a:t>
            </a:r>
            <a:r>
              <a:rPr lang="it-IT" sz="2000" baseline="0" dirty="0" smtClean="0"/>
              <a:t>il sostegno dell’ambiente </a:t>
            </a:r>
            <a:r>
              <a:rPr lang="it-IT" sz="2000" baseline="0" dirty="0" smtClean="0"/>
              <a:t>senatorio</a:t>
            </a:r>
          </a:p>
          <a:p>
            <a:r>
              <a:rPr lang="it-IT" sz="2000" baseline="0" dirty="0" smtClean="0">
                <a:sym typeface="Wingdings" pitchFamily="2" charset="2"/>
              </a:rPr>
              <a:t> </a:t>
            </a:r>
            <a:r>
              <a:rPr lang="it-IT" sz="2000" baseline="0" dirty="0" smtClean="0">
                <a:sym typeface="Wingdings" pitchFamily="2" charset="2"/>
              </a:rPr>
              <a:t>da un lato </a:t>
            </a:r>
            <a:r>
              <a:rPr lang="it-IT" sz="2000" baseline="0" dirty="0" err="1" smtClean="0">
                <a:sym typeface="Wingdings" pitchFamily="2" charset="2"/>
              </a:rPr>
              <a:t>Galba</a:t>
            </a:r>
            <a:r>
              <a:rPr lang="it-IT" sz="2000" baseline="0" dirty="0" smtClean="0">
                <a:sym typeface="Wingdings" pitchFamily="2" charset="2"/>
              </a:rPr>
              <a:t> e  Cesare </a:t>
            </a:r>
            <a:r>
              <a:rPr lang="it-IT" sz="2000" baseline="0" dirty="0" err="1" smtClean="0">
                <a:sym typeface="Wingdings" pitchFamily="2" charset="2"/>
              </a:rPr>
              <a:t>Pisone</a:t>
            </a:r>
            <a:r>
              <a:rPr lang="it-IT" sz="2000" baseline="0" dirty="0" smtClean="0">
                <a:sym typeface="Wingdings" pitchFamily="2" charset="2"/>
              </a:rPr>
              <a:t> e dall’altro </a:t>
            </a:r>
            <a:r>
              <a:rPr lang="it-IT" sz="2000" baseline="0" dirty="0" err="1" smtClean="0">
                <a:sym typeface="Wingdings" pitchFamily="2" charset="2"/>
              </a:rPr>
              <a:t>Vitellio</a:t>
            </a:r>
            <a:r>
              <a:rPr lang="it-IT" sz="2000" baseline="0" dirty="0" smtClean="0">
                <a:sym typeface="Wingdings" pitchFamily="2" charset="2"/>
              </a:rPr>
              <a:t>; discorso di </a:t>
            </a:r>
            <a:r>
              <a:rPr lang="it-IT" sz="2000" baseline="0" dirty="0" err="1" smtClean="0">
                <a:sym typeface="Wingdings" pitchFamily="2" charset="2"/>
              </a:rPr>
              <a:t>Galba</a:t>
            </a:r>
            <a:r>
              <a:rPr lang="it-IT" sz="2000" baseline="0" dirty="0" smtClean="0">
                <a:sym typeface="Wingdings" pitchFamily="2" charset="2"/>
              </a:rPr>
              <a:t> in senato riportato da Tacito spiegando i motivi dell’adozione di </a:t>
            </a:r>
            <a:r>
              <a:rPr lang="it-IT" sz="2000" baseline="0" dirty="0" err="1" smtClean="0">
                <a:sym typeface="Wingdings" pitchFamily="2" charset="2"/>
              </a:rPr>
              <a:t>Pisone</a:t>
            </a:r>
            <a:r>
              <a:rPr lang="it-IT" sz="2000" baseline="0" dirty="0" smtClean="0">
                <a:sym typeface="Wingdings" pitchFamily="2" charset="2"/>
              </a:rPr>
              <a:t>, per Tacito è la </a:t>
            </a:r>
            <a:r>
              <a:rPr lang="it-IT" sz="2000" baseline="0" dirty="0" smtClean="0">
                <a:sym typeface="Wingdings" pitchFamily="2" charset="2"/>
              </a:rPr>
              <a:t>giustificazione </a:t>
            </a:r>
            <a:r>
              <a:rPr lang="it-IT" sz="2000" baseline="0" dirty="0" smtClean="0">
                <a:sym typeface="Wingdings" pitchFamily="2" charset="2"/>
              </a:rPr>
              <a:t>della fase del principato adottivo, la </a:t>
            </a:r>
            <a:r>
              <a:rPr lang="it-IT" sz="2000" baseline="0" dirty="0" err="1" smtClean="0">
                <a:sym typeface="Wingdings" pitchFamily="2" charset="2"/>
              </a:rPr>
              <a:t>libertas</a:t>
            </a:r>
            <a:r>
              <a:rPr lang="it-IT" sz="2000" baseline="0" dirty="0" smtClean="0">
                <a:sym typeface="Wingdings" pitchFamily="2" charset="2"/>
              </a:rPr>
              <a:t> repubblicana non è + restaurabile </a:t>
            </a:r>
            <a:r>
              <a:rPr lang="it-IT" sz="2000" baseline="0" dirty="0" smtClean="0">
                <a:sym typeface="Wingdings" pitchFamily="2" charset="2"/>
              </a:rPr>
              <a:t>quindi è cambiata </a:t>
            </a:r>
            <a:r>
              <a:rPr lang="it-IT" sz="2000" baseline="0" dirty="0" smtClean="0">
                <a:sym typeface="Wingdings" pitchFamily="2" charset="2"/>
              </a:rPr>
              <a:t>l’articolazione </a:t>
            </a:r>
            <a:r>
              <a:rPr lang="it-IT" sz="2000" baseline="0" dirty="0" smtClean="0">
                <a:sym typeface="Wingdings" pitchFamily="2" charset="2"/>
              </a:rPr>
              <a:t>della società dove </a:t>
            </a:r>
            <a:r>
              <a:rPr lang="it-IT" sz="2000" baseline="0" dirty="0" err="1" smtClean="0">
                <a:sym typeface="Wingdings" pitchFamily="2" charset="2"/>
              </a:rPr>
              <a:t>Galba</a:t>
            </a:r>
            <a:r>
              <a:rPr lang="it-IT" sz="2000" baseline="0" dirty="0" smtClean="0">
                <a:sym typeface="Wingdings" pitchFamily="2" charset="2"/>
              </a:rPr>
              <a:t> sosteneva il dovere di garantire </a:t>
            </a:r>
            <a:r>
              <a:rPr lang="it-IT" sz="2000" baseline="0" dirty="0" smtClean="0">
                <a:sym typeface="Wingdings" pitchFamily="2" charset="2"/>
              </a:rPr>
              <a:t>che l’imperatore sia il migliore possibile</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33</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Principio della libera scelta finita la casa Giulia e Claudia</a:t>
            </a:r>
            <a:r>
              <a:rPr lang="it-IT" sz="2000" baseline="0" dirty="0" smtClean="0"/>
              <a:t> elezione e adozione del + degno</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34</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800" dirty="0" smtClean="0"/>
              <a:t>Il rapporto con i pretoriani: unico esercito</a:t>
            </a:r>
            <a:r>
              <a:rPr lang="it-IT" sz="2800" baseline="0" dirty="0" smtClean="0"/>
              <a:t> presente in Italia</a:t>
            </a:r>
            <a:r>
              <a:rPr lang="it-IT" sz="2800" baseline="0" dirty="0" smtClean="0"/>
              <a:t>, che aveva </a:t>
            </a:r>
            <a:r>
              <a:rPr lang="it-IT" sz="2800" baseline="0" dirty="0" smtClean="0"/>
              <a:t>grande e grosso peso politico</a:t>
            </a:r>
            <a:r>
              <a:rPr lang="it-IT" sz="2800" baseline="0" dirty="0" smtClean="0"/>
              <a:t>, infatti </a:t>
            </a:r>
            <a:r>
              <a:rPr lang="it-IT" sz="2800" baseline="0" dirty="0" err="1" smtClean="0"/>
              <a:t>Galba</a:t>
            </a:r>
            <a:r>
              <a:rPr lang="it-IT" sz="2800" baseline="0" dirty="0" smtClean="0"/>
              <a:t> aveva promesso elargizioni </a:t>
            </a:r>
            <a:r>
              <a:rPr lang="it-IT" sz="2800" baseline="0" dirty="0" smtClean="0"/>
              <a:t>di soldi ai pretoriani come riconoscimento, </a:t>
            </a:r>
            <a:r>
              <a:rPr lang="it-IT" sz="2800" baseline="0" dirty="0" err="1" smtClean="0"/>
              <a:t>Galba</a:t>
            </a:r>
            <a:r>
              <a:rPr lang="it-IT" sz="2800" baseline="0" dirty="0" smtClean="0"/>
              <a:t> si trova </a:t>
            </a:r>
            <a:r>
              <a:rPr lang="it-IT" sz="2800" baseline="0" dirty="0" smtClean="0"/>
              <a:t>però </a:t>
            </a:r>
            <a:r>
              <a:rPr lang="it-IT" sz="2800" baseline="0" dirty="0" smtClean="0"/>
              <a:t>problemi di cassa svuotati completamente da </a:t>
            </a:r>
            <a:r>
              <a:rPr lang="it-IT" sz="2800" baseline="0" dirty="0" smtClean="0"/>
              <a:t>Nerone. </a:t>
            </a:r>
            <a:r>
              <a:rPr lang="it-IT" sz="2800" baseline="0" dirty="0" err="1" smtClean="0"/>
              <a:t>Galba</a:t>
            </a:r>
            <a:r>
              <a:rPr lang="it-IT" sz="2800" baseline="0" dirty="0" smtClean="0"/>
              <a:t> </a:t>
            </a:r>
            <a:r>
              <a:rPr lang="it-IT" sz="2800" baseline="0" dirty="0" smtClean="0"/>
              <a:t>non può onorare il suo debito con i pretoriani </a:t>
            </a:r>
            <a:r>
              <a:rPr lang="it-IT" sz="2800" baseline="0" dirty="0" smtClean="0"/>
              <a:t>pertanto i soldati di </a:t>
            </a:r>
            <a:r>
              <a:rPr lang="it-IT" sz="2800" baseline="0" dirty="0" err="1" smtClean="0"/>
              <a:t>elites</a:t>
            </a:r>
            <a:r>
              <a:rPr lang="it-IT" sz="2800" baseline="0" dirty="0" smtClean="0"/>
              <a:t> </a:t>
            </a:r>
            <a:r>
              <a:rPr lang="it-IT" sz="2800" baseline="0" dirty="0" smtClean="0"/>
              <a:t>eliminano </a:t>
            </a:r>
            <a:r>
              <a:rPr lang="it-IT" sz="2800" baseline="0" dirty="0" err="1" smtClean="0"/>
              <a:t>Galba</a:t>
            </a:r>
            <a:r>
              <a:rPr lang="it-IT" sz="2800" baseline="0" dirty="0" smtClean="0"/>
              <a:t> e </a:t>
            </a:r>
            <a:r>
              <a:rPr lang="it-IT" sz="2800" baseline="0" dirty="0" err="1" smtClean="0"/>
              <a:t>Pisone</a:t>
            </a:r>
            <a:r>
              <a:rPr lang="it-IT" sz="2800" baseline="0" dirty="0" smtClean="0"/>
              <a:t> e viene acclamato come imperatore </a:t>
            </a:r>
            <a:r>
              <a:rPr lang="it-IT" sz="2800" baseline="0" dirty="0" err="1" smtClean="0"/>
              <a:t>Salvio</a:t>
            </a:r>
            <a:r>
              <a:rPr lang="it-IT" sz="2800" baseline="0" dirty="0" smtClean="0"/>
              <a:t> </a:t>
            </a:r>
            <a:r>
              <a:rPr lang="it-IT" sz="2800" baseline="0" dirty="0" err="1" smtClean="0"/>
              <a:t>Otone</a:t>
            </a:r>
            <a:r>
              <a:rPr lang="it-IT" sz="2800" baseline="0" dirty="0" smtClean="0"/>
              <a:t> altro amico di Nerone e in particolare ex marito d </a:t>
            </a:r>
            <a:r>
              <a:rPr lang="it-IT" sz="2800" baseline="0" dirty="0" err="1" smtClean="0"/>
              <a:t>Poppea</a:t>
            </a:r>
            <a:endParaRPr lang="it-IT" sz="2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35</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err="1" smtClean="0"/>
              <a:t>Bedriacum</a:t>
            </a:r>
            <a:r>
              <a:rPr lang="it-IT" sz="2400" baseline="0" dirty="0" smtClean="0"/>
              <a:t> primo scontro fra </a:t>
            </a:r>
            <a:r>
              <a:rPr lang="it-IT" sz="2400" baseline="0" dirty="0" err="1" smtClean="0"/>
              <a:t>Vitellio</a:t>
            </a:r>
            <a:r>
              <a:rPr lang="it-IT" sz="2400" baseline="0" dirty="0" smtClean="0"/>
              <a:t> e </a:t>
            </a:r>
            <a:r>
              <a:rPr lang="it-IT" sz="2400" baseline="0" dirty="0" err="1" smtClean="0"/>
              <a:t>Otone</a:t>
            </a:r>
            <a:endParaRPr lang="it-IT" sz="2400" baseline="0" dirty="0" smtClean="0"/>
          </a:p>
          <a:p>
            <a:r>
              <a:rPr lang="it-IT" sz="2400" baseline="0" dirty="0" smtClean="0">
                <a:sym typeface="Wingdings" pitchFamily="2" charset="2"/>
              </a:rPr>
              <a:t> </a:t>
            </a:r>
            <a:r>
              <a:rPr lang="it-IT" sz="2400" baseline="0" dirty="0" err="1" smtClean="0">
                <a:sym typeface="Wingdings" pitchFamily="2" charset="2"/>
              </a:rPr>
              <a:t>Vitellio</a:t>
            </a:r>
            <a:r>
              <a:rPr lang="it-IT" sz="2400" baseline="0" dirty="0" smtClean="0">
                <a:sym typeface="Wingdings" pitchFamily="2" charset="2"/>
              </a:rPr>
              <a:t> </a:t>
            </a:r>
            <a:r>
              <a:rPr lang="it-IT" sz="2400" baseline="0" dirty="0" smtClean="0">
                <a:sym typeface="Wingdings" pitchFamily="2" charset="2"/>
              </a:rPr>
              <a:t>vince unico imperatore e </a:t>
            </a:r>
            <a:r>
              <a:rPr lang="it-IT" sz="2400" baseline="0" dirty="0" err="1" smtClean="0">
                <a:sym typeface="Wingdings" pitchFamily="2" charset="2"/>
              </a:rPr>
              <a:t>Otone</a:t>
            </a:r>
            <a:r>
              <a:rPr lang="it-IT" sz="2400" baseline="0" dirty="0" smtClean="0">
                <a:sym typeface="Wingdings" pitchFamily="2" charset="2"/>
              </a:rPr>
              <a:t> sconfitto si suicida; si rifanno al ricordo di Nerone interessi che sono diversi da quello di </a:t>
            </a:r>
            <a:r>
              <a:rPr lang="it-IT" sz="2400" baseline="0" dirty="0" err="1" smtClean="0">
                <a:sym typeface="Wingdings" pitchFamily="2" charset="2"/>
              </a:rPr>
              <a:t>Galba</a:t>
            </a:r>
            <a:r>
              <a:rPr lang="it-IT" sz="2400" baseline="0" dirty="0" smtClean="0">
                <a:sym typeface="Wingdings" pitchFamily="2" charset="2"/>
              </a:rPr>
              <a:t> e </a:t>
            </a:r>
            <a:r>
              <a:rPr lang="it-IT" sz="2400" baseline="0" dirty="0" err="1" smtClean="0">
                <a:sym typeface="Wingdings" pitchFamily="2" charset="2"/>
              </a:rPr>
              <a:t>Pisone</a:t>
            </a:r>
            <a:r>
              <a:rPr lang="it-IT" sz="2400" baseline="0" dirty="0" smtClean="0">
                <a:sym typeface="Wingdings" pitchFamily="2" charset="2"/>
              </a:rPr>
              <a:t>, gruppi e idee diverse fra imperatori in lotta fra loro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36</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Emerge ora Vespasiano il</a:t>
            </a:r>
            <a:r>
              <a:rPr lang="it-IT" sz="2400" baseline="0" dirty="0" smtClean="0"/>
              <a:t> 4 e ultimo imperatore, esponente di una famiglia italica originaria della zona di </a:t>
            </a:r>
            <a:r>
              <a:rPr lang="it-IT" sz="2400" baseline="0" dirty="0" err="1" smtClean="0"/>
              <a:t>Vietri</a:t>
            </a:r>
            <a:r>
              <a:rPr lang="it-IT" sz="2400" baseline="0" dirty="0" smtClean="0"/>
              <a:t>, impegnato nella repressione della rivolta giudaica è nel 66, stroncata con la distruzione del </a:t>
            </a:r>
            <a:r>
              <a:rPr lang="it-IT" sz="2400" baseline="0" dirty="0" smtClean="0"/>
              <a:t>Tempio</a:t>
            </a:r>
          </a:p>
          <a:p>
            <a:pPr>
              <a:buFont typeface="Wingdings"/>
              <a:buChar char="à"/>
            </a:pPr>
            <a:r>
              <a:rPr lang="it-IT" sz="2400" baseline="0" dirty="0" smtClean="0">
                <a:sym typeface="Wingdings" pitchFamily="2" charset="2"/>
              </a:rPr>
              <a:t>acclamato </a:t>
            </a:r>
            <a:r>
              <a:rPr lang="it-IT" sz="2400" baseline="0" dirty="0" smtClean="0">
                <a:sym typeface="Wingdings" pitchFamily="2" charset="2"/>
              </a:rPr>
              <a:t>dalle legioni che risiedono in Egitto, accettata dalle sue </a:t>
            </a:r>
            <a:r>
              <a:rPr lang="it-IT" sz="2400" baseline="0" dirty="0" smtClean="0">
                <a:sym typeface="Wingdings" pitchFamily="2" charset="2"/>
              </a:rPr>
              <a:t>truppe il titolo di imperatore, e ha </a:t>
            </a:r>
            <a:r>
              <a:rPr lang="it-IT" sz="2400" baseline="0" dirty="0" err="1" smtClean="0">
                <a:sym typeface="Wingdings" pitchFamily="2" charset="2"/>
              </a:rPr>
              <a:t>dala</a:t>
            </a:r>
            <a:r>
              <a:rPr lang="it-IT" sz="2400" baseline="0" dirty="0" smtClean="0">
                <a:sym typeface="Wingdings" pitchFamily="2" charset="2"/>
              </a:rPr>
              <a:t> sua parte anche le legioni </a:t>
            </a:r>
            <a:r>
              <a:rPr lang="it-IT" sz="2400" baseline="0" dirty="0" smtClean="0">
                <a:sym typeface="Wingdings" pitchFamily="2" charset="2"/>
              </a:rPr>
              <a:t>di Siria, </a:t>
            </a:r>
            <a:r>
              <a:rPr lang="it-IT" sz="2400" baseline="0" dirty="0" smtClean="0">
                <a:sym typeface="Wingdings" pitchFamily="2" charset="2"/>
              </a:rPr>
              <a:t>del </a:t>
            </a:r>
            <a:r>
              <a:rPr lang="it-IT" sz="2400" baseline="0" dirty="0" err="1" smtClean="0">
                <a:sym typeface="Wingdings" pitchFamily="2" charset="2"/>
              </a:rPr>
              <a:t>limes</a:t>
            </a:r>
            <a:r>
              <a:rPr lang="it-IT" sz="2400" baseline="0" dirty="0" smtClean="0">
                <a:sym typeface="Wingdings" pitchFamily="2" charset="2"/>
              </a:rPr>
              <a:t> </a:t>
            </a:r>
            <a:r>
              <a:rPr lang="it-IT" sz="2400" baseline="0" dirty="0" smtClean="0">
                <a:sym typeface="Wingdings" pitchFamily="2" charset="2"/>
              </a:rPr>
              <a:t>Danubiano, in Egitto e </a:t>
            </a:r>
            <a:r>
              <a:rPr lang="it-IT" sz="2400" baseline="0" dirty="0" smtClean="0">
                <a:sym typeface="Wingdings" pitchFamily="2" charset="2"/>
              </a:rPr>
              <a:t>Giudea</a:t>
            </a:r>
          </a:p>
          <a:p>
            <a:pPr>
              <a:buFont typeface="Wingdings"/>
              <a:buChar char="à"/>
            </a:pPr>
            <a:r>
              <a:rPr lang="it-IT" sz="2400" baseline="0" dirty="0" smtClean="0">
                <a:sym typeface="Wingdings" pitchFamily="2" charset="2"/>
              </a:rPr>
              <a:t>spaccatura </a:t>
            </a:r>
            <a:r>
              <a:rPr lang="it-IT" sz="2400" baseline="0" dirty="0" smtClean="0">
                <a:sym typeface="Wingdings" pitchFamily="2" charset="2"/>
              </a:rPr>
              <a:t>fra il blocco orientale legioni e il blocco occidentale delle </a:t>
            </a:r>
            <a:r>
              <a:rPr lang="it-IT" sz="2400" baseline="0" dirty="0" smtClean="0">
                <a:sym typeface="Wingdings" pitchFamily="2" charset="2"/>
              </a:rPr>
              <a:t>legioni</a:t>
            </a:r>
          </a:p>
          <a:p>
            <a:pPr>
              <a:buFont typeface="Wingdings"/>
              <a:buChar char="à"/>
            </a:pPr>
            <a:r>
              <a:rPr lang="it-IT" sz="2400" baseline="0" dirty="0" smtClean="0">
                <a:sym typeface="Wingdings" pitchFamily="2" charset="2"/>
              </a:rPr>
              <a:t>per </a:t>
            </a:r>
            <a:r>
              <a:rPr lang="it-IT" sz="2400" baseline="0" dirty="0" smtClean="0">
                <a:sym typeface="Wingdings" pitchFamily="2" charset="2"/>
              </a:rPr>
              <a:t>prima cosa Vespasiano occupa </a:t>
            </a:r>
            <a:r>
              <a:rPr lang="it-IT" sz="2400" baseline="0" dirty="0" smtClean="0">
                <a:sym typeface="Wingdings" pitchFamily="2" charset="2"/>
              </a:rPr>
              <a:t>l’Egitto </a:t>
            </a:r>
            <a:r>
              <a:rPr lang="it-IT" sz="2400" baseline="0" dirty="0" smtClean="0">
                <a:sym typeface="Wingdings" pitchFamily="2" charset="2"/>
              </a:rPr>
              <a:t>mina il consenso di </a:t>
            </a:r>
            <a:r>
              <a:rPr lang="it-IT" sz="2400" baseline="0" dirty="0" err="1" smtClean="0">
                <a:sym typeface="Wingdings" pitchFamily="2" charset="2"/>
              </a:rPr>
              <a:t>Vitelio</a:t>
            </a:r>
            <a:r>
              <a:rPr lang="it-IT" sz="2400" baseline="0" dirty="0" smtClean="0">
                <a:sym typeface="Wingdings" pitchFamily="2" charset="2"/>
              </a:rPr>
              <a:t> e blocca il rubinetto di rifornimento annonario </a:t>
            </a:r>
            <a:r>
              <a:rPr lang="it-IT" sz="2400" baseline="0" dirty="0" smtClean="0">
                <a:sym typeface="Wingdings" pitchFamily="2" charset="2"/>
              </a:rPr>
              <a:t>dell’Egitto</a:t>
            </a:r>
          </a:p>
          <a:p>
            <a:pPr>
              <a:buFont typeface="Wingdings"/>
              <a:buChar char="à"/>
            </a:pPr>
            <a:r>
              <a:rPr lang="it-IT" sz="2400" baseline="0" dirty="0" smtClean="0">
                <a:sym typeface="Wingdings" pitchFamily="2" charset="2"/>
              </a:rPr>
              <a:t> </a:t>
            </a:r>
            <a:r>
              <a:rPr lang="it-IT" sz="2400" baseline="0" dirty="0" smtClean="0">
                <a:sym typeface="Wingdings" pitchFamily="2" charset="2"/>
              </a:rPr>
              <a:t>Antonio I e Domiziano si spostano verso </a:t>
            </a:r>
            <a:r>
              <a:rPr lang="it-IT" sz="2400" baseline="0" dirty="0" err="1" smtClean="0">
                <a:sym typeface="Wingdings" pitchFamily="2" charset="2"/>
              </a:rPr>
              <a:t>Bedriacum</a:t>
            </a:r>
            <a:r>
              <a:rPr lang="it-IT" sz="2400" baseline="0" dirty="0" smtClean="0">
                <a:sym typeface="Wingdings" pitchFamily="2" charset="2"/>
              </a:rPr>
              <a:t> e </a:t>
            </a:r>
            <a:r>
              <a:rPr lang="it-IT" sz="2400" baseline="0" dirty="0" err="1" smtClean="0">
                <a:sym typeface="Wingdings" pitchFamily="2" charset="2"/>
              </a:rPr>
              <a:t>Vitellio</a:t>
            </a:r>
            <a:r>
              <a:rPr lang="it-IT" sz="2400" baseline="0" dirty="0" smtClean="0">
                <a:sym typeface="Wingdings" pitchFamily="2" charset="2"/>
              </a:rPr>
              <a:t> sconfitto e </a:t>
            </a:r>
            <a:r>
              <a:rPr lang="it-IT" sz="2400" baseline="0" dirty="0" smtClean="0">
                <a:sym typeface="Wingdings" pitchFamily="2" charset="2"/>
              </a:rPr>
              <a:t>ucciso</a:t>
            </a:r>
          </a:p>
          <a:p>
            <a:pPr>
              <a:buFont typeface="Wingdings"/>
              <a:buNone/>
            </a:pPr>
            <a:r>
              <a:rPr lang="it-IT" sz="2400" baseline="0" dirty="0" smtClean="0">
                <a:sym typeface="Wingdings" pitchFamily="2" charset="2"/>
              </a:rPr>
              <a:t> </a:t>
            </a:r>
            <a:r>
              <a:rPr lang="it-IT" sz="2400" baseline="0" dirty="0" smtClean="0">
                <a:sym typeface="Wingdings" pitchFamily="2" charset="2"/>
              </a:rPr>
              <a:t>fonti definiscono </a:t>
            </a:r>
            <a:r>
              <a:rPr lang="it-IT" sz="2400" baseline="0" dirty="0" err="1" smtClean="0">
                <a:sym typeface="Wingdings" pitchFamily="2" charset="2"/>
              </a:rPr>
              <a:t>longus</a:t>
            </a:r>
            <a:r>
              <a:rPr lang="it-IT" sz="2400" baseline="0" dirty="0" smtClean="0">
                <a:sym typeface="Wingdings" pitchFamily="2" charset="2"/>
              </a:rPr>
              <a:t> </a:t>
            </a:r>
            <a:r>
              <a:rPr lang="it-IT" sz="2400" baseline="0" dirty="0" err="1" smtClean="0">
                <a:sym typeface="Wingdings" pitchFamily="2" charset="2"/>
              </a:rPr>
              <a:t>et</a:t>
            </a:r>
            <a:r>
              <a:rPr lang="it-IT" sz="2400" baseline="0" dirty="0" smtClean="0">
                <a:sym typeface="Wingdings" pitchFamily="2" charset="2"/>
              </a:rPr>
              <a:t> </a:t>
            </a:r>
            <a:r>
              <a:rPr lang="it-IT" sz="2400" baseline="0" dirty="0" err="1" smtClean="0">
                <a:sym typeface="Wingdings" pitchFamily="2" charset="2"/>
              </a:rPr>
              <a:t>unus</a:t>
            </a:r>
            <a:r>
              <a:rPr lang="it-IT" sz="2400" baseline="0" dirty="0" smtClean="0">
                <a:sym typeface="Wingdings" pitchFamily="2" charset="2"/>
              </a:rPr>
              <a:t> </a:t>
            </a:r>
            <a:r>
              <a:rPr lang="it-IT" sz="2400" baseline="0" dirty="0" err="1" smtClean="0">
                <a:sym typeface="Wingdings" pitchFamily="2" charset="2"/>
              </a:rPr>
              <a:t>annus</a:t>
            </a:r>
            <a:r>
              <a:rPr lang="it-IT" sz="2400" baseline="0" dirty="0" smtClean="0">
                <a:sym typeface="Wingdings" pitchFamily="2" charset="2"/>
              </a:rPr>
              <a:t> si succedono 4 imperatori</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37</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Scontro fatto da</a:t>
            </a:r>
            <a:r>
              <a:rPr lang="it-IT" sz="2400" baseline="0" dirty="0" smtClean="0"/>
              <a:t> legioni, scelta dell’imperatore non prevede nemmeno un ruolo da parte dei senatori o Senato, e </a:t>
            </a:r>
            <a:r>
              <a:rPr lang="it-IT" sz="2400" baseline="0" dirty="0" smtClean="0"/>
              <a:t>nemmeno </a:t>
            </a:r>
            <a:r>
              <a:rPr lang="it-IT" sz="2400" baseline="0" dirty="0" smtClean="0"/>
              <a:t>i pretoriani </a:t>
            </a:r>
            <a:r>
              <a:rPr lang="it-IT" sz="2400" baseline="0" dirty="0" smtClean="0"/>
              <a:t>avevano un </a:t>
            </a:r>
            <a:r>
              <a:rPr lang="it-IT" sz="2400" baseline="0" dirty="0" smtClean="0"/>
              <a:t>ruolo </a:t>
            </a:r>
            <a:r>
              <a:rPr lang="it-IT" sz="2400" baseline="0" dirty="0" smtClean="0"/>
              <a:t>cosi </a:t>
            </a:r>
            <a:r>
              <a:rPr lang="it-IT" sz="2400" baseline="0" dirty="0" err="1" smtClean="0"/>
              <a:t>importe</a:t>
            </a:r>
            <a:r>
              <a:rPr lang="it-IT" sz="2400" baseline="0" dirty="0" smtClean="0"/>
              <a:t> </a:t>
            </a:r>
            <a:r>
              <a:rPr lang="it-IT" sz="2400" baseline="0" dirty="0" smtClean="0"/>
              <a:t>come l avevano avuto durante il periodo </a:t>
            </a:r>
            <a:r>
              <a:rPr lang="it-IT" sz="2400" baseline="0" dirty="0" err="1" smtClean="0"/>
              <a:t>giulio</a:t>
            </a:r>
            <a:r>
              <a:rPr lang="it-IT" sz="2400" baseline="0" dirty="0" smtClean="0"/>
              <a:t> </a:t>
            </a:r>
            <a:r>
              <a:rPr lang="it-IT" sz="2400" baseline="0" dirty="0" err="1" smtClean="0"/>
              <a:t>claudio</a:t>
            </a:r>
            <a:r>
              <a:rPr lang="it-IT" sz="2400" baseline="0" dirty="0" smtClean="0"/>
              <a:t>.</a:t>
            </a:r>
          </a:p>
          <a:p>
            <a:r>
              <a:rPr lang="it-IT" sz="2400" baseline="0" dirty="0" smtClean="0"/>
              <a:t>Tacito svela l’</a:t>
            </a:r>
            <a:r>
              <a:rPr lang="it-IT" sz="2400" baseline="0" dirty="0" err="1" smtClean="0"/>
              <a:t>arcanum</a:t>
            </a:r>
            <a:r>
              <a:rPr lang="it-IT" sz="2400" baseline="0" dirty="0" smtClean="0"/>
              <a:t> imperii cioè il </a:t>
            </a:r>
            <a:r>
              <a:rPr lang="it-IT" sz="2400" baseline="0" dirty="0" smtClean="0"/>
              <a:t>segreto </a:t>
            </a:r>
            <a:r>
              <a:rPr lang="it-IT" sz="2400" baseline="0" dirty="0" smtClean="0"/>
              <a:t>dell’impero, l’imperatore ora è scelto </a:t>
            </a:r>
            <a:r>
              <a:rPr lang="it-IT" sz="2400" baseline="0" dirty="0" smtClean="0"/>
              <a:t>anche lontano da </a:t>
            </a:r>
            <a:r>
              <a:rPr lang="it-IT" sz="2400" baseline="0" dirty="0" smtClean="0"/>
              <a:t>Roma. Ora </a:t>
            </a:r>
            <a:r>
              <a:rPr lang="it-IT" sz="2400" baseline="0" dirty="0" smtClean="0"/>
              <a:t>è l’elemento legionario </a:t>
            </a:r>
            <a:r>
              <a:rPr lang="it-IT" sz="2400" baseline="0" dirty="0" smtClean="0"/>
              <a:t>ad avere </a:t>
            </a:r>
            <a:r>
              <a:rPr lang="it-IT" sz="2400" baseline="0" dirty="0" smtClean="0"/>
              <a:t>sempre + forza nella scelta dei cambi dinastici; </a:t>
            </a:r>
            <a:r>
              <a:rPr lang="it-IT" sz="2400" baseline="0" dirty="0" smtClean="0"/>
              <a:t>La rottura </a:t>
            </a:r>
            <a:r>
              <a:rPr lang="it-IT" sz="2400" baseline="0" dirty="0" smtClean="0"/>
              <a:t>dinastica non è </a:t>
            </a:r>
            <a:r>
              <a:rPr lang="it-IT" sz="2400" baseline="0" dirty="0" smtClean="0"/>
              <a:t>legata </a:t>
            </a:r>
            <a:r>
              <a:rPr lang="it-IT" sz="2400" baseline="0" dirty="0" smtClean="0"/>
              <a:t>alla successione imperiale, </a:t>
            </a:r>
            <a:r>
              <a:rPr lang="it-IT" sz="2400" baseline="0" dirty="0" err="1" smtClean="0"/>
              <a:t>Vespasiono</a:t>
            </a:r>
            <a:r>
              <a:rPr lang="it-IT" sz="2400" baseline="0" dirty="0" smtClean="0"/>
              <a:t> proviene </a:t>
            </a:r>
            <a:r>
              <a:rPr lang="it-IT" sz="2400" baseline="0" dirty="0" smtClean="0"/>
              <a:t>da una famiglia della piccola nobiltà italica non può vantare ascendenti di lignaggio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38</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La ratifica </a:t>
            </a:r>
            <a:r>
              <a:rPr lang="it-IT" sz="2400" dirty="0" smtClean="0"/>
              <a:t>del suo </a:t>
            </a:r>
            <a:r>
              <a:rPr lang="it-IT" sz="2400" dirty="0" err="1" smtClean="0"/>
              <a:t>imperium</a:t>
            </a:r>
            <a:r>
              <a:rPr lang="it-IT" sz="2400" dirty="0" smtClean="0"/>
              <a:t> deve essere </a:t>
            </a:r>
            <a:r>
              <a:rPr lang="it-IT" sz="2400" dirty="0" smtClean="0"/>
              <a:t>riconosciuta</a:t>
            </a:r>
            <a:r>
              <a:rPr lang="it-IT" sz="2400" baseline="0" dirty="0" smtClean="0"/>
              <a:t> legalmente</a:t>
            </a:r>
          </a:p>
          <a:p>
            <a:pPr>
              <a:buFont typeface="Wingdings"/>
              <a:buChar char="à"/>
            </a:pPr>
            <a:r>
              <a:rPr lang="it-IT" sz="2400" dirty="0" smtClean="0">
                <a:sym typeface="Wingdings" pitchFamily="2" charset="2"/>
              </a:rPr>
              <a:t>deve </a:t>
            </a:r>
            <a:r>
              <a:rPr lang="it-IT" sz="2400" dirty="0" smtClean="0">
                <a:sym typeface="Wingdings" pitchFamily="2" charset="2"/>
              </a:rPr>
              <a:t>definire i suoi poteri</a:t>
            </a:r>
            <a:r>
              <a:rPr lang="it-IT" sz="2400" baseline="0" dirty="0" smtClean="0">
                <a:sym typeface="Wingdings" pitchFamily="2" charset="2"/>
              </a:rPr>
              <a:t> per ottenere tale scopo, </a:t>
            </a:r>
            <a:r>
              <a:rPr lang="it-IT" sz="2400" baseline="0" dirty="0" smtClean="0">
                <a:sym typeface="Wingdings" pitchFamily="2" charset="2"/>
              </a:rPr>
              <a:t>ciò ci è fornito da una operazione </a:t>
            </a:r>
            <a:r>
              <a:rPr lang="it-IT" sz="2400" baseline="0" dirty="0" smtClean="0">
                <a:sym typeface="Wingdings" pitchFamily="2" charset="2"/>
              </a:rPr>
              <a:t>di archeologia costituzionale; </a:t>
            </a:r>
            <a:endParaRPr lang="it-IT" sz="2400" baseline="0" dirty="0" smtClean="0">
              <a:sym typeface="Wingdings" pitchFamily="2" charset="2"/>
            </a:endParaRPr>
          </a:p>
          <a:p>
            <a:pPr>
              <a:buFont typeface="Wingdings"/>
              <a:buChar char="à"/>
            </a:pPr>
            <a:r>
              <a:rPr lang="it-IT" sz="2400" baseline="0" dirty="0" err="1" smtClean="0">
                <a:sym typeface="Wingdings" pitchFamily="2" charset="2"/>
              </a:rPr>
              <a:t>imperium</a:t>
            </a:r>
            <a:r>
              <a:rPr lang="it-IT" sz="2400" baseline="0" dirty="0" smtClean="0">
                <a:sym typeface="Wingdings" pitchFamily="2" charset="2"/>
              </a:rPr>
              <a:t> </a:t>
            </a:r>
            <a:r>
              <a:rPr lang="it-IT" sz="2400" baseline="0" dirty="0" smtClean="0">
                <a:sym typeface="Wingdings" pitchFamily="2" charset="2"/>
              </a:rPr>
              <a:t>età repubblicana </a:t>
            </a:r>
            <a:r>
              <a:rPr lang="it-IT" sz="2400" baseline="0" dirty="0" smtClean="0">
                <a:sym typeface="Wingdings" pitchFamily="2" charset="2"/>
              </a:rPr>
              <a:t>veniva ottenuto attraverso </a:t>
            </a:r>
            <a:r>
              <a:rPr lang="it-IT" sz="2400" baseline="0" dirty="0" smtClean="0">
                <a:sym typeface="Wingdings" pitchFamily="2" charset="2"/>
              </a:rPr>
              <a:t>comizi </a:t>
            </a:r>
            <a:r>
              <a:rPr lang="it-IT" sz="2400" baseline="0" dirty="0" smtClean="0">
                <a:sym typeface="Wingdings" pitchFamily="2" charset="2"/>
              </a:rPr>
              <a:t>curiati, che </a:t>
            </a:r>
            <a:r>
              <a:rPr lang="it-IT" sz="2400" baseline="0" dirty="0" smtClean="0">
                <a:sym typeface="Wingdings" pitchFamily="2" charset="2"/>
              </a:rPr>
              <a:t>ratificavano la nomina dei comizi </a:t>
            </a:r>
            <a:r>
              <a:rPr lang="it-IT" sz="2400" baseline="0" dirty="0" smtClean="0">
                <a:sym typeface="Wingdings" pitchFamily="2" charset="2"/>
              </a:rPr>
              <a:t>centuriati</a:t>
            </a:r>
          </a:p>
          <a:p>
            <a:pPr>
              <a:buFont typeface="Wingdings"/>
              <a:buChar char="à"/>
            </a:pPr>
            <a:r>
              <a:rPr lang="it-IT" sz="2400" baseline="0" dirty="0" smtClean="0">
                <a:sym typeface="Wingdings" pitchFamily="2" charset="2"/>
              </a:rPr>
              <a:t>Vespasiano </a:t>
            </a:r>
            <a:r>
              <a:rPr lang="it-IT" sz="2400" baseline="0" dirty="0" smtClean="0">
                <a:sym typeface="Wingdings" pitchFamily="2" charset="2"/>
              </a:rPr>
              <a:t>convoca i comizi curiati e viene </a:t>
            </a:r>
            <a:r>
              <a:rPr lang="it-IT" sz="2400" baseline="0" dirty="0" err="1" smtClean="0">
                <a:sym typeface="Wingdings" pitchFamily="2" charset="2"/>
              </a:rPr>
              <a:t>fattare</a:t>
            </a:r>
            <a:r>
              <a:rPr lang="it-IT" sz="2400" baseline="0" dirty="0" smtClean="0">
                <a:sym typeface="Wingdings" pitchFamily="2" charset="2"/>
              </a:rPr>
              <a:t> </a:t>
            </a:r>
            <a:r>
              <a:rPr lang="it-IT" sz="2400" baseline="0" dirty="0" smtClean="0">
                <a:sym typeface="Wingdings" pitchFamily="2" charset="2"/>
              </a:rPr>
              <a:t>votare una legge </a:t>
            </a:r>
            <a:r>
              <a:rPr lang="it-IT" sz="2400" baseline="0" dirty="0" smtClean="0">
                <a:sym typeface="Wingdings" pitchFamily="2" charset="2"/>
              </a:rPr>
              <a:t>specificante i </a:t>
            </a:r>
            <a:r>
              <a:rPr lang="it-IT" sz="2400" baseline="0" dirty="0" smtClean="0">
                <a:sym typeface="Wingdings" pitchFamily="2" charset="2"/>
              </a:rPr>
              <a:t>poteri del nuovo imperatore, </a:t>
            </a:r>
            <a:r>
              <a:rPr lang="it-IT" sz="2400" baseline="0" dirty="0" smtClean="0">
                <a:sym typeface="Wingdings" pitchFamily="2" charset="2"/>
              </a:rPr>
              <a:t> si rifà alla memoria degli imperatori </a:t>
            </a:r>
            <a:r>
              <a:rPr lang="it-IT" sz="2400" baseline="0" dirty="0" smtClean="0">
                <a:sym typeface="Wingdings" pitchFamily="2" charset="2"/>
              </a:rPr>
              <a:t>buoni e </a:t>
            </a:r>
            <a:r>
              <a:rPr lang="it-IT" sz="2400" baseline="0" dirty="0" smtClean="0">
                <a:sym typeface="Wingdings" pitchFamily="2" charset="2"/>
              </a:rPr>
              <a:t>stabilisce descrizione </a:t>
            </a:r>
            <a:r>
              <a:rPr lang="it-IT" sz="2400" baseline="0" dirty="0" smtClean="0">
                <a:sym typeface="Wingdings" pitchFamily="2" charset="2"/>
              </a:rPr>
              <a:t>delle prerogative, </a:t>
            </a:r>
            <a:r>
              <a:rPr lang="it-IT" sz="2400" baseline="0" dirty="0" smtClean="0">
                <a:sym typeface="Wingdings" pitchFamily="2" charset="2"/>
              </a:rPr>
              <a:t>con la clausola </a:t>
            </a:r>
            <a:r>
              <a:rPr lang="it-IT" sz="2400" baseline="0" dirty="0" smtClean="0">
                <a:sym typeface="Wingdings" pitchFamily="2" charset="2"/>
              </a:rPr>
              <a:t>discrezionale </a:t>
            </a:r>
            <a:r>
              <a:rPr lang="it-IT" sz="2400" baseline="0" dirty="0" smtClean="0">
                <a:sym typeface="Wingdings" pitchFamily="2" charset="2"/>
              </a:rPr>
              <a:t>che </a:t>
            </a:r>
            <a:r>
              <a:rPr lang="it-IT" sz="2400" baseline="0" dirty="0" smtClean="0">
                <a:sym typeface="Wingdings" pitchFamily="2" charset="2"/>
              </a:rPr>
              <a:t>permetta la crescita della </a:t>
            </a:r>
            <a:r>
              <a:rPr lang="it-IT" sz="2400" baseline="0" dirty="0" err="1" smtClean="0">
                <a:sym typeface="Wingdings" pitchFamily="2" charset="2"/>
              </a:rPr>
              <a:t>rex</a:t>
            </a:r>
            <a:r>
              <a:rPr lang="it-IT" sz="2400" baseline="0" dirty="0" smtClean="0">
                <a:sym typeface="Wingdings" pitchFamily="2" charset="2"/>
              </a:rPr>
              <a:t> </a:t>
            </a:r>
            <a:r>
              <a:rPr lang="it-IT" sz="2400" baseline="0" dirty="0" err="1" smtClean="0">
                <a:sym typeface="Wingdings" pitchFamily="2" charset="2"/>
              </a:rPr>
              <a:t>publica</a:t>
            </a:r>
            <a:endParaRPr lang="it-IT" sz="2400" baseline="0" dirty="0" smtClean="0">
              <a:sym typeface="Wingdings" pitchFamily="2" charset="2"/>
            </a:endParaRPr>
          </a:p>
          <a:p>
            <a:pPr>
              <a:buFont typeface="Wingdings"/>
              <a:buNone/>
            </a:pPr>
            <a:r>
              <a:rPr lang="it-IT" sz="2400" baseline="0" dirty="0" smtClean="0">
                <a:sym typeface="Wingdings" pitchFamily="2" charset="2"/>
              </a:rPr>
              <a:t> </a:t>
            </a:r>
            <a:r>
              <a:rPr lang="it-IT" sz="2400" baseline="0" dirty="0" smtClean="0">
                <a:sym typeface="Wingdings" pitchFamily="2" charset="2"/>
              </a:rPr>
              <a:t>copia di questa tavola della legge, Cola Di </a:t>
            </a:r>
            <a:r>
              <a:rPr lang="it-IT" sz="2400" baseline="0" dirty="0" smtClean="0">
                <a:sym typeface="Wingdings" pitchFamily="2" charset="2"/>
              </a:rPr>
              <a:t>Rienzo </a:t>
            </a:r>
            <a:r>
              <a:rPr lang="it-IT" sz="2400" baseline="0" dirty="0" smtClean="0">
                <a:sym typeface="Wingdings" pitchFamily="2" charset="2"/>
              </a:rPr>
              <a:t>la espose come segno di </a:t>
            </a:r>
            <a:r>
              <a:rPr lang="it-IT" sz="2400" baseline="0" dirty="0" err="1" smtClean="0">
                <a:sym typeface="Wingdings" pitchFamily="2" charset="2"/>
              </a:rPr>
              <a:t>libertas</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39</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800" dirty="0" smtClean="0"/>
              <a:t>Totale cambio nello stile di </a:t>
            </a:r>
            <a:r>
              <a:rPr lang="it-IT" sz="2800" dirty="0" smtClean="0"/>
              <a:t>corte</a:t>
            </a:r>
          </a:p>
          <a:p>
            <a:pPr>
              <a:buFont typeface="Wingdings"/>
              <a:buChar char="à"/>
            </a:pPr>
            <a:r>
              <a:rPr lang="it-IT" sz="2800" dirty="0" smtClean="0">
                <a:sym typeface="Wingdings" pitchFamily="2" charset="2"/>
              </a:rPr>
              <a:t>Nerone </a:t>
            </a:r>
            <a:r>
              <a:rPr lang="it-IT" sz="2800" dirty="0" smtClean="0">
                <a:sym typeface="Wingdings" pitchFamily="2" charset="2"/>
              </a:rPr>
              <a:t>prima </a:t>
            </a:r>
            <a:r>
              <a:rPr lang="it-IT" sz="2800" dirty="0" err="1" smtClean="0">
                <a:sym typeface="Wingdings" pitchFamily="2" charset="2"/>
              </a:rPr>
              <a:t>domus</a:t>
            </a:r>
            <a:r>
              <a:rPr lang="it-IT" sz="2800" baseline="0" dirty="0" smtClean="0">
                <a:sym typeface="Wingdings" pitchFamily="2" charset="2"/>
              </a:rPr>
              <a:t> </a:t>
            </a:r>
            <a:r>
              <a:rPr lang="it-IT" sz="2800" baseline="0" dirty="0" err="1" smtClean="0">
                <a:sym typeface="Wingdings" pitchFamily="2" charset="2"/>
              </a:rPr>
              <a:t>auerea</a:t>
            </a:r>
            <a:r>
              <a:rPr lang="it-IT" sz="2800" baseline="0" dirty="0" smtClean="0">
                <a:sym typeface="Wingdings" pitchFamily="2" charset="2"/>
              </a:rPr>
              <a:t> casa degna di un uomo, invece Caligola </a:t>
            </a:r>
            <a:r>
              <a:rPr lang="it-IT" sz="2800" baseline="0" dirty="0" smtClean="0">
                <a:sym typeface="Wingdings" pitchFamily="2" charset="2"/>
              </a:rPr>
              <a:t>ostenta la lussuria e l’autocrazia </a:t>
            </a:r>
            <a:r>
              <a:rPr lang="it-IT" sz="2800" baseline="0" dirty="0" smtClean="0">
                <a:sym typeface="Wingdings" pitchFamily="2" charset="2"/>
              </a:rPr>
              <a:t>e non </a:t>
            </a:r>
            <a:r>
              <a:rPr lang="it-IT" sz="2800" baseline="0" dirty="0" err="1" smtClean="0">
                <a:sym typeface="Wingdings" pitchFamily="2" charset="2"/>
              </a:rPr>
              <a:t>frugulità</a:t>
            </a:r>
            <a:r>
              <a:rPr lang="it-IT" sz="2800" baseline="0" dirty="0" smtClean="0">
                <a:sym typeface="Wingdings" pitchFamily="2" charset="2"/>
              </a:rPr>
              <a:t>;</a:t>
            </a:r>
          </a:p>
          <a:p>
            <a:pPr>
              <a:buFont typeface="Wingdings"/>
              <a:buChar char="à"/>
            </a:pPr>
            <a:r>
              <a:rPr lang="it-IT" sz="2800" baseline="0" dirty="0" smtClean="0">
                <a:sym typeface="Wingdings" pitchFamily="2" charset="2"/>
              </a:rPr>
              <a:t> </a:t>
            </a:r>
            <a:r>
              <a:rPr lang="it-IT" sz="2800" baseline="0" dirty="0" smtClean="0">
                <a:sym typeface="Wingdings" pitchFamily="2" charset="2"/>
              </a:rPr>
              <a:t>severità del costume di Vespasiano uomo all’antica, rispetto verso l’imperatore e il desiderio di </a:t>
            </a:r>
            <a:r>
              <a:rPr lang="it-IT" sz="2800" baseline="0" dirty="0" smtClean="0">
                <a:sym typeface="Wingdings" pitchFamily="2" charset="2"/>
              </a:rPr>
              <a:t>emularlo diventa ora </a:t>
            </a:r>
            <a:r>
              <a:rPr lang="it-IT" sz="2800" baseline="0" dirty="0" smtClean="0">
                <a:sym typeface="Wingdings" pitchFamily="2" charset="2"/>
              </a:rPr>
              <a:t>+ efficace</a:t>
            </a:r>
            <a:endParaRPr lang="it-IT" sz="28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40</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Politica di integrazione dei</a:t>
            </a:r>
            <a:r>
              <a:rPr lang="it-IT" sz="2400" baseline="0" dirty="0" smtClean="0"/>
              <a:t> provinciali nella cittadinanza romana ad esempio comunità spagnole </a:t>
            </a:r>
            <a:r>
              <a:rPr lang="it-IT" sz="2400" baseline="0" dirty="0" err="1" smtClean="0"/>
              <a:t>ius</a:t>
            </a:r>
            <a:r>
              <a:rPr lang="it-IT" sz="2400" baseline="0" dirty="0" smtClean="0"/>
              <a:t> </a:t>
            </a:r>
            <a:r>
              <a:rPr lang="it-IT" sz="2400" baseline="0" dirty="0" err="1" smtClean="0"/>
              <a:t>latii</a:t>
            </a:r>
            <a:r>
              <a:rPr lang="it-IT" sz="2400" baseline="0" dirty="0" smtClean="0"/>
              <a:t> esteso(via di intermezzo, uno strumento di romanizzazione, tutti i magistrati ottengono la cittadinanza a fine mandato, </a:t>
            </a:r>
            <a:r>
              <a:rPr lang="it-IT" sz="2400" baseline="0" dirty="0" err="1" smtClean="0"/>
              <a:t>elites</a:t>
            </a:r>
            <a:r>
              <a:rPr lang="it-IT" sz="2400" baseline="0" dirty="0" smtClean="0"/>
              <a:t> dopo alcune generazione composta da cittadini romani</a:t>
            </a:r>
            <a:r>
              <a:rPr lang="it-IT" sz="2400" baseline="0" dirty="0" smtClean="0"/>
              <a:t>)</a:t>
            </a:r>
          </a:p>
          <a:p>
            <a:r>
              <a:rPr lang="it-IT" sz="2400" baseline="0" dirty="0" smtClean="0">
                <a:sym typeface="Wingdings" pitchFamily="2" charset="2"/>
              </a:rPr>
              <a:t> </a:t>
            </a:r>
            <a:r>
              <a:rPr lang="it-IT" sz="2400" baseline="0" dirty="0" smtClean="0">
                <a:sym typeface="Wingdings" pitchFamily="2" charset="2"/>
              </a:rPr>
              <a:t>forte rigore monetario e </a:t>
            </a:r>
            <a:r>
              <a:rPr lang="it-IT" sz="2400" baseline="0" dirty="0" err="1" smtClean="0">
                <a:sym typeface="Wingdings" pitchFamily="2" charset="2"/>
              </a:rPr>
              <a:t>finanziarao</a:t>
            </a:r>
            <a:r>
              <a:rPr lang="it-IT" sz="2400" baseline="0" dirty="0" smtClean="0">
                <a:sym typeface="Wingdings" pitchFamily="2" charset="2"/>
              </a:rPr>
              <a:t>: </a:t>
            </a:r>
            <a:r>
              <a:rPr lang="it-IT" sz="2400" baseline="0" dirty="0" smtClean="0">
                <a:sym typeface="Wingdings" pitchFamily="2" charset="2"/>
              </a:rPr>
              <a:t>introduzione </a:t>
            </a:r>
            <a:r>
              <a:rPr lang="it-IT" sz="2400" baseline="0" dirty="0" smtClean="0">
                <a:sym typeface="Wingdings" pitchFamily="2" charset="2"/>
              </a:rPr>
              <a:t>di nuove </a:t>
            </a:r>
            <a:r>
              <a:rPr lang="it-IT" sz="2400" baseline="0" dirty="0" smtClean="0">
                <a:sym typeface="Wingdings" pitchFamily="2" charset="2"/>
              </a:rPr>
              <a:t>tasse, riducendo il fino della moneta di argento cosi </a:t>
            </a:r>
            <a:r>
              <a:rPr lang="it-IT" sz="2400" baseline="0" dirty="0" smtClean="0">
                <a:sym typeface="Wingdings" pitchFamily="2" charset="2"/>
              </a:rPr>
              <a:t>da poter </a:t>
            </a:r>
            <a:r>
              <a:rPr lang="it-IT" sz="2400" baseline="0" dirty="0" smtClean="0">
                <a:sym typeface="Wingdings" pitchFamily="2" charset="2"/>
              </a:rPr>
              <a:t>produrre + </a:t>
            </a:r>
            <a:r>
              <a:rPr lang="it-IT" sz="2400" baseline="0" dirty="0" smtClean="0">
                <a:sym typeface="Wingdings" pitchFamily="2" charset="2"/>
              </a:rPr>
              <a:t>moneta con la </a:t>
            </a:r>
            <a:r>
              <a:rPr lang="it-IT" sz="2400" baseline="0" dirty="0" smtClean="0">
                <a:sym typeface="Wingdings" pitchFamily="2" charset="2"/>
              </a:rPr>
              <a:t>stessa quantità di fino d’argento, e ancora </a:t>
            </a:r>
            <a:r>
              <a:rPr lang="it-IT" sz="2400" baseline="0" dirty="0" smtClean="0">
                <a:sym typeface="Wingdings" pitchFamily="2" charset="2"/>
              </a:rPr>
              <a:t>rivendicate </a:t>
            </a:r>
            <a:r>
              <a:rPr lang="it-IT" sz="2400" baseline="0" dirty="0" smtClean="0">
                <a:sym typeface="Wingdings" pitchFamily="2" charset="2"/>
              </a:rPr>
              <a:t>al </a:t>
            </a:r>
            <a:r>
              <a:rPr lang="it-IT" sz="2400" baseline="0" dirty="0" err="1" smtClean="0">
                <a:sym typeface="Wingdings" pitchFamily="2" charset="2"/>
              </a:rPr>
              <a:t>fiscus</a:t>
            </a:r>
            <a:r>
              <a:rPr lang="it-IT" sz="2400" baseline="0" dirty="0" smtClean="0">
                <a:sym typeface="Wingdings" pitchFamily="2" charset="2"/>
              </a:rPr>
              <a:t> imperiale dei terreni illegalmente occupati dai privati in Italia e nelle </a:t>
            </a:r>
            <a:r>
              <a:rPr lang="it-IT" sz="2400" baseline="0" dirty="0" smtClean="0">
                <a:sym typeface="Wingdings" pitchFamily="2" charset="2"/>
              </a:rPr>
              <a:t>provincie</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41</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Nuova politica estere, e cambia la forma di </a:t>
            </a:r>
            <a:r>
              <a:rPr lang="it-IT" sz="2400" dirty="0" smtClean="0"/>
              <a:t>strategia.</a:t>
            </a:r>
            <a:r>
              <a:rPr lang="it-IT" sz="2400" baseline="0" dirty="0" smtClean="0"/>
              <a:t> Viene adottata la strategia </a:t>
            </a:r>
            <a:r>
              <a:rPr lang="it-IT" sz="2400" baseline="0" dirty="0" smtClean="0"/>
              <a:t>di tipo preclusivo perché quando Augusto aveva stabilito il sistema difensivo delle provincie per quanto riguarda lo scacchiere orientale si era affidato a stati cuscinetto, </a:t>
            </a:r>
            <a:r>
              <a:rPr lang="it-IT" sz="2400" baseline="0" dirty="0" smtClean="0"/>
              <a:t>in modo da assorbire </a:t>
            </a:r>
            <a:r>
              <a:rPr lang="it-IT" sz="2400" baseline="0" dirty="0" smtClean="0"/>
              <a:t>un primo attacco del nemico, in modo tale da concentrare le truppe dove si manifestava il conflitto</a:t>
            </a:r>
            <a:r>
              <a:rPr lang="it-IT" sz="2400" baseline="0" dirty="0" smtClean="0"/>
              <a:t>, quindi </a:t>
            </a:r>
            <a:r>
              <a:rPr lang="it-IT" sz="2400" baseline="0" dirty="0" smtClean="0"/>
              <a:t>i vari regni permettevano alle truppe di convergere verso il punto di pressione</a:t>
            </a:r>
            <a:r>
              <a:rPr lang="it-IT" sz="2400" baseline="0" dirty="0" smtClean="0"/>
              <a:t>;</a:t>
            </a:r>
          </a:p>
          <a:p>
            <a:r>
              <a:rPr lang="it-IT" sz="2400" baseline="0" dirty="0" smtClean="0"/>
              <a:t> Questa </a:t>
            </a:r>
            <a:r>
              <a:rPr lang="it-IT" sz="2400" baseline="0" dirty="0" smtClean="0"/>
              <a:t>serie di stati cuscinetto erano stati </a:t>
            </a:r>
            <a:r>
              <a:rPr lang="it-IT" sz="2400" baseline="0" dirty="0" smtClean="0"/>
              <a:t>assorbiti quindi è necessaria una nuova difesa</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42</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3200" dirty="0" smtClean="0"/>
              <a:t>Impero confina con l’impero </a:t>
            </a:r>
            <a:r>
              <a:rPr lang="it-IT" sz="3200" dirty="0" err="1" smtClean="0"/>
              <a:t>Partico</a:t>
            </a:r>
            <a:r>
              <a:rPr lang="it-IT" sz="3200" dirty="0" smtClean="0"/>
              <a:t>,</a:t>
            </a:r>
            <a:r>
              <a:rPr lang="it-IT" sz="3200" baseline="0" dirty="0" smtClean="0"/>
              <a:t> ora si cambia la strategia di difesa, </a:t>
            </a:r>
            <a:r>
              <a:rPr lang="it-IT" sz="3200" baseline="0" dirty="0" smtClean="0"/>
              <a:t>la trasformazione dell’età </a:t>
            </a:r>
            <a:r>
              <a:rPr lang="it-IT" sz="3200" baseline="0" dirty="0" smtClean="0"/>
              <a:t>augustea </a:t>
            </a:r>
            <a:r>
              <a:rPr lang="it-IT" sz="3200" baseline="0" dirty="0" smtClean="0"/>
              <a:t>avviene in </a:t>
            </a:r>
            <a:r>
              <a:rPr lang="it-IT" sz="3200" baseline="0" dirty="0" smtClean="0"/>
              <a:t>età </a:t>
            </a:r>
            <a:r>
              <a:rPr lang="it-IT" sz="3200" baseline="0" dirty="0" err="1" smtClean="0"/>
              <a:t>flavia</a:t>
            </a:r>
            <a:r>
              <a:rPr lang="it-IT" sz="3200" baseline="0" dirty="0" smtClean="0"/>
              <a:t>. Dopo la </a:t>
            </a:r>
            <a:r>
              <a:rPr lang="it-IT" sz="3200" baseline="0" dirty="0" smtClean="0"/>
              <a:t>scomparsa </a:t>
            </a:r>
            <a:r>
              <a:rPr lang="it-IT" sz="3200" baseline="0" dirty="0" smtClean="0"/>
              <a:t>di fronti </a:t>
            </a:r>
            <a:r>
              <a:rPr lang="it-IT" sz="3200" baseline="0" dirty="0" smtClean="0"/>
              <a:t>e stati cuscinetto(in </a:t>
            </a:r>
            <a:r>
              <a:rPr lang="it-IT" sz="3200" baseline="0" dirty="0" smtClean="0"/>
              <a:t>Africa </a:t>
            </a:r>
            <a:r>
              <a:rPr lang="it-IT" sz="3200" baseline="0" dirty="0" smtClean="0"/>
              <a:t>popolazione berbere, lungo il </a:t>
            </a:r>
            <a:r>
              <a:rPr lang="it-IT" sz="3200" baseline="0" dirty="0" err="1" smtClean="0"/>
              <a:t>limes</a:t>
            </a:r>
            <a:r>
              <a:rPr lang="it-IT" sz="3200" baseline="0" dirty="0" smtClean="0"/>
              <a:t> renano</a:t>
            </a:r>
            <a:r>
              <a:rPr lang="it-IT" sz="3200" baseline="0" dirty="0" smtClean="0"/>
              <a:t>)</a:t>
            </a:r>
          </a:p>
          <a:p>
            <a:pPr>
              <a:buFont typeface="Wingdings"/>
              <a:buChar char="à"/>
            </a:pPr>
            <a:r>
              <a:rPr lang="it-IT" sz="3200" baseline="0" dirty="0" smtClean="0">
                <a:sym typeface="Wingdings" pitchFamily="2" charset="2"/>
              </a:rPr>
              <a:t>si </a:t>
            </a:r>
            <a:r>
              <a:rPr lang="it-IT" sz="3200" baseline="0" dirty="0" smtClean="0">
                <a:sym typeface="Wingdings" pitchFamily="2" charset="2"/>
              </a:rPr>
              <a:t>cambia attraverso il </a:t>
            </a:r>
            <a:r>
              <a:rPr lang="it-IT" sz="3200" baseline="0" dirty="0" err="1" smtClean="0">
                <a:sym typeface="Wingdings" pitchFamily="2" charset="2"/>
              </a:rPr>
              <a:t>limes</a:t>
            </a:r>
            <a:r>
              <a:rPr lang="it-IT" sz="3200" baseline="0" dirty="0" smtClean="0">
                <a:sym typeface="Wingdings" pitchFamily="2" charset="2"/>
              </a:rPr>
              <a:t>: postazione fisse, </a:t>
            </a:r>
            <a:r>
              <a:rPr lang="it-IT" sz="3200" baseline="0" dirty="0" err="1" smtClean="0">
                <a:sym typeface="Wingdings" pitchFamily="2" charset="2"/>
              </a:rPr>
              <a:t>ageri</a:t>
            </a:r>
            <a:r>
              <a:rPr lang="it-IT" sz="3200" baseline="0" dirty="0" smtClean="0">
                <a:sym typeface="Wingdings" pitchFamily="2" charset="2"/>
              </a:rPr>
              <a:t> di terra, doveva fisicamente </a:t>
            </a:r>
            <a:r>
              <a:rPr lang="it-IT" sz="3200" baseline="0" dirty="0" smtClean="0">
                <a:sym typeface="Wingdings" pitchFamily="2" charset="2"/>
              </a:rPr>
              <a:t>separate </a:t>
            </a:r>
            <a:r>
              <a:rPr lang="it-IT" sz="3200" baseline="0" dirty="0" smtClean="0">
                <a:sym typeface="Wingdings" pitchFamily="2" charset="2"/>
              </a:rPr>
              <a:t>l’impero da ciò che non era impero esemplificato dal vallo di </a:t>
            </a:r>
            <a:r>
              <a:rPr lang="it-IT" sz="3200" baseline="0" dirty="0" smtClean="0">
                <a:sym typeface="Wingdings" pitchFamily="2" charset="2"/>
              </a:rPr>
              <a:t>Adriano </a:t>
            </a:r>
            <a:r>
              <a:rPr lang="it-IT" sz="3200" baseline="0" dirty="0" smtClean="0">
                <a:sym typeface="Wingdings" pitchFamily="2" charset="2"/>
              </a:rPr>
              <a:t>in </a:t>
            </a:r>
            <a:r>
              <a:rPr lang="it-IT" sz="3200" baseline="0" dirty="0" smtClean="0">
                <a:sym typeface="Wingdings" pitchFamily="2" charset="2"/>
              </a:rPr>
              <a:t>Britannia</a:t>
            </a:r>
          </a:p>
          <a:p>
            <a:pPr>
              <a:buFont typeface="Wingdings"/>
              <a:buChar char="à"/>
            </a:pPr>
            <a:r>
              <a:rPr lang="it-IT" sz="3200" baseline="0" dirty="0" smtClean="0">
                <a:sym typeface="Wingdings" pitchFamily="2" charset="2"/>
              </a:rPr>
              <a:t>come </a:t>
            </a:r>
            <a:r>
              <a:rPr lang="it-IT" sz="3200" baseline="0" dirty="0" smtClean="0">
                <a:sym typeface="Wingdings" pitchFamily="2" charset="2"/>
              </a:rPr>
              <a:t>era organizzato il </a:t>
            </a:r>
            <a:r>
              <a:rPr lang="it-IT" sz="3200" baseline="0" dirty="0" err="1" smtClean="0">
                <a:sym typeface="Wingdings" pitchFamily="2" charset="2"/>
              </a:rPr>
              <a:t>limes</a:t>
            </a:r>
            <a:r>
              <a:rPr lang="it-IT" sz="3200" baseline="0" dirty="0" smtClean="0">
                <a:sym typeface="Wingdings" pitchFamily="2" charset="2"/>
              </a:rPr>
              <a:t> della difesa degli agri </a:t>
            </a:r>
            <a:r>
              <a:rPr lang="it-IT" sz="3200" baseline="0" dirty="0" err="1" smtClean="0">
                <a:sym typeface="Wingdings" pitchFamily="2" charset="2"/>
              </a:rPr>
              <a:t>decumati</a:t>
            </a:r>
            <a:r>
              <a:rPr lang="it-IT" sz="3200" baseline="0" dirty="0" smtClean="0">
                <a:sym typeface="Wingdings" pitchFamily="2" charset="2"/>
              </a:rPr>
              <a:t>: </a:t>
            </a:r>
            <a:r>
              <a:rPr lang="it-IT" sz="3200" baseline="0" dirty="0" smtClean="0">
                <a:sym typeface="Wingdings" pitchFamily="2" charset="2"/>
              </a:rPr>
              <a:t>sono un cuneo tra il corso del Reno e alto corso del </a:t>
            </a:r>
            <a:r>
              <a:rPr lang="it-IT" sz="3200" baseline="0" dirty="0" smtClean="0">
                <a:sym typeface="Wingdings" pitchFamily="2" charset="2"/>
              </a:rPr>
              <a:t>Danubio, quindi si mostrava la </a:t>
            </a:r>
            <a:r>
              <a:rPr lang="it-IT" sz="3200" baseline="0" dirty="0" smtClean="0">
                <a:sym typeface="Wingdings" pitchFamily="2" charset="2"/>
              </a:rPr>
              <a:t>necessità di occupare una linea continua di difesa per evitare penetrazioni dall’esterno: </a:t>
            </a:r>
            <a:r>
              <a:rPr lang="it-IT" sz="3200" baseline="0" dirty="0" smtClean="0">
                <a:sym typeface="Wingdings" pitchFamily="2" charset="2"/>
              </a:rPr>
              <a:t>inoltre si presenta anche il problema </a:t>
            </a:r>
            <a:r>
              <a:rPr lang="it-IT" sz="3200" baseline="0" dirty="0" smtClean="0">
                <a:sym typeface="Wingdings" pitchFamily="2" charset="2"/>
              </a:rPr>
              <a:t>successorio, successione di tipo </a:t>
            </a:r>
            <a:r>
              <a:rPr lang="it-IT" sz="3200" baseline="0" dirty="0" smtClean="0">
                <a:sym typeface="Wingdings" pitchFamily="2" charset="2"/>
              </a:rPr>
              <a:t>dinastico</a:t>
            </a:r>
          </a:p>
          <a:p>
            <a:pPr>
              <a:buFont typeface="Wingdings"/>
              <a:buNone/>
            </a:pPr>
            <a:r>
              <a:rPr lang="it-IT" sz="3200" baseline="0" dirty="0" smtClean="0">
                <a:sym typeface="Wingdings" pitchFamily="2" charset="2"/>
              </a:rPr>
              <a:t> </a:t>
            </a:r>
            <a:r>
              <a:rPr lang="it-IT" sz="3200" baseline="0" dirty="0" smtClean="0">
                <a:sym typeface="Wingdings" pitchFamily="2" charset="2"/>
              </a:rPr>
              <a:t>Tito ottiene la </a:t>
            </a:r>
            <a:r>
              <a:rPr lang="it-IT" sz="3200" baseline="0" dirty="0" err="1" smtClean="0">
                <a:sym typeface="Wingdings" pitchFamily="2" charset="2"/>
              </a:rPr>
              <a:t>Tribunicia</a:t>
            </a:r>
            <a:r>
              <a:rPr lang="it-IT" sz="3200" baseline="0" dirty="0" smtClean="0">
                <a:sym typeface="Wingdings" pitchFamily="2" charset="2"/>
              </a:rPr>
              <a:t> </a:t>
            </a:r>
            <a:r>
              <a:rPr lang="it-IT" sz="3200" baseline="0" dirty="0" err="1" smtClean="0">
                <a:sym typeface="Wingdings" pitchFamily="2" charset="2"/>
              </a:rPr>
              <a:t>potestas</a:t>
            </a:r>
            <a:endParaRPr lang="it-IT" sz="32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43</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Tito ottiene la </a:t>
            </a:r>
            <a:r>
              <a:rPr lang="it-IT" sz="2000" dirty="0" err="1" smtClean="0"/>
              <a:t>tribunicia</a:t>
            </a:r>
            <a:r>
              <a:rPr lang="it-IT" sz="2000" dirty="0" smtClean="0"/>
              <a:t> </a:t>
            </a:r>
            <a:r>
              <a:rPr lang="it-IT" sz="2000" dirty="0" err="1" smtClean="0"/>
              <a:t>potestas</a:t>
            </a:r>
            <a:r>
              <a:rPr lang="it-IT" sz="2000" dirty="0" smtClean="0"/>
              <a:t> secondo lo schema utilizzato da </a:t>
            </a:r>
            <a:r>
              <a:rPr lang="it-IT" sz="2000" dirty="0" smtClean="0"/>
              <a:t>Augusto</a:t>
            </a:r>
          </a:p>
          <a:p>
            <a:pPr>
              <a:buFont typeface="Wingdings"/>
              <a:buChar char="à"/>
            </a:pPr>
            <a:r>
              <a:rPr lang="it-IT" sz="2000" dirty="0" smtClean="0">
                <a:sym typeface="Wingdings" pitchFamily="2" charset="2"/>
              </a:rPr>
              <a:t>assicurare </a:t>
            </a:r>
            <a:r>
              <a:rPr lang="it-IT" sz="2000" dirty="0" smtClean="0">
                <a:sym typeface="Wingdings" pitchFamily="2" charset="2"/>
              </a:rPr>
              <a:t>la successione al suo titolo dinastico, cosi destinato alla sua successione </a:t>
            </a:r>
            <a:r>
              <a:rPr lang="it-IT" sz="2000" dirty="0" smtClean="0">
                <a:sym typeface="Wingdings" pitchFamily="2" charset="2"/>
              </a:rPr>
              <a:t>l’</a:t>
            </a:r>
            <a:r>
              <a:rPr lang="it-IT" sz="2000" dirty="0" err="1" smtClean="0">
                <a:sym typeface="Wingdings" pitchFamily="2" charset="2"/>
              </a:rPr>
              <a:t>imperium</a:t>
            </a:r>
            <a:r>
              <a:rPr lang="it-IT" sz="2000" dirty="0" smtClean="0">
                <a:sym typeface="Wingdings" pitchFamily="2" charset="2"/>
              </a:rPr>
              <a:t> </a:t>
            </a:r>
            <a:r>
              <a:rPr lang="it-IT" sz="2000" dirty="0" smtClean="0">
                <a:sym typeface="Wingdings" pitchFamily="2" charset="2"/>
              </a:rPr>
              <a:t>proconsolare però avrà anche il comando delle truppe </a:t>
            </a:r>
            <a:r>
              <a:rPr lang="it-IT" sz="2000" dirty="0" err="1" smtClean="0">
                <a:sym typeface="Wingdings" pitchFamily="2" charset="2"/>
              </a:rPr>
              <a:t>pretorie</a:t>
            </a:r>
            <a:r>
              <a:rPr lang="it-IT" sz="2000" dirty="0" smtClean="0">
                <a:sym typeface="Wingdings" pitchFamily="2" charset="2"/>
              </a:rPr>
              <a:t> proprio</a:t>
            </a:r>
            <a:r>
              <a:rPr lang="it-IT" sz="2000" baseline="0" dirty="0" smtClean="0">
                <a:sym typeface="Wingdings" pitchFamily="2" charset="2"/>
              </a:rPr>
              <a:t> per avere il comando del corpo scelto proprio per garantirsi la sua fedeltà, unico ad essere stato destinato alla successione e comandante delle coorti pretoriane, provvedimento che non troverà + </a:t>
            </a:r>
            <a:r>
              <a:rPr lang="it-IT" sz="2000" baseline="0" dirty="0" smtClean="0">
                <a:sym typeface="Wingdings" pitchFamily="2" charset="2"/>
              </a:rPr>
              <a:t>seguito</a:t>
            </a:r>
          </a:p>
          <a:p>
            <a:pPr>
              <a:buFont typeface="Wingdings"/>
              <a:buNone/>
            </a:pPr>
            <a:r>
              <a:rPr lang="it-IT" sz="2000" baseline="0" dirty="0" smtClean="0">
                <a:sym typeface="Wingdings" pitchFamily="2" charset="2"/>
              </a:rPr>
              <a:t> </a:t>
            </a:r>
            <a:r>
              <a:rPr lang="it-IT" sz="2000" baseline="0" dirty="0" smtClean="0">
                <a:sym typeface="Wingdings" pitchFamily="2" charset="2"/>
              </a:rPr>
              <a:t>altro figlio Domiziano nomina di Cesare, designazione per una successione successiva</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45</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Sfiga di </a:t>
            </a:r>
            <a:r>
              <a:rPr lang="it-IT" sz="2400" dirty="0" smtClean="0"/>
              <a:t>Tito</a:t>
            </a:r>
          </a:p>
          <a:p>
            <a:pPr>
              <a:buFont typeface="Wingdings"/>
              <a:buChar char="à"/>
            </a:pPr>
            <a:r>
              <a:rPr lang="it-IT" sz="2400" dirty="0" smtClean="0">
                <a:sym typeface="Wingdings" pitchFamily="2" charset="2"/>
              </a:rPr>
              <a:t>eruzione </a:t>
            </a:r>
            <a:r>
              <a:rPr lang="it-IT" sz="2400" dirty="0" smtClean="0">
                <a:sym typeface="Wingdings" pitchFamily="2" charset="2"/>
              </a:rPr>
              <a:t>del Vesuvio, e gravissimo incendio che distrugge</a:t>
            </a:r>
            <a:r>
              <a:rPr lang="it-IT" sz="2400" baseline="0" dirty="0" smtClean="0">
                <a:sym typeface="Wingdings" pitchFamily="2" charset="2"/>
              </a:rPr>
              <a:t> metà della </a:t>
            </a:r>
            <a:r>
              <a:rPr lang="it-IT" sz="2400" baseline="0" dirty="0" smtClean="0">
                <a:sym typeface="Wingdings" pitchFamily="2" charset="2"/>
              </a:rPr>
              <a:t>città</a:t>
            </a:r>
          </a:p>
          <a:p>
            <a:pPr>
              <a:buFont typeface="Wingdings"/>
              <a:buNone/>
            </a:pPr>
            <a:r>
              <a:rPr lang="it-IT" sz="2400" baseline="0" dirty="0" smtClean="0">
                <a:sym typeface="Wingdings" pitchFamily="2" charset="2"/>
              </a:rPr>
              <a:t> </a:t>
            </a:r>
            <a:r>
              <a:rPr lang="it-IT" sz="2400" baseline="0" dirty="0" smtClean="0">
                <a:sym typeface="Wingdings" pitchFamily="2" charset="2"/>
              </a:rPr>
              <a:t>fonti insistono come Tito intervenne in entrambi i casi, nel caso del Vesuvio intervenne con propri </a:t>
            </a:r>
            <a:r>
              <a:rPr lang="it-IT" sz="2400" baseline="0" dirty="0" smtClean="0">
                <a:sym typeface="Wingdings" pitchFamily="2" charset="2"/>
              </a:rPr>
              <a:t>fondi, quindi Lo </a:t>
            </a:r>
            <a:r>
              <a:rPr lang="it-IT" sz="2400" baseline="0" dirty="0" smtClean="0">
                <a:sym typeface="Wingdings" pitchFamily="2" charset="2"/>
              </a:rPr>
              <a:t>stato non doveva soffrire per la catastrofe ma era all’imperatore che spettava tale sofferenza, questo gli assicurerà </a:t>
            </a:r>
            <a:r>
              <a:rPr lang="it-IT" sz="2400" baseline="0" dirty="0" smtClean="0">
                <a:sym typeface="Wingdings" pitchFamily="2" charset="2"/>
              </a:rPr>
              <a:t>la definizione di </a:t>
            </a:r>
            <a:r>
              <a:rPr lang="it-IT" sz="2400" baseline="0" dirty="0" smtClean="0">
                <a:sym typeface="Wingdings" pitchFamily="2" charset="2"/>
              </a:rPr>
              <a:t>delizia del genere umano </a:t>
            </a:r>
            <a:r>
              <a:rPr lang="it-IT" sz="2400" baseline="0" dirty="0" smtClean="0">
                <a:sym typeface="Wingdings" pitchFamily="2" charset="2"/>
              </a:rPr>
              <a:t>da </a:t>
            </a:r>
            <a:r>
              <a:rPr lang="it-IT" sz="2400" baseline="0" dirty="0" err="1" smtClean="0">
                <a:sym typeface="Wingdings" pitchFamily="2" charset="2"/>
              </a:rPr>
              <a:t>Svetonio</a:t>
            </a:r>
            <a:r>
              <a:rPr lang="it-IT" sz="2400" baseline="0" dirty="0" smtClean="0">
                <a:sym typeface="Wingdings" pitchFamily="2" charset="2"/>
              </a:rPr>
              <a:t>, storiografia del genere senatorio nei suoi riguardi è molto benevola perché c’è un atteggiamento favorevole </a:t>
            </a:r>
            <a:r>
              <a:rPr lang="it-IT" sz="2400" baseline="0" dirty="0" smtClean="0">
                <a:sym typeface="Wingdings" pitchFamily="2" charset="2"/>
              </a:rPr>
              <a:t>senato.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46</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Atteggiamento diverso a dispetto di Vespasiano e </a:t>
            </a:r>
            <a:r>
              <a:rPr lang="it-IT" sz="2000" dirty="0" smtClean="0"/>
              <a:t>Tito</a:t>
            </a:r>
            <a:r>
              <a:rPr lang="it-IT" sz="2000" dirty="0" smtClean="0"/>
              <a:t>, adotta uno stile di governo autocratico con varie </a:t>
            </a:r>
            <a:r>
              <a:rPr lang="it-IT" sz="2000" dirty="0" smtClean="0"/>
              <a:t>differenze,</a:t>
            </a:r>
            <a:r>
              <a:rPr lang="it-IT" sz="2000" baseline="0" dirty="0" smtClean="0"/>
              <a:t> è un </a:t>
            </a:r>
            <a:r>
              <a:rPr lang="it-IT" sz="2000" dirty="0" smtClean="0"/>
              <a:t>autocratico </a:t>
            </a:r>
            <a:r>
              <a:rPr lang="it-IT" sz="2000" dirty="0" smtClean="0"/>
              <a:t>tradizionalista,</a:t>
            </a:r>
            <a:r>
              <a:rPr lang="it-IT" sz="2000" baseline="0" dirty="0" smtClean="0"/>
              <a:t> impone uno stile parco dei suoi predecessori, dominus ac deus </a:t>
            </a:r>
            <a:r>
              <a:rPr lang="it-IT" sz="2000" baseline="0" dirty="0" smtClean="0"/>
              <a:t>cercante </a:t>
            </a:r>
            <a:r>
              <a:rPr lang="it-IT" sz="2000" baseline="0" dirty="0" smtClean="0"/>
              <a:t>una ratifica anche religiosa del suo </a:t>
            </a:r>
            <a:r>
              <a:rPr lang="it-IT" sz="2000" baseline="0" dirty="0" smtClean="0"/>
              <a:t>potere</a:t>
            </a:r>
          </a:p>
          <a:p>
            <a:pPr>
              <a:buFont typeface="Wingdings"/>
              <a:buChar char="à"/>
            </a:pPr>
            <a:r>
              <a:rPr lang="it-IT" sz="2000" baseline="0" dirty="0" smtClean="0">
                <a:sym typeface="Wingdings" pitchFamily="2" charset="2"/>
              </a:rPr>
              <a:t>assume </a:t>
            </a:r>
            <a:r>
              <a:rPr lang="it-IT" sz="2000" baseline="0" dirty="0" smtClean="0">
                <a:sym typeface="Wingdings" pitchFamily="2" charset="2"/>
              </a:rPr>
              <a:t>la censura </a:t>
            </a:r>
            <a:r>
              <a:rPr lang="it-IT" sz="2000" baseline="0" dirty="0" smtClean="0">
                <a:sym typeface="Wingdings" pitchFamily="2" charset="2"/>
              </a:rPr>
              <a:t>perpetua</a:t>
            </a:r>
            <a:r>
              <a:rPr lang="it-IT" sz="2000" baseline="0" dirty="0" smtClean="0">
                <a:sym typeface="Wingdings" pitchFamily="2" charset="2"/>
              </a:rPr>
              <a:t>, </a:t>
            </a:r>
            <a:r>
              <a:rPr lang="it-IT" sz="2000" baseline="0" dirty="0" smtClean="0">
                <a:sym typeface="Wingdings" pitchFamily="2" charset="2"/>
              </a:rPr>
              <a:t>in modo da avere il controllo </a:t>
            </a:r>
            <a:r>
              <a:rPr lang="it-IT" sz="2000" baseline="0" dirty="0" smtClean="0">
                <a:sym typeface="Wingdings" pitchFamily="2" charset="2"/>
              </a:rPr>
              <a:t>dei costumi e dei </a:t>
            </a:r>
            <a:r>
              <a:rPr lang="it-IT" sz="2000" baseline="0" dirty="0" err="1" smtClean="0">
                <a:sym typeface="Wingdings" pitchFamily="2" charset="2"/>
              </a:rPr>
              <a:t>mores</a:t>
            </a:r>
            <a:r>
              <a:rPr lang="it-IT" sz="2000" baseline="0" dirty="0" smtClean="0">
                <a:sym typeface="Wingdings" pitchFamily="2" charset="2"/>
              </a:rPr>
              <a:t> a differenza di Caligola e </a:t>
            </a:r>
            <a:r>
              <a:rPr lang="it-IT" sz="2000" baseline="0" dirty="0" smtClean="0">
                <a:sym typeface="Wingdings" pitchFamily="2" charset="2"/>
              </a:rPr>
              <a:t>Nerone</a:t>
            </a:r>
          </a:p>
          <a:p>
            <a:pPr>
              <a:buFont typeface="Wingdings"/>
              <a:buChar char="à"/>
            </a:pPr>
            <a:r>
              <a:rPr lang="it-IT" sz="2000" baseline="0" dirty="0" smtClean="0">
                <a:sym typeface="Wingdings" pitchFamily="2" charset="2"/>
              </a:rPr>
              <a:t>governo </a:t>
            </a:r>
            <a:r>
              <a:rPr lang="it-IT" sz="2000" baseline="0" dirty="0" smtClean="0">
                <a:sym typeface="Wingdings" pitchFamily="2" charset="2"/>
              </a:rPr>
              <a:t>fortemente autocratico, ma è anche fortemente </a:t>
            </a:r>
            <a:r>
              <a:rPr lang="it-IT" sz="2000" baseline="0" dirty="0" smtClean="0">
                <a:sym typeface="Wingdings" pitchFamily="2" charset="2"/>
              </a:rPr>
              <a:t>tradizionalista</a:t>
            </a:r>
          </a:p>
          <a:p>
            <a:pPr>
              <a:buFont typeface="Wingdings"/>
              <a:buNone/>
            </a:pPr>
            <a:r>
              <a:rPr lang="it-IT" sz="2000" baseline="0" dirty="0" smtClean="0">
                <a:sym typeface="Wingdings" pitchFamily="2" charset="2"/>
              </a:rPr>
              <a:t> </a:t>
            </a:r>
            <a:r>
              <a:rPr lang="it-IT" sz="2000" baseline="0" dirty="0" smtClean="0">
                <a:sym typeface="Wingdings" pitchFamily="2" charset="2"/>
              </a:rPr>
              <a:t>monete che alludono alla sua censura perpetua</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47</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10000"/>
          </a:bodyPr>
          <a:lstStyle/>
          <a:p>
            <a:r>
              <a:rPr lang="it-IT" sz="2400" dirty="0" smtClean="0"/>
              <a:t>Sul piano amministrativo </a:t>
            </a:r>
            <a:r>
              <a:rPr lang="it-IT" sz="2400" dirty="0" smtClean="0"/>
              <a:t>Domiziano è</a:t>
            </a:r>
            <a:r>
              <a:rPr lang="it-IT" sz="2400" baseline="0" dirty="0" smtClean="0"/>
              <a:t> un </a:t>
            </a:r>
            <a:r>
              <a:rPr lang="it-IT" sz="2400" dirty="0" smtClean="0"/>
              <a:t>accorto </a:t>
            </a:r>
            <a:r>
              <a:rPr lang="it-IT" sz="2400" dirty="0" smtClean="0"/>
              <a:t>e attento e abile amministratore; riprendendo e sviluppando provvedimenti già sviluppati da Claudio, aumenta</a:t>
            </a:r>
            <a:r>
              <a:rPr lang="it-IT" sz="2400" baseline="0" dirty="0" smtClean="0"/>
              <a:t> i posti della burocrazia e all’amministrazione con una differenza rispetto a Claudio, elimina liberti imperiali e li sostituisce con procuratori di rango equestre; blocca la </a:t>
            </a:r>
            <a:r>
              <a:rPr lang="it-IT" sz="2400" baseline="0" dirty="0" err="1" smtClean="0"/>
              <a:t>riduzioe</a:t>
            </a:r>
            <a:r>
              <a:rPr lang="it-IT" sz="2400" baseline="0" dirty="0" smtClean="0"/>
              <a:t> del fino della moneta d’argento nel </a:t>
            </a:r>
            <a:r>
              <a:rPr lang="it-IT" sz="2400" baseline="0" dirty="0" err="1" smtClean="0"/>
              <a:t>denarius</a:t>
            </a:r>
            <a:r>
              <a:rPr lang="it-IT" sz="2400" baseline="0" dirty="0" smtClean="0"/>
              <a:t> finalizzata alla coniazione e allo sviluppo della massa monetaria, ora percepito anche dei consumatori di fenomeni inflazionistici, riporta il </a:t>
            </a:r>
            <a:r>
              <a:rPr lang="it-IT" sz="2400" baseline="0" dirty="0" err="1" smtClean="0"/>
              <a:t>denarius</a:t>
            </a:r>
            <a:r>
              <a:rPr lang="it-IT" sz="2400" baseline="0" dirty="0" smtClean="0"/>
              <a:t> ai livelli </a:t>
            </a:r>
            <a:r>
              <a:rPr lang="it-IT" sz="2400" baseline="0" dirty="0" smtClean="0"/>
              <a:t>neroniani</a:t>
            </a:r>
          </a:p>
          <a:p>
            <a:r>
              <a:rPr lang="it-IT" sz="2400" baseline="0" dirty="0" smtClean="0">
                <a:sym typeface="Wingdings" pitchFamily="2" charset="2"/>
              </a:rPr>
              <a:t> </a:t>
            </a:r>
            <a:r>
              <a:rPr lang="it-IT" sz="2400" baseline="0" dirty="0" smtClean="0">
                <a:sym typeface="Wingdings" pitchFamily="2" charset="2"/>
              </a:rPr>
              <a:t>aumento di un 1/3 alle truppe già fissato da Augusto in 225 denari portato a 300 gli garantisce un certo favore da parte delle truppe</a:t>
            </a:r>
          </a:p>
          <a:p>
            <a:r>
              <a:rPr lang="it-IT" sz="2400" baseline="0" dirty="0" smtClean="0">
                <a:sym typeface="Wingdings" pitchFamily="2" charset="2"/>
              </a:rPr>
              <a:t>Provvedimento il cui fine è ancora discusso in </a:t>
            </a:r>
            <a:r>
              <a:rPr lang="it-IT" sz="2400" baseline="0" dirty="0" smtClean="0">
                <a:sym typeface="Wingdings" pitchFamily="2" charset="2"/>
              </a:rPr>
              <a:t>ambito economico:</a:t>
            </a:r>
          </a:p>
          <a:p>
            <a:pPr>
              <a:buFont typeface="Wingdings"/>
              <a:buChar char="à"/>
            </a:pPr>
            <a:r>
              <a:rPr lang="it-IT" sz="2400" baseline="0" dirty="0" smtClean="0">
                <a:sym typeface="Wingdings" pitchFamily="2" charset="2"/>
              </a:rPr>
              <a:t>vieta </a:t>
            </a:r>
            <a:r>
              <a:rPr lang="it-IT" sz="2400" baseline="0" dirty="0" smtClean="0">
                <a:sym typeface="Wingdings" pitchFamily="2" charset="2"/>
              </a:rPr>
              <a:t>l’incremento delle superfici coltivata a viti o a vigneto </a:t>
            </a:r>
            <a:r>
              <a:rPr lang="it-IT" sz="2400" baseline="0" dirty="0" smtClean="0">
                <a:sym typeface="Wingdings" pitchFamily="2" charset="2"/>
              </a:rPr>
              <a:t>in Italia e </a:t>
            </a:r>
            <a:r>
              <a:rPr lang="it-IT" sz="2400" baseline="0" dirty="0" smtClean="0">
                <a:sym typeface="Wingdings" pitchFamily="2" charset="2"/>
              </a:rPr>
              <a:t>ordina nelle provincie la distruzione della metà dei vigneti </a:t>
            </a:r>
            <a:r>
              <a:rPr lang="it-IT" sz="2400" baseline="0" dirty="0" smtClean="0">
                <a:sym typeface="Wingdings" pitchFamily="2" charset="2"/>
              </a:rPr>
              <a:t>esistenti, provvedimento </a:t>
            </a:r>
            <a:r>
              <a:rPr lang="it-IT" sz="2400" baseline="0" dirty="0" smtClean="0">
                <a:sym typeface="Wingdings" pitchFamily="2" charset="2"/>
              </a:rPr>
              <a:t>che non ha avuto seguito, </a:t>
            </a:r>
            <a:r>
              <a:rPr lang="it-IT" sz="2400" baseline="0" dirty="0" smtClean="0">
                <a:sym typeface="Wingdings" pitchFamily="2" charset="2"/>
              </a:rPr>
              <a:t>oggi si </a:t>
            </a:r>
            <a:r>
              <a:rPr lang="it-IT" sz="2400" baseline="0" dirty="0" smtClean="0">
                <a:sym typeface="Wingdings" pitchFamily="2" charset="2"/>
              </a:rPr>
              <a:t>cerca di capire le </a:t>
            </a:r>
            <a:r>
              <a:rPr lang="it-IT" sz="2400" baseline="0" dirty="0" smtClean="0">
                <a:sym typeface="Wingdings" pitchFamily="2" charset="2"/>
              </a:rPr>
              <a:t>motivazioni</a:t>
            </a:r>
          </a:p>
          <a:p>
            <a:pPr>
              <a:buFont typeface="Wingdings"/>
              <a:buChar char="à"/>
            </a:pPr>
            <a:r>
              <a:rPr lang="it-IT" sz="2400" baseline="0" dirty="0" smtClean="0">
                <a:sym typeface="Wingdings" pitchFamily="2" charset="2"/>
              </a:rPr>
              <a:t>(</a:t>
            </a:r>
            <a:r>
              <a:rPr lang="it-IT" sz="2400" baseline="0" dirty="0" smtClean="0">
                <a:sym typeface="Wingdings" pitchFamily="2" charset="2"/>
              </a:rPr>
              <a:t>non gli piace il vino, una risposta data una possibile ragione risiede negli effetti dell’eruzione del 79, salta tutta la produzione vinicola </a:t>
            </a:r>
            <a:r>
              <a:rPr lang="it-IT" sz="2400" baseline="0" dirty="0" err="1" smtClean="0">
                <a:sym typeface="Wingdings" pitchFamily="2" charset="2"/>
              </a:rPr>
              <a:t>nocera</a:t>
            </a:r>
            <a:r>
              <a:rPr lang="it-IT" sz="2400" baseline="0" dirty="0" smtClean="0">
                <a:sym typeface="Wingdings" pitchFamily="2" charset="2"/>
              </a:rPr>
              <a:t> </a:t>
            </a:r>
            <a:r>
              <a:rPr lang="it-IT" sz="2400" baseline="0" dirty="0" err="1" smtClean="0">
                <a:sym typeface="Wingdings" pitchFamily="2" charset="2"/>
              </a:rPr>
              <a:t>sarnense</a:t>
            </a:r>
            <a:r>
              <a:rPr lang="it-IT" sz="2400" baseline="0" dirty="0" smtClean="0">
                <a:sym typeface="Wingdings" pitchFamily="2" charset="2"/>
              </a:rPr>
              <a:t>) buona parte del vino consumato a Roma sia stato prodotto nella zona vesuviana produceva un vino non di altissima qualità, di consumo e di battaglia; con la scomparsa delle viti vesuviane si sarebbe determinata una carenza di vino, cosi da riempire i vuoti di mercati </a:t>
            </a:r>
            <a:r>
              <a:rPr lang="it-IT" sz="2400" baseline="0" dirty="0" smtClean="0">
                <a:sym typeface="Wingdings" pitchFamily="2" charset="2"/>
              </a:rPr>
              <a:t>impiantando </a:t>
            </a:r>
            <a:r>
              <a:rPr lang="it-IT" sz="2400" baseline="0" dirty="0" smtClean="0">
                <a:sym typeface="Wingdings" pitchFamily="2" charset="2"/>
              </a:rPr>
              <a:t>vini in grossa quantità, fino a giungere a una </a:t>
            </a:r>
            <a:r>
              <a:rPr lang="it-IT" sz="2400" baseline="0" dirty="0" err="1" smtClean="0">
                <a:sym typeface="Wingdings" pitchFamily="2" charset="2"/>
              </a:rPr>
              <a:t>sovraproduzione</a:t>
            </a:r>
            <a:r>
              <a:rPr lang="it-IT" sz="2400" baseline="0" dirty="0" smtClean="0">
                <a:sym typeface="Wingdings" pitchFamily="2" charset="2"/>
              </a:rPr>
              <a:t> </a:t>
            </a:r>
            <a:r>
              <a:rPr lang="it-IT" sz="2400" baseline="0" dirty="0" smtClean="0">
                <a:sym typeface="Wingdings" pitchFamily="2" charset="2"/>
              </a:rPr>
              <a:t>pertanto </a:t>
            </a:r>
            <a:r>
              <a:rPr lang="it-IT" sz="2400" baseline="0" dirty="0" smtClean="0">
                <a:sym typeface="Wingdings" pitchFamily="2" charset="2"/>
              </a:rPr>
              <a:t>la soluzione </a:t>
            </a:r>
            <a:r>
              <a:rPr lang="it-IT" sz="2400" baseline="0" dirty="0" smtClean="0">
                <a:sym typeface="Wingdings" pitchFamily="2" charset="2"/>
              </a:rPr>
              <a:t>di impedire ulteriori impianti </a:t>
            </a:r>
            <a:r>
              <a:rPr lang="it-IT" sz="2400" baseline="0" dirty="0" smtClean="0">
                <a:sym typeface="Wingdings" pitchFamily="2" charset="2"/>
              </a:rPr>
              <a:t>nelle </a:t>
            </a:r>
            <a:r>
              <a:rPr lang="it-IT" sz="2400" baseline="0" dirty="0" smtClean="0">
                <a:sym typeface="Wingdings" pitchFamily="2" charset="2"/>
              </a:rPr>
              <a:t>provincie però non avrà </a:t>
            </a:r>
            <a:r>
              <a:rPr lang="it-IT" sz="2400" baseline="0" dirty="0" smtClean="0">
                <a:sym typeface="Wingdings" pitchFamily="2" charset="2"/>
              </a:rPr>
              <a:t>seguito</a:t>
            </a:r>
          </a:p>
          <a:p>
            <a:pPr>
              <a:buFont typeface="Wingdings"/>
              <a:buNone/>
            </a:pPr>
            <a:r>
              <a:rPr lang="it-IT" sz="2400" baseline="0" dirty="0" smtClean="0">
                <a:sym typeface="Wingdings" pitchFamily="2" charset="2"/>
              </a:rPr>
              <a:t> </a:t>
            </a:r>
            <a:r>
              <a:rPr lang="it-IT" sz="2400" baseline="0" dirty="0" smtClean="0">
                <a:sym typeface="Wingdings" pitchFamily="2" charset="2"/>
              </a:rPr>
              <a:t>provvedimento per fortuna dei bevitori</a:t>
            </a:r>
          </a:p>
          <a:p>
            <a:r>
              <a:rPr lang="it-IT" sz="2400" baseline="0" dirty="0" smtClean="0">
                <a:sym typeface="Wingdings" pitchFamily="2" charset="2"/>
              </a:rPr>
              <a:t>Politica </a:t>
            </a:r>
            <a:r>
              <a:rPr lang="it-IT" sz="2400" baseline="0" dirty="0" smtClean="0">
                <a:sym typeface="Wingdings" pitchFamily="2" charset="2"/>
              </a:rPr>
              <a:t>economica</a:t>
            </a:r>
          </a:p>
          <a:p>
            <a:pPr>
              <a:buFont typeface="Wingdings"/>
              <a:buChar char="à"/>
            </a:pPr>
            <a:r>
              <a:rPr lang="it-IT" sz="2400" baseline="0" dirty="0" smtClean="0">
                <a:sym typeface="Wingdings" pitchFamily="2" charset="2"/>
              </a:rPr>
              <a:t>intensa </a:t>
            </a:r>
            <a:r>
              <a:rPr lang="it-IT" sz="2400" baseline="0" dirty="0" smtClean="0">
                <a:sym typeface="Wingdings" pitchFamily="2" charset="2"/>
              </a:rPr>
              <a:t>attività di opere pubbliche promosse nella capitale, opere avviate dal padre e dal fratello avviandone di nuove: moneta d’argento nella provincia d’Asia </a:t>
            </a:r>
            <a:r>
              <a:rPr lang="it-IT" sz="2400" baseline="0" dirty="0" err="1" smtClean="0">
                <a:sym typeface="Wingdings" pitchFamily="2" charset="2"/>
              </a:rPr>
              <a:t>cistoforo</a:t>
            </a:r>
            <a:r>
              <a:rPr lang="it-IT" sz="2400" baseline="0" dirty="0" smtClean="0">
                <a:sym typeface="Wingdings" pitchFamily="2" charset="2"/>
              </a:rPr>
              <a:t> di Efeso </a:t>
            </a:r>
            <a:r>
              <a:rPr lang="it-IT" sz="2400" baseline="0" dirty="0" err="1" smtClean="0">
                <a:sym typeface="Wingdings" pitchFamily="2" charset="2"/>
              </a:rPr>
              <a:t>Capit</a:t>
            </a:r>
            <a:r>
              <a:rPr lang="it-IT" sz="2400" baseline="0" dirty="0" smtClean="0">
                <a:sym typeface="Wingdings" pitchFamily="2" charset="2"/>
              </a:rPr>
              <a:t> </a:t>
            </a:r>
            <a:r>
              <a:rPr lang="it-IT" sz="2400" baseline="0" dirty="0" err="1" smtClean="0">
                <a:sym typeface="Wingdings" pitchFamily="2" charset="2"/>
              </a:rPr>
              <a:t>Capitulum</a:t>
            </a:r>
            <a:r>
              <a:rPr lang="it-IT" sz="2400" baseline="0" dirty="0" smtClean="0">
                <a:sym typeface="Wingdings" pitchFamily="2" charset="2"/>
              </a:rPr>
              <a:t> </a:t>
            </a:r>
            <a:r>
              <a:rPr lang="it-IT" sz="2400" baseline="0" dirty="0" err="1" smtClean="0">
                <a:sym typeface="Wingdings" pitchFamily="2" charset="2"/>
              </a:rPr>
              <a:t>restitutuum</a:t>
            </a:r>
            <a:r>
              <a:rPr lang="it-IT" sz="2400" baseline="0" dirty="0" smtClean="0">
                <a:sym typeface="Wingdings" pitchFamily="2" charset="2"/>
              </a:rPr>
              <a:t> </a:t>
            </a:r>
            <a:r>
              <a:rPr lang="it-IT" sz="2400" baseline="0" dirty="0" err="1" smtClean="0">
                <a:sym typeface="Wingdings" pitchFamily="2" charset="2"/>
              </a:rPr>
              <a:t>capitolio</a:t>
            </a:r>
            <a:r>
              <a:rPr lang="it-IT" sz="2400" baseline="0" dirty="0" smtClean="0">
                <a:sym typeface="Wingdings" pitchFamily="2" charset="2"/>
              </a:rPr>
              <a:t> distrutto </a:t>
            </a:r>
            <a:r>
              <a:rPr lang="it-IT" sz="2400" baseline="0" dirty="0" smtClean="0">
                <a:sym typeface="Wingdings" pitchFamily="2" charset="2"/>
              </a:rPr>
              <a:t>nell’incendio </a:t>
            </a:r>
            <a:r>
              <a:rPr lang="it-IT" sz="2400" baseline="0" dirty="0" smtClean="0">
                <a:sym typeface="Wingdings" pitchFamily="2" charset="2"/>
              </a:rPr>
              <a:t>ora ne cura il </a:t>
            </a:r>
            <a:r>
              <a:rPr lang="it-IT" sz="2400" baseline="0" dirty="0" err="1" smtClean="0">
                <a:sym typeface="Wingdings" pitchFamily="2" charset="2"/>
              </a:rPr>
              <a:t>restuaro</a:t>
            </a:r>
            <a:endParaRPr lang="it-IT" sz="2400" baseline="0" dirty="0" smtClean="0">
              <a:sym typeface="Wingdings" pitchFamily="2" charset="2"/>
            </a:endParaRPr>
          </a:p>
          <a:p>
            <a:pPr>
              <a:buFont typeface="Wingdings"/>
              <a:buChar char="à"/>
            </a:pPr>
            <a:r>
              <a:rPr lang="it-IT" sz="2400" baseline="0" dirty="0" smtClean="0">
                <a:sym typeface="Wingdings" pitchFamily="2" charset="2"/>
              </a:rPr>
              <a:t>per </a:t>
            </a:r>
            <a:r>
              <a:rPr lang="it-IT" sz="2400" baseline="0" dirty="0" err="1" smtClean="0">
                <a:sym typeface="Wingdings" pitchFamily="2" charset="2"/>
              </a:rPr>
              <a:t>Svetonio</a:t>
            </a:r>
            <a:r>
              <a:rPr lang="it-IT" sz="2400" baseline="0" dirty="0" smtClean="0">
                <a:sym typeface="Wingdings" pitchFamily="2" charset="2"/>
              </a:rPr>
              <a:t> ricostruzione </a:t>
            </a:r>
            <a:r>
              <a:rPr lang="it-IT" sz="2400" baseline="0" dirty="0" smtClean="0">
                <a:sym typeface="Wingdings" pitchFamily="2" charset="2"/>
              </a:rPr>
              <a:t>capitolo</a:t>
            </a:r>
            <a:r>
              <a:rPr lang="it-IT" sz="2400" baseline="0" dirty="0" smtClean="0">
                <a:sym typeface="Wingdings" pitchFamily="2" charset="2"/>
              </a:rPr>
              <a:t>, aggiunse il suo titolo senza la memoria del suo </a:t>
            </a:r>
            <a:r>
              <a:rPr lang="it-IT" sz="2400" baseline="0" dirty="0" smtClean="0">
                <a:sym typeface="Wingdings" pitchFamily="2" charset="2"/>
              </a:rPr>
              <a:t>predecessore, </a:t>
            </a:r>
            <a:r>
              <a:rPr lang="it-IT" sz="2400" baseline="0" dirty="0" smtClean="0">
                <a:sym typeface="Wingdings" pitchFamily="2" charset="2"/>
              </a:rPr>
              <a:t>stadio e un teatro attuale piazza Navona, con una presa aerea con uno stadio costruito da </a:t>
            </a:r>
            <a:r>
              <a:rPr lang="it-IT" sz="2400" baseline="0" dirty="0" smtClean="0">
                <a:sym typeface="Wingdings" pitchFamily="2" charset="2"/>
              </a:rPr>
              <a:t>Domiziano</a:t>
            </a:r>
          </a:p>
          <a:p>
            <a:pPr>
              <a:buFont typeface="Wingdings"/>
              <a:buNone/>
            </a:pPr>
            <a:r>
              <a:rPr lang="it-IT" sz="2400" baseline="0" dirty="0" smtClean="0">
                <a:sym typeface="Wingdings" pitchFamily="2" charset="2"/>
              </a:rPr>
              <a:t> </a:t>
            </a:r>
            <a:r>
              <a:rPr lang="it-IT" sz="2400" baseline="0" dirty="0" smtClean="0">
                <a:sym typeface="Wingdings" pitchFamily="2" charset="2"/>
              </a:rPr>
              <a:t>Stadio piazza Navona, stadio di Domiziano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48</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Domiziano</a:t>
            </a:r>
            <a:r>
              <a:rPr lang="it-IT" sz="2000" baseline="0" dirty="0" smtClean="0"/>
              <a:t> compie una s</a:t>
            </a:r>
            <a:r>
              <a:rPr lang="it-IT" sz="2000" dirty="0" smtClean="0"/>
              <a:t>erie </a:t>
            </a:r>
            <a:r>
              <a:rPr lang="it-IT" sz="2000" dirty="0" smtClean="0"/>
              <a:t>di spedizioni lungo il </a:t>
            </a:r>
            <a:r>
              <a:rPr lang="it-IT" sz="2000" dirty="0" err="1" smtClean="0"/>
              <a:t>limes</a:t>
            </a:r>
            <a:r>
              <a:rPr lang="it-IT" sz="2000" dirty="0" smtClean="0"/>
              <a:t> </a:t>
            </a:r>
            <a:r>
              <a:rPr lang="it-IT" sz="2000" dirty="0" smtClean="0"/>
              <a:t>romano</a:t>
            </a:r>
          </a:p>
          <a:p>
            <a:pPr>
              <a:buFont typeface="Wingdings"/>
              <a:buChar char="à"/>
            </a:pPr>
            <a:r>
              <a:rPr lang="it-IT" sz="2000" dirty="0" smtClean="0">
                <a:sym typeface="Wingdings" pitchFamily="2" charset="2"/>
              </a:rPr>
              <a:t>Lungo</a:t>
            </a:r>
            <a:r>
              <a:rPr lang="it-IT" sz="2000" baseline="0" dirty="0" smtClean="0">
                <a:sym typeface="Wingdings" pitchFamily="2" charset="2"/>
              </a:rPr>
              <a:t> il </a:t>
            </a:r>
            <a:r>
              <a:rPr lang="it-IT" sz="2000" dirty="0" smtClean="0">
                <a:sym typeface="Wingdings" pitchFamily="2" charset="2"/>
              </a:rPr>
              <a:t>corso </a:t>
            </a:r>
            <a:r>
              <a:rPr lang="it-IT" sz="2000" dirty="0" smtClean="0">
                <a:sym typeface="Wingdings" pitchFamily="2" charset="2"/>
              </a:rPr>
              <a:t>del </a:t>
            </a:r>
            <a:r>
              <a:rPr lang="it-IT" sz="2000" dirty="0" err="1" smtClean="0">
                <a:sym typeface="Wingdings" pitchFamily="2" charset="2"/>
              </a:rPr>
              <a:t>Renoo</a:t>
            </a:r>
            <a:r>
              <a:rPr lang="it-IT" sz="2000" dirty="0" smtClean="0">
                <a:sym typeface="Wingdings" pitchFamily="2" charset="2"/>
              </a:rPr>
              <a:t> </a:t>
            </a:r>
            <a:r>
              <a:rPr lang="it-IT" sz="2000" dirty="0" smtClean="0">
                <a:sym typeface="Wingdings" pitchFamily="2" charset="2"/>
              </a:rPr>
              <a:t>e del Danubio, </a:t>
            </a:r>
            <a:r>
              <a:rPr lang="it-IT" sz="2000" dirty="0" smtClean="0">
                <a:sym typeface="Wingdings" pitchFamily="2" charset="2"/>
              </a:rPr>
              <a:t>per queste imprese </a:t>
            </a:r>
            <a:r>
              <a:rPr lang="it-IT" sz="2000" dirty="0" smtClean="0">
                <a:sym typeface="Wingdings" pitchFamily="2" charset="2"/>
              </a:rPr>
              <a:t>belliche </a:t>
            </a:r>
            <a:r>
              <a:rPr lang="it-IT" sz="2000" dirty="0" smtClean="0">
                <a:sym typeface="Wingdings" pitchFamily="2" charset="2"/>
              </a:rPr>
              <a:t>ottiene il titolo </a:t>
            </a:r>
            <a:r>
              <a:rPr lang="it-IT" sz="2000" dirty="0" smtClean="0">
                <a:sym typeface="Wingdings" pitchFamily="2" charset="2"/>
              </a:rPr>
              <a:t>onorifico del </a:t>
            </a:r>
            <a:r>
              <a:rPr lang="it-IT" sz="2000" dirty="0" err="1" smtClean="0">
                <a:sym typeface="Wingdings" pitchFamily="2" charset="2"/>
              </a:rPr>
              <a:t>Germanicus</a:t>
            </a:r>
            <a:r>
              <a:rPr lang="it-IT" sz="2000" baseline="0" dirty="0" smtClean="0">
                <a:sym typeface="Wingdings" pitchFamily="2" charset="2"/>
              </a:rPr>
              <a:t>; </a:t>
            </a:r>
          </a:p>
          <a:p>
            <a:pPr>
              <a:buFont typeface="Wingdings"/>
              <a:buChar char="à"/>
            </a:pPr>
            <a:r>
              <a:rPr lang="it-IT" sz="2000" baseline="0" dirty="0" smtClean="0">
                <a:sym typeface="Wingdings" pitchFamily="2" charset="2"/>
              </a:rPr>
              <a:t>moneta </a:t>
            </a:r>
            <a:r>
              <a:rPr lang="it-IT" sz="2000" baseline="0" dirty="0" err="1" smtClean="0">
                <a:sym typeface="Wingdings" pitchFamily="2" charset="2"/>
              </a:rPr>
              <a:t>dell</a:t>
            </a:r>
            <a:r>
              <a:rPr lang="it-IT" sz="2000" baseline="0" dirty="0" smtClean="0">
                <a:sym typeface="Wingdings" pitchFamily="2" charset="2"/>
              </a:rPr>
              <a:t> 88 </a:t>
            </a:r>
            <a:r>
              <a:rPr lang="it-IT" sz="2000" baseline="0" dirty="0" smtClean="0">
                <a:sym typeface="Wingdings" pitchFamily="2" charset="2"/>
              </a:rPr>
              <a:t>mostra  questo </a:t>
            </a:r>
            <a:r>
              <a:rPr lang="it-IT" sz="2000" baseline="0" dirty="0" smtClean="0">
                <a:sym typeface="Wingdings" pitchFamily="2" charset="2"/>
              </a:rPr>
              <a:t>seduto piangente </a:t>
            </a:r>
            <a:r>
              <a:rPr lang="it-IT" sz="2000" baseline="0" dirty="0" smtClean="0">
                <a:sym typeface="Wingdings" pitchFamily="2" charset="2"/>
              </a:rPr>
              <a:t>come </a:t>
            </a:r>
            <a:r>
              <a:rPr lang="it-IT" sz="2000" baseline="0" dirty="0" smtClean="0">
                <a:sym typeface="Wingdings" pitchFamily="2" charset="2"/>
              </a:rPr>
              <a:t>la personificazione del Reno; tenta anche una campagna contro il regno di </a:t>
            </a:r>
            <a:r>
              <a:rPr lang="it-IT" sz="2000" baseline="0" dirty="0" smtClean="0">
                <a:sym typeface="Wingdings" pitchFamily="2" charset="2"/>
              </a:rPr>
              <a:t>Daci, che </a:t>
            </a:r>
            <a:r>
              <a:rPr lang="it-IT" sz="2000" baseline="0" dirty="0" smtClean="0">
                <a:sym typeface="Wingdings" pitchFamily="2" charset="2"/>
              </a:rPr>
              <a:t>avevano invaso la provincia di </a:t>
            </a:r>
            <a:r>
              <a:rPr lang="it-IT" sz="2000" baseline="0" dirty="0" err="1" smtClean="0">
                <a:sym typeface="Wingdings" pitchFamily="2" charset="2"/>
              </a:rPr>
              <a:t>Mesia</a:t>
            </a:r>
            <a:r>
              <a:rPr lang="it-IT" sz="2000" baseline="0" dirty="0" smtClean="0">
                <a:sym typeface="Wingdings" pitchFamily="2" charset="2"/>
              </a:rPr>
              <a:t>, </a:t>
            </a:r>
            <a:r>
              <a:rPr lang="it-IT" sz="2000" baseline="0" dirty="0" smtClean="0">
                <a:sym typeface="Wingdings" pitchFamily="2" charset="2"/>
              </a:rPr>
              <a:t>un prima risposta </a:t>
            </a:r>
            <a:r>
              <a:rPr lang="it-IT" sz="2000" baseline="0" dirty="0" smtClean="0">
                <a:sym typeface="Wingdings" pitchFamily="2" charset="2"/>
              </a:rPr>
              <a:t>romana </a:t>
            </a:r>
            <a:r>
              <a:rPr lang="it-IT" sz="2000" baseline="0" dirty="0" smtClean="0">
                <a:sym typeface="Wingdings" pitchFamily="2" charset="2"/>
              </a:rPr>
              <a:t>vede sconfitta </a:t>
            </a:r>
            <a:r>
              <a:rPr lang="it-IT" sz="2000" baseline="0" dirty="0" smtClean="0">
                <a:sym typeface="Wingdings" pitchFamily="2" charset="2"/>
              </a:rPr>
              <a:t>contro i Daci </a:t>
            </a:r>
            <a:r>
              <a:rPr lang="it-IT" sz="2000" baseline="0" dirty="0" smtClean="0">
                <a:sym typeface="Wingdings" pitchFamily="2" charset="2"/>
              </a:rPr>
              <a:t>89; poi </a:t>
            </a:r>
            <a:r>
              <a:rPr lang="it-IT" sz="2000" baseline="0" dirty="0" smtClean="0">
                <a:sym typeface="Wingdings" pitchFamily="2" charset="2"/>
              </a:rPr>
              <a:t>si arriva a una </a:t>
            </a:r>
            <a:r>
              <a:rPr lang="it-IT" sz="2000" baseline="0" dirty="0" smtClean="0">
                <a:sym typeface="Wingdings" pitchFamily="2" charset="2"/>
              </a:rPr>
              <a:t>pace dove </a:t>
            </a:r>
            <a:r>
              <a:rPr lang="it-IT" sz="2000" baseline="0" dirty="0" smtClean="0">
                <a:sym typeface="Wingdings" pitchFamily="2" charset="2"/>
              </a:rPr>
              <a:t>Romani versano un’indennità a </a:t>
            </a:r>
            <a:r>
              <a:rPr lang="it-IT" sz="2000" baseline="0" dirty="0" err="1" smtClean="0">
                <a:sym typeface="Wingdings" pitchFamily="2" charset="2"/>
              </a:rPr>
              <a:t>Decebalo</a:t>
            </a:r>
            <a:r>
              <a:rPr lang="it-IT" sz="2000" baseline="0" dirty="0" smtClean="0">
                <a:sym typeface="Wingdings" pitchFamily="2" charset="2"/>
              </a:rPr>
              <a:t> non era una sconfitta alla base di tutto questo c’è un calcolo </a:t>
            </a:r>
            <a:r>
              <a:rPr lang="it-IT" sz="2000" baseline="0" dirty="0" smtClean="0">
                <a:sym typeface="Wingdings" pitchFamily="2" charset="2"/>
              </a:rPr>
              <a:t>economico, infatti l’uso </a:t>
            </a:r>
            <a:r>
              <a:rPr lang="it-IT" sz="2000" baseline="0" dirty="0" smtClean="0">
                <a:sym typeface="Wingdings" pitchFamily="2" charset="2"/>
              </a:rPr>
              <a:t>dell’indennità versata a </a:t>
            </a:r>
            <a:r>
              <a:rPr lang="it-IT" sz="2000" baseline="0" dirty="0" err="1" smtClean="0">
                <a:sym typeface="Wingdings" pitchFamily="2" charset="2"/>
              </a:rPr>
              <a:t>Decebalo</a:t>
            </a:r>
            <a:r>
              <a:rPr lang="it-IT" sz="2000" baseline="0" dirty="0" smtClean="0">
                <a:sym typeface="Wingdings" pitchFamily="2" charset="2"/>
              </a:rPr>
              <a:t>, </a:t>
            </a:r>
            <a:r>
              <a:rPr lang="it-IT" sz="2000" baseline="0" dirty="0" smtClean="0">
                <a:sym typeface="Wingdings" pitchFamily="2" charset="2"/>
              </a:rPr>
              <a:t>era un uso </a:t>
            </a:r>
            <a:r>
              <a:rPr lang="it-IT" sz="2000" baseline="0" dirty="0" smtClean="0">
                <a:sym typeface="Wingdings" pitchFamily="2" charset="2"/>
              </a:rPr>
              <a:t>abbastanza diffuso piuttosto che ricevere danni o impegnarsi in una occupazione fissa e continuativa e i suoi costi esosi era preferibile versare un indennità, la provincializzazione della Dacia </a:t>
            </a:r>
            <a:r>
              <a:rPr lang="it-IT" sz="2000" baseline="0" dirty="0" smtClean="0">
                <a:sym typeface="Wingdings" pitchFamily="2" charset="2"/>
              </a:rPr>
              <a:t>non avviene perché considerata </a:t>
            </a:r>
            <a:r>
              <a:rPr lang="it-IT" sz="2000" baseline="0" dirty="0" smtClean="0">
                <a:sym typeface="Wingdings" pitchFamily="2" charset="2"/>
              </a:rPr>
              <a:t>poco conveniente con problemi sul piano strategico, la frontiera </a:t>
            </a:r>
            <a:r>
              <a:rPr lang="it-IT" sz="2000" baseline="0" dirty="0" smtClean="0">
                <a:sym typeface="Wingdings" pitchFamily="2" charset="2"/>
              </a:rPr>
              <a:t>era esterna oltre </a:t>
            </a:r>
            <a:r>
              <a:rPr lang="it-IT" sz="2000" baseline="0" dirty="0" smtClean="0">
                <a:sym typeface="Wingdings" pitchFamily="2" charset="2"/>
              </a:rPr>
              <a:t>il Danubio </a:t>
            </a:r>
            <a:r>
              <a:rPr lang="it-IT" sz="2000" baseline="0" dirty="0" smtClean="0">
                <a:sym typeface="Wingdings" pitchFamily="2" charset="2"/>
              </a:rPr>
              <a:t>e </a:t>
            </a:r>
            <a:r>
              <a:rPr lang="it-IT" sz="2000" baseline="0" dirty="0" smtClean="0">
                <a:sym typeface="Wingdings" pitchFamily="2" charset="2"/>
              </a:rPr>
              <a:t>doveva essere </a:t>
            </a:r>
            <a:r>
              <a:rPr lang="it-IT" sz="2000" baseline="0" dirty="0" err="1" smtClean="0">
                <a:sym typeface="Wingdings" pitchFamily="2" charset="2"/>
              </a:rPr>
              <a:t>presiediata</a:t>
            </a:r>
            <a:r>
              <a:rPr lang="it-IT" sz="2000" baseline="0" dirty="0" smtClean="0">
                <a:sym typeface="Wingdings" pitchFamily="2" charset="2"/>
              </a:rPr>
              <a:t> </a:t>
            </a:r>
            <a:r>
              <a:rPr lang="it-IT" sz="2000" baseline="0" dirty="0" smtClean="0">
                <a:sym typeface="Wingdings" pitchFamily="2" charset="2"/>
              </a:rPr>
              <a:t>da </a:t>
            </a:r>
            <a:r>
              <a:rPr lang="it-IT" sz="2000" baseline="0" dirty="0" smtClean="0">
                <a:sym typeface="Wingdings" pitchFamily="2" charset="2"/>
              </a:rPr>
              <a:t>truppe</a:t>
            </a:r>
          </a:p>
          <a:p>
            <a:pPr>
              <a:buFont typeface="Wingdings"/>
              <a:buNone/>
            </a:pPr>
            <a:r>
              <a:rPr lang="it-IT" sz="2000" baseline="0" dirty="0" smtClean="0">
                <a:sym typeface="Wingdings" pitchFamily="2" charset="2"/>
              </a:rPr>
              <a:t>l’occupazione della Dacia implicava una </a:t>
            </a:r>
            <a:r>
              <a:rPr lang="it-IT" sz="2000" baseline="0" dirty="0" smtClean="0">
                <a:sym typeface="Wingdings" pitchFamily="2" charset="2"/>
              </a:rPr>
              <a:t>certa presenza di legionari </a:t>
            </a:r>
            <a:r>
              <a:rPr lang="it-IT" sz="2000" baseline="0" dirty="0" smtClean="0">
                <a:sym typeface="Wingdings" pitchFamily="2" charset="2"/>
              </a:rPr>
              <a:t>e Domiziano accetta </a:t>
            </a:r>
            <a:r>
              <a:rPr lang="it-IT" sz="2000" baseline="0" dirty="0" smtClean="0">
                <a:sym typeface="Wingdings" pitchFamily="2" charset="2"/>
              </a:rPr>
              <a:t>di ritirarsi e versare un’indennità</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49</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Una </a:t>
            </a:r>
            <a:r>
              <a:rPr lang="it-IT" sz="2400" dirty="0" smtClean="0"/>
              <a:t>congiura vede implicati </a:t>
            </a:r>
            <a:r>
              <a:rPr lang="it-IT" sz="2400" dirty="0" err="1" smtClean="0"/>
              <a:t>gl</a:t>
            </a:r>
            <a:r>
              <a:rPr lang="it-IT" sz="2400" dirty="0" smtClean="0"/>
              <a:t> </a:t>
            </a:r>
            <a:r>
              <a:rPr lang="it-IT" sz="2400" dirty="0" smtClean="0"/>
              <a:t>elementi della</a:t>
            </a:r>
            <a:r>
              <a:rPr lang="it-IT" sz="2400" baseline="0" dirty="0" smtClean="0"/>
              <a:t> coorte e </a:t>
            </a:r>
            <a:r>
              <a:rPr lang="it-IT" sz="2400" baseline="0" dirty="0" smtClean="0"/>
              <a:t>i circoli </a:t>
            </a:r>
            <a:r>
              <a:rPr lang="it-IT" sz="2400" baseline="0" dirty="0" smtClean="0"/>
              <a:t>senatori</a:t>
            </a:r>
            <a:r>
              <a:rPr lang="it-IT" sz="2400" baseline="0" dirty="0" smtClean="0">
                <a:sym typeface="Wingdings" pitchFamily="2" charset="2"/>
              </a:rPr>
              <a:t> ucciso morto ed eliminato, Senato come raro momento di vitalità politica sceglie il successore di Domiziano un suo anziano </a:t>
            </a:r>
            <a:r>
              <a:rPr lang="it-IT" sz="2400" baseline="0" dirty="0" smtClean="0">
                <a:sym typeface="Wingdings" pitchFamily="2" charset="2"/>
              </a:rPr>
              <a:t>membro</a:t>
            </a:r>
          </a:p>
          <a:p>
            <a:r>
              <a:rPr lang="it-IT" sz="2400" baseline="0" dirty="0" smtClean="0">
                <a:sym typeface="Wingdings" pitchFamily="2" charset="2"/>
              </a:rPr>
              <a:t> </a:t>
            </a:r>
            <a:r>
              <a:rPr lang="it-IT" sz="2400" baseline="0" dirty="0" smtClean="0">
                <a:sym typeface="Wingdings" pitchFamily="2" charset="2"/>
              </a:rPr>
              <a:t>Nerva </a:t>
            </a:r>
            <a:r>
              <a:rPr lang="it-IT" sz="2400" baseline="0" dirty="0" smtClean="0">
                <a:sym typeface="Wingdings" pitchFamily="2" charset="2"/>
              </a:rPr>
              <a:t>allineamento fiscale alle misure </a:t>
            </a:r>
            <a:r>
              <a:rPr lang="it-IT" sz="2400" baseline="0" dirty="0" smtClean="0">
                <a:sym typeface="Wingdings" pitchFamily="2" charset="2"/>
              </a:rPr>
              <a:t>introdotte da Vespasiano</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50</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Eliminato il </a:t>
            </a:r>
            <a:r>
              <a:rPr lang="it-IT" sz="2000" dirty="0" err="1" smtClean="0"/>
              <a:t>fiscus</a:t>
            </a:r>
            <a:r>
              <a:rPr lang="it-IT" sz="2000" dirty="0" smtClean="0"/>
              <a:t> </a:t>
            </a:r>
            <a:r>
              <a:rPr lang="it-IT" sz="2000" dirty="0" err="1" smtClean="0"/>
              <a:t>iudaicus</a:t>
            </a:r>
            <a:r>
              <a:rPr lang="it-IT" sz="2000" dirty="0" smtClean="0"/>
              <a:t> cassa speciale che introitava il fisco degli ebrei, elimina le contribuzione a</a:t>
            </a:r>
            <a:r>
              <a:rPr lang="it-IT" sz="2000" baseline="0" dirty="0" smtClean="0"/>
              <a:t> cui erano tenuti i proprietari terrieri italici per mantenere il </a:t>
            </a:r>
            <a:r>
              <a:rPr lang="it-IT" sz="2000" baseline="0" dirty="0" smtClean="0"/>
              <a:t>cursus </a:t>
            </a:r>
            <a:r>
              <a:rPr lang="it-IT" sz="2000" baseline="0" dirty="0" err="1" smtClean="0"/>
              <a:t>publico</a:t>
            </a:r>
            <a:r>
              <a:rPr lang="it-IT" sz="2000" baseline="0" dirty="0" smtClean="0"/>
              <a:t>, il trasporto statale di persone e cose che in </a:t>
            </a:r>
            <a:r>
              <a:rPr lang="it-IT" sz="2000" baseline="0" dirty="0" smtClean="0"/>
              <a:t>Italia </a:t>
            </a:r>
            <a:r>
              <a:rPr lang="it-IT" sz="2000" baseline="0" dirty="0" smtClean="0"/>
              <a:t>doveva essere mantenuto da proprietari fondiari </a:t>
            </a:r>
            <a:r>
              <a:rPr lang="it-IT" sz="2000" baseline="0" dirty="0" smtClean="0"/>
              <a:t>italici</a:t>
            </a:r>
          </a:p>
          <a:p>
            <a:r>
              <a:rPr lang="it-IT" sz="2000" baseline="0" dirty="0" smtClean="0">
                <a:sym typeface="Wingdings" pitchFamily="2" charset="2"/>
              </a:rPr>
              <a:t> </a:t>
            </a:r>
            <a:r>
              <a:rPr lang="it-IT" sz="2000" baseline="0" dirty="0" smtClean="0">
                <a:sym typeface="Wingdings" pitchFamily="2" charset="2"/>
              </a:rPr>
              <a:t>eliminazione di tasse si riflettano nella monetazione</a:t>
            </a:r>
            <a:endParaRPr lang="it-IT" sz="20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51</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Problema della </a:t>
            </a:r>
            <a:r>
              <a:rPr lang="it-IT" sz="2400" dirty="0" smtClean="0"/>
              <a:t>successione </a:t>
            </a:r>
            <a:r>
              <a:rPr lang="it-IT" sz="2400" dirty="0" smtClean="0"/>
              <a:t>è risolto adottando M </a:t>
            </a:r>
            <a:r>
              <a:rPr lang="it-IT" sz="2400" dirty="0" err="1" smtClean="0"/>
              <a:t>Ulpio</a:t>
            </a:r>
            <a:r>
              <a:rPr lang="it-IT" sz="2400" dirty="0" smtClean="0"/>
              <a:t> Traiano popolare  alle</a:t>
            </a:r>
            <a:r>
              <a:rPr lang="it-IT" sz="2400" baseline="0" dirty="0" smtClean="0"/>
              <a:t> truppe, associato all’impero nel 97, di origini spagnole </a:t>
            </a:r>
            <a:r>
              <a:rPr lang="it-IT" sz="2400" baseline="0" dirty="0" smtClean="0"/>
              <a:t>e dopo </a:t>
            </a:r>
            <a:r>
              <a:rPr lang="it-IT" sz="2400" baseline="0" smtClean="0"/>
              <a:t>qualche </a:t>
            </a:r>
            <a:r>
              <a:rPr lang="it-IT" sz="2400" baseline="0" smtClean="0"/>
              <a:t>mese Nerva </a:t>
            </a:r>
            <a:r>
              <a:rPr lang="it-IT" sz="2400" baseline="0" dirty="0" smtClean="0"/>
              <a:t>muore</a:t>
            </a:r>
            <a:endParaRPr lang="it-IT" sz="2400" dirty="0"/>
          </a:p>
        </p:txBody>
      </p:sp>
      <p:sp>
        <p:nvSpPr>
          <p:cNvPr id="4" name="Segnaposto numero diapositiva 3"/>
          <p:cNvSpPr>
            <a:spLocks noGrp="1"/>
          </p:cNvSpPr>
          <p:nvPr>
            <p:ph type="sldNum" sz="quarter" idx="10"/>
          </p:nvPr>
        </p:nvSpPr>
        <p:spPr/>
        <p:txBody>
          <a:bodyPr/>
          <a:lstStyle/>
          <a:p>
            <a:fld id="{39464E8E-1376-46C9-B350-3DC061EEB013}" type="slidenum">
              <a:rPr lang="it-IT" smtClean="0"/>
              <a:pPr/>
              <a:t>52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3A8854B-49A5-420E-BB26-59CAE7A70AAF}"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2F59C42-01F3-47AD-8568-A46EEAB8908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674BF0E7-E085-4B8E-8712-F7BB35944020}"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4F8B1077-3DBC-423C-907D-D97E99B15D05}"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85F329DC-4AA1-4868-8B14-054AA42F8152}"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073A2DB8-637F-4AEB-8BD0-2326CD47E21E}"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9B7474F8-7D24-44C5-87B7-0A5A75490D0C}"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D040618A-0E14-496C-9F63-AFEDEE8B7B17}"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C5C113D2-71CC-494E-AE47-07ACC947D6FD}"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5C4CB10-2B75-4987-9C03-FFAA0A5F2620}"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5CFF97BD-608C-40C1-95DD-057CDAEC4748}"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50000">
              <a:schemeClr val="accent2">
                <a:gamma/>
                <a:shade val="46275"/>
                <a:invGamma/>
              </a:schemeClr>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ABA6FBF-3E95-41B8-8B84-6246A97D5760}"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Tiberio 3"/>
          <p:cNvPicPr>
            <a:picLocks noChangeAspect="1" noChangeArrowheads="1"/>
          </p:cNvPicPr>
          <p:nvPr/>
        </p:nvPicPr>
        <p:blipFill>
          <a:blip r:embed="rId2" cstate="print"/>
          <a:srcRect/>
          <a:stretch>
            <a:fillRect/>
          </a:stretch>
        </p:blipFill>
        <p:spPr bwMode="auto">
          <a:xfrm>
            <a:off x="5348288" y="531813"/>
            <a:ext cx="3408362" cy="4129087"/>
          </a:xfrm>
          <a:prstGeom prst="rect">
            <a:avLst/>
          </a:prstGeom>
          <a:noFill/>
          <a:ln w="38100">
            <a:solidFill>
              <a:srgbClr val="808000"/>
            </a:solidFill>
            <a:miter lim="800000"/>
            <a:headEnd/>
            <a:tailEnd/>
          </a:ln>
        </p:spPr>
      </p:pic>
      <p:sp>
        <p:nvSpPr>
          <p:cNvPr id="23558" name="Text Box 6"/>
          <p:cNvSpPr txBox="1">
            <a:spLocks noChangeArrowheads="1"/>
          </p:cNvSpPr>
          <p:nvPr/>
        </p:nvSpPr>
        <p:spPr bwMode="auto">
          <a:xfrm>
            <a:off x="1044575" y="752475"/>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1659618" y="287564"/>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pic>
        <p:nvPicPr>
          <p:cNvPr id="25605" name="Picture 5" descr="Tiberio ritratto da Efeso"/>
          <p:cNvPicPr>
            <a:picLocks noChangeAspect="1" noChangeArrowheads="1"/>
          </p:cNvPicPr>
          <p:nvPr/>
        </p:nvPicPr>
        <p:blipFill>
          <a:blip r:embed="rId3" cstate="print"/>
          <a:srcRect/>
          <a:stretch>
            <a:fillRect/>
          </a:stretch>
        </p:blipFill>
        <p:spPr bwMode="auto">
          <a:xfrm>
            <a:off x="6665913" y="554038"/>
            <a:ext cx="1924050" cy="2795587"/>
          </a:xfrm>
          <a:prstGeom prst="rect">
            <a:avLst/>
          </a:prstGeom>
          <a:noFill/>
          <a:ln w="38100">
            <a:solidFill>
              <a:srgbClr val="808000"/>
            </a:solidFill>
            <a:miter lim="800000"/>
            <a:headEnd/>
            <a:tailEnd/>
          </a:ln>
        </p:spPr>
      </p:pic>
      <p:sp>
        <p:nvSpPr>
          <p:cNvPr id="25606" name="Text Box 6"/>
          <p:cNvSpPr txBox="1">
            <a:spLocks noChangeArrowheads="1"/>
          </p:cNvSpPr>
          <p:nvPr/>
        </p:nvSpPr>
        <p:spPr bwMode="auto">
          <a:xfrm>
            <a:off x="0" y="1340985"/>
            <a:ext cx="6564085" cy="1938992"/>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Secondo Tacito, Tiberio avrebbe accettato l’impero solo dopo forti insistenze da parte dei senatori; nel suo consiglio di affidare lo stato a più uomini piuttosto che ad uno solo vi sarebbe stato, per Tacito, solo calcolo. </a:t>
            </a:r>
          </a:p>
        </p:txBody>
      </p:sp>
      <p:sp>
        <p:nvSpPr>
          <p:cNvPr id="25607" name="Text Box 7"/>
          <p:cNvSpPr txBox="1">
            <a:spLocks noChangeArrowheads="1"/>
          </p:cNvSpPr>
          <p:nvPr/>
        </p:nvSpPr>
        <p:spPr bwMode="auto">
          <a:xfrm>
            <a:off x="0" y="3990975"/>
            <a:ext cx="6547757" cy="2677656"/>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Gli inizi del regno videro una violenta rivolta delle legioni di </a:t>
            </a:r>
            <a:r>
              <a:rPr lang="it-IT" sz="2400" b="1" dirty="0" err="1">
                <a:latin typeface="Times New Roman" pitchFamily="18" charset="0"/>
              </a:rPr>
              <a:t>Pannonia</a:t>
            </a:r>
            <a:r>
              <a:rPr lang="it-IT" sz="2400" b="1" dirty="0">
                <a:latin typeface="Times New Roman" pitchFamily="18" charset="0"/>
              </a:rPr>
              <a:t> e Germania, sedata da Germanico e Druso minore. </a:t>
            </a:r>
          </a:p>
          <a:p>
            <a:pPr algn="just"/>
            <a:r>
              <a:rPr lang="it-IT" sz="2400" b="1" dirty="0">
                <a:latin typeface="Times New Roman" pitchFamily="18" charset="0"/>
              </a:rPr>
              <a:t>    Nei due anni successivi Germanico continua ad operare in Germania ottenendo però scarsi successi. Nel 16 è richiamato da Tiberio a Roma e  inviato in Oriente.</a:t>
            </a:r>
          </a:p>
        </p:txBody>
      </p:sp>
      <p:pic>
        <p:nvPicPr>
          <p:cNvPr id="25608" name="Picture 8" descr="Germanico"/>
          <p:cNvPicPr>
            <a:picLocks noChangeAspect="1" noChangeArrowheads="1"/>
          </p:cNvPicPr>
          <p:nvPr/>
        </p:nvPicPr>
        <p:blipFill>
          <a:blip r:embed="rId4" cstate="print"/>
          <a:srcRect/>
          <a:stretch>
            <a:fillRect/>
          </a:stretch>
        </p:blipFill>
        <p:spPr bwMode="auto">
          <a:xfrm>
            <a:off x="6677025" y="3833813"/>
            <a:ext cx="1895475" cy="25273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animEffect transition="in" filter="strips(downRight)">
                                      <p:cBhvr>
                                        <p:cTn id="7" dur="500"/>
                                        <p:tgtEl>
                                          <p:spTgt spid="25607"/>
                                        </p:tgtEl>
                                      </p:cBhvr>
                                    </p:animEffect>
                                  </p:childTnLst>
                                </p:cTn>
                              </p:par>
                              <p:par>
                                <p:cTn id="8" presetID="18" presetClass="entr" presetSubtype="6" fill="hold" nodeType="withEffect">
                                  <p:stCondLst>
                                    <p:cond delay="0"/>
                                  </p:stCondLst>
                                  <p:childTnLst>
                                    <p:set>
                                      <p:cBhvr>
                                        <p:cTn id="9" dur="1" fill="hold">
                                          <p:stCondLst>
                                            <p:cond delay="0"/>
                                          </p:stCondLst>
                                        </p:cTn>
                                        <p:tgtEl>
                                          <p:spTgt spid="25608"/>
                                        </p:tgtEl>
                                        <p:attrNameLst>
                                          <p:attrName>style.visibility</p:attrName>
                                        </p:attrNameLst>
                                      </p:cBhvr>
                                      <p:to>
                                        <p:strVal val="visible"/>
                                      </p:to>
                                    </p:set>
                                    <p:animEffect transition="in" filter="strips(downRight)">
                                      <p:cBhvr>
                                        <p:cTn id="10" dur="500"/>
                                        <p:tgtEl>
                                          <p:spTgt spid="25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478505" y="0"/>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
        <p:nvSpPr>
          <p:cNvPr id="26628" name="Text Box 4"/>
          <p:cNvSpPr txBox="1">
            <a:spLocks noChangeArrowheads="1"/>
          </p:cNvSpPr>
          <p:nvPr/>
        </p:nvSpPr>
        <p:spPr bwMode="auto">
          <a:xfrm>
            <a:off x="1" y="1700213"/>
            <a:ext cx="9144000" cy="5262979"/>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Il compito di Germanico era quello di ristabilire il controllo romano sull’Armenia, dopo che i parti ne avevano cacciato il sovrano designato da Roma.</a:t>
            </a:r>
          </a:p>
          <a:p>
            <a:r>
              <a:rPr lang="it-IT" sz="2400" b="1" dirty="0">
                <a:latin typeface="Times New Roman" pitchFamily="18" charset="0"/>
              </a:rPr>
              <a:t>      Germanico ottenne da Tiberio un </a:t>
            </a:r>
            <a:r>
              <a:rPr lang="it-IT" sz="2400" b="1" i="1" dirty="0" err="1">
                <a:latin typeface="Times New Roman" pitchFamily="18" charset="0"/>
              </a:rPr>
              <a:t>imperium</a:t>
            </a:r>
            <a:r>
              <a:rPr lang="it-IT" sz="2400" b="1" i="1" dirty="0">
                <a:latin typeface="Times New Roman" pitchFamily="18" charset="0"/>
              </a:rPr>
              <a:t> </a:t>
            </a:r>
            <a:r>
              <a:rPr lang="it-IT" sz="2400" b="1" i="1" dirty="0" err="1">
                <a:latin typeface="Times New Roman" pitchFamily="18" charset="0"/>
              </a:rPr>
              <a:t>maius</a:t>
            </a:r>
            <a:r>
              <a:rPr lang="it-IT" sz="2400" b="1" dirty="0">
                <a:latin typeface="Times New Roman" pitchFamily="18" charset="0"/>
              </a:rPr>
              <a:t>:</a:t>
            </a:r>
          </a:p>
          <a:p>
            <a:endParaRPr lang="it-IT" sz="2400" b="1" dirty="0">
              <a:latin typeface="Times New Roman" pitchFamily="18" charset="0"/>
            </a:endParaRPr>
          </a:p>
          <a:p>
            <a:r>
              <a:rPr lang="it-IT" sz="2400" b="1" dirty="0">
                <a:latin typeface="Times New Roman" pitchFamily="18" charset="0"/>
              </a:rPr>
              <a:t> </a:t>
            </a:r>
            <a:r>
              <a:rPr lang="it-IT" sz="2400" b="1" i="1" dirty="0">
                <a:latin typeface="Times New Roman" pitchFamily="18" charset="0"/>
              </a:rPr>
              <a:t>SC de </a:t>
            </a:r>
            <a:r>
              <a:rPr lang="it-IT" sz="2400" b="1" i="1" dirty="0" err="1">
                <a:latin typeface="Times New Roman" pitchFamily="18" charset="0"/>
              </a:rPr>
              <a:t>Cneo</a:t>
            </a:r>
            <a:r>
              <a:rPr lang="it-IT" sz="2400" b="1" i="1" dirty="0">
                <a:latin typeface="Times New Roman" pitchFamily="18" charset="0"/>
              </a:rPr>
              <a:t> </a:t>
            </a:r>
            <a:r>
              <a:rPr lang="it-IT" sz="2400" b="1" i="1" dirty="0" err="1">
                <a:latin typeface="Times New Roman" pitchFamily="18" charset="0"/>
              </a:rPr>
              <a:t>Pisone</a:t>
            </a:r>
            <a:r>
              <a:rPr lang="it-IT" sz="2400" b="1" i="1" dirty="0">
                <a:latin typeface="Times New Roman" pitchFamily="18" charset="0"/>
              </a:rPr>
              <a:t> </a:t>
            </a:r>
            <a:r>
              <a:rPr lang="it-IT" sz="2400" b="1" i="1" dirty="0" err="1">
                <a:latin typeface="Times New Roman" pitchFamily="18" charset="0"/>
              </a:rPr>
              <a:t>patre</a:t>
            </a:r>
            <a:r>
              <a:rPr lang="it-IT" sz="2400" b="1" dirty="0">
                <a:latin typeface="Times New Roman" pitchFamily="18" charset="0"/>
              </a:rPr>
              <a:t>, </a:t>
            </a:r>
            <a:r>
              <a:rPr lang="it-IT" sz="2400" b="1" dirty="0" err="1">
                <a:latin typeface="Times New Roman" pitchFamily="18" charset="0"/>
              </a:rPr>
              <a:t>ll</a:t>
            </a:r>
            <a:r>
              <a:rPr lang="it-IT" sz="2400" b="1" dirty="0">
                <a:latin typeface="Times New Roman" pitchFamily="18" charset="0"/>
              </a:rPr>
              <a:t>. 34-36 : </a:t>
            </a:r>
            <a:r>
              <a:rPr lang="it-IT" sz="2400" b="1" i="1" dirty="0">
                <a:latin typeface="Times New Roman" pitchFamily="18" charset="0"/>
              </a:rPr>
              <a:t>… </a:t>
            </a:r>
            <a:r>
              <a:rPr lang="it-IT" sz="2400" b="1" i="1" dirty="0" err="1">
                <a:latin typeface="Times New Roman" pitchFamily="18" charset="0"/>
              </a:rPr>
              <a:t>lex</a:t>
            </a:r>
            <a:r>
              <a:rPr lang="it-IT" sz="2400" b="1" i="1" dirty="0">
                <a:latin typeface="Times New Roman" pitchFamily="18" charset="0"/>
              </a:rPr>
              <a:t> ad </a:t>
            </a:r>
            <a:r>
              <a:rPr lang="it-IT" sz="2400" b="1" i="1" dirty="0" err="1">
                <a:latin typeface="Times New Roman" pitchFamily="18" charset="0"/>
              </a:rPr>
              <a:t>populum</a:t>
            </a:r>
            <a:r>
              <a:rPr lang="it-IT" sz="2400" b="1" i="1" dirty="0">
                <a:latin typeface="Times New Roman" pitchFamily="18" charset="0"/>
              </a:rPr>
              <a:t> lata </a:t>
            </a:r>
            <a:r>
              <a:rPr lang="it-IT" sz="2400" b="1" i="1" dirty="0" err="1">
                <a:latin typeface="Times New Roman" pitchFamily="18" charset="0"/>
              </a:rPr>
              <a:t>esset</a:t>
            </a:r>
            <a:r>
              <a:rPr lang="it-IT" sz="2400" b="1" i="1" dirty="0">
                <a:latin typeface="Times New Roman" pitchFamily="18" charset="0"/>
              </a:rPr>
              <a:t>, </a:t>
            </a:r>
            <a:r>
              <a:rPr lang="it-IT" sz="2400" b="1" i="1" dirty="0" err="1">
                <a:latin typeface="Times New Roman" pitchFamily="18" charset="0"/>
              </a:rPr>
              <a:t>ut</a:t>
            </a:r>
            <a:r>
              <a:rPr lang="it-IT" sz="2400" b="1" i="1" dirty="0">
                <a:latin typeface="Times New Roman" pitchFamily="18" charset="0"/>
              </a:rPr>
              <a:t> in </a:t>
            </a:r>
            <a:r>
              <a:rPr lang="it-IT" sz="2400" b="1" i="1" dirty="0" err="1">
                <a:latin typeface="Times New Roman" pitchFamily="18" charset="0"/>
              </a:rPr>
              <a:t>quamcumque</a:t>
            </a:r>
            <a:r>
              <a:rPr lang="it-IT" sz="2400" b="1" i="1" dirty="0">
                <a:latin typeface="Times New Roman" pitchFamily="18" charset="0"/>
              </a:rPr>
              <a:t> </a:t>
            </a:r>
            <a:r>
              <a:rPr lang="it-IT" sz="2400" b="1" i="1" dirty="0" err="1">
                <a:latin typeface="Times New Roman" pitchFamily="18" charset="0"/>
              </a:rPr>
              <a:t>provinciam</a:t>
            </a:r>
            <a:r>
              <a:rPr lang="it-IT" sz="2400" b="1" i="1" dirty="0">
                <a:latin typeface="Times New Roman" pitchFamily="18" charset="0"/>
              </a:rPr>
              <a:t> </a:t>
            </a:r>
            <a:r>
              <a:rPr lang="it-IT" sz="2400" b="1" i="1" dirty="0" err="1">
                <a:latin typeface="Times New Roman" pitchFamily="18" charset="0"/>
              </a:rPr>
              <a:t>venisset</a:t>
            </a:r>
            <a:r>
              <a:rPr lang="it-IT" sz="2400" b="1" i="1" dirty="0">
                <a:latin typeface="Times New Roman" pitchFamily="18" charset="0"/>
              </a:rPr>
              <a:t> </a:t>
            </a:r>
            <a:r>
              <a:rPr lang="it-IT" sz="2400" b="1" i="1" dirty="0" err="1">
                <a:latin typeface="Times New Roman" pitchFamily="18" charset="0"/>
              </a:rPr>
              <a:t>maius</a:t>
            </a:r>
            <a:r>
              <a:rPr lang="it-IT" sz="2400" b="1" i="1" dirty="0">
                <a:latin typeface="Times New Roman" pitchFamily="18" charset="0"/>
              </a:rPr>
              <a:t> ei </a:t>
            </a:r>
            <a:r>
              <a:rPr lang="it-IT" sz="2400" b="1" i="1" dirty="0" err="1">
                <a:latin typeface="Times New Roman" pitchFamily="18" charset="0"/>
              </a:rPr>
              <a:t>imperium</a:t>
            </a:r>
            <a:r>
              <a:rPr lang="it-IT" sz="2400" b="1" i="1" dirty="0">
                <a:latin typeface="Times New Roman" pitchFamily="18" charset="0"/>
              </a:rPr>
              <a:t> </a:t>
            </a:r>
            <a:r>
              <a:rPr lang="it-IT" sz="2400" b="1" i="1" dirty="0" err="1">
                <a:latin typeface="Times New Roman" pitchFamily="18" charset="0"/>
              </a:rPr>
              <a:t>quam</a:t>
            </a:r>
            <a:r>
              <a:rPr lang="it-IT" sz="2400" b="1" i="1" dirty="0">
                <a:latin typeface="Times New Roman" pitchFamily="18" charset="0"/>
              </a:rPr>
              <a:t> ei, qui </a:t>
            </a:r>
            <a:r>
              <a:rPr lang="it-IT" sz="2400" b="1" i="1" dirty="0" err="1">
                <a:latin typeface="Times New Roman" pitchFamily="18" charset="0"/>
              </a:rPr>
              <a:t>eam</a:t>
            </a:r>
            <a:r>
              <a:rPr lang="it-IT" sz="2400" b="1" i="1" dirty="0">
                <a:latin typeface="Times New Roman" pitchFamily="18" charset="0"/>
              </a:rPr>
              <a:t> </a:t>
            </a:r>
            <a:r>
              <a:rPr lang="it-IT" sz="2400" b="1" i="1" dirty="0" err="1">
                <a:latin typeface="Times New Roman" pitchFamily="18" charset="0"/>
              </a:rPr>
              <a:t>provinciam</a:t>
            </a:r>
            <a:r>
              <a:rPr lang="it-IT" sz="2400" b="1" i="1" dirty="0">
                <a:latin typeface="Times New Roman" pitchFamily="18" charset="0"/>
              </a:rPr>
              <a:t> </a:t>
            </a:r>
            <a:r>
              <a:rPr lang="it-IT" sz="2400" b="1" i="1" dirty="0" err="1">
                <a:latin typeface="Times New Roman" pitchFamily="18" charset="0"/>
              </a:rPr>
              <a:t>proconsule</a:t>
            </a:r>
            <a:r>
              <a:rPr lang="it-IT" sz="2400" b="1" i="1" dirty="0">
                <a:latin typeface="Times New Roman" pitchFamily="18" charset="0"/>
              </a:rPr>
              <a:t> </a:t>
            </a:r>
            <a:r>
              <a:rPr lang="it-IT" sz="2400" b="1" i="1" dirty="0" err="1">
                <a:latin typeface="Times New Roman" pitchFamily="18" charset="0"/>
              </a:rPr>
              <a:t>obtinuerat</a:t>
            </a:r>
            <a:r>
              <a:rPr lang="it-IT" sz="2400" b="1" i="1" dirty="0">
                <a:latin typeface="Times New Roman" pitchFamily="18" charset="0"/>
              </a:rPr>
              <a:t>, </a:t>
            </a:r>
            <a:r>
              <a:rPr lang="it-IT" sz="2400" b="1" i="1" dirty="0" err="1">
                <a:latin typeface="Times New Roman" pitchFamily="18" charset="0"/>
              </a:rPr>
              <a:t>esset</a:t>
            </a:r>
            <a:r>
              <a:rPr lang="it-IT" sz="2400" b="1" i="1" dirty="0">
                <a:latin typeface="Times New Roman" pitchFamily="18" charset="0"/>
              </a:rPr>
              <a:t> dum  in </a:t>
            </a:r>
            <a:r>
              <a:rPr lang="it-IT" sz="2400" b="1" i="1" dirty="0" err="1">
                <a:latin typeface="Times New Roman" pitchFamily="18" charset="0"/>
              </a:rPr>
              <a:t>omni</a:t>
            </a:r>
            <a:r>
              <a:rPr lang="it-IT" sz="2400" b="1" i="1" dirty="0">
                <a:latin typeface="Times New Roman" pitchFamily="18" charset="0"/>
              </a:rPr>
              <a:t> re </a:t>
            </a:r>
            <a:r>
              <a:rPr lang="it-IT" sz="2400" b="1" i="1" dirty="0" err="1">
                <a:latin typeface="Times New Roman" pitchFamily="18" charset="0"/>
              </a:rPr>
              <a:t>maius</a:t>
            </a:r>
            <a:r>
              <a:rPr lang="it-IT" sz="2400" b="1" i="1" dirty="0">
                <a:latin typeface="Times New Roman" pitchFamily="18" charset="0"/>
              </a:rPr>
              <a:t> </a:t>
            </a:r>
            <a:r>
              <a:rPr lang="it-IT" sz="2400" b="1" i="1" dirty="0" err="1">
                <a:latin typeface="Times New Roman" pitchFamily="18" charset="0"/>
              </a:rPr>
              <a:t>imperium</a:t>
            </a:r>
            <a:r>
              <a:rPr lang="it-IT" sz="2400" b="1" i="1" dirty="0">
                <a:latin typeface="Times New Roman" pitchFamily="18" charset="0"/>
              </a:rPr>
              <a:t> Ti. </a:t>
            </a:r>
            <a:r>
              <a:rPr lang="it-IT" sz="2400" b="1" i="1" dirty="0" err="1">
                <a:latin typeface="Times New Roman" pitchFamily="18" charset="0"/>
              </a:rPr>
              <a:t>Caesari</a:t>
            </a:r>
            <a:r>
              <a:rPr lang="it-IT" sz="2400" b="1" i="1" dirty="0">
                <a:latin typeface="Times New Roman" pitchFamily="18" charset="0"/>
              </a:rPr>
              <a:t> Augusto </a:t>
            </a:r>
            <a:r>
              <a:rPr lang="it-IT" sz="2400" b="1" i="1" dirty="0" err="1">
                <a:latin typeface="Times New Roman" pitchFamily="18" charset="0"/>
              </a:rPr>
              <a:t>quam</a:t>
            </a:r>
            <a:r>
              <a:rPr lang="it-IT" sz="2400" b="1" i="1" dirty="0">
                <a:latin typeface="Times New Roman" pitchFamily="18" charset="0"/>
              </a:rPr>
              <a:t> Germanico </a:t>
            </a:r>
            <a:r>
              <a:rPr lang="it-IT" sz="2400" b="1" i="1" dirty="0" err="1">
                <a:latin typeface="Times New Roman" pitchFamily="18" charset="0"/>
              </a:rPr>
              <a:t>Caesari</a:t>
            </a:r>
            <a:r>
              <a:rPr lang="it-IT" sz="2400" b="1" i="1" dirty="0">
                <a:latin typeface="Times New Roman" pitchFamily="18" charset="0"/>
              </a:rPr>
              <a:t> </a:t>
            </a:r>
            <a:r>
              <a:rPr lang="it-IT" sz="2400" b="1" i="1" dirty="0" err="1">
                <a:latin typeface="Times New Roman" pitchFamily="18" charset="0"/>
              </a:rPr>
              <a:t>esset</a:t>
            </a:r>
            <a:r>
              <a:rPr lang="it-IT" sz="2400" b="1" i="1" dirty="0">
                <a:latin typeface="Times New Roman" pitchFamily="18" charset="0"/>
              </a:rPr>
              <a:t>.</a:t>
            </a:r>
            <a:endParaRPr lang="it-IT" sz="2400" b="1" dirty="0">
              <a:latin typeface="Times New Roman" pitchFamily="18" charset="0"/>
            </a:endParaRPr>
          </a:p>
          <a:p>
            <a:pPr algn="just"/>
            <a:r>
              <a:rPr lang="it-IT" sz="2400" b="1" dirty="0">
                <a:latin typeface="Times New Roman" pitchFamily="18" charset="0"/>
              </a:rPr>
              <a:t>… “fu votata una legge  in base alla quale [Germanico] in qualsiasi provincia si fosse trovato avrebbe avuto un </a:t>
            </a:r>
            <a:r>
              <a:rPr lang="it-IT" sz="2400" b="1" i="1" dirty="0" err="1">
                <a:latin typeface="Times New Roman" pitchFamily="18" charset="0"/>
              </a:rPr>
              <a:t>imperium</a:t>
            </a:r>
            <a:r>
              <a:rPr lang="it-IT" sz="2400" b="1" dirty="0">
                <a:latin typeface="Times New Roman" pitchFamily="18" charset="0"/>
              </a:rPr>
              <a:t> superiore al magistrato che governava quella provincia, laddove per ogni affare Tiberio Cesare avrebbe avuto un </a:t>
            </a:r>
            <a:r>
              <a:rPr lang="it-IT" sz="2400" b="1" i="1" dirty="0" err="1">
                <a:latin typeface="Times New Roman" pitchFamily="18" charset="0"/>
              </a:rPr>
              <a:t>imperium</a:t>
            </a:r>
            <a:r>
              <a:rPr lang="it-IT" sz="2400" b="1" dirty="0">
                <a:latin typeface="Times New Roman" pitchFamily="18" charset="0"/>
              </a:rPr>
              <a:t> superiore a quello di Germanico”.</a:t>
            </a:r>
            <a:r>
              <a:rPr lang="it-IT" sz="2400" dirty="0"/>
              <a:t> </a:t>
            </a:r>
          </a:p>
        </p:txBody>
      </p:sp>
      <p:pic>
        <p:nvPicPr>
          <p:cNvPr id="26630" name="Picture 6" descr="Germanico"/>
          <p:cNvPicPr>
            <a:picLocks noChangeAspect="1" noChangeArrowheads="1"/>
          </p:cNvPicPr>
          <p:nvPr/>
        </p:nvPicPr>
        <p:blipFill>
          <a:blip r:embed="rId3" cstate="print"/>
          <a:srcRect/>
          <a:stretch>
            <a:fillRect/>
          </a:stretch>
        </p:blipFill>
        <p:spPr bwMode="auto">
          <a:xfrm>
            <a:off x="7339263" y="-1"/>
            <a:ext cx="1804737" cy="173254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335088" y="533400"/>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
        <p:nvSpPr>
          <p:cNvPr id="27651" name="Text Box 3"/>
          <p:cNvSpPr txBox="1">
            <a:spLocks noChangeArrowheads="1"/>
          </p:cNvSpPr>
          <p:nvPr/>
        </p:nvSpPr>
        <p:spPr bwMode="auto">
          <a:xfrm>
            <a:off x="0" y="3603952"/>
            <a:ext cx="9144001" cy="2893100"/>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600" b="1" dirty="0">
                <a:latin typeface="Times New Roman" pitchFamily="18" charset="0"/>
              </a:rPr>
              <a:t>Come aiuto, venne affiancato a Germanico, in qualità di governatore della provincia di Siria, </a:t>
            </a:r>
            <a:r>
              <a:rPr lang="it-IT" sz="2600" b="1" dirty="0" err="1">
                <a:latin typeface="Times New Roman" pitchFamily="18" charset="0"/>
              </a:rPr>
              <a:t>Gn</a:t>
            </a:r>
            <a:r>
              <a:rPr lang="it-IT" sz="2600" b="1" dirty="0">
                <a:latin typeface="Times New Roman" pitchFamily="18" charset="0"/>
              </a:rPr>
              <a:t>. </a:t>
            </a:r>
            <a:r>
              <a:rPr lang="it-IT" sz="2600" b="1" dirty="0" err="1">
                <a:latin typeface="Times New Roman" pitchFamily="18" charset="0"/>
              </a:rPr>
              <a:t>Calpurnio</a:t>
            </a:r>
            <a:r>
              <a:rPr lang="it-IT" sz="2600" b="1" dirty="0">
                <a:latin typeface="Times New Roman" pitchFamily="18" charset="0"/>
              </a:rPr>
              <a:t> </a:t>
            </a:r>
            <a:r>
              <a:rPr lang="it-IT" sz="2600" b="1" dirty="0" err="1">
                <a:latin typeface="Times New Roman" pitchFamily="18" charset="0"/>
              </a:rPr>
              <a:t>Pisone</a:t>
            </a:r>
            <a:r>
              <a:rPr lang="it-IT" sz="2600" b="1" dirty="0">
                <a:latin typeface="Times New Roman" pitchFamily="18" charset="0"/>
              </a:rPr>
              <a:t>.</a:t>
            </a:r>
          </a:p>
          <a:p>
            <a:pPr algn="just"/>
            <a:r>
              <a:rPr lang="it-IT" sz="2600" b="1" dirty="0">
                <a:latin typeface="Times New Roman" pitchFamily="18" charset="0"/>
              </a:rPr>
              <a:t>      Germanico ottenne di porre nuovamente sul trono armeno un re </a:t>
            </a:r>
            <a:r>
              <a:rPr lang="it-IT" sz="2600" b="1" dirty="0" err="1">
                <a:latin typeface="Times New Roman" pitchFamily="18" charset="0"/>
              </a:rPr>
              <a:t>filoromano</a:t>
            </a:r>
            <a:r>
              <a:rPr lang="it-IT" sz="2600" b="1" dirty="0">
                <a:latin typeface="Times New Roman" pitchFamily="18" charset="0"/>
              </a:rPr>
              <a:t>; tuttavia, i rapporti con </a:t>
            </a:r>
            <a:r>
              <a:rPr lang="it-IT" sz="2600" b="1" dirty="0" err="1">
                <a:latin typeface="Times New Roman" pitchFamily="18" charset="0"/>
              </a:rPr>
              <a:t>Pisone</a:t>
            </a:r>
            <a:r>
              <a:rPr lang="it-IT" sz="2600" b="1" dirty="0">
                <a:latin typeface="Times New Roman" pitchFamily="18" charset="0"/>
              </a:rPr>
              <a:t> si deteriorarono a tal punto che </a:t>
            </a:r>
            <a:r>
              <a:rPr lang="it-IT" sz="2600" b="1" dirty="0" err="1" smtClean="0">
                <a:latin typeface="Times New Roman" pitchFamily="18" charset="0"/>
              </a:rPr>
              <a:t>Pisone</a:t>
            </a:r>
            <a:r>
              <a:rPr lang="it-IT" sz="2600" b="1" dirty="0" smtClean="0">
                <a:latin typeface="Times New Roman" pitchFamily="18" charset="0"/>
              </a:rPr>
              <a:t> fu </a:t>
            </a:r>
            <a:r>
              <a:rPr lang="it-IT" sz="2600" b="1" dirty="0">
                <a:latin typeface="Times New Roman" pitchFamily="18" charset="0"/>
              </a:rPr>
              <a:t>costretto ad abbandonare la provincia; poco dopo Germanico muore in circostanze misteriose (19). </a:t>
            </a:r>
            <a:endParaRPr lang="it-IT" sz="2600" dirty="0"/>
          </a:p>
        </p:txBody>
      </p:sp>
      <p:pic>
        <p:nvPicPr>
          <p:cNvPr id="27652" name="Picture 4" descr="Germanico"/>
          <p:cNvPicPr>
            <a:picLocks noChangeAspect="1" noChangeArrowheads="1"/>
          </p:cNvPicPr>
          <p:nvPr/>
        </p:nvPicPr>
        <p:blipFill>
          <a:blip r:embed="rId3" cstate="print"/>
          <a:srcRect/>
          <a:stretch>
            <a:fillRect/>
          </a:stretch>
        </p:blipFill>
        <p:spPr bwMode="auto">
          <a:xfrm>
            <a:off x="5972175" y="0"/>
            <a:ext cx="3171825" cy="3585411"/>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5/5b/Germanicus_Death.jpg"/>
          <p:cNvPicPr>
            <a:picLocks noChangeAspect="1" noChangeArrowheads="1"/>
          </p:cNvPicPr>
          <p:nvPr/>
        </p:nvPicPr>
        <p:blipFill>
          <a:blip r:embed="rId3"/>
          <a:srcRect/>
          <a:stretch>
            <a:fillRect/>
          </a:stretch>
        </p:blipFill>
        <p:spPr bwMode="auto">
          <a:xfrm>
            <a:off x="0" y="0"/>
            <a:ext cx="9144000" cy="689011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4.bp.blogspot.com/-q-ygOtYV2Lc/TpTqWSqrAnI/AAAAAAAAB-A/AVMuV58bg78/s640/benjamin+west+agrippina.jpg"/>
          <p:cNvPicPr>
            <a:picLocks noChangeAspect="1" noChangeArrowheads="1"/>
          </p:cNvPicPr>
          <p:nvPr/>
        </p:nvPicPr>
        <p:blipFill>
          <a:blip r:embed="rId3"/>
          <a:srcRect/>
          <a:stretch>
            <a:fillRect/>
          </a:stretch>
        </p:blipFill>
        <p:spPr bwMode="auto">
          <a:xfrm>
            <a:off x="-1" y="0"/>
            <a:ext cx="9162507"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s://greatscottishart.files.wordpress.com/2014/12/agrippina-gavin-hamilton_s.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3284203" y="292769"/>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dirty="0">
                <a:latin typeface="Times New Roman" pitchFamily="18" charset="0"/>
              </a:rPr>
              <a:t>Tiberio (14 – 37)</a:t>
            </a:r>
          </a:p>
        </p:txBody>
      </p:sp>
      <p:sp>
        <p:nvSpPr>
          <p:cNvPr id="28675" name="Text Box 3"/>
          <p:cNvSpPr txBox="1">
            <a:spLocks noChangeArrowheads="1"/>
          </p:cNvSpPr>
          <p:nvPr/>
        </p:nvSpPr>
        <p:spPr bwMode="auto">
          <a:xfrm>
            <a:off x="0" y="890921"/>
            <a:ext cx="9144000" cy="2554545"/>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3200" b="1" dirty="0">
                <a:latin typeface="Times New Roman" pitchFamily="18" charset="0"/>
              </a:rPr>
              <a:t>Della morte di Germanico venne accusato </a:t>
            </a:r>
            <a:r>
              <a:rPr lang="it-IT" sz="3200" b="1" dirty="0" err="1">
                <a:latin typeface="Times New Roman" pitchFamily="18" charset="0"/>
              </a:rPr>
              <a:t>Pisone</a:t>
            </a:r>
            <a:r>
              <a:rPr lang="it-IT" sz="3200" b="1" dirty="0">
                <a:latin typeface="Times New Roman" pitchFamily="18" charset="0"/>
              </a:rPr>
              <a:t>, sospettato peraltro di aver eseguito il delitto su mandato di Tiberio. Processato a Roma, </a:t>
            </a:r>
            <a:r>
              <a:rPr lang="it-IT" sz="3200" b="1" dirty="0" err="1">
                <a:latin typeface="Times New Roman" pitchFamily="18" charset="0"/>
              </a:rPr>
              <a:t>Pisone</a:t>
            </a:r>
            <a:r>
              <a:rPr lang="it-IT" sz="3200" b="1" dirty="0">
                <a:latin typeface="Times New Roman" pitchFamily="18" charset="0"/>
              </a:rPr>
              <a:t> preferì suicidarsi prima che fosse emessa la sentenza (20).</a:t>
            </a:r>
            <a:endParaRPr lang="it-IT" sz="3200" dirty="0"/>
          </a:p>
        </p:txBody>
      </p:sp>
      <p:pic>
        <p:nvPicPr>
          <p:cNvPr id="28677" name="Picture 5" descr="SC Pisone patre"/>
          <p:cNvPicPr>
            <a:picLocks noChangeAspect="1" noChangeArrowheads="1"/>
          </p:cNvPicPr>
          <p:nvPr/>
        </p:nvPicPr>
        <p:blipFill>
          <a:blip r:embed="rId2" cstate="print"/>
          <a:srcRect/>
          <a:stretch>
            <a:fillRect/>
          </a:stretch>
        </p:blipFill>
        <p:spPr bwMode="auto">
          <a:xfrm>
            <a:off x="0" y="3455988"/>
            <a:ext cx="9143999" cy="32019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
        <p:nvSpPr>
          <p:cNvPr id="29699" name="Text Box 3"/>
          <p:cNvSpPr txBox="1">
            <a:spLocks noChangeArrowheads="1"/>
          </p:cNvSpPr>
          <p:nvPr/>
        </p:nvSpPr>
        <p:spPr bwMode="auto">
          <a:xfrm>
            <a:off x="0" y="818733"/>
            <a:ext cx="9144000" cy="3477875"/>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200" b="1" dirty="0">
                <a:latin typeface="Times New Roman" pitchFamily="18" charset="0"/>
              </a:rPr>
              <a:t>     Comincia adesso ad assumere un peso sempre maggiore, a corte, il prefetto del pretorio Elio </a:t>
            </a:r>
            <a:r>
              <a:rPr lang="it-IT" sz="2200" b="1" dirty="0" err="1">
                <a:latin typeface="Times New Roman" pitchFamily="18" charset="0"/>
              </a:rPr>
              <a:t>Seiano</a:t>
            </a:r>
            <a:r>
              <a:rPr lang="it-IT" sz="2200" b="1" dirty="0">
                <a:latin typeface="Times New Roman" pitchFamily="18" charset="0"/>
              </a:rPr>
              <a:t>. Secondo Tacito, costui avrebbe tramato contro i membri della </a:t>
            </a:r>
            <a:r>
              <a:rPr lang="it-IT" sz="2200" b="1" i="1" dirty="0" err="1">
                <a:latin typeface="Times New Roman" pitchFamily="18" charset="0"/>
              </a:rPr>
              <a:t>domus</a:t>
            </a:r>
            <a:r>
              <a:rPr lang="it-IT" sz="2200" b="1" dirty="0">
                <a:latin typeface="Times New Roman" pitchFamily="18" charset="0"/>
              </a:rPr>
              <a:t> imperiale.</a:t>
            </a:r>
          </a:p>
          <a:p>
            <a:pPr algn="just"/>
            <a:r>
              <a:rPr lang="it-IT" sz="2200" b="1" dirty="0">
                <a:latin typeface="Times New Roman" pitchFamily="18" charset="0"/>
              </a:rPr>
              <a:t>     La morte, nel 23, di Druso minore, apre una fase di processi politici nei confronti di presunti oppositori accusati di cospirazione, tradimento e </a:t>
            </a:r>
            <a:r>
              <a:rPr lang="it-IT" sz="2200" b="1" i="1" dirty="0" err="1">
                <a:latin typeface="Times New Roman" pitchFamily="18" charset="0"/>
              </a:rPr>
              <a:t>maiestas</a:t>
            </a:r>
            <a:r>
              <a:rPr lang="it-IT" sz="2200" b="1" dirty="0">
                <a:latin typeface="Times New Roman" pitchFamily="18" charset="0"/>
              </a:rPr>
              <a:t>.</a:t>
            </a:r>
          </a:p>
          <a:p>
            <a:pPr algn="just"/>
            <a:r>
              <a:rPr lang="it-IT" sz="2200" b="1" dirty="0">
                <a:latin typeface="Times New Roman" pitchFamily="18" charset="0"/>
              </a:rPr>
              <a:t>     La situazione si aggrava nel 27, quando Tiberio si ritira a Capri. La morte di Livia e la persecuzione a cui è sottoposta la famiglia di Germanico (Agrippina è relegata a Ponza,  i primi due figli incarcerati) modificano profondamente gli equilibri di corte.</a:t>
            </a:r>
            <a:endParaRPr lang="it-IT" sz="2200" dirty="0"/>
          </a:p>
        </p:txBody>
      </p:sp>
      <p:pic>
        <p:nvPicPr>
          <p:cNvPr id="29701" name="Picture 5" descr="villa iovis planimetria"/>
          <p:cNvPicPr>
            <a:picLocks noChangeAspect="1" noChangeArrowheads="1"/>
          </p:cNvPicPr>
          <p:nvPr/>
        </p:nvPicPr>
        <p:blipFill>
          <a:blip r:embed="rId3" cstate="print"/>
          <a:srcRect/>
          <a:stretch>
            <a:fillRect/>
          </a:stretch>
        </p:blipFill>
        <p:spPr bwMode="auto">
          <a:xfrm>
            <a:off x="4496346" y="3917675"/>
            <a:ext cx="4647653" cy="29403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335088" y="533400"/>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
        <p:nvSpPr>
          <p:cNvPr id="30723" name="Text Box 3"/>
          <p:cNvSpPr txBox="1">
            <a:spLocks noChangeArrowheads="1"/>
          </p:cNvSpPr>
          <p:nvPr/>
        </p:nvSpPr>
        <p:spPr bwMode="auto">
          <a:xfrm>
            <a:off x="1" y="1468438"/>
            <a:ext cx="5502166" cy="5170646"/>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200" b="1" dirty="0">
                <a:latin typeface="Times New Roman" pitchFamily="18" charset="0"/>
              </a:rPr>
              <a:t>     Nel 31 </a:t>
            </a:r>
            <a:r>
              <a:rPr lang="it-IT" sz="2200" b="1" dirty="0" err="1">
                <a:latin typeface="Times New Roman" pitchFamily="18" charset="0"/>
              </a:rPr>
              <a:t>Seiano</a:t>
            </a:r>
            <a:r>
              <a:rPr lang="it-IT" sz="2200" b="1" dirty="0">
                <a:latin typeface="Times New Roman" pitchFamily="18" charset="0"/>
              </a:rPr>
              <a:t> raggiunge il vertice del suo potere: è console insieme a Tiberio e riceve un </a:t>
            </a:r>
            <a:r>
              <a:rPr lang="it-IT" sz="2200" b="1" i="1" dirty="0" err="1">
                <a:latin typeface="Times New Roman" pitchFamily="18" charset="0"/>
              </a:rPr>
              <a:t>imperium</a:t>
            </a:r>
            <a:r>
              <a:rPr lang="it-IT" sz="2200" b="1" i="1" dirty="0">
                <a:latin typeface="Times New Roman" pitchFamily="18" charset="0"/>
              </a:rPr>
              <a:t> </a:t>
            </a:r>
            <a:r>
              <a:rPr lang="it-IT" sz="2200" b="1" i="1" dirty="0" err="1">
                <a:latin typeface="Times New Roman" pitchFamily="18" charset="0"/>
              </a:rPr>
              <a:t>proconsulare</a:t>
            </a:r>
            <a:r>
              <a:rPr lang="it-IT" sz="2200" b="1" dirty="0">
                <a:latin typeface="Times New Roman" pitchFamily="18" charset="0"/>
              </a:rPr>
              <a:t>, quasi a indicare una sua possibile successione. Tuttavia, in quello stesso anno, Antonia minore, la madre di Germanico, accusa </a:t>
            </a:r>
            <a:r>
              <a:rPr lang="it-IT" sz="2200" b="1" dirty="0" err="1">
                <a:latin typeface="Times New Roman" pitchFamily="18" charset="0"/>
              </a:rPr>
              <a:t>Seiano</a:t>
            </a:r>
            <a:r>
              <a:rPr lang="it-IT" sz="2200" b="1" dirty="0">
                <a:latin typeface="Times New Roman" pitchFamily="18" charset="0"/>
              </a:rPr>
              <a:t> presso Tiberio; questi nomina un nuovo prefetto, </a:t>
            </a:r>
            <a:r>
              <a:rPr lang="it-IT" sz="2200" b="1" dirty="0" err="1">
                <a:latin typeface="Times New Roman" pitchFamily="18" charset="0"/>
              </a:rPr>
              <a:t>Sutorio</a:t>
            </a:r>
            <a:r>
              <a:rPr lang="it-IT" sz="2200" b="1" dirty="0">
                <a:latin typeface="Times New Roman" pitchFamily="18" charset="0"/>
              </a:rPr>
              <a:t> </a:t>
            </a:r>
            <a:r>
              <a:rPr lang="it-IT" sz="2200" b="1" dirty="0" err="1">
                <a:latin typeface="Times New Roman" pitchFamily="18" charset="0"/>
              </a:rPr>
              <a:t>Macrone</a:t>
            </a:r>
            <a:r>
              <a:rPr lang="it-IT" sz="2200" b="1" dirty="0">
                <a:latin typeface="Times New Roman" pitchFamily="18" charset="0"/>
              </a:rPr>
              <a:t>, e lo invia a Roma con un messaggio per il Senato nel quale denunciava </a:t>
            </a:r>
            <a:r>
              <a:rPr lang="it-IT" sz="2200" b="1" dirty="0" err="1">
                <a:latin typeface="Times New Roman" pitchFamily="18" charset="0"/>
              </a:rPr>
              <a:t>Seiano</a:t>
            </a:r>
            <a:r>
              <a:rPr lang="it-IT" sz="2200" b="1" dirty="0">
                <a:latin typeface="Times New Roman" pitchFamily="18" charset="0"/>
              </a:rPr>
              <a:t>, incarcerato e giustiziato. </a:t>
            </a:r>
          </a:p>
          <a:p>
            <a:pPr algn="just"/>
            <a:r>
              <a:rPr lang="it-IT" sz="2200" b="1" dirty="0">
                <a:latin typeface="Times New Roman" pitchFamily="18" charset="0"/>
              </a:rPr>
              <a:t>     Qualche anno più tardi, in un clima ancora avvelenato da sospetti e accuse, Tiberio muore. I pretoriani acclamano Caligola, da qualche anno a Capri presso l’imperatore.</a:t>
            </a:r>
            <a:endParaRPr lang="it-IT" sz="2200" dirty="0"/>
          </a:p>
        </p:txBody>
      </p:sp>
      <p:pic>
        <p:nvPicPr>
          <p:cNvPr id="30726" name="Picture 6" descr="Tiberio"/>
          <p:cNvPicPr>
            <a:picLocks noChangeAspect="1" noChangeArrowheads="1"/>
          </p:cNvPicPr>
          <p:nvPr/>
        </p:nvPicPr>
        <p:blipFill>
          <a:blip r:embed="rId3" cstate="print"/>
          <a:srcRect/>
          <a:stretch>
            <a:fillRect/>
          </a:stretch>
        </p:blipFill>
        <p:spPr bwMode="auto">
          <a:xfrm>
            <a:off x="5537200" y="406400"/>
            <a:ext cx="3324225" cy="6191250"/>
          </a:xfrm>
          <a:prstGeom prst="rect">
            <a:avLst/>
          </a:prstGeom>
          <a:solidFill>
            <a:srgbClr val="808000"/>
          </a:solid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848578" y="0"/>
            <a:ext cx="274002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Tiberio (14 – 37)</a:t>
            </a:r>
          </a:p>
        </p:txBody>
      </p:sp>
      <p:sp>
        <p:nvSpPr>
          <p:cNvPr id="31748" name="Text Box 4"/>
          <p:cNvSpPr txBox="1">
            <a:spLocks noChangeArrowheads="1"/>
          </p:cNvSpPr>
          <p:nvPr/>
        </p:nvSpPr>
        <p:spPr bwMode="auto">
          <a:xfrm>
            <a:off x="0" y="953212"/>
            <a:ext cx="9144000" cy="5262979"/>
          </a:xfrm>
          <a:prstGeom prst="rect">
            <a:avLst/>
          </a:prstGeom>
          <a:solidFill>
            <a:srgbClr val="33CCCC"/>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Nonostante il quadro fosco che ne offre Tiberio, è da sottolineare come l’amministrazione di Tiberio tese a non gravare eccessivamente sulle province (tuttavia è da registrare una grave rivolta in Gallia, nel 21); la spesa pubblica fu contenuta. Nel 33 scoppiò una crisi di credito a Roma, determinata dal ripristino di una legge cesariana tesa a regolare il prestito finanziario. La richiesta di onorare i debiti produsse un crollo del prezzo dei terreni (venduti per realizzare liquidi) e la rovina di molti. La crisi venne superata  con la messa a disposizione, da parte di Tiberio, di somme di denaro da prestare senza interesse ai debitori</a:t>
            </a:r>
            <a:r>
              <a:rPr lang="it-IT" b="1" dirty="0">
                <a:latin typeface="Times New Roman" pitchFamily="18" charset="0"/>
              </a:rPr>
              <a:t>.</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798513" y="534988"/>
            <a:ext cx="287972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Caligola (37 – 41)</a:t>
            </a:r>
          </a:p>
        </p:txBody>
      </p:sp>
      <p:pic>
        <p:nvPicPr>
          <p:cNvPr id="20486" name="Picture 6" descr="Caligola 2"/>
          <p:cNvPicPr>
            <a:picLocks noChangeAspect="1" noChangeArrowheads="1"/>
          </p:cNvPicPr>
          <p:nvPr/>
        </p:nvPicPr>
        <p:blipFill>
          <a:blip r:embed="rId3" cstate="print"/>
          <a:srcRect/>
          <a:stretch>
            <a:fillRect/>
          </a:stretch>
        </p:blipFill>
        <p:spPr bwMode="auto">
          <a:xfrm>
            <a:off x="5553075" y="565150"/>
            <a:ext cx="3073400" cy="5029200"/>
          </a:xfrm>
          <a:prstGeom prst="rect">
            <a:avLst/>
          </a:prstGeom>
          <a:noFill/>
          <a:ln w="38100">
            <a:solidFill>
              <a:srgbClr val="808000"/>
            </a:solidFill>
            <a:miter lim="800000"/>
            <a:headEnd/>
            <a:tailEnd/>
          </a:ln>
        </p:spPr>
      </p:pic>
      <p:pic>
        <p:nvPicPr>
          <p:cNvPr id="79874" name="Picture 2" descr="http://farm2.static.flickr.com/1188/863963880_a9a773b962.jpg"/>
          <p:cNvPicPr>
            <a:picLocks noChangeAspect="1" noChangeArrowheads="1"/>
          </p:cNvPicPr>
          <p:nvPr/>
        </p:nvPicPr>
        <p:blipFill>
          <a:blip r:embed="rId4"/>
          <a:srcRect/>
          <a:stretch>
            <a:fillRect/>
          </a:stretch>
        </p:blipFill>
        <p:spPr bwMode="auto">
          <a:xfrm>
            <a:off x="218637" y="394138"/>
            <a:ext cx="3810000" cy="47625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798513" y="534988"/>
            <a:ext cx="287972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Caligola (37 – 41)</a:t>
            </a:r>
          </a:p>
        </p:txBody>
      </p:sp>
      <p:sp>
        <p:nvSpPr>
          <p:cNvPr id="21508" name="Text Box 4"/>
          <p:cNvSpPr txBox="1">
            <a:spLocks noChangeArrowheads="1"/>
          </p:cNvSpPr>
          <p:nvPr/>
        </p:nvSpPr>
        <p:spPr bwMode="auto">
          <a:xfrm>
            <a:off x="0" y="1306075"/>
            <a:ext cx="9144000" cy="2800767"/>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200" b="1" dirty="0">
                <a:latin typeface="Times New Roman" pitchFamily="18" charset="0"/>
              </a:rPr>
              <a:t>    L’ascesa al trono di Caligola non ha i caratteri di successione “costituzionale” come era stato per Tiberio. Nominato erede privato da Tiberio, assieme al nipote Tiberio Gemello, fu acclamato imperatore dalle truppe pretoriane.</a:t>
            </a:r>
          </a:p>
          <a:p>
            <a:pPr algn="just"/>
            <a:r>
              <a:rPr lang="it-IT" sz="2200" b="1" dirty="0">
                <a:latin typeface="Times New Roman" pitchFamily="18" charset="0"/>
              </a:rPr>
              <a:t>     Caligola intese il potere in senso autocratico, orientale: in questo senso devono intendersi gli onori riservati alle sorelle e   in particolare a </a:t>
            </a:r>
            <a:r>
              <a:rPr lang="it-IT" sz="2200" b="1" dirty="0" err="1">
                <a:latin typeface="Times New Roman" pitchFamily="18" charset="0"/>
              </a:rPr>
              <a:t>Drusilla</a:t>
            </a:r>
            <a:r>
              <a:rPr lang="it-IT" sz="2200" b="1" dirty="0">
                <a:latin typeface="Times New Roman" pitchFamily="18" charset="0"/>
              </a:rPr>
              <a:t>, divinizzata dopo la sua morte. Questi atteggiamenti erano ovviamente  sgraditi all’aristocrazia senatoria più tradizionalista.   </a:t>
            </a:r>
          </a:p>
        </p:txBody>
      </p:sp>
      <p:pic>
        <p:nvPicPr>
          <p:cNvPr id="21509" name="Picture 5" descr="Caligola ritratto monetale con sorelle"/>
          <p:cNvPicPr>
            <a:picLocks noChangeAspect="1" noChangeArrowheads="1"/>
          </p:cNvPicPr>
          <p:nvPr/>
        </p:nvPicPr>
        <p:blipFill>
          <a:blip r:embed="rId3" cstate="print"/>
          <a:srcRect/>
          <a:stretch>
            <a:fillRect/>
          </a:stretch>
        </p:blipFill>
        <p:spPr bwMode="auto">
          <a:xfrm>
            <a:off x="1733550" y="4270375"/>
            <a:ext cx="4762500" cy="2324100"/>
          </a:xfrm>
          <a:prstGeom prst="rect">
            <a:avLst/>
          </a:prstGeom>
          <a:noFill/>
          <a:ln w="38100">
            <a:solidFill>
              <a:srgbClr val="808000"/>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798513" y="534988"/>
            <a:ext cx="287972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Caligola (37 – 41)</a:t>
            </a:r>
          </a:p>
        </p:txBody>
      </p:sp>
      <p:sp>
        <p:nvSpPr>
          <p:cNvPr id="22531" name="Text Box 3"/>
          <p:cNvSpPr txBox="1">
            <a:spLocks noChangeArrowheads="1"/>
          </p:cNvSpPr>
          <p:nvPr/>
        </p:nvSpPr>
        <p:spPr bwMode="auto">
          <a:xfrm>
            <a:off x="0" y="1700213"/>
            <a:ext cx="9143999" cy="1200329"/>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In ambito finanziario, mutò la politica di oculata gestione portata avanti da Tiberio e spese in pochissimo tempo la riserva di denaro lasciatagli dal predecessore.   </a:t>
            </a:r>
          </a:p>
        </p:txBody>
      </p:sp>
      <p:sp>
        <p:nvSpPr>
          <p:cNvPr id="22533" name="Text Box 5"/>
          <p:cNvSpPr txBox="1">
            <a:spLocks noChangeArrowheads="1"/>
          </p:cNvSpPr>
          <p:nvPr/>
        </p:nvSpPr>
        <p:spPr bwMode="auto">
          <a:xfrm>
            <a:off x="0" y="3106738"/>
            <a:ext cx="9144000" cy="1384995"/>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Nel 41, mentre era in procinto di partire per la conquista della Britannia, venne eliminato da una congiura di palazzo.   </a:t>
            </a:r>
            <a:endParaRPr lang="it-IT" b="1" dirty="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laudio ritratto MNNapoli"/>
          <p:cNvPicPr>
            <a:picLocks noChangeAspect="1" noChangeArrowheads="1"/>
          </p:cNvPicPr>
          <p:nvPr/>
        </p:nvPicPr>
        <p:blipFill>
          <a:blip r:embed="rId3" cstate="print"/>
          <a:srcRect/>
          <a:stretch>
            <a:fillRect/>
          </a:stretch>
        </p:blipFill>
        <p:spPr bwMode="auto">
          <a:xfrm>
            <a:off x="4140200" y="333375"/>
            <a:ext cx="4719638" cy="5965825"/>
          </a:xfrm>
          <a:prstGeom prst="rect">
            <a:avLst/>
          </a:prstGeom>
          <a:noFill/>
          <a:ln w="38100">
            <a:solidFill>
              <a:srgbClr val="808000"/>
            </a:solidFill>
            <a:miter lim="800000"/>
            <a:headEnd/>
            <a:tailEnd/>
          </a:ln>
        </p:spPr>
      </p:pic>
      <p:sp>
        <p:nvSpPr>
          <p:cNvPr id="2054" name="Text Box 6"/>
          <p:cNvSpPr txBox="1">
            <a:spLocks noChangeArrowheads="1"/>
          </p:cNvSpPr>
          <p:nvPr/>
        </p:nvSpPr>
        <p:spPr bwMode="auto">
          <a:xfrm>
            <a:off x="827088" y="549275"/>
            <a:ext cx="28225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laudio ritratto MNNapoli"/>
          <p:cNvPicPr>
            <a:picLocks noChangeAspect="1" noChangeArrowheads="1"/>
          </p:cNvPicPr>
          <p:nvPr/>
        </p:nvPicPr>
        <p:blipFill>
          <a:blip r:embed="rId3" cstate="print"/>
          <a:srcRect/>
          <a:stretch>
            <a:fillRect/>
          </a:stretch>
        </p:blipFill>
        <p:spPr bwMode="auto">
          <a:xfrm>
            <a:off x="6923088" y="813457"/>
            <a:ext cx="2220912" cy="2808288"/>
          </a:xfrm>
          <a:prstGeom prst="rect">
            <a:avLst/>
          </a:prstGeom>
          <a:noFill/>
          <a:ln w="38100">
            <a:solidFill>
              <a:srgbClr val="808000"/>
            </a:solidFill>
            <a:miter lim="800000"/>
            <a:headEnd/>
            <a:tailEnd/>
          </a:ln>
        </p:spPr>
      </p:pic>
      <p:sp>
        <p:nvSpPr>
          <p:cNvPr id="3075" name="Text Box 3"/>
          <p:cNvSpPr txBox="1">
            <a:spLocks noChangeArrowheads="1"/>
          </p:cNvSpPr>
          <p:nvPr/>
        </p:nvSpPr>
        <p:spPr bwMode="auto">
          <a:xfrm>
            <a:off x="827088" y="549275"/>
            <a:ext cx="28225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
        <p:nvSpPr>
          <p:cNvPr id="3076" name="Text Box 4"/>
          <p:cNvSpPr txBox="1">
            <a:spLocks noChangeArrowheads="1"/>
          </p:cNvSpPr>
          <p:nvPr/>
        </p:nvSpPr>
        <p:spPr bwMode="auto">
          <a:xfrm>
            <a:off x="0" y="1353372"/>
            <a:ext cx="6449520" cy="2462213"/>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200" b="1" dirty="0">
                <a:latin typeface="Times New Roman" pitchFamily="18" charset="0"/>
              </a:rPr>
              <a:t>Ottimo amministratore, si deve alla sua azione una prima burocratizzazione del governo e della amministrazione imperiale.</a:t>
            </a:r>
          </a:p>
          <a:p>
            <a:pPr algn="just"/>
            <a:r>
              <a:rPr lang="it-IT" sz="2200" b="1" dirty="0">
                <a:latin typeface="Times New Roman" pitchFamily="18" charset="0"/>
              </a:rPr>
              <a:t>    Riorganizza  (o crea) le grandi segreterie centrali a capo delle quali sono posti dei suoi liberti. Queste segreterie si occupano degli aspetti finanziari e di quelli </a:t>
            </a:r>
            <a:r>
              <a:rPr lang="it-IT" sz="2200" b="1" dirty="0" err="1">
                <a:latin typeface="Times New Roman" pitchFamily="18" charset="0"/>
              </a:rPr>
              <a:t>giuridico-amministrativi</a:t>
            </a:r>
            <a:r>
              <a:rPr lang="it-IT" b="1" dirty="0">
                <a:latin typeface="Times New Roman" pitchFamily="18" charset="0"/>
              </a:rPr>
              <a:t>.</a:t>
            </a:r>
          </a:p>
        </p:txBody>
      </p:sp>
      <p:sp>
        <p:nvSpPr>
          <p:cNvPr id="3077" name="Text Box 5"/>
          <p:cNvSpPr txBox="1">
            <a:spLocks noChangeArrowheads="1"/>
          </p:cNvSpPr>
          <p:nvPr/>
        </p:nvSpPr>
        <p:spPr bwMode="auto">
          <a:xfrm>
            <a:off x="0" y="4180344"/>
            <a:ext cx="9144000" cy="2677656"/>
          </a:xfrm>
          <a:prstGeom prst="rect">
            <a:avLst/>
          </a:prstGeom>
          <a:solidFill>
            <a:srgbClr val="99CC00"/>
          </a:solidFill>
          <a:ln w="38100">
            <a:solidFill>
              <a:srgbClr val="808000"/>
            </a:solidFill>
            <a:miter lim="800000"/>
            <a:headEnd/>
            <a:tailEnd/>
          </a:ln>
          <a:effectLst/>
        </p:spPr>
        <p:txBody>
          <a:bodyPr wrap="square">
            <a:spAutoFit/>
          </a:bodyPr>
          <a:lstStyle/>
          <a:p>
            <a:pPr algn="just"/>
            <a:r>
              <a:rPr lang="it-IT" sz="2400" b="1" i="1" dirty="0">
                <a:latin typeface="Times New Roman" pitchFamily="18" charset="0"/>
              </a:rPr>
              <a:t>a </a:t>
            </a:r>
            <a:r>
              <a:rPr lang="it-IT" sz="2800" b="1" i="1" dirty="0" err="1">
                <a:latin typeface="Times New Roman" pitchFamily="18" charset="0"/>
              </a:rPr>
              <a:t>rationibus</a:t>
            </a:r>
            <a:r>
              <a:rPr lang="it-IT" sz="2800" b="1" dirty="0">
                <a:latin typeface="Times New Roman" pitchFamily="18" charset="0"/>
              </a:rPr>
              <a:t>: gestisce le finanze imperiali;</a:t>
            </a:r>
          </a:p>
          <a:p>
            <a:pPr algn="just"/>
            <a:r>
              <a:rPr lang="it-IT" sz="2800" b="1" i="1" dirty="0">
                <a:latin typeface="Times New Roman" pitchFamily="18" charset="0"/>
              </a:rPr>
              <a:t>a </a:t>
            </a:r>
            <a:r>
              <a:rPr lang="it-IT" sz="2800" b="1" i="1" dirty="0" err="1">
                <a:latin typeface="Times New Roman" pitchFamily="18" charset="0"/>
              </a:rPr>
              <a:t>libellis</a:t>
            </a:r>
            <a:r>
              <a:rPr lang="it-IT" sz="2800" b="1" dirty="0">
                <a:latin typeface="Times New Roman" pitchFamily="18" charset="0"/>
              </a:rPr>
              <a:t>: istruisce le pratiche relative alle richieste e alle suppliche di privati all’imperatore;</a:t>
            </a:r>
          </a:p>
          <a:p>
            <a:pPr algn="just"/>
            <a:r>
              <a:rPr lang="it-IT" sz="2800" b="1" i="1" dirty="0" err="1">
                <a:latin typeface="Times New Roman" pitchFamily="18" charset="0"/>
              </a:rPr>
              <a:t>ab</a:t>
            </a:r>
            <a:r>
              <a:rPr lang="it-IT" sz="2800" b="1" i="1" dirty="0">
                <a:latin typeface="Times New Roman" pitchFamily="18" charset="0"/>
              </a:rPr>
              <a:t> </a:t>
            </a:r>
            <a:r>
              <a:rPr lang="it-IT" sz="2800" b="1" i="1" dirty="0" err="1">
                <a:latin typeface="Times New Roman" pitchFamily="18" charset="0"/>
              </a:rPr>
              <a:t>epistulis</a:t>
            </a:r>
            <a:r>
              <a:rPr lang="it-IT" sz="2800" b="1" dirty="0">
                <a:latin typeface="Times New Roman" pitchFamily="18" charset="0"/>
              </a:rPr>
              <a:t>: gestisce la corrispondenza dell’imperatore;</a:t>
            </a:r>
          </a:p>
          <a:p>
            <a:pPr algn="just"/>
            <a:r>
              <a:rPr lang="it-IT" sz="2800" b="1" i="1" dirty="0">
                <a:latin typeface="Times New Roman" pitchFamily="18" charset="0"/>
              </a:rPr>
              <a:t>a </a:t>
            </a:r>
            <a:r>
              <a:rPr lang="it-IT" sz="2800" b="1" i="1" dirty="0" err="1">
                <a:latin typeface="Times New Roman" pitchFamily="18" charset="0"/>
              </a:rPr>
              <a:t>commentariis</a:t>
            </a:r>
            <a:r>
              <a:rPr lang="it-IT" sz="2800" b="1" dirty="0">
                <a:latin typeface="Times New Roman" pitchFamily="18" charset="0"/>
              </a:rPr>
              <a:t>: gestisce gli archivi;</a:t>
            </a:r>
          </a:p>
          <a:p>
            <a:pPr algn="just"/>
            <a:r>
              <a:rPr lang="it-IT" sz="2800" b="1" i="1" dirty="0">
                <a:latin typeface="Times New Roman" pitchFamily="18" charset="0"/>
              </a:rPr>
              <a:t>a </a:t>
            </a:r>
            <a:r>
              <a:rPr lang="it-IT" sz="2800" b="1" i="1" dirty="0" err="1">
                <a:latin typeface="Times New Roman" pitchFamily="18" charset="0"/>
              </a:rPr>
              <a:t>cognitionibus</a:t>
            </a:r>
            <a:r>
              <a:rPr lang="it-IT" sz="2800" b="1" dirty="0">
                <a:latin typeface="Times New Roman" pitchFamily="18" charset="0"/>
              </a:rPr>
              <a:t>:  cura l’attività giurisdizionale imperiale</a:t>
            </a:r>
            <a:r>
              <a:rPr lang="it-IT" b="1" dirty="0">
                <a:latin typeface="Times New Roman" pitchFamily="18"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laudio ritratto MNNapoli"/>
          <p:cNvPicPr>
            <a:picLocks noChangeAspect="1" noChangeArrowheads="1"/>
          </p:cNvPicPr>
          <p:nvPr/>
        </p:nvPicPr>
        <p:blipFill>
          <a:blip r:embed="rId2" cstate="print"/>
          <a:srcRect/>
          <a:stretch>
            <a:fillRect/>
          </a:stretch>
        </p:blipFill>
        <p:spPr bwMode="auto">
          <a:xfrm>
            <a:off x="6227763" y="908050"/>
            <a:ext cx="2220912" cy="2808288"/>
          </a:xfrm>
          <a:prstGeom prst="rect">
            <a:avLst/>
          </a:prstGeom>
          <a:noFill/>
          <a:ln w="38100">
            <a:solidFill>
              <a:srgbClr val="808000"/>
            </a:solidFill>
            <a:miter lim="800000"/>
            <a:headEnd/>
            <a:tailEnd/>
          </a:ln>
        </p:spPr>
      </p:pic>
      <p:sp>
        <p:nvSpPr>
          <p:cNvPr id="4099" name="Text Box 3"/>
          <p:cNvSpPr txBox="1">
            <a:spLocks noChangeArrowheads="1"/>
          </p:cNvSpPr>
          <p:nvPr/>
        </p:nvSpPr>
        <p:spPr bwMode="auto">
          <a:xfrm>
            <a:off x="827088" y="549275"/>
            <a:ext cx="28225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
        <p:nvSpPr>
          <p:cNvPr id="4100" name="Text Box 4"/>
          <p:cNvSpPr txBox="1">
            <a:spLocks noChangeArrowheads="1"/>
          </p:cNvSpPr>
          <p:nvPr/>
        </p:nvSpPr>
        <p:spPr bwMode="auto">
          <a:xfrm>
            <a:off x="250825" y="1700213"/>
            <a:ext cx="5545138" cy="1503362"/>
          </a:xfrm>
          <a:prstGeom prst="rect">
            <a:avLst/>
          </a:prstGeom>
          <a:solidFill>
            <a:srgbClr val="CC99FF"/>
          </a:solidFill>
          <a:ln w="38100">
            <a:solidFill>
              <a:srgbClr val="808000"/>
            </a:solidFill>
            <a:miter lim="800000"/>
            <a:headEnd/>
            <a:tailEnd/>
          </a:ln>
          <a:effectLst/>
        </p:spPr>
        <p:txBody>
          <a:bodyPr>
            <a:spAutoFit/>
          </a:bodyPr>
          <a:lstStyle/>
          <a:p>
            <a:pPr algn="just"/>
            <a:r>
              <a:rPr lang="it-IT" b="1">
                <a:latin typeface="Times New Roman" pitchFamily="18" charset="0"/>
              </a:rPr>
              <a:t>    Il peso assunto dai liberti imperiali posti a capo delle segreterie centrali, a cui l’imperatore concede anche gli </a:t>
            </a:r>
            <a:r>
              <a:rPr lang="it-IT" b="1" i="1">
                <a:latin typeface="Times New Roman" pitchFamily="18" charset="0"/>
              </a:rPr>
              <a:t>ornamenta praetoria</a:t>
            </a:r>
            <a:r>
              <a:rPr lang="it-IT" b="1">
                <a:latin typeface="Times New Roman" pitchFamily="18" charset="0"/>
              </a:rPr>
              <a:t> e </a:t>
            </a:r>
            <a:r>
              <a:rPr lang="it-IT" b="1" i="1">
                <a:latin typeface="Times New Roman" pitchFamily="18" charset="0"/>
              </a:rPr>
              <a:t>consularia</a:t>
            </a:r>
            <a:r>
              <a:rPr lang="it-IT" b="1">
                <a:latin typeface="Times New Roman" pitchFamily="18" charset="0"/>
              </a:rPr>
              <a:t>, spiega l’ostilità della tradizione filosenatoria nei confronti di Claudio.</a:t>
            </a:r>
          </a:p>
        </p:txBody>
      </p:sp>
      <p:sp>
        <p:nvSpPr>
          <p:cNvPr id="4101" name="Text Box 5"/>
          <p:cNvSpPr txBox="1">
            <a:spLocks noChangeArrowheads="1"/>
          </p:cNvSpPr>
          <p:nvPr/>
        </p:nvSpPr>
        <p:spPr bwMode="auto">
          <a:xfrm>
            <a:off x="250825" y="4149725"/>
            <a:ext cx="8208963" cy="2327275"/>
          </a:xfrm>
          <a:prstGeom prst="rect">
            <a:avLst/>
          </a:prstGeom>
          <a:solidFill>
            <a:srgbClr val="99CC00"/>
          </a:solidFill>
          <a:ln w="38100">
            <a:solidFill>
              <a:srgbClr val="808000"/>
            </a:solidFill>
            <a:miter lim="800000"/>
            <a:headEnd/>
            <a:tailEnd/>
          </a:ln>
          <a:effectLst/>
        </p:spPr>
        <p:txBody>
          <a:bodyPr>
            <a:spAutoFit/>
          </a:bodyPr>
          <a:lstStyle/>
          <a:p>
            <a:pPr algn="just"/>
            <a:r>
              <a:rPr lang="it-IT" b="1">
                <a:latin typeface="Times New Roman" pitchFamily="18" charset="0"/>
              </a:rPr>
              <a:t>     Al processo di efficientizzazione della macchina burocratica si accompagna un importante programma di opere pubbliche tese a migliorare le condizioni della capitale. La costruzione del porto di Ostia tendeva, ad esempio, a risolvere i problemi annonari di Roma. Parallelamente viene riorganizzato l’approvvigionamento idrico della capitale, con la costruzione di un nuovo acquedotto e la creazione di una nuova </a:t>
            </a:r>
            <a:r>
              <a:rPr lang="it-IT" b="1" i="1">
                <a:latin typeface="Times New Roman" pitchFamily="18" charset="0"/>
              </a:rPr>
              <a:t>familia aquaria</a:t>
            </a:r>
            <a:r>
              <a:rPr lang="it-IT" b="1">
                <a:latin typeface="Times New Roman" pitchFamily="18" charset="0"/>
              </a:rPr>
              <a:t> costituita da servi imperiali. </a:t>
            </a:r>
          </a:p>
          <a:p>
            <a:pPr algn="just"/>
            <a:r>
              <a:rPr lang="it-IT" b="1">
                <a:latin typeface="Times New Roman" pitchFamily="18" charset="0"/>
              </a:rPr>
              <a:t>     Il recupero di terreni fertili motiva invece il prosciugamento del lago Fucino.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Ostia  porto di traiano"/>
          <p:cNvPicPr>
            <a:picLocks noChangeAspect="1" noChangeArrowheads="1"/>
          </p:cNvPicPr>
          <p:nvPr/>
        </p:nvPicPr>
        <p:blipFill>
          <a:blip r:embed="rId3" cstate="print"/>
          <a:srcRect/>
          <a:stretch>
            <a:fillRect/>
          </a:stretch>
        </p:blipFill>
        <p:spPr bwMode="auto">
          <a:xfrm>
            <a:off x="323850" y="549275"/>
            <a:ext cx="7086600" cy="4257675"/>
          </a:xfrm>
          <a:prstGeom prst="rect">
            <a:avLst/>
          </a:prstGeom>
          <a:noFill/>
          <a:ln w="38100">
            <a:solidFill>
              <a:srgbClr val="808000"/>
            </a:solidFill>
            <a:miter lim="800000"/>
            <a:headEnd/>
            <a:tailEnd/>
          </a:ln>
        </p:spPr>
      </p:pic>
      <p:pic>
        <p:nvPicPr>
          <p:cNvPr id="5125" name="Picture 5" descr="Ostia porto claudio moneta di Nerone"/>
          <p:cNvPicPr>
            <a:picLocks noChangeAspect="1" noChangeArrowheads="1"/>
          </p:cNvPicPr>
          <p:nvPr/>
        </p:nvPicPr>
        <p:blipFill>
          <a:blip r:embed="rId4" cstate="print"/>
          <a:srcRect/>
          <a:stretch>
            <a:fillRect/>
          </a:stretch>
        </p:blipFill>
        <p:spPr bwMode="auto">
          <a:xfrm>
            <a:off x="5724525" y="3789363"/>
            <a:ext cx="3030538" cy="3068637"/>
          </a:xfrm>
          <a:prstGeom prst="rect">
            <a:avLst/>
          </a:prstGeom>
          <a:noFill/>
          <a:ln w="38100">
            <a:solidFill>
              <a:srgbClr val="808000"/>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Roma acquedotto Claudio 3"/>
          <p:cNvPicPr>
            <a:picLocks noChangeAspect="1" noChangeArrowheads="1"/>
          </p:cNvPicPr>
          <p:nvPr/>
        </p:nvPicPr>
        <p:blipFill>
          <a:blip r:embed="rId3" cstate="print"/>
          <a:srcRect/>
          <a:stretch>
            <a:fillRect/>
          </a:stretch>
        </p:blipFill>
        <p:spPr bwMode="auto">
          <a:xfrm>
            <a:off x="250825" y="260350"/>
            <a:ext cx="6191250" cy="4486275"/>
          </a:xfrm>
          <a:prstGeom prst="rect">
            <a:avLst/>
          </a:prstGeom>
          <a:noFill/>
          <a:ln w="38100">
            <a:solidFill>
              <a:srgbClr val="808000"/>
            </a:solidFill>
            <a:miter lim="800000"/>
            <a:headEnd/>
            <a:tailEnd/>
          </a:ln>
        </p:spPr>
      </p:pic>
      <p:pic>
        <p:nvPicPr>
          <p:cNvPr id="6151" name="Picture 7" descr="Porta maggiore"/>
          <p:cNvPicPr>
            <a:picLocks noChangeAspect="1" noChangeArrowheads="1"/>
          </p:cNvPicPr>
          <p:nvPr/>
        </p:nvPicPr>
        <p:blipFill>
          <a:blip r:embed="rId4" cstate="print"/>
          <a:srcRect/>
          <a:stretch>
            <a:fillRect/>
          </a:stretch>
        </p:blipFill>
        <p:spPr bwMode="auto">
          <a:xfrm>
            <a:off x="4284663" y="3529013"/>
            <a:ext cx="4652962" cy="3152775"/>
          </a:xfrm>
          <a:prstGeom prst="rect">
            <a:avLst/>
          </a:prstGeom>
          <a:noFill/>
          <a:ln w="38100">
            <a:solidFill>
              <a:srgbClr val="808000"/>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3"/>
          <p:cNvSpPr txBox="1">
            <a:spLocks noChangeArrowheads="1"/>
          </p:cNvSpPr>
          <p:nvPr/>
        </p:nvSpPr>
        <p:spPr bwMode="auto">
          <a:xfrm>
            <a:off x="827088" y="563563"/>
            <a:ext cx="28225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
        <p:nvSpPr>
          <p:cNvPr id="7172" name="Text Box 4"/>
          <p:cNvSpPr txBox="1">
            <a:spLocks noChangeArrowheads="1"/>
          </p:cNvSpPr>
          <p:nvPr/>
        </p:nvSpPr>
        <p:spPr bwMode="auto">
          <a:xfrm>
            <a:off x="1" y="1427163"/>
            <a:ext cx="3957144" cy="5016758"/>
          </a:xfrm>
          <a:prstGeom prst="rect">
            <a:avLst/>
          </a:prstGeom>
          <a:solidFill>
            <a:srgbClr val="CC99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Un aspetto molto significativo del regno di Claudio è la promozione all’integrazione nell’impero delle popolazioni provinciali. L’obiettivo venne perseguito attraverso una generosa concessione del diritto di cittadinanza e la deduzione di nuove colonie nelle province. Un testo epigrafico rinvenuto a Lione riproduce il testo della </a:t>
            </a:r>
            <a:r>
              <a:rPr lang="it-IT" sz="2000" b="1" i="1" dirty="0" err="1">
                <a:latin typeface="Times New Roman" pitchFamily="18" charset="0"/>
              </a:rPr>
              <a:t>oratio</a:t>
            </a:r>
            <a:r>
              <a:rPr lang="it-IT" sz="2000" b="1" dirty="0">
                <a:latin typeface="Times New Roman" pitchFamily="18" charset="0"/>
              </a:rPr>
              <a:t> tenuta dall’imperatore in Senato per perorare la richiesta avanzata dai maggiorenti della Gallia </a:t>
            </a:r>
            <a:r>
              <a:rPr lang="it-IT" sz="2000" b="1" dirty="0" err="1">
                <a:latin typeface="Times New Roman" pitchFamily="18" charset="0"/>
              </a:rPr>
              <a:t>Comata</a:t>
            </a:r>
            <a:r>
              <a:rPr lang="it-IT" sz="2000" b="1" dirty="0">
                <a:latin typeface="Times New Roman" pitchFamily="18" charset="0"/>
              </a:rPr>
              <a:t> di ottenere la cittadinanza romana.</a:t>
            </a:r>
          </a:p>
        </p:txBody>
      </p:sp>
      <p:pic>
        <p:nvPicPr>
          <p:cNvPr id="7175" name="Picture 7" descr="Tavola di Lione 1"/>
          <p:cNvPicPr>
            <a:picLocks noChangeAspect="1" noChangeArrowheads="1"/>
          </p:cNvPicPr>
          <p:nvPr/>
        </p:nvPicPr>
        <p:blipFill>
          <a:blip r:embed="rId3" cstate="print"/>
          <a:srcRect/>
          <a:stretch>
            <a:fillRect/>
          </a:stretch>
        </p:blipFill>
        <p:spPr bwMode="auto">
          <a:xfrm>
            <a:off x="4729163" y="231775"/>
            <a:ext cx="3905250" cy="2820988"/>
          </a:xfrm>
          <a:prstGeom prst="rect">
            <a:avLst/>
          </a:prstGeom>
          <a:noFill/>
          <a:ln w="38100">
            <a:solidFill>
              <a:srgbClr val="808000"/>
            </a:solidFill>
            <a:miter lim="800000"/>
            <a:headEnd/>
            <a:tailEnd/>
          </a:ln>
        </p:spPr>
      </p:pic>
      <p:pic>
        <p:nvPicPr>
          <p:cNvPr id="7176" name="Picture 8" descr="Tavola di Lione particolare"/>
          <p:cNvPicPr>
            <a:picLocks noChangeAspect="1" noChangeArrowheads="1"/>
          </p:cNvPicPr>
          <p:nvPr/>
        </p:nvPicPr>
        <p:blipFill>
          <a:blip r:embed="rId4" cstate="print"/>
          <a:srcRect/>
          <a:stretch>
            <a:fillRect/>
          </a:stretch>
        </p:blipFill>
        <p:spPr bwMode="auto">
          <a:xfrm>
            <a:off x="4083050" y="3371850"/>
            <a:ext cx="4878388" cy="325596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2" name="Picture 10" descr="carta dell'impero romano tra Tiberio e Augusto"/>
          <p:cNvPicPr>
            <a:picLocks noChangeAspect="1" noChangeArrowheads="1"/>
          </p:cNvPicPr>
          <p:nvPr/>
        </p:nvPicPr>
        <p:blipFill>
          <a:blip r:embed="rId3" cstate="print"/>
          <a:srcRect/>
          <a:stretch>
            <a:fillRect/>
          </a:stretch>
        </p:blipFill>
        <p:spPr bwMode="auto">
          <a:xfrm>
            <a:off x="0" y="493713"/>
            <a:ext cx="9144000" cy="5884862"/>
          </a:xfrm>
          <a:prstGeom prst="rect">
            <a:avLst/>
          </a:prstGeom>
          <a:noFill/>
          <a:ln w="38100">
            <a:solidFill>
              <a:srgbClr val="808000"/>
            </a:solidFill>
            <a:miter lim="800000"/>
            <a:headEnd/>
            <a:tailEnd/>
          </a:ln>
        </p:spPr>
      </p:pic>
      <p:sp>
        <p:nvSpPr>
          <p:cNvPr id="8204" name="Oval 12"/>
          <p:cNvSpPr>
            <a:spLocks noChangeArrowheads="1"/>
          </p:cNvSpPr>
          <p:nvPr/>
        </p:nvSpPr>
        <p:spPr bwMode="auto">
          <a:xfrm>
            <a:off x="696913" y="1146175"/>
            <a:ext cx="1698625" cy="1176338"/>
          </a:xfrm>
          <a:prstGeom prst="ellipse">
            <a:avLst/>
          </a:prstGeom>
          <a:noFill/>
          <a:ln w="57150">
            <a:solidFill>
              <a:srgbClr val="FF0000"/>
            </a:solidFill>
            <a:round/>
            <a:headEnd/>
            <a:tailEnd/>
          </a:ln>
          <a:effectLst/>
        </p:spPr>
        <p:txBody>
          <a:bodyPr wrap="none" anchor="ctr"/>
          <a:lstStyle/>
          <a:p>
            <a:endParaRPr lang="it-IT"/>
          </a:p>
        </p:txBody>
      </p:sp>
      <p:sp>
        <p:nvSpPr>
          <p:cNvPr id="8205" name="Oval 13"/>
          <p:cNvSpPr>
            <a:spLocks noChangeArrowheads="1"/>
          </p:cNvSpPr>
          <p:nvPr/>
        </p:nvSpPr>
        <p:spPr bwMode="auto">
          <a:xfrm>
            <a:off x="696913" y="5122863"/>
            <a:ext cx="1871662" cy="755650"/>
          </a:xfrm>
          <a:prstGeom prst="ellipse">
            <a:avLst/>
          </a:prstGeom>
          <a:noFill/>
          <a:ln w="57150">
            <a:solidFill>
              <a:srgbClr val="CC9900"/>
            </a:solidFill>
            <a:round/>
            <a:headEnd/>
            <a:tailEnd/>
          </a:ln>
          <a:effectLst/>
        </p:spPr>
        <p:txBody>
          <a:bodyPr wrap="none" anchor="ctr"/>
          <a:lstStyle/>
          <a:p>
            <a:endParaRPr lang="it-IT"/>
          </a:p>
        </p:txBody>
      </p:sp>
      <p:sp>
        <p:nvSpPr>
          <p:cNvPr id="8206" name="Oval 14"/>
          <p:cNvSpPr>
            <a:spLocks noChangeArrowheads="1"/>
          </p:cNvSpPr>
          <p:nvPr/>
        </p:nvSpPr>
        <p:spPr bwMode="auto">
          <a:xfrm>
            <a:off x="7431088" y="5195888"/>
            <a:ext cx="581025" cy="784225"/>
          </a:xfrm>
          <a:prstGeom prst="ellipse">
            <a:avLst/>
          </a:prstGeom>
          <a:noFill/>
          <a:ln w="57150">
            <a:solidFill>
              <a:srgbClr val="CC9900"/>
            </a:solidFill>
            <a:round/>
            <a:headEnd/>
            <a:tailEnd/>
          </a:ln>
          <a:effectLst/>
        </p:spPr>
        <p:txBody>
          <a:bodyPr wrap="none" anchor="ctr"/>
          <a:lstStyle/>
          <a:p>
            <a:endParaRPr lang="it-IT"/>
          </a:p>
        </p:txBody>
      </p:sp>
      <p:sp>
        <p:nvSpPr>
          <p:cNvPr id="8207" name="Text Box 15"/>
          <p:cNvSpPr txBox="1">
            <a:spLocks noChangeArrowheads="1"/>
          </p:cNvSpPr>
          <p:nvPr/>
        </p:nvSpPr>
        <p:spPr bwMode="auto">
          <a:xfrm>
            <a:off x="1900238" y="258763"/>
            <a:ext cx="28225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827088" y="549275"/>
            <a:ext cx="28225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Claudio (41 – 54)</a:t>
            </a:r>
          </a:p>
        </p:txBody>
      </p:sp>
      <p:sp>
        <p:nvSpPr>
          <p:cNvPr id="9220" name="Text Box 4"/>
          <p:cNvSpPr txBox="1">
            <a:spLocks noChangeArrowheads="1"/>
          </p:cNvSpPr>
          <p:nvPr/>
        </p:nvSpPr>
        <p:spPr bwMode="auto">
          <a:xfrm>
            <a:off x="0" y="1225689"/>
            <a:ext cx="6211614" cy="4893647"/>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Secondo la tradizione </a:t>
            </a:r>
            <a:r>
              <a:rPr lang="it-IT" sz="2400" b="1" dirty="0" err="1">
                <a:latin typeface="Times New Roman" pitchFamily="18" charset="0"/>
              </a:rPr>
              <a:t>filosenatoria</a:t>
            </a:r>
            <a:r>
              <a:rPr lang="it-IT" sz="2400" b="1" dirty="0">
                <a:latin typeface="Times New Roman" pitchFamily="18" charset="0"/>
              </a:rPr>
              <a:t>, Claudio sarebbe stato dominato non solo dai suoi liberti  ma anche dalle donne della casa imperiale. Sposatosi in terze nozze con Messalina, da cui ha due figli, Britannico e Ottavia, la fa giustiziare (la moglie avrebbe attentato alla sua vita) e si risposa quindi con la nipote Agrippina, figlia di Germanico. Questa riesce a far adottare (nel 50) il figlio di primo letto, Lucio </a:t>
            </a:r>
            <a:r>
              <a:rPr lang="it-IT" sz="2400" b="1" dirty="0" err="1">
                <a:latin typeface="Times New Roman" pitchFamily="18" charset="0"/>
              </a:rPr>
              <a:t>Domizio</a:t>
            </a:r>
            <a:r>
              <a:rPr lang="it-IT" sz="2400" b="1" dirty="0">
                <a:latin typeface="Times New Roman" pitchFamily="18" charset="0"/>
              </a:rPr>
              <a:t> </a:t>
            </a:r>
            <a:r>
              <a:rPr lang="it-IT" sz="2400" b="1" dirty="0" err="1">
                <a:latin typeface="Times New Roman" pitchFamily="18" charset="0"/>
              </a:rPr>
              <a:t>Enobarbo</a:t>
            </a:r>
            <a:r>
              <a:rPr lang="it-IT" sz="2400" b="1" dirty="0">
                <a:latin typeface="Times New Roman" pitchFamily="18" charset="0"/>
              </a:rPr>
              <a:t>, che così scavalca Britannico nella linea di successione. Qualche anno più tardi Claudio muore.</a:t>
            </a:r>
          </a:p>
        </p:txBody>
      </p:sp>
      <p:pic>
        <p:nvPicPr>
          <p:cNvPr id="9221" name="Picture 5" descr="Agrippina Minore"/>
          <p:cNvPicPr>
            <a:picLocks noChangeAspect="1" noChangeArrowheads="1"/>
          </p:cNvPicPr>
          <p:nvPr/>
        </p:nvPicPr>
        <p:blipFill>
          <a:blip r:embed="rId3" cstate="print"/>
          <a:srcRect/>
          <a:stretch>
            <a:fillRect/>
          </a:stretch>
        </p:blipFill>
        <p:spPr bwMode="auto">
          <a:xfrm>
            <a:off x="6554788" y="3611563"/>
            <a:ext cx="1882775" cy="2962275"/>
          </a:xfrm>
          <a:prstGeom prst="rect">
            <a:avLst/>
          </a:prstGeom>
          <a:noFill/>
          <a:ln w="38100">
            <a:solidFill>
              <a:srgbClr val="808000"/>
            </a:solidFill>
            <a:miter lim="800000"/>
            <a:headEnd/>
            <a:tailEnd/>
          </a:ln>
        </p:spPr>
      </p:pic>
      <p:pic>
        <p:nvPicPr>
          <p:cNvPr id="9222" name="Picture 6" descr="Messalina"/>
          <p:cNvPicPr>
            <a:picLocks noChangeAspect="1" noChangeArrowheads="1"/>
          </p:cNvPicPr>
          <p:nvPr/>
        </p:nvPicPr>
        <p:blipFill>
          <a:blip r:embed="rId4" cstate="print"/>
          <a:srcRect/>
          <a:stretch>
            <a:fillRect/>
          </a:stretch>
        </p:blipFill>
        <p:spPr bwMode="auto">
          <a:xfrm>
            <a:off x="6515100" y="544513"/>
            <a:ext cx="1892300" cy="254793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827088" y="549275"/>
            <a:ext cx="27209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pic>
        <p:nvPicPr>
          <p:cNvPr id="10247" name="Picture 7" descr="Nerone 2"/>
          <p:cNvPicPr>
            <a:picLocks noChangeAspect="1" noChangeArrowheads="1"/>
          </p:cNvPicPr>
          <p:nvPr/>
        </p:nvPicPr>
        <p:blipFill>
          <a:blip r:embed="rId3" cstate="print"/>
          <a:srcRect/>
          <a:stretch>
            <a:fillRect/>
          </a:stretch>
        </p:blipFill>
        <p:spPr bwMode="auto">
          <a:xfrm>
            <a:off x="4729163" y="249238"/>
            <a:ext cx="4170362" cy="63261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827088" y="549275"/>
            <a:ext cx="2720975" cy="557213"/>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1268" name="Text Box 4"/>
          <p:cNvSpPr txBox="1">
            <a:spLocks noChangeArrowheads="1"/>
          </p:cNvSpPr>
          <p:nvPr/>
        </p:nvSpPr>
        <p:spPr bwMode="auto">
          <a:xfrm>
            <a:off x="1" y="1457325"/>
            <a:ext cx="6558454" cy="1631216"/>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L’ascesa al trono di Nerone costituisce un momento di grandi speranze per l’aristocrazia senatoria.</a:t>
            </a:r>
          </a:p>
          <a:p>
            <a:pPr algn="just"/>
            <a:r>
              <a:rPr lang="it-IT" sz="2000" b="1" dirty="0">
                <a:latin typeface="Times New Roman" pitchFamily="18" charset="0"/>
              </a:rPr>
              <a:t>    Già da qualche anno, infatti, il giovane principe era stato affidato alle cure di L. </a:t>
            </a:r>
            <a:r>
              <a:rPr lang="it-IT" sz="2000" b="1" dirty="0" err="1">
                <a:latin typeface="Times New Roman" pitchFamily="18" charset="0"/>
              </a:rPr>
              <a:t>Anneo</a:t>
            </a:r>
            <a:r>
              <a:rPr lang="it-IT" sz="2000" b="1" dirty="0">
                <a:latin typeface="Times New Roman" pitchFamily="18" charset="0"/>
              </a:rPr>
              <a:t> Seneca, esponente di spicco della nobiltà provinciale e grande intellettuale.     </a:t>
            </a:r>
          </a:p>
        </p:txBody>
      </p:sp>
      <p:pic>
        <p:nvPicPr>
          <p:cNvPr id="11270" name="Picture 6" descr="Nerone 3"/>
          <p:cNvPicPr>
            <a:picLocks noChangeAspect="1" noChangeArrowheads="1"/>
          </p:cNvPicPr>
          <p:nvPr/>
        </p:nvPicPr>
        <p:blipFill>
          <a:blip r:embed="rId3" cstate="print"/>
          <a:srcRect/>
          <a:stretch>
            <a:fillRect/>
          </a:stretch>
        </p:blipFill>
        <p:spPr bwMode="auto">
          <a:xfrm>
            <a:off x="6664325" y="520700"/>
            <a:ext cx="2217738" cy="2957513"/>
          </a:xfrm>
          <a:prstGeom prst="rect">
            <a:avLst/>
          </a:prstGeom>
          <a:noFill/>
          <a:ln w="38100">
            <a:solidFill>
              <a:srgbClr val="808000"/>
            </a:solidFill>
            <a:miter lim="800000"/>
            <a:headEnd/>
            <a:tailEnd/>
          </a:ln>
        </p:spPr>
      </p:pic>
      <p:sp>
        <p:nvSpPr>
          <p:cNvPr id="11271" name="Text Box 7"/>
          <p:cNvSpPr txBox="1">
            <a:spLocks noChangeArrowheads="1"/>
          </p:cNvSpPr>
          <p:nvPr/>
        </p:nvSpPr>
        <p:spPr bwMode="auto">
          <a:xfrm>
            <a:off x="0" y="3578773"/>
            <a:ext cx="9144000" cy="3170099"/>
          </a:xfrm>
          <a:prstGeom prst="rect">
            <a:avLst/>
          </a:prstGeom>
          <a:solidFill>
            <a:srgbClr val="FFFF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Divenuto Nerone imperatore, Seneca  continua a stargli al fianco coadiuvato adesso anche da Sesto </a:t>
            </a:r>
            <a:r>
              <a:rPr lang="it-IT" sz="2000" b="1" dirty="0" err="1">
                <a:latin typeface="Times New Roman" pitchFamily="18" charset="0"/>
              </a:rPr>
              <a:t>Afranio</a:t>
            </a:r>
            <a:r>
              <a:rPr lang="it-IT" sz="2000" b="1" dirty="0">
                <a:latin typeface="Times New Roman" pitchFamily="18" charset="0"/>
              </a:rPr>
              <a:t> Burro, prefetto del pretorio. Nel discorso con cui Nerone illustra  i principi del suo governo, sottolinea (Tacito, </a:t>
            </a:r>
            <a:r>
              <a:rPr lang="it-IT" sz="2000" b="1" i="1" dirty="0" err="1">
                <a:latin typeface="Times New Roman" pitchFamily="18" charset="0"/>
              </a:rPr>
              <a:t>Ann</a:t>
            </a:r>
            <a:r>
              <a:rPr lang="it-IT" sz="2000" b="1" dirty="0">
                <a:latin typeface="Times New Roman" pitchFamily="18" charset="0"/>
              </a:rPr>
              <a:t>. 13, 4) “</a:t>
            </a:r>
            <a:r>
              <a:rPr lang="it-IT" sz="2000" b="1" i="1" dirty="0">
                <a:latin typeface="Times New Roman" pitchFamily="18" charset="0"/>
              </a:rPr>
              <a:t>la sua intenzione di non essere giudice di tutte le cause, col risultato di lasciar imperversare la prepotenza di pochi, come quando  entro un’unica casa, stanno accusatori e accusati; nessuna tolleranza ci sarebbe stata sotto il suo  tetto alla venalità e all’intrigo; il palazzo e lo stato erano due cose diverse. Il Senato poteva conservare le sue competenze, mentre l’Italia e le province dello stato dovevano ricorrere ai tribunali dei consoli, ai quali toccava dare accesso al Senato; sua invece la responsabilità degli eserciti, a lui affidati</a:t>
            </a:r>
            <a:r>
              <a:rPr lang="it-IT" b="1" dirty="0">
                <a:latin typeface="Times New Roman" pitchFamily="18"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2291" name="Text Box 3"/>
          <p:cNvSpPr txBox="1">
            <a:spLocks noChangeArrowheads="1"/>
          </p:cNvSpPr>
          <p:nvPr/>
        </p:nvSpPr>
        <p:spPr bwMode="auto">
          <a:xfrm>
            <a:off x="0" y="1363936"/>
            <a:ext cx="6700346" cy="1938992"/>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Questa fase di governo (il </a:t>
            </a:r>
            <a:r>
              <a:rPr lang="it-IT" sz="2000" b="1" i="1" dirty="0" err="1">
                <a:latin typeface="Times New Roman" pitchFamily="18" charset="0"/>
              </a:rPr>
              <a:t>quinquennium</a:t>
            </a:r>
            <a:r>
              <a:rPr lang="it-IT" sz="2000" b="1" i="1" dirty="0">
                <a:latin typeface="Times New Roman" pitchFamily="18" charset="0"/>
              </a:rPr>
              <a:t> </a:t>
            </a:r>
            <a:r>
              <a:rPr lang="it-IT" sz="2000" b="1" i="1" dirty="0" err="1">
                <a:latin typeface="Times New Roman" pitchFamily="18" charset="0"/>
              </a:rPr>
              <a:t>Neronis</a:t>
            </a:r>
            <a:r>
              <a:rPr lang="it-IT" sz="2000" b="1" dirty="0">
                <a:latin typeface="Times New Roman" pitchFamily="18" charset="0"/>
              </a:rPr>
              <a:t> che Traiano avrebbe indicato come il più felice nella storia dell’impero), che vede collaborare Seneca, </a:t>
            </a:r>
            <a:r>
              <a:rPr lang="it-IT" sz="2000" b="1" dirty="0" err="1">
                <a:latin typeface="Times New Roman" pitchFamily="18" charset="0"/>
              </a:rPr>
              <a:t>Afranio</a:t>
            </a:r>
            <a:r>
              <a:rPr lang="it-IT" sz="2000" b="1" dirty="0">
                <a:latin typeface="Times New Roman" pitchFamily="18" charset="0"/>
              </a:rPr>
              <a:t> Burro e Agrippina si chiude nel 59.   Nerone si innamora di </a:t>
            </a:r>
            <a:r>
              <a:rPr lang="it-IT" sz="2000" b="1" dirty="0" err="1">
                <a:latin typeface="Times New Roman" pitchFamily="18" charset="0"/>
              </a:rPr>
              <a:t>Poppea</a:t>
            </a:r>
            <a:r>
              <a:rPr lang="it-IT" sz="2000" b="1" dirty="0">
                <a:latin typeface="Times New Roman" pitchFamily="18" charset="0"/>
              </a:rPr>
              <a:t> Sabina e decide di ripudiare Ottavia; di fronte alla ferma opposizione della madre, decide per la sua eliminazione</a:t>
            </a:r>
            <a:r>
              <a:rPr lang="it-IT" b="1" dirty="0">
                <a:latin typeface="Times New Roman" pitchFamily="18" charset="0"/>
              </a:rPr>
              <a:t>.  </a:t>
            </a:r>
          </a:p>
        </p:txBody>
      </p:sp>
      <p:pic>
        <p:nvPicPr>
          <p:cNvPr id="12294" name="Picture 6" descr="Ottavia Palazzo Massimo"/>
          <p:cNvPicPr>
            <a:picLocks noChangeAspect="1" noChangeArrowheads="1"/>
          </p:cNvPicPr>
          <p:nvPr/>
        </p:nvPicPr>
        <p:blipFill>
          <a:blip r:embed="rId3" cstate="print"/>
          <a:srcRect/>
          <a:stretch>
            <a:fillRect/>
          </a:stretch>
        </p:blipFill>
        <p:spPr bwMode="auto">
          <a:xfrm>
            <a:off x="6794500" y="203200"/>
            <a:ext cx="2090738" cy="3340100"/>
          </a:xfrm>
          <a:prstGeom prst="rect">
            <a:avLst/>
          </a:prstGeom>
          <a:noFill/>
          <a:ln w="38100">
            <a:solidFill>
              <a:srgbClr val="808000"/>
            </a:solidFill>
            <a:miter lim="800000"/>
            <a:headEnd/>
            <a:tailEnd/>
          </a:ln>
        </p:spPr>
      </p:pic>
      <p:pic>
        <p:nvPicPr>
          <p:cNvPr id="12295" name="Picture 7" descr="Poppea Sabina"/>
          <p:cNvPicPr>
            <a:picLocks noChangeAspect="1" noChangeArrowheads="1"/>
          </p:cNvPicPr>
          <p:nvPr/>
        </p:nvPicPr>
        <p:blipFill>
          <a:blip r:embed="rId4" cstate="print"/>
          <a:srcRect/>
          <a:stretch>
            <a:fillRect/>
          </a:stretch>
        </p:blipFill>
        <p:spPr bwMode="auto">
          <a:xfrm>
            <a:off x="6791325" y="3692525"/>
            <a:ext cx="2097088" cy="2917825"/>
          </a:xfrm>
          <a:prstGeom prst="rect">
            <a:avLst/>
          </a:prstGeom>
          <a:noFill/>
          <a:ln w="38100">
            <a:solidFill>
              <a:srgbClr val="808000"/>
            </a:solidFill>
            <a:miter lim="800000"/>
            <a:headEnd/>
            <a:tailEnd/>
          </a:ln>
        </p:spPr>
      </p:pic>
      <p:sp>
        <p:nvSpPr>
          <p:cNvPr id="12296" name="Text Box 8"/>
          <p:cNvSpPr txBox="1">
            <a:spLocks noChangeArrowheads="1"/>
          </p:cNvSpPr>
          <p:nvPr/>
        </p:nvSpPr>
        <p:spPr bwMode="auto">
          <a:xfrm>
            <a:off x="-1" y="3279228"/>
            <a:ext cx="6684579" cy="329320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300" b="1" dirty="0">
                <a:latin typeface="Times New Roman" pitchFamily="18" charset="0"/>
              </a:rPr>
              <a:t>Nel 62 muore anche </a:t>
            </a:r>
            <a:r>
              <a:rPr lang="it-IT" sz="2300" b="1" dirty="0" err="1">
                <a:latin typeface="Times New Roman" pitchFamily="18" charset="0"/>
              </a:rPr>
              <a:t>Afranio</a:t>
            </a:r>
            <a:r>
              <a:rPr lang="it-IT" sz="2300" b="1" dirty="0">
                <a:latin typeface="Times New Roman" pitchFamily="18" charset="0"/>
              </a:rPr>
              <a:t> Burro, sostituito nell’incarico da </a:t>
            </a:r>
            <a:r>
              <a:rPr lang="it-IT" sz="2300" b="1" dirty="0" err="1">
                <a:latin typeface="Times New Roman" pitchFamily="18" charset="0"/>
              </a:rPr>
              <a:t>Ofonio</a:t>
            </a:r>
            <a:r>
              <a:rPr lang="it-IT" sz="2300" b="1" dirty="0">
                <a:latin typeface="Times New Roman" pitchFamily="18" charset="0"/>
              </a:rPr>
              <a:t> </a:t>
            </a:r>
            <a:r>
              <a:rPr lang="it-IT" sz="2300" b="1" dirty="0" err="1">
                <a:latin typeface="Times New Roman" pitchFamily="18" charset="0"/>
              </a:rPr>
              <a:t>Tigellino</a:t>
            </a:r>
            <a:r>
              <a:rPr lang="it-IT" sz="2300" b="1" dirty="0">
                <a:latin typeface="Times New Roman" pitchFamily="18" charset="0"/>
              </a:rPr>
              <a:t>.  Seneca a questo punto decide di ritirarsi. </a:t>
            </a:r>
          </a:p>
          <a:p>
            <a:pPr algn="just"/>
            <a:r>
              <a:rPr lang="it-IT" sz="2300" b="1" dirty="0">
                <a:latin typeface="Times New Roman" pitchFamily="18" charset="0"/>
              </a:rPr>
              <a:t>     Ricominciano così i processi e le esecuzioni. Nel 66 viene organizzata una congiura per eliminare Nerone e sostituirlo con l’esponente di una antica famiglia aristocratica; scoperta la congiura, si scatena una violenta repressione. L’anno successivo Nerone compie un lungo viaggio in Grecia.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3315" name="Text Box 3"/>
          <p:cNvSpPr txBox="1">
            <a:spLocks noChangeArrowheads="1"/>
          </p:cNvSpPr>
          <p:nvPr/>
        </p:nvSpPr>
        <p:spPr bwMode="auto">
          <a:xfrm>
            <a:off x="0" y="1674813"/>
            <a:ext cx="6526924" cy="1323439"/>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Nel 64 viene realizzata una importante riforma monetaria: sono ridotti il peso della moneta d’oro e della moneta d’</a:t>
            </a:r>
            <a:r>
              <a:rPr lang="it-IT" sz="2000" b="1" dirty="0" err="1">
                <a:latin typeface="Times New Roman" pitchFamily="18" charset="0"/>
              </a:rPr>
              <a:t>agento</a:t>
            </a:r>
            <a:r>
              <a:rPr lang="it-IT" sz="2000" b="1" dirty="0">
                <a:latin typeface="Times New Roman" pitchFamily="18" charset="0"/>
              </a:rPr>
              <a:t> e, nella moneta d’argento,  anche la quantità di fino.</a:t>
            </a:r>
          </a:p>
        </p:txBody>
      </p:sp>
      <p:sp>
        <p:nvSpPr>
          <p:cNvPr id="13318" name="Text Box 6"/>
          <p:cNvSpPr txBox="1">
            <a:spLocks noChangeArrowheads="1"/>
          </p:cNvSpPr>
          <p:nvPr/>
        </p:nvSpPr>
        <p:spPr bwMode="auto">
          <a:xfrm>
            <a:off x="0" y="4409965"/>
            <a:ext cx="9144000" cy="1569660"/>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 misura, di cui è incerta la finalità (forse quella di adeguare il rapporto di valore tra </a:t>
            </a:r>
            <a:r>
              <a:rPr lang="it-IT" sz="2400" b="1" i="1" dirty="0" err="1">
                <a:latin typeface="Times New Roman" pitchFamily="18" charset="0"/>
              </a:rPr>
              <a:t>aureus</a:t>
            </a:r>
            <a:r>
              <a:rPr lang="it-IT" sz="2400" b="1" dirty="0">
                <a:latin typeface="Times New Roman" pitchFamily="18" charset="0"/>
              </a:rPr>
              <a:t> e </a:t>
            </a:r>
            <a:r>
              <a:rPr lang="it-IT" sz="2400" b="1" i="1" dirty="0" err="1">
                <a:latin typeface="Times New Roman" pitchFamily="18" charset="0"/>
              </a:rPr>
              <a:t>denarius</a:t>
            </a:r>
            <a:r>
              <a:rPr lang="it-IT" sz="2400" b="1" dirty="0">
                <a:latin typeface="Times New Roman" pitchFamily="18" charset="0"/>
              </a:rPr>
              <a:t> – 1 a 25 – ai valori di mercato) consente all’imperatore di coniare un maggior numero di monete con la stessa quantità di metallo. </a:t>
            </a:r>
          </a:p>
        </p:txBody>
      </p:sp>
      <p:sp>
        <p:nvSpPr>
          <p:cNvPr id="13319" name="Text Box 7"/>
          <p:cNvSpPr txBox="1">
            <a:spLocks noChangeArrowheads="1"/>
          </p:cNvSpPr>
          <p:nvPr/>
        </p:nvSpPr>
        <p:spPr bwMode="auto">
          <a:xfrm>
            <a:off x="1757034" y="3151132"/>
            <a:ext cx="3035300" cy="1015663"/>
          </a:xfrm>
          <a:prstGeom prst="rect">
            <a:avLst/>
          </a:prstGeom>
          <a:solidFill>
            <a:srgbClr val="666699"/>
          </a:solidFill>
          <a:ln w="38100">
            <a:solidFill>
              <a:srgbClr val="808000"/>
            </a:solidFill>
            <a:miter lim="800000"/>
            <a:headEnd/>
            <a:tailEnd/>
          </a:ln>
          <a:effectLst/>
        </p:spPr>
        <p:txBody>
          <a:bodyPr>
            <a:spAutoFit/>
          </a:bodyPr>
          <a:lstStyle/>
          <a:p>
            <a:pPr algn="just"/>
            <a:r>
              <a:rPr lang="it-IT" sz="2000" b="1" i="1" dirty="0" err="1">
                <a:latin typeface="Times New Roman" pitchFamily="18" charset="0"/>
              </a:rPr>
              <a:t>aureus</a:t>
            </a:r>
            <a:r>
              <a:rPr lang="it-IT" sz="2000" b="1" dirty="0">
                <a:latin typeface="Times New Roman" pitchFamily="18" charset="0"/>
              </a:rPr>
              <a:t> </a:t>
            </a:r>
            <a:r>
              <a:rPr lang="it-IT" sz="2000" dirty="0">
                <a:latin typeface="Times New Roman" pitchFamily="18" charset="0"/>
                <a:cs typeface="Times New Roman" pitchFamily="18" charset="0"/>
              </a:rPr>
              <a:t>→ </a:t>
            </a:r>
            <a:r>
              <a:rPr lang="it-IT" sz="2000" b="1" dirty="0">
                <a:latin typeface="Times New Roman" pitchFamily="18" charset="0"/>
                <a:cs typeface="Times New Roman" pitchFamily="18" charset="0"/>
              </a:rPr>
              <a:t>da 1/42 a 1/45</a:t>
            </a:r>
          </a:p>
          <a:p>
            <a:pPr algn="just"/>
            <a:endParaRPr lang="it-IT" sz="2000" b="1" dirty="0">
              <a:latin typeface="Times New Roman" pitchFamily="18" charset="0"/>
              <a:cs typeface="Times New Roman" pitchFamily="18" charset="0"/>
            </a:endParaRPr>
          </a:p>
          <a:p>
            <a:pPr algn="just"/>
            <a:r>
              <a:rPr lang="it-IT" sz="2000" b="1" i="1" dirty="0" err="1">
                <a:latin typeface="Times New Roman" pitchFamily="18" charset="0"/>
              </a:rPr>
              <a:t>denarius</a:t>
            </a:r>
            <a:r>
              <a:rPr lang="it-IT" sz="2000" b="1" dirty="0">
                <a:latin typeface="Times New Roman" pitchFamily="18" charset="0"/>
              </a:rPr>
              <a:t> </a:t>
            </a:r>
            <a:r>
              <a:rPr lang="it-IT" sz="2000" dirty="0">
                <a:latin typeface="Times New Roman" pitchFamily="18" charset="0"/>
              </a:rPr>
              <a:t>→ </a:t>
            </a:r>
            <a:r>
              <a:rPr lang="it-IT" sz="2000" b="1" dirty="0">
                <a:latin typeface="Times New Roman" pitchFamily="18" charset="0"/>
              </a:rPr>
              <a:t>da 1/84 a 1/96</a:t>
            </a:r>
          </a:p>
        </p:txBody>
      </p:sp>
      <p:pic>
        <p:nvPicPr>
          <p:cNvPr id="13320" name="Picture 8" descr="Nerone 3"/>
          <p:cNvPicPr>
            <a:picLocks noChangeAspect="1" noChangeArrowheads="1"/>
          </p:cNvPicPr>
          <p:nvPr/>
        </p:nvPicPr>
        <p:blipFill>
          <a:blip r:embed="rId3" cstate="print"/>
          <a:srcRect/>
          <a:stretch>
            <a:fillRect/>
          </a:stretch>
        </p:blipFill>
        <p:spPr bwMode="auto">
          <a:xfrm>
            <a:off x="6664325" y="260350"/>
            <a:ext cx="2217738" cy="29575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strips(downRight)">
                                      <p:cBhvr>
                                        <p:cTn id="7" dur="500"/>
                                        <p:tgtEl>
                                          <p:spTgt spid="1331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318"/>
                                        </p:tgtEl>
                                        <p:attrNameLst>
                                          <p:attrName>style.visibility</p:attrName>
                                        </p:attrNameLst>
                                      </p:cBhvr>
                                      <p:to>
                                        <p:strVal val="visible"/>
                                      </p:to>
                                    </p:set>
                                    <p:animEffect transition="in" filter="strips(downRight)">
                                      <p:cBhvr>
                                        <p:cTn id="12"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4339" name="Text Box 3"/>
          <p:cNvSpPr txBox="1">
            <a:spLocks noChangeArrowheads="1"/>
          </p:cNvSpPr>
          <p:nvPr/>
        </p:nvSpPr>
        <p:spPr bwMode="auto">
          <a:xfrm>
            <a:off x="0" y="1127454"/>
            <a:ext cx="9144000" cy="2308324"/>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 riforma monetaria potrebbe quindi essere in relazione con l’incremento di spesa pubblica che si registra durante il regno di Nerone e soprattutto a partire dal 64 quando, dopo il disastroso incendio che distrusse i quartieri centrali di Roma, si dovette provvedere alla ricostruzione della città e, soprattutto, di una nuova residenza imperiale, la </a:t>
            </a:r>
            <a:r>
              <a:rPr lang="it-IT" sz="2400" b="1" i="1" dirty="0">
                <a:latin typeface="Times New Roman" pitchFamily="18" charset="0"/>
              </a:rPr>
              <a:t>Domus Aurea</a:t>
            </a:r>
            <a:r>
              <a:rPr lang="it-IT" b="1" dirty="0">
                <a:latin typeface="Times New Roman" pitchFamily="18" charset="0"/>
              </a:rPr>
              <a:t>.</a:t>
            </a:r>
          </a:p>
        </p:txBody>
      </p:sp>
      <p:pic>
        <p:nvPicPr>
          <p:cNvPr id="14342" name="Picture 6" descr="pianta di Roma con localizzazione della domus Aurea"/>
          <p:cNvPicPr>
            <a:picLocks noChangeAspect="1" noChangeArrowheads="1"/>
          </p:cNvPicPr>
          <p:nvPr/>
        </p:nvPicPr>
        <p:blipFill>
          <a:blip r:embed="rId3" cstate="print"/>
          <a:srcRect/>
          <a:stretch>
            <a:fillRect/>
          </a:stretch>
        </p:blipFill>
        <p:spPr bwMode="auto">
          <a:xfrm>
            <a:off x="4749800" y="3776663"/>
            <a:ext cx="4206875" cy="2743200"/>
          </a:xfrm>
          <a:prstGeom prst="rect">
            <a:avLst/>
          </a:prstGeom>
          <a:noFill/>
          <a:ln w="38100">
            <a:solidFill>
              <a:srgbClr val="808000"/>
            </a:solidFill>
            <a:miter lim="800000"/>
            <a:headEnd/>
            <a:tailEnd/>
          </a:ln>
        </p:spPr>
      </p:pic>
      <p:pic>
        <p:nvPicPr>
          <p:cNvPr id="14343" name="Picture 7" descr="Domus Aurea planimetria 2"/>
          <p:cNvPicPr>
            <a:picLocks noChangeAspect="1" noChangeArrowheads="1"/>
          </p:cNvPicPr>
          <p:nvPr/>
        </p:nvPicPr>
        <p:blipFill>
          <a:blip r:embed="rId4" cstate="print"/>
          <a:srcRect/>
          <a:stretch>
            <a:fillRect/>
          </a:stretch>
        </p:blipFill>
        <p:spPr bwMode="auto">
          <a:xfrm>
            <a:off x="211138" y="3429000"/>
            <a:ext cx="4456112" cy="33004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702363" y="0"/>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6387" name="Text Box 3"/>
          <p:cNvSpPr txBox="1">
            <a:spLocks noChangeArrowheads="1"/>
          </p:cNvSpPr>
          <p:nvPr/>
        </p:nvSpPr>
        <p:spPr bwMode="auto">
          <a:xfrm>
            <a:off x="0" y="570318"/>
            <a:ext cx="9144000" cy="5909310"/>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Tacito, </a:t>
            </a:r>
            <a:r>
              <a:rPr lang="it-IT" sz="2000" b="1" dirty="0" err="1">
                <a:latin typeface="Times New Roman" pitchFamily="18" charset="0"/>
              </a:rPr>
              <a:t>Ann</a:t>
            </a:r>
            <a:r>
              <a:rPr lang="it-IT" sz="2000" b="1" dirty="0">
                <a:latin typeface="Times New Roman" pitchFamily="18" charset="0"/>
              </a:rPr>
              <a:t>. XV, 43: “</a:t>
            </a:r>
            <a:r>
              <a:rPr lang="it-IT" sz="2000" b="1" i="1" dirty="0">
                <a:latin typeface="Times New Roman" pitchFamily="18" charset="0"/>
              </a:rPr>
              <a:t>Sulle aree della città che, dopo la costruzione della reggia, restavano libere, non si costruì, come dopo l’incendio gallico, senza un piano  e nel disordine, bensì calcolando l’allineamento delle vie e la carreggiata ampia delle strade, ponendo limiti all’altezza degli edifici, con vasti cortili e con l’aggiunta di portici, per proteggere le facciate degli isolati. Nerone promise di costruire i portici a sue spese e di restituire ai loro proprietari le aree fabbricabili sgombre dalle macerie. Assegnò dei premi, secondo il ceto e le disponibilità economiche  di ciascuno, e fissò un limite di tempo entro cui potessero disporne, a costruzione ultimata di case o isolati. Destinò allo scarico delle macerie le paludi di Ostia e dispose che le navi, che risalivano il Tevere  portando frumento, lo discendessero cariche di macerie, e volle che per gli edifici, in certe parti della loro struttura, non si ricorresse all’impiego di travi ma alle pietre di </a:t>
            </a:r>
            <a:r>
              <a:rPr lang="it-IT" sz="2000" b="1" i="1" dirty="0" err="1">
                <a:latin typeface="Times New Roman" pitchFamily="18" charset="0"/>
              </a:rPr>
              <a:t>Gabi</a:t>
            </a:r>
            <a:r>
              <a:rPr lang="it-IT" sz="2000" b="1" i="1" dirty="0">
                <a:latin typeface="Times New Roman" pitchFamily="18" charset="0"/>
              </a:rPr>
              <a:t> o di Albano, perché refrattarie al fuoco; poi, allo scopo  che l’acqua, prima deviata abusivamente da privati, scorresse più abbondante e in più luoghi, ad uso pubblico, vi pose dei custodi, stabilendo che ciascun proprietario tenesse in luogo accessibile il necessario per spegnere gli incendi e che  ciascun edificio avesse, su tutti i lati, muri propri, senza pareti in comune. Provvedimenti questi che, accolti con favore per la loro utilità, conferiscono anche decoro alla nuova città</a:t>
            </a:r>
            <a:r>
              <a:rPr lang="it-IT" sz="2000" b="1" dirty="0">
                <a:latin typeface="Times New Roman" pitchFamily="18" charset="0"/>
              </a:rPr>
              <a:t>.”</a:t>
            </a:r>
          </a:p>
          <a:p>
            <a:pPr algn="just"/>
            <a:endParaRPr lang="it-IT" b="1" dirty="0">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7411" name="Text Box 3"/>
          <p:cNvSpPr txBox="1">
            <a:spLocks noChangeArrowheads="1"/>
          </p:cNvSpPr>
          <p:nvPr/>
        </p:nvSpPr>
        <p:spPr bwMode="auto">
          <a:xfrm>
            <a:off x="0" y="1631950"/>
            <a:ext cx="6542689" cy="3477875"/>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Tacito, </a:t>
            </a:r>
            <a:r>
              <a:rPr lang="it-IT" sz="2000" b="1" dirty="0" err="1">
                <a:latin typeface="Times New Roman" pitchFamily="18" charset="0"/>
              </a:rPr>
              <a:t>Ann</a:t>
            </a:r>
            <a:r>
              <a:rPr lang="it-IT" sz="2000" b="1" dirty="0">
                <a:latin typeface="Times New Roman" pitchFamily="18" charset="0"/>
              </a:rPr>
              <a:t>. XV, 42: “</a:t>
            </a:r>
            <a:r>
              <a:rPr lang="it-IT" sz="2000" b="1" i="1" dirty="0">
                <a:latin typeface="Times New Roman" pitchFamily="18" charset="0"/>
              </a:rPr>
              <a:t>due architetti, Severo e Celere, … avevano infatti promesso di scavare un canale navigabile dal lago Averno fino alle foci del Tevere, attraverso spiagge desolate e l’ostacolo dei monti. Non esiste infatti altro terreno acquitrinoso da cui derivare le acque se non le paludi pontine: tutto il resto è scosceso e arido e, se si fosse potuto aprire un passaggio, la fatica sarebbe stata tremenda e sproporzionata. Tuttavia Nerone, nella sua smania di cose impossibili, tentò degli scavi nelle alture vicine all’Averno, e restano le tracce di questo progetto irrealizzato</a:t>
            </a:r>
            <a:r>
              <a:rPr lang="it-IT" sz="2000" b="1" dirty="0">
                <a:latin typeface="Times New Roman" pitchFamily="18" charset="0"/>
              </a:rPr>
              <a:t>.”</a:t>
            </a:r>
          </a:p>
          <a:p>
            <a:pPr algn="just"/>
            <a:endParaRPr lang="it-IT" sz="2000" b="1" dirty="0">
              <a:latin typeface="Times New Roman" pitchFamily="18" charset="0"/>
            </a:endParaRPr>
          </a:p>
        </p:txBody>
      </p:sp>
      <p:pic>
        <p:nvPicPr>
          <p:cNvPr id="17412" name="Picture 4" descr="Nerone 3"/>
          <p:cNvPicPr>
            <a:picLocks noChangeAspect="1" noChangeArrowheads="1"/>
          </p:cNvPicPr>
          <p:nvPr/>
        </p:nvPicPr>
        <p:blipFill>
          <a:blip r:embed="rId3" cstate="print"/>
          <a:srcRect/>
          <a:stretch>
            <a:fillRect/>
          </a:stretch>
        </p:blipFill>
        <p:spPr bwMode="auto">
          <a:xfrm>
            <a:off x="6664325" y="520700"/>
            <a:ext cx="2217738" cy="29575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8435" name="Text Box 3"/>
          <p:cNvSpPr txBox="1">
            <a:spLocks noChangeArrowheads="1"/>
          </p:cNvSpPr>
          <p:nvPr/>
        </p:nvSpPr>
        <p:spPr bwMode="auto">
          <a:xfrm>
            <a:off x="231774" y="1631950"/>
            <a:ext cx="6563163" cy="4524315"/>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Tacito, </a:t>
            </a:r>
            <a:r>
              <a:rPr lang="it-IT" sz="2400" b="1" dirty="0" err="1">
                <a:latin typeface="Times New Roman" pitchFamily="18" charset="0"/>
              </a:rPr>
              <a:t>Ann</a:t>
            </a:r>
            <a:r>
              <a:rPr lang="it-IT" sz="2400" b="1" dirty="0">
                <a:latin typeface="Times New Roman" pitchFamily="18" charset="0"/>
              </a:rPr>
              <a:t>. XV, 45: “</a:t>
            </a:r>
            <a:r>
              <a:rPr lang="it-IT" sz="2400" b="1" i="1" dirty="0">
                <a:latin typeface="Times New Roman" pitchFamily="18" charset="0"/>
              </a:rPr>
              <a:t>Intanto, per accumulare denaro, fu saccheggiata da cima a fondo l’Italia e vennero spremute le province, gli alleati del popolo e le città che si dicevano libere. Furono fatti oggetto di tali ruberie anche gli dèi: Roma vide i suoi templi spogliati e confiscato l’oro che in ogni età il popolo romano, in seguito a vittorie o nei momenti di pericolo, aveva loro consacrato coi trionfi o con le preghiere. In Asia e in </a:t>
            </a:r>
            <a:r>
              <a:rPr lang="it-IT" sz="2400" b="1" i="1" dirty="0" err="1">
                <a:latin typeface="Times New Roman" pitchFamily="18" charset="0"/>
              </a:rPr>
              <a:t>Acaia</a:t>
            </a:r>
            <a:r>
              <a:rPr lang="it-IT" sz="2400" b="1" i="1" dirty="0">
                <a:latin typeface="Times New Roman" pitchFamily="18" charset="0"/>
              </a:rPr>
              <a:t>, poi, si rapinavano non solo i doni, ma le statue degli dèi, da quando  erano stati inviati in quelle province </a:t>
            </a:r>
            <a:r>
              <a:rPr lang="it-IT" sz="2400" b="1" i="1" dirty="0" err="1">
                <a:latin typeface="Times New Roman" pitchFamily="18" charset="0"/>
              </a:rPr>
              <a:t>Acrato</a:t>
            </a:r>
            <a:r>
              <a:rPr lang="it-IT" sz="2400" b="1" i="1" dirty="0">
                <a:latin typeface="Times New Roman" pitchFamily="18" charset="0"/>
              </a:rPr>
              <a:t> e Secondo </a:t>
            </a:r>
            <a:r>
              <a:rPr lang="it-IT" sz="2400" b="1" i="1" dirty="0" err="1">
                <a:latin typeface="Times New Roman" pitchFamily="18" charset="0"/>
              </a:rPr>
              <a:t>Carrinate</a:t>
            </a:r>
            <a:r>
              <a:rPr lang="it-IT" sz="2400" b="1" dirty="0">
                <a:latin typeface="Times New Roman" pitchFamily="18" charset="0"/>
              </a:rPr>
              <a:t>.”</a:t>
            </a:r>
          </a:p>
        </p:txBody>
      </p:sp>
      <p:pic>
        <p:nvPicPr>
          <p:cNvPr id="18437" name="Picture 5" descr="Nerone 2"/>
          <p:cNvPicPr>
            <a:picLocks noChangeAspect="1" noChangeArrowheads="1"/>
          </p:cNvPicPr>
          <p:nvPr/>
        </p:nvPicPr>
        <p:blipFill>
          <a:blip r:embed="rId2" cstate="print"/>
          <a:srcRect/>
          <a:stretch>
            <a:fillRect/>
          </a:stretch>
        </p:blipFill>
        <p:spPr bwMode="auto">
          <a:xfrm>
            <a:off x="6892925" y="495300"/>
            <a:ext cx="1976438" cy="29956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5363" name="Text Box 3"/>
          <p:cNvSpPr txBox="1">
            <a:spLocks noChangeArrowheads="1"/>
          </p:cNvSpPr>
          <p:nvPr/>
        </p:nvSpPr>
        <p:spPr bwMode="auto">
          <a:xfrm>
            <a:off x="231775" y="1631950"/>
            <a:ext cx="5764213" cy="3970318"/>
          </a:xfrm>
          <a:prstGeom prst="rect">
            <a:avLst/>
          </a:prstGeom>
          <a:solidFill>
            <a:srgbClr val="339966"/>
          </a:solidFill>
          <a:ln w="38100">
            <a:solidFill>
              <a:srgbClr val="808000"/>
            </a:solidFill>
            <a:miter lim="800000"/>
            <a:headEnd/>
            <a:tailEnd/>
          </a:ln>
          <a:effectLst/>
        </p:spPr>
        <p:txBody>
          <a:bodyPr>
            <a:spAutoFit/>
          </a:bodyPr>
          <a:lstStyle/>
          <a:p>
            <a:pPr algn="just"/>
            <a:r>
              <a:rPr lang="it-IT" sz="2800" b="1" dirty="0">
                <a:latin typeface="Times New Roman" pitchFamily="18" charset="0"/>
              </a:rPr>
              <a:t>    Il patrimonio imperiale e le sue entrate venne anche notevolmente accresciuto mediante le confische che colpirono i senatori: secondo Plinio, ad esempio, l’imperatore avrebbe confiscato i latifondi di sei senatori le cui proprietà avrebbero costituito la metà della provincia d’Africa.</a:t>
            </a:r>
          </a:p>
        </p:txBody>
      </p:sp>
      <p:pic>
        <p:nvPicPr>
          <p:cNvPr id="15366" name="Picture 6" descr="Nerone 3"/>
          <p:cNvPicPr>
            <a:picLocks noChangeAspect="1" noChangeArrowheads="1"/>
          </p:cNvPicPr>
          <p:nvPr/>
        </p:nvPicPr>
        <p:blipFill>
          <a:blip r:embed="rId3" cstate="print"/>
          <a:srcRect/>
          <a:stretch>
            <a:fillRect/>
          </a:stretch>
        </p:blipFill>
        <p:spPr bwMode="auto">
          <a:xfrm>
            <a:off x="6664325" y="520700"/>
            <a:ext cx="2217738" cy="29575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393825" y="519113"/>
            <a:ext cx="2720975" cy="557212"/>
          </a:xfrm>
          <a:prstGeom prst="rect">
            <a:avLst/>
          </a:prstGeom>
          <a:solidFill>
            <a:srgbClr val="CC99FF"/>
          </a:solidFill>
          <a:ln w="38100">
            <a:solidFill>
              <a:srgbClr val="808000"/>
            </a:solidFill>
            <a:miter lim="800000"/>
            <a:headEnd/>
            <a:tailEnd/>
          </a:ln>
          <a:effectLst/>
        </p:spPr>
        <p:txBody>
          <a:bodyPr wrap="none">
            <a:spAutoFit/>
          </a:bodyPr>
          <a:lstStyle/>
          <a:p>
            <a:r>
              <a:rPr lang="it-IT" sz="2800" b="1">
                <a:latin typeface="Times New Roman" pitchFamily="18" charset="0"/>
              </a:rPr>
              <a:t>Nerone (54 – 68)</a:t>
            </a:r>
          </a:p>
        </p:txBody>
      </p:sp>
      <p:sp>
        <p:nvSpPr>
          <p:cNvPr id="19459" name="Text Box 3"/>
          <p:cNvSpPr txBox="1">
            <a:spLocks noChangeArrowheads="1"/>
          </p:cNvSpPr>
          <p:nvPr/>
        </p:nvSpPr>
        <p:spPr bwMode="auto">
          <a:xfrm>
            <a:off x="1" y="1631950"/>
            <a:ext cx="6668813" cy="1938992"/>
          </a:xfrm>
          <a:prstGeom prst="rect">
            <a:avLst/>
          </a:prstGeom>
          <a:solidFill>
            <a:srgbClr val="339966"/>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Sul piano militare e propagandistico, un importante successo fu ottenuto in Oriente: nel 66, grazie alle vittorie ottenute da </a:t>
            </a:r>
            <a:r>
              <a:rPr lang="it-IT" sz="2000" b="1" dirty="0" err="1">
                <a:latin typeface="Times New Roman" pitchFamily="18" charset="0"/>
              </a:rPr>
              <a:t>Domizio</a:t>
            </a:r>
            <a:r>
              <a:rPr lang="it-IT" sz="2000" b="1" dirty="0">
                <a:latin typeface="Times New Roman" pitchFamily="18" charset="0"/>
              </a:rPr>
              <a:t> </a:t>
            </a:r>
            <a:r>
              <a:rPr lang="it-IT" sz="2000" b="1" dirty="0" err="1">
                <a:latin typeface="Times New Roman" pitchFamily="18" charset="0"/>
              </a:rPr>
              <a:t>Corbulone</a:t>
            </a:r>
            <a:r>
              <a:rPr lang="it-IT" sz="2000" b="1" dirty="0">
                <a:latin typeface="Times New Roman" pitchFamily="18" charset="0"/>
              </a:rPr>
              <a:t>, il sovrano di Armenia, </a:t>
            </a:r>
            <a:r>
              <a:rPr lang="it-IT" sz="2000" b="1" dirty="0" err="1">
                <a:latin typeface="Times New Roman" pitchFamily="18" charset="0"/>
              </a:rPr>
              <a:t>Tiridate</a:t>
            </a:r>
            <a:r>
              <a:rPr lang="it-IT" sz="2000" b="1" dirty="0">
                <a:latin typeface="Times New Roman" pitchFamily="18" charset="0"/>
              </a:rPr>
              <a:t>, pur essendo il fratello di </a:t>
            </a:r>
            <a:r>
              <a:rPr lang="it-IT" sz="2000" b="1" dirty="0" err="1">
                <a:latin typeface="Times New Roman" pitchFamily="18" charset="0"/>
              </a:rPr>
              <a:t>Vologese</a:t>
            </a:r>
            <a:r>
              <a:rPr lang="it-IT" sz="2000" b="1" dirty="0">
                <a:latin typeface="Times New Roman" pitchFamily="18" charset="0"/>
              </a:rPr>
              <a:t>, re dei Parti, accettò di venire incoronato da Nerone, riconoscendo così il controllo di Roma sul suo regno</a:t>
            </a:r>
            <a:r>
              <a:rPr lang="it-IT" b="1" dirty="0">
                <a:latin typeface="Times New Roman" pitchFamily="18" charset="0"/>
              </a:rPr>
              <a:t>.</a:t>
            </a:r>
          </a:p>
        </p:txBody>
      </p:sp>
      <p:pic>
        <p:nvPicPr>
          <p:cNvPr id="19461" name="Picture 5" descr="Nerone 2"/>
          <p:cNvPicPr>
            <a:picLocks noChangeAspect="1" noChangeArrowheads="1"/>
          </p:cNvPicPr>
          <p:nvPr/>
        </p:nvPicPr>
        <p:blipFill>
          <a:blip r:embed="rId3" cstate="print"/>
          <a:srcRect/>
          <a:stretch>
            <a:fillRect/>
          </a:stretch>
        </p:blipFill>
        <p:spPr bwMode="auto">
          <a:xfrm>
            <a:off x="6892925" y="495300"/>
            <a:ext cx="1976438" cy="2995613"/>
          </a:xfrm>
          <a:prstGeom prst="rect">
            <a:avLst/>
          </a:prstGeom>
          <a:noFill/>
          <a:ln w="38100">
            <a:solidFill>
              <a:srgbClr val="808000"/>
            </a:solidFill>
            <a:miter lim="800000"/>
            <a:headEnd/>
            <a:tailEnd/>
          </a:ln>
        </p:spPr>
      </p:pic>
      <p:sp>
        <p:nvSpPr>
          <p:cNvPr id="19462" name="Text Box 6"/>
          <p:cNvSpPr txBox="1">
            <a:spLocks noChangeArrowheads="1"/>
          </p:cNvSpPr>
          <p:nvPr/>
        </p:nvSpPr>
        <p:spPr bwMode="auto">
          <a:xfrm>
            <a:off x="0" y="3811012"/>
            <a:ext cx="9144000" cy="3046988"/>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Nel 68 Giulio Vindice, governatore della Gallia </a:t>
            </a:r>
            <a:r>
              <a:rPr lang="it-IT" sz="2400" b="1" dirty="0" err="1">
                <a:latin typeface="Times New Roman" pitchFamily="18" charset="0"/>
              </a:rPr>
              <a:t>Lugdunense</a:t>
            </a:r>
            <a:r>
              <a:rPr lang="it-IT" sz="2400" b="1" dirty="0">
                <a:latin typeface="Times New Roman" pitchFamily="18" charset="0"/>
              </a:rPr>
              <a:t> si ribellò con le sue legioni  per sostenere come candidato all’impero il governatore della Spagna </a:t>
            </a:r>
            <a:r>
              <a:rPr lang="it-IT" sz="2400" b="1" dirty="0" err="1">
                <a:latin typeface="Times New Roman" pitchFamily="18" charset="0"/>
              </a:rPr>
              <a:t>Tarraconese</a:t>
            </a:r>
            <a:r>
              <a:rPr lang="it-IT" sz="2400" b="1" dirty="0">
                <a:latin typeface="Times New Roman" pitchFamily="18" charset="0"/>
              </a:rPr>
              <a:t>, </a:t>
            </a:r>
            <a:r>
              <a:rPr lang="it-IT" sz="2400" b="1" dirty="0" err="1">
                <a:latin typeface="Times New Roman" pitchFamily="18" charset="0"/>
              </a:rPr>
              <a:t>Sulpicio</a:t>
            </a:r>
            <a:r>
              <a:rPr lang="it-IT" sz="2400" b="1" dirty="0">
                <a:latin typeface="Times New Roman" pitchFamily="18" charset="0"/>
              </a:rPr>
              <a:t> </a:t>
            </a:r>
            <a:r>
              <a:rPr lang="it-IT" sz="2400" b="1" dirty="0" err="1">
                <a:latin typeface="Times New Roman" pitchFamily="18" charset="0"/>
              </a:rPr>
              <a:t>Galba</a:t>
            </a:r>
            <a:r>
              <a:rPr lang="it-IT" sz="2400" b="1" dirty="0">
                <a:latin typeface="Times New Roman" pitchFamily="18" charset="0"/>
              </a:rPr>
              <a:t>. Sconfitto dal governatore della vicina Germania, Virginio </a:t>
            </a:r>
            <a:r>
              <a:rPr lang="it-IT" sz="2400" b="1" dirty="0" err="1">
                <a:latin typeface="Times New Roman" pitchFamily="18" charset="0"/>
              </a:rPr>
              <a:t>Rufo</a:t>
            </a:r>
            <a:r>
              <a:rPr lang="it-IT" sz="2400" b="1" dirty="0">
                <a:latin typeface="Times New Roman" pitchFamily="18" charset="0"/>
              </a:rPr>
              <a:t>, si uccise; nel frattempo </a:t>
            </a:r>
            <a:r>
              <a:rPr lang="it-IT" sz="2400" b="1" dirty="0" err="1">
                <a:latin typeface="Times New Roman" pitchFamily="18" charset="0"/>
              </a:rPr>
              <a:t>Galba</a:t>
            </a:r>
            <a:r>
              <a:rPr lang="it-IT" sz="2400" b="1" dirty="0">
                <a:latin typeface="Times New Roman" pitchFamily="18" charset="0"/>
              </a:rPr>
              <a:t> accettò l’investitura  imperiale offertagli dalle sue truppe e ottenne anche il riconoscimento del Senato e delle coorti </a:t>
            </a:r>
            <a:r>
              <a:rPr lang="it-IT" sz="2400" b="1" dirty="0" err="1">
                <a:latin typeface="Times New Roman" pitchFamily="18" charset="0"/>
              </a:rPr>
              <a:t>pretorie</a:t>
            </a:r>
            <a:r>
              <a:rPr lang="it-IT" sz="2400" b="1" dirty="0">
                <a:latin typeface="Times New Roman" pitchFamily="18" charset="0"/>
              </a:rPr>
              <a:t> a Roma. Ormai abbandonato da tutti, Nerone si fece uccidere.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462"/>
                                        </p:tgtEl>
                                        <p:attrNameLst>
                                          <p:attrName>style.visibility</p:attrName>
                                        </p:attrNameLst>
                                      </p:cBhvr>
                                      <p:to>
                                        <p:strVal val="visible"/>
                                      </p:to>
                                    </p:set>
                                    <p:animEffect transition="in" filter="strips(downRight)">
                                      <p:cBhvr>
                                        <p:cTn id="7"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353153" y="0"/>
            <a:ext cx="3703637" cy="557212"/>
          </a:xfrm>
          <a:prstGeom prst="rect">
            <a:avLst/>
          </a:prstGeom>
          <a:solidFill>
            <a:srgbClr val="FFFF99"/>
          </a:solidFill>
          <a:ln w="38100">
            <a:solidFill>
              <a:srgbClr val="808000"/>
            </a:solidFill>
            <a:miter lim="800000"/>
            <a:headEnd/>
            <a:tailEnd/>
          </a:ln>
          <a:effectLst/>
        </p:spPr>
        <p:txBody>
          <a:bodyPr wrap="none">
            <a:spAutoFit/>
          </a:bodyPr>
          <a:lstStyle/>
          <a:p>
            <a:r>
              <a:rPr lang="it-IT" sz="2800" b="1">
                <a:latin typeface="Times New Roman" pitchFamily="18" charset="0"/>
              </a:rPr>
              <a:t>Il </a:t>
            </a:r>
            <a:r>
              <a:rPr lang="it-IT" sz="2800" b="1" i="1">
                <a:latin typeface="Times New Roman" pitchFamily="18" charset="0"/>
              </a:rPr>
              <a:t>longus et unus annus</a:t>
            </a:r>
          </a:p>
        </p:txBody>
      </p:sp>
      <p:sp>
        <p:nvSpPr>
          <p:cNvPr id="32773" name="Text Box 5"/>
          <p:cNvSpPr txBox="1">
            <a:spLocks noChangeArrowheads="1"/>
          </p:cNvSpPr>
          <p:nvPr/>
        </p:nvSpPr>
        <p:spPr bwMode="auto">
          <a:xfrm>
            <a:off x="0" y="952718"/>
            <a:ext cx="6038193" cy="3046988"/>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L’acclamazione di </a:t>
            </a:r>
            <a:r>
              <a:rPr lang="it-IT" sz="2400" b="1" dirty="0" err="1">
                <a:latin typeface="Times New Roman" pitchFamily="18" charset="0"/>
              </a:rPr>
              <a:t>Galba</a:t>
            </a:r>
            <a:r>
              <a:rPr lang="it-IT" sz="2400" b="1" dirty="0">
                <a:latin typeface="Times New Roman" pitchFamily="18" charset="0"/>
              </a:rPr>
              <a:t> non venne accettata da tutte le legioni: le truppe di stanza in Germania acclamarono il loro comandante, </a:t>
            </a:r>
            <a:r>
              <a:rPr lang="it-IT" sz="2400" b="1" dirty="0" err="1">
                <a:latin typeface="Times New Roman" pitchFamily="18" charset="0"/>
              </a:rPr>
              <a:t>Aulo</a:t>
            </a:r>
            <a:r>
              <a:rPr lang="it-IT" sz="2400" b="1" dirty="0">
                <a:latin typeface="Times New Roman" pitchFamily="18" charset="0"/>
              </a:rPr>
              <a:t> </a:t>
            </a:r>
            <a:r>
              <a:rPr lang="it-IT" sz="2400" b="1" dirty="0" err="1">
                <a:latin typeface="Times New Roman" pitchFamily="18" charset="0"/>
              </a:rPr>
              <a:t>Vitellio</a:t>
            </a:r>
            <a:r>
              <a:rPr lang="it-IT" sz="2400" b="1" dirty="0">
                <a:latin typeface="Times New Roman" pitchFamily="18" charset="0"/>
              </a:rPr>
              <a:t>. </a:t>
            </a:r>
            <a:r>
              <a:rPr lang="it-IT" sz="2400" b="1" dirty="0" err="1">
                <a:latin typeface="Times New Roman" pitchFamily="18" charset="0"/>
              </a:rPr>
              <a:t>Galba</a:t>
            </a:r>
            <a:r>
              <a:rPr lang="it-IT" sz="2400" b="1" dirty="0">
                <a:latin typeface="Times New Roman" pitchFamily="18" charset="0"/>
              </a:rPr>
              <a:t> allora adotta L. </a:t>
            </a:r>
            <a:r>
              <a:rPr lang="it-IT" sz="2400" b="1" dirty="0" err="1">
                <a:latin typeface="Times New Roman" pitchFamily="18" charset="0"/>
              </a:rPr>
              <a:t>Calpurnio</a:t>
            </a:r>
            <a:r>
              <a:rPr lang="it-IT" sz="2400" b="1" dirty="0">
                <a:latin typeface="Times New Roman" pitchFamily="18" charset="0"/>
              </a:rPr>
              <a:t> </a:t>
            </a:r>
            <a:r>
              <a:rPr lang="it-IT" sz="2400" b="1" dirty="0" err="1">
                <a:latin typeface="Times New Roman" pitchFamily="18" charset="0"/>
              </a:rPr>
              <a:t>Pisone</a:t>
            </a:r>
            <a:r>
              <a:rPr lang="it-IT" sz="2400" b="1" dirty="0">
                <a:latin typeface="Times New Roman" pitchFamily="18" charset="0"/>
              </a:rPr>
              <a:t> </a:t>
            </a:r>
            <a:r>
              <a:rPr lang="it-IT" sz="2400" b="1" dirty="0" err="1">
                <a:latin typeface="Times New Roman" pitchFamily="18" charset="0"/>
              </a:rPr>
              <a:t>Frugi</a:t>
            </a:r>
            <a:r>
              <a:rPr lang="it-IT" sz="2400" b="1" dirty="0">
                <a:latin typeface="Times New Roman" pitchFamily="18" charset="0"/>
              </a:rPr>
              <a:t> </a:t>
            </a:r>
            <a:r>
              <a:rPr lang="it-IT" sz="2400" b="1" dirty="0" err="1">
                <a:latin typeface="Times New Roman" pitchFamily="18" charset="0"/>
              </a:rPr>
              <a:t>Liciniano</a:t>
            </a:r>
            <a:r>
              <a:rPr lang="it-IT" sz="2400" b="1" dirty="0">
                <a:latin typeface="Times New Roman" pitchFamily="18" charset="0"/>
              </a:rPr>
              <a:t>, esponente di spicco della </a:t>
            </a:r>
            <a:r>
              <a:rPr lang="it-IT" sz="2400" b="1" i="1" dirty="0" err="1">
                <a:latin typeface="Times New Roman" pitchFamily="18" charset="0"/>
              </a:rPr>
              <a:t>nobilitas</a:t>
            </a:r>
            <a:r>
              <a:rPr lang="it-IT" sz="2400" b="1" dirty="0">
                <a:latin typeface="Times New Roman" pitchFamily="18" charset="0"/>
              </a:rPr>
              <a:t> e imparentato con le più importanti famiglie senatorie.</a:t>
            </a:r>
            <a:endParaRPr lang="it-IT" b="1" dirty="0">
              <a:latin typeface="Times New Roman" pitchFamily="18" charset="0"/>
            </a:endParaRPr>
          </a:p>
        </p:txBody>
      </p:sp>
      <p:pic>
        <p:nvPicPr>
          <p:cNvPr id="32774" name="Picture 6" descr="Galba Louvre"/>
          <p:cNvPicPr>
            <a:picLocks noChangeAspect="1" noChangeArrowheads="1"/>
          </p:cNvPicPr>
          <p:nvPr/>
        </p:nvPicPr>
        <p:blipFill>
          <a:blip r:embed="rId3" cstate="print"/>
          <a:srcRect/>
          <a:stretch>
            <a:fillRect/>
          </a:stretch>
        </p:blipFill>
        <p:spPr bwMode="auto">
          <a:xfrm>
            <a:off x="6094412" y="0"/>
            <a:ext cx="3049588" cy="4170363"/>
          </a:xfrm>
          <a:prstGeom prst="rect">
            <a:avLst/>
          </a:prstGeom>
          <a:noFill/>
          <a:ln w="38100">
            <a:solidFill>
              <a:srgbClr val="808000"/>
            </a:solidFill>
            <a:miter lim="800000"/>
            <a:headEnd/>
            <a:tailEnd/>
          </a:ln>
        </p:spPr>
      </p:pic>
      <p:sp>
        <p:nvSpPr>
          <p:cNvPr id="32775" name="Text Box 7"/>
          <p:cNvSpPr txBox="1">
            <a:spLocks noChangeArrowheads="1"/>
          </p:cNvSpPr>
          <p:nvPr/>
        </p:nvSpPr>
        <p:spPr bwMode="auto">
          <a:xfrm>
            <a:off x="0" y="4549676"/>
            <a:ext cx="9144000" cy="2308324"/>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Nel discorso che Tacito attribuisce a </a:t>
            </a:r>
            <a:r>
              <a:rPr lang="it-IT" sz="2400" b="1" dirty="0" err="1">
                <a:latin typeface="Times New Roman" pitchFamily="18" charset="0"/>
              </a:rPr>
              <a:t>Galba</a:t>
            </a:r>
            <a:r>
              <a:rPr lang="it-IT" sz="2400" b="1" dirty="0">
                <a:latin typeface="Times New Roman" pitchFamily="18" charset="0"/>
              </a:rPr>
              <a:t> per spiegare a </a:t>
            </a:r>
            <a:r>
              <a:rPr lang="it-IT" sz="2400" b="1" dirty="0" err="1">
                <a:latin typeface="Times New Roman" pitchFamily="18" charset="0"/>
              </a:rPr>
              <a:t>Calpurnio</a:t>
            </a:r>
            <a:r>
              <a:rPr lang="it-IT" sz="2400" b="1" dirty="0">
                <a:latin typeface="Times New Roman" pitchFamily="18" charset="0"/>
              </a:rPr>
              <a:t> il motivo della sua adozione, viene esplicitato quello che sarà il principio del principato adottivo. Poiché la </a:t>
            </a:r>
            <a:r>
              <a:rPr lang="it-IT" sz="2400" b="1" i="1" dirty="0" err="1">
                <a:latin typeface="Times New Roman" pitchFamily="18" charset="0"/>
              </a:rPr>
              <a:t>libertas</a:t>
            </a:r>
            <a:r>
              <a:rPr lang="it-IT" sz="2400" b="1" dirty="0">
                <a:latin typeface="Times New Roman" pitchFamily="18" charset="0"/>
              </a:rPr>
              <a:t> repubblicana ormai non è più restaurabile, la soluzione migliore è quella di realizzare la successione imperiale garantendo la scelta del migliore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0" y="4180344"/>
            <a:ext cx="9144000" cy="2677656"/>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2800" b="1" dirty="0">
                <a:latin typeface="Times New Roman" pitchFamily="18" charset="0"/>
              </a:rPr>
              <a:t>Tacito, </a:t>
            </a:r>
            <a:r>
              <a:rPr lang="it-IT" sz="2800" b="1" dirty="0" err="1">
                <a:latin typeface="Times New Roman" pitchFamily="18" charset="0"/>
              </a:rPr>
              <a:t>Hist</a:t>
            </a:r>
            <a:r>
              <a:rPr lang="it-IT" sz="2800" b="1" dirty="0">
                <a:latin typeface="Times New Roman" pitchFamily="18" charset="0"/>
              </a:rPr>
              <a:t>. 1, 16: “</a:t>
            </a:r>
            <a:r>
              <a:rPr lang="it-IT" sz="2800" b="1" i="1" dirty="0">
                <a:latin typeface="Times New Roman" pitchFamily="18" charset="0"/>
              </a:rPr>
              <a:t>Sotto Tiberio, Gaio, Claudio noi Romani siamo stati, per così dire, proprietà ereditaria di una sola famiglia: sostituisca, in qualche modo, la libertà l’applicazione che noi facciamo del principio della libera scelta, sicché, finita la casa Giulia e Claudia, toccherà all’adozione scegliere il più degno</a:t>
            </a:r>
            <a:r>
              <a:rPr lang="it-IT" sz="2800" b="1" dirty="0">
                <a:latin typeface="Times New Roman" pitchFamily="18" charset="0"/>
              </a:rPr>
              <a:t>”.</a:t>
            </a:r>
            <a:endParaRPr lang="it-IT" sz="2000" b="1" dirty="0">
              <a:latin typeface="Times New Roman" pitchFamily="18" charset="0"/>
            </a:endParaRPr>
          </a:p>
        </p:txBody>
      </p:sp>
      <p:pic>
        <p:nvPicPr>
          <p:cNvPr id="33796" name="Picture 4" descr="Galba Louvre"/>
          <p:cNvPicPr>
            <a:picLocks noChangeAspect="1" noChangeArrowheads="1"/>
          </p:cNvPicPr>
          <p:nvPr/>
        </p:nvPicPr>
        <p:blipFill>
          <a:blip r:embed="rId3" cstate="print"/>
          <a:srcRect/>
          <a:stretch>
            <a:fillRect/>
          </a:stretch>
        </p:blipFill>
        <p:spPr bwMode="auto">
          <a:xfrm>
            <a:off x="6094412" y="0"/>
            <a:ext cx="3049588" cy="4170363"/>
          </a:xfrm>
          <a:prstGeom prst="rect">
            <a:avLst/>
          </a:prstGeom>
          <a:noFill/>
          <a:ln w="38100">
            <a:solidFill>
              <a:srgbClr val="808000"/>
            </a:solidFill>
            <a:miter lim="800000"/>
            <a:headEnd/>
            <a:tailEnd/>
          </a:ln>
        </p:spPr>
      </p:pic>
      <p:sp>
        <p:nvSpPr>
          <p:cNvPr id="33799" name="Text Box 7"/>
          <p:cNvSpPr txBox="1">
            <a:spLocks noChangeArrowheads="1"/>
          </p:cNvSpPr>
          <p:nvPr/>
        </p:nvSpPr>
        <p:spPr bwMode="auto">
          <a:xfrm>
            <a:off x="754063" y="519113"/>
            <a:ext cx="3703637" cy="557212"/>
          </a:xfrm>
          <a:prstGeom prst="rect">
            <a:avLst/>
          </a:prstGeom>
          <a:solidFill>
            <a:srgbClr val="FFFF99"/>
          </a:solidFill>
          <a:ln w="38100">
            <a:solidFill>
              <a:srgbClr val="808000"/>
            </a:solidFill>
            <a:miter lim="800000"/>
            <a:headEnd/>
            <a:tailEnd/>
          </a:ln>
          <a:effectLst/>
        </p:spPr>
        <p:txBody>
          <a:bodyPr wrap="none">
            <a:spAutoFit/>
          </a:bodyPr>
          <a:lstStyle/>
          <a:p>
            <a:r>
              <a:rPr lang="it-IT" sz="2800" b="1">
                <a:latin typeface="Times New Roman" pitchFamily="18" charset="0"/>
              </a:rPr>
              <a:t>Il </a:t>
            </a:r>
            <a:r>
              <a:rPr lang="it-IT" sz="2800" b="1" i="1">
                <a:latin typeface="Times New Roman" pitchFamily="18" charset="0"/>
              </a:rPr>
              <a:t>longus et unus annus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5"/>
          <p:cNvSpPr txBox="1">
            <a:spLocks noChangeArrowheads="1"/>
          </p:cNvSpPr>
          <p:nvPr/>
        </p:nvSpPr>
        <p:spPr bwMode="auto">
          <a:xfrm>
            <a:off x="0" y="1282646"/>
            <a:ext cx="5864772" cy="3108543"/>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I rapporti di </a:t>
            </a:r>
            <a:r>
              <a:rPr lang="it-IT" sz="2800" b="1" dirty="0" err="1">
                <a:latin typeface="Times New Roman" pitchFamily="18" charset="0"/>
              </a:rPr>
              <a:t>Galba</a:t>
            </a:r>
            <a:r>
              <a:rPr lang="it-IT" sz="2800" b="1" dirty="0">
                <a:latin typeface="Times New Roman" pitchFamily="18" charset="0"/>
              </a:rPr>
              <a:t> con i pretoriani si guastano, poiché il nuovo imperatore si rifiuta di concedere il donativo che era stato loro promesso. </a:t>
            </a:r>
            <a:r>
              <a:rPr lang="it-IT" sz="2800" b="1" dirty="0" err="1">
                <a:latin typeface="Times New Roman" pitchFamily="18" charset="0"/>
              </a:rPr>
              <a:t>Galba</a:t>
            </a:r>
            <a:r>
              <a:rPr lang="it-IT" sz="2800" b="1" dirty="0">
                <a:latin typeface="Times New Roman" pitchFamily="18" charset="0"/>
              </a:rPr>
              <a:t> e </a:t>
            </a:r>
            <a:r>
              <a:rPr lang="it-IT" sz="2800" b="1" dirty="0" err="1">
                <a:latin typeface="Times New Roman" pitchFamily="18" charset="0"/>
              </a:rPr>
              <a:t>Pisone</a:t>
            </a:r>
            <a:r>
              <a:rPr lang="it-IT" sz="2800" b="1" dirty="0">
                <a:latin typeface="Times New Roman" pitchFamily="18" charset="0"/>
              </a:rPr>
              <a:t> sono eliminati; i pretoriani acclamano imperatore M. </a:t>
            </a:r>
            <a:r>
              <a:rPr lang="it-IT" sz="2800" b="1" dirty="0" err="1">
                <a:latin typeface="Times New Roman" pitchFamily="18" charset="0"/>
              </a:rPr>
              <a:t>Salvio</a:t>
            </a:r>
            <a:r>
              <a:rPr lang="it-IT" sz="2800" b="1" dirty="0">
                <a:latin typeface="Times New Roman" pitchFamily="18" charset="0"/>
              </a:rPr>
              <a:t> </a:t>
            </a:r>
            <a:r>
              <a:rPr lang="it-IT" sz="2800" b="1" dirty="0" err="1">
                <a:latin typeface="Times New Roman" pitchFamily="18" charset="0"/>
              </a:rPr>
              <a:t>Otone</a:t>
            </a:r>
            <a:r>
              <a:rPr lang="it-IT" sz="2800" b="1" dirty="0">
                <a:latin typeface="Times New Roman" pitchFamily="18" charset="0"/>
              </a:rPr>
              <a:t>.</a:t>
            </a:r>
            <a:endParaRPr lang="it-IT" b="1" dirty="0">
              <a:latin typeface="Times New Roman" pitchFamily="18" charset="0"/>
            </a:endParaRPr>
          </a:p>
        </p:txBody>
      </p:sp>
      <p:pic>
        <p:nvPicPr>
          <p:cNvPr id="34824" name="Picture 8" descr="Otone"/>
          <p:cNvPicPr>
            <a:picLocks noChangeAspect="1" noChangeArrowheads="1"/>
          </p:cNvPicPr>
          <p:nvPr/>
        </p:nvPicPr>
        <p:blipFill>
          <a:blip r:embed="rId3" cstate="print"/>
          <a:srcRect/>
          <a:stretch>
            <a:fillRect/>
          </a:stretch>
        </p:blipFill>
        <p:spPr bwMode="auto">
          <a:xfrm>
            <a:off x="5970588" y="1159532"/>
            <a:ext cx="3173412" cy="4232275"/>
          </a:xfrm>
          <a:prstGeom prst="rect">
            <a:avLst/>
          </a:prstGeom>
          <a:noFill/>
          <a:ln w="38100">
            <a:solidFill>
              <a:srgbClr val="808000"/>
            </a:solidFill>
            <a:miter lim="800000"/>
            <a:headEnd/>
            <a:tailEnd/>
          </a:ln>
        </p:spPr>
      </p:pic>
      <p:sp>
        <p:nvSpPr>
          <p:cNvPr id="34826" name="Text Box 10"/>
          <p:cNvSpPr txBox="1">
            <a:spLocks noChangeArrowheads="1"/>
          </p:cNvSpPr>
          <p:nvPr/>
        </p:nvSpPr>
        <p:spPr bwMode="auto">
          <a:xfrm>
            <a:off x="754063" y="519113"/>
            <a:ext cx="3703637" cy="557212"/>
          </a:xfrm>
          <a:prstGeom prst="rect">
            <a:avLst/>
          </a:prstGeom>
          <a:solidFill>
            <a:srgbClr val="FFFF99"/>
          </a:solidFill>
          <a:ln w="38100">
            <a:solidFill>
              <a:srgbClr val="808000"/>
            </a:solidFill>
            <a:miter lim="800000"/>
            <a:headEnd/>
            <a:tailEnd/>
          </a:ln>
          <a:effectLst/>
        </p:spPr>
        <p:txBody>
          <a:bodyPr wrap="none">
            <a:spAutoFit/>
          </a:bodyPr>
          <a:lstStyle/>
          <a:p>
            <a:r>
              <a:rPr lang="it-IT" sz="2800" b="1">
                <a:latin typeface="Times New Roman" pitchFamily="18" charset="0"/>
              </a:rPr>
              <a:t>Il </a:t>
            </a:r>
            <a:r>
              <a:rPr lang="it-IT" sz="2800" b="1" i="1">
                <a:latin typeface="Times New Roman" pitchFamily="18" charset="0"/>
              </a:rPr>
              <a:t>longus et unus annus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3"/>
          <p:cNvSpPr txBox="1">
            <a:spLocks noChangeArrowheads="1"/>
          </p:cNvSpPr>
          <p:nvPr/>
        </p:nvSpPr>
        <p:spPr bwMode="auto">
          <a:xfrm>
            <a:off x="0" y="1424535"/>
            <a:ext cx="6274675" cy="1200329"/>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   Nella primavera del 69 gli eserciti di </a:t>
            </a:r>
            <a:r>
              <a:rPr lang="it-IT" sz="2400" b="1" dirty="0" err="1">
                <a:latin typeface="Times New Roman" pitchFamily="18" charset="0"/>
              </a:rPr>
              <a:t>Otone</a:t>
            </a:r>
            <a:r>
              <a:rPr lang="it-IT" sz="2400" b="1" dirty="0">
                <a:latin typeface="Times New Roman" pitchFamily="18" charset="0"/>
              </a:rPr>
              <a:t> e </a:t>
            </a:r>
            <a:r>
              <a:rPr lang="it-IT" sz="2400" b="1" dirty="0" err="1">
                <a:latin typeface="Times New Roman" pitchFamily="18" charset="0"/>
              </a:rPr>
              <a:t>Vitellio</a:t>
            </a:r>
            <a:r>
              <a:rPr lang="it-IT" sz="2400" b="1" dirty="0">
                <a:latin typeface="Times New Roman" pitchFamily="18" charset="0"/>
              </a:rPr>
              <a:t> si scontrano a </a:t>
            </a:r>
            <a:r>
              <a:rPr lang="it-IT" sz="2400" b="1" i="1" dirty="0" err="1">
                <a:latin typeface="Times New Roman" pitchFamily="18" charset="0"/>
              </a:rPr>
              <a:t>Bedriacum</a:t>
            </a:r>
            <a:r>
              <a:rPr lang="it-IT" sz="2400" b="1" dirty="0">
                <a:latin typeface="Times New Roman" pitchFamily="18" charset="0"/>
              </a:rPr>
              <a:t>, nei pressi di Cremona; </a:t>
            </a:r>
            <a:r>
              <a:rPr lang="it-IT" sz="2400" b="1" dirty="0" err="1">
                <a:latin typeface="Times New Roman" pitchFamily="18" charset="0"/>
              </a:rPr>
              <a:t>Otone</a:t>
            </a:r>
            <a:r>
              <a:rPr lang="it-IT" sz="2400" b="1" dirty="0">
                <a:latin typeface="Times New Roman" pitchFamily="18" charset="0"/>
              </a:rPr>
              <a:t>, sconfitto, si uccide.</a:t>
            </a:r>
            <a:endParaRPr lang="it-IT" b="1" dirty="0">
              <a:latin typeface="Times New Roman" pitchFamily="18" charset="0"/>
            </a:endParaRPr>
          </a:p>
        </p:txBody>
      </p:sp>
      <p:pic>
        <p:nvPicPr>
          <p:cNvPr id="35845" name="Picture 5" descr="Vitellio 2"/>
          <p:cNvPicPr>
            <a:picLocks noChangeAspect="1" noChangeArrowheads="1"/>
          </p:cNvPicPr>
          <p:nvPr/>
        </p:nvPicPr>
        <p:blipFill>
          <a:blip r:embed="rId3" cstate="print"/>
          <a:srcRect/>
          <a:stretch>
            <a:fillRect/>
          </a:stretch>
        </p:blipFill>
        <p:spPr bwMode="auto">
          <a:xfrm>
            <a:off x="6442075" y="555625"/>
            <a:ext cx="2182813" cy="3795713"/>
          </a:xfrm>
          <a:prstGeom prst="rect">
            <a:avLst/>
          </a:prstGeom>
          <a:noFill/>
          <a:ln w="38100">
            <a:solidFill>
              <a:srgbClr val="808000"/>
            </a:solidFill>
            <a:miter lim="800000"/>
            <a:headEnd/>
            <a:tailEnd/>
          </a:ln>
        </p:spPr>
      </p:pic>
      <p:sp>
        <p:nvSpPr>
          <p:cNvPr id="35846" name="Text Box 6"/>
          <p:cNvSpPr txBox="1">
            <a:spLocks noChangeArrowheads="1"/>
          </p:cNvSpPr>
          <p:nvPr/>
        </p:nvSpPr>
        <p:spPr bwMode="auto">
          <a:xfrm>
            <a:off x="0" y="4389986"/>
            <a:ext cx="9144000" cy="2246769"/>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Sia </a:t>
            </a:r>
            <a:r>
              <a:rPr lang="it-IT" sz="2800" b="1" dirty="0" err="1">
                <a:latin typeface="Times New Roman" pitchFamily="18" charset="0"/>
              </a:rPr>
              <a:t>Otone</a:t>
            </a:r>
            <a:r>
              <a:rPr lang="it-IT" sz="2800" b="1" dirty="0">
                <a:latin typeface="Times New Roman" pitchFamily="18" charset="0"/>
              </a:rPr>
              <a:t> che </a:t>
            </a:r>
            <a:r>
              <a:rPr lang="it-IT" sz="2800" b="1" dirty="0" err="1">
                <a:latin typeface="Times New Roman" pitchFamily="18" charset="0"/>
              </a:rPr>
              <a:t>Vitellio</a:t>
            </a:r>
            <a:r>
              <a:rPr lang="it-IT" sz="2800" b="1" dirty="0">
                <a:latin typeface="Times New Roman" pitchFamily="18" charset="0"/>
              </a:rPr>
              <a:t> appartenevano alla cerchia degli amici di Nerone ed alla sua memoria si richiamavano, segno che rappresentavano ambienti diversi da quelli di </a:t>
            </a:r>
            <a:r>
              <a:rPr lang="it-IT" sz="2800" b="1" dirty="0" err="1">
                <a:latin typeface="Times New Roman" pitchFamily="18" charset="0"/>
              </a:rPr>
              <a:t>Galba</a:t>
            </a:r>
            <a:r>
              <a:rPr lang="it-IT" sz="2800" b="1" dirty="0">
                <a:latin typeface="Times New Roman" pitchFamily="18" charset="0"/>
              </a:rPr>
              <a:t> e perseguivano una diversa legittimazione del potere</a:t>
            </a:r>
            <a:r>
              <a:rPr lang="it-IT" b="1" dirty="0">
                <a:latin typeface="Times New Roman" pitchFamily="18" charset="0"/>
              </a:rPr>
              <a:t>.</a:t>
            </a:r>
          </a:p>
        </p:txBody>
      </p:sp>
      <p:sp>
        <p:nvSpPr>
          <p:cNvPr id="35847" name="Text Box 7"/>
          <p:cNvSpPr txBox="1">
            <a:spLocks noChangeArrowheads="1"/>
          </p:cNvSpPr>
          <p:nvPr/>
        </p:nvSpPr>
        <p:spPr bwMode="auto">
          <a:xfrm>
            <a:off x="754063" y="519113"/>
            <a:ext cx="3703637" cy="557212"/>
          </a:xfrm>
          <a:prstGeom prst="rect">
            <a:avLst/>
          </a:prstGeom>
          <a:solidFill>
            <a:srgbClr val="FFFF99"/>
          </a:solidFill>
          <a:ln w="38100">
            <a:solidFill>
              <a:srgbClr val="808000"/>
            </a:solidFill>
            <a:miter lim="800000"/>
            <a:headEnd/>
            <a:tailEnd/>
          </a:ln>
          <a:effectLst/>
        </p:spPr>
        <p:txBody>
          <a:bodyPr wrap="none">
            <a:spAutoFit/>
          </a:bodyPr>
          <a:lstStyle/>
          <a:p>
            <a:r>
              <a:rPr lang="it-IT" sz="2800" b="1">
                <a:latin typeface="Times New Roman" pitchFamily="18" charset="0"/>
              </a:rPr>
              <a:t>Il </a:t>
            </a:r>
            <a:r>
              <a:rPr lang="it-IT" sz="2800" b="1" i="1">
                <a:latin typeface="Times New Roman" pitchFamily="18" charset="0"/>
              </a:rPr>
              <a:t>longus et unus annus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0" y="1743075"/>
            <a:ext cx="6038193" cy="4563132"/>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Nel frattempo, le truppe dislocate in Egitto avevano acclamato imperatore T. Flavio Vespasiano, allora impegnato nella repressione di una rivolta giudaica. La scelta fu approvata anche dalle legioni in Giudea ed in Siria e da quelle danubiane. </a:t>
            </a:r>
          </a:p>
          <a:p>
            <a:pPr algn="just"/>
            <a:r>
              <a:rPr lang="it-IT" sz="2400" b="1" dirty="0">
                <a:latin typeface="Times New Roman" pitchFamily="18" charset="0"/>
              </a:rPr>
              <a:t>     Mentre Vespasiano si tratteneva in Egitto, controllando gli approvvigionamenti annonari per la capitale, Antonio Primo con le legioni danubiane attacca </a:t>
            </a:r>
            <a:r>
              <a:rPr lang="it-IT" sz="2400" b="1" dirty="0" err="1">
                <a:latin typeface="Times New Roman" pitchFamily="18" charset="0"/>
              </a:rPr>
              <a:t>Vitellio</a:t>
            </a:r>
            <a:r>
              <a:rPr lang="it-IT" sz="2400" b="1" dirty="0">
                <a:latin typeface="Times New Roman" pitchFamily="18" charset="0"/>
              </a:rPr>
              <a:t>. Nuovamente a </a:t>
            </a:r>
            <a:r>
              <a:rPr lang="it-IT" sz="2400" b="1" i="1" dirty="0" err="1">
                <a:latin typeface="Times New Roman" pitchFamily="18" charset="0"/>
              </a:rPr>
              <a:t>Bedriacum</a:t>
            </a:r>
            <a:r>
              <a:rPr lang="it-IT" sz="2400" b="1" dirty="0">
                <a:latin typeface="Times New Roman" pitchFamily="18" charset="0"/>
              </a:rPr>
              <a:t>, questa volta </a:t>
            </a:r>
            <a:r>
              <a:rPr lang="it-IT" sz="2400" b="1" dirty="0" err="1">
                <a:latin typeface="Times New Roman" pitchFamily="18" charset="0"/>
              </a:rPr>
              <a:t>Vitellio</a:t>
            </a:r>
            <a:r>
              <a:rPr lang="it-IT" sz="2400" b="1" dirty="0">
                <a:latin typeface="Times New Roman" pitchFamily="18" charset="0"/>
              </a:rPr>
              <a:t> è sconfitto e ucciso</a:t>
            </a:r>
            <a:r>
              <a:rPr lang="it-IT" b="1" dirty="0">
                <a:latin typeface="Times New Roman" pitchFamily="18" charset="0"/>
              </a:rPr>
              <a:t>.</a:t>
            </a:r>
          </a:p>
        </p:txBody>
      </p:sp>
      <p:pic>
        <p:nvPicPr>
          <p:cNvPr id="36870" name="Picture 6" descr="Vspasiano"/>
          <p:cNvPicPr>
            <a:picLocks noChangeAspect="1" noChangeArrowheads="1"/>
          </p:cNvPicPr>
          <p:nvPr/>
        </p:nvPicPr>
        <p:blipFill>
          <a:blip r:embed="rId3" cstate="print"/>
          <a:srcRect/>
          <a:stretch>
            <a:fillRect/>
          </a:stretch>
        </p:blipFill>
        <p:spPr bwMode="auto">
          <a:xfrm>
            <a:off x="6157913" y="1946221"/>
            <a:ext cx="2986087" cy="3981450"/>
          </a:xfrm>
          <a:prstGeom prst="rect">
            <a:avLst/>
          </a:prstGeom>
          <a:noFill/>
          <a:ln w="38100">
            <a:solidFill>
              <a:srgbClr val="808000"/>
            </a:solidFill>
            <a:miter lim="800000"/>
            <a:headEnd/>
            <a:tailEnd/>
          </a:ln>
        </p:spPr>
      </p:pic>
      <p:sp>
        <p:nvSpPr>
          <p:cNvPr id="36871" name="Text Box 7"/>
          <p:cNvSpPr txBox="1">
            <a:spLocks noChangeArrowheads="1"/>
          </p:cNvSpPr>
          <p:nvPr/>
        </p:nvSpPr>
        <p:spPr bwMode="auto">
          <a:xfrm>
            <a:off x="754063" y="519113"/>
            <a:ext cx="3703637" cy="557212"/>
          </a:xfrm>
          <a:prstGeom prst="rect">
            <a:avLst/>
          </a:prstGeom>
          <a:solidFill>
            <a:srgbClr val="FFFF99"/>
          </a:solidFill>
          <a:ln w="38100">
            <a:solidFill>
              <a:srgbClr val="808000"/>
            </a:solidFill>
            <a:miter lim="800000"/>
            <a:headEnd/>
            <a:tailEnd/>
          </a:ln>
          <a:effectLst/>
        </p:spPr>
        <p:txBody>
          <a:bodyPr wrap="none">
            <a:spAutoFit/>
          </a:bodyPr>
          <a:lstStyle/>
          <a:p>
            <a:r>
              <a:rPr lang="it-IT" sz="2800" b="1">
                <a:latin typeface="Times New Roman" pitchFamily="18" charset="0"/>
              </a:rPr>
              <a:t>Il </a:t>
            </a:r>
            <a:r>
              <a:rPr lang="it-IT" sz="2800" b="1" i="1">
                <a:latin typeface="Times New Roman" pitchFamily="18" charset="0"/>
              </a:rPr>
              <a:t>longus et unus annus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1" y="1743075"/>
            <a:ext cx="6053959" cy="3970318"/>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Lo scontro che oppone prima </a:t>
            </a:r>
            <a:r>
              <a:rPr lang="it-IT" sz="2800" b="1" dirty="0" err="1">
                <a:latin typeface="Times New Roman" pitchFamily="18" charset="0"/>
              </a:rPr>
              <a:t>Otone</a:t>
            </a:r>
            <a:r>
              <a:rPr lang="it-IT" sz="2800" b="1" dirty="0">
                <a:latin typeface="Times New Roman" pitchFamily="18" charset="0"/>
              </a:rPr>
              <a:t> e </a:t>
            </a:r>
            <a:r>
              <a:rPr lang="it-IT" sz="2800" b="1" dirty="0" err="1">
                <a:latin typeface="Times New Roman" pitchFamily="18" charset="0"/>
              </a:rPr>
              <a:t>Vitellio</a:t>
            </a:r>
            <a:r>
              <a:rPr lang="it-IT" sz="2800" b="1" dirty="0">
                <a:latin typeface="Times New Roman" pitchFamily="18" charset="0"/>
              </a:rPr>
              <a:t>, poi </a:t>
            </a:r>
            <a:r>
              <a:rPr lang="it-IT" sz="2800" b="1" dirty="0" err="1">
                <a:latin typeface="Times New Roman" pitchFamily="18" charset="0"/>
              </a:rPr>
              <a:t>Vitellio</a:t>
            </a:r>
            <a:r>
              <a:rPr lang="it-IT" sz="2800" b="1" dirty="0">
                <a:latin typeface="Times New Roman" pitchFamily="18" charset="0"/>
              </a:rPr>
              <a:t> e Vespasiano rappresenta una brusca rottura con il passato, sia per la rottura dinastica, sia perché, come osserva Tacito (</a:t>
            </a:r>
            <a:r>
              <a:rPr lang="it-IT" sz="2800" b="1" i="1" dirty="0" err="1">
                <a:latin typeface="Times New Roman" pitchFamily="18" charset="0"/>
              </a:rPr>
              <a:t>Hist</a:t>
            </a:r>
            <a:r>
              <a:rPr lang="it-IT" sz="2800" b="1" dirty="0">
                <a:latin typeface="Times New Roman" pitchFamily="18" charset="0"/>
              </a:rPr>
              <a:t>. 1, 4, 2), si era compreso l’</a:t>
            </a:r>
            <a:r>
              <a:rPr lang="it-IT" sz="2800" b="1" i="1" dirty="0" err="1">
                <a:latin typeface="Times New Roman" pitchFamily="18" charset="0"/>
              </a:rPr>
              <a:t>arcanum</a:t>
            </a:r>
            <a:r>
              <a:rPr lang="it-IT" sz="2800" b="1" dirty="0">
                <a:latin typeface="Times New Roman" pitchFamily="18" charset="0"/>
              </a:rPr>
              <a:t> </a:t>
            </a:r>
            <a:r>
              <a:rPr lang="it-IT" sz="2800" b="1" i="1" dirty="0">
                <a:latin typeface="Times New Roman" pitchFamily="18" charset="0"/>
              </a:rPr>
              <a:t>imperii</a:t>
            </a:r>
            <a:r>
              <a:rPr lang="it-IT" sz="2800" b="1" dirty="0">
                <a:latin typeface="Times New Roman" pitchFamily="18" charset="0"/>
              </a:rPr>
              <a:t>, e cioè che un imperatore poteva essere creato anche in un luogo diverso da Roma.</a:t>
            </a:r>
            <a:endParaRPr lang="it-IT" b="1" i="1" dirty="0">
              <a:latin typeface="Times New Roman" pitchFamily="18" charset="0"/>
            </a:endParaRPr>
          </a:p>
        </p:txBody>
      </p:sp>
      <p:pic>
        <p:nvPicPr>
          <p:cNvPr id="37892" name="Picture 4" descr="Vspasiano"/>
          <p:cNvPicPr>
            <a:picLocks noChangeAspect="1" noChangeArrowheads="1"/>
          </p:cNvPicPr>
          <p:nvPr/>
        </p:nvPicPr>
        <p:blipFill>
          <a:blip r:embed="rId3" cstate="print"/>
          <a:srcRect/>
          <a:stretch>
            <a:fillRect/>
          </a:stretch>
        </p:blipFill>
        <p:spPr bwMode="auto">
          <a:xfrm>
            <a:off x="6157913" y="1804331"/>
            <a:ext cx="2986087" cy="3981450"/>
          </a:xfrm>
          <a:prstGeom prst="rect">
            <a:avLst/>
          </a:prstGeom>
          <a:noFill/>
          <a:ln w="38100">
            <a:solidFill>
              <a:srgbClr val="808000"/>
            </a:solidFill>
            <a:miter lim="800000"/>
            <a:headEnd/>
            <a:tailEnd/>
          </a:ln>
        </p:spPr>
      </p:pic>
      <p:sp>
        <p:nvSpPr>
          <p:cNvPr id="37893" name="Text Box 5"/>
          <p:cNvSpPr txBox="1">
            <a:spLocks noChangeArrowheads="1"/>
          </p:cNvSpPr>
          <p:nvPr/>
        </p:nvSpPr>
        <p:spPr bwMode="auto">
          <a:xfrm>
            <a:off x="857250" y="53340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0" y="1743075"/>
            <a:ext cx="4035971" cy="4339650"/>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sz="2300" b="1" dirty="0">
                <a:latin typeface="Times New Roman" pitchFamily="18" charset="0"/>
              </a:rPr>
              <a:t>     La rottura dinastica rendeva necessario per Vespasiano, che vi fosse un atto normativo che riconoscesse e definisse gli ambiti del suo potere.</a:t>
            </a:r>
          </a:p>
          <a:p>
            <a:pPr algn="just"/>
            <a:r>
              <a:rPr lang="it-IT" sz="2300" b="1" dirty="0">
                <a:latin typeface="Times New Roman" pitchFamily="18" charset="0"/>
              </a:rPr>
              <a:t>     Prima che Vespasiano giungesse a Roma, un senatoconsulto, fatto votare come legge dai comizi, definiva i poteri del nuovo imperatore (</a:t>
            </a:r>
            <a:r>
              <a:rPr lang="it-IT" sz="2300" b="1" i="1" dirty="0" err="1">
                <a:latin typeface="Times New Roman" pitchFamily="18" charset="0"/>
              </a:rPr>
              <a:t>lex</a:t>
            </a:r>
            <a:r>
              <a:rPr lang="it-IT" sz="2300" b="1" i="1" dirty="0">
                <a:latin typeface="Times New Roman" pitchFamily="18" charset="0"/>
              </a:rPr>
              <a:t> de imperio Vespasiani</a:t>
            </a:r>
            <a:r>
              <a:rPr lang="it-IT" sz="2300" b="1" dirty="0">
                <a:latin typeface="Times New Roman" pitchFamily="18" charset="0"/>
              </a:rPr>
              <a:t>).</a:t>
            </a:r>
          </a:p>
        </p:txBody>
      </p:sp>
      <p:pic>
        <p:nvPicPr>
          <p:cNvPr id="38917" name="Picture 5" descr="Lex de imperio vespasiani"/>
          <p:cNvPicPr>
            <a:picLocks noChangeAspect="1" noChangeArrowheads="1"/>
          </p:cNvPicPr>
          <p:nvPr/>
        </p:nvPicPr>
        <p:blipFill>
          <a:blip r:embed="rId3" cstate="print"/>
          <a:srcRect/>
          <a:stretch>
            <a:fillRect/>
          </a:stretch>
        </p:blipFill>
        <p:spPr bwMode="auto">
          <a:xfrm>
            <a:off x="4151313" y="0"/>
            <a:ext cx="4675187" cy="6858000"/>
          </a:xfrm>
          <a:prstGeom prst="rect">
            <a:avLst/>
          </a:prstGeom>
          <a:noFill/>
          <a:ln w="38100">
            <a:solidFill>
              <a:srgbClr val="808000"/>
            </a:solidFill>
            <a:miter lim="800000"/>
            <a:headEnd/>
            <a:tailEnd/>
          </a:ln>
        </p:spPr>
      </p:pic>
      <p:sp>
        <p:nvSpPr>
          <p:cNvPr id="38918" name="Text Box 6"/>
          <p:cNvSpPr txBox="1">
            <a:spLocks noChangeArrowheads="1"/>
          </p:cNvSpPr>
          <p:nvPr/>
        </p:nvSpPr>
        <p:spPr bwMode="auto">
          <a:xfrm>
            <a:off x="452438" y="574675"/>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p:cNvSpPr txBox="1">
            <a:spLocks noChangeArrowheads="1"/>
          </p:cNvSpPr>
          <p:nvPr/>
        </p:nvSpPr>
        <p:spPr bwMode="auto">
          <a:xfrm>
            <a:off x="0" y="533729"/>
            <a:ext cx="9144000" cy="6109365"/>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sz="2300" b="1" dirty="0">
                <a:latin typeface="Times New Roman" pitchFamily="18" charset="0"/>
              </a:rPr>
              <a:t>     Secondo Tacito, </a:t>
            </a:r>
            <a:r>
              <a:rPr lang="it-IT" sz="2300" b="1" i="1" dirty="0" err="1">
                <a:latin typeface="Times New Roman" pitchFamily="18" charset="0"/>
              </a:rPr>
              <a:t>Ann</a:t>
            </a:r>
            <a:r>
              <a:rPr lang="it-IT" sz="2300" b="1" dirty="0">
                <a:latin typeface="Times New Roman" pitchFamily="18" charset="0"/>
              </a:rPr>
              <a:t>., 3, 55: “</a:t>
            </a:r>
            <a:r>
              <a:rPr lang="it-IT" sz="2300" b="1" i="1" dirty="0">
                <a:latin typeface="Times New Roman" pitchFamily="18" charset="0"/>
              </a:rPr>
              <a:t>Il lusso della tavola che per cento anni (dalle fine cioè della guerra di </a:t>
            </a:r>
            <a:r>
              <a:rPr lang="it-IT" sz="2300" b="1" i="1" dirty="0" err="1">
                <a:latin typeface="Times New Roman" pitchFamily="18" charset="0"/>
              </a:rPr>
              <a:t>Azio</a:t>
            </a:r>
            <a:r>
              <a:rPr lang="it-IT" sz="2300" b="1" i="1" dirty="0">
                <a:latin typeface="Times New Roman" pitchFamily="18" charset="0"/>
              </a:rPr>
              <a:t> a quel sollevamento armato, in seguito al quale assunse il potere </a:t>
            </a:r>
            <a:r>
              <a:rPr lang="it-IT" sz="2300" b="1" i="1" dirty="0" err="1">
                <a:latin typeface="Times New Roman" pitchFamily="18" charset="0"/>
              </a:rPr>
              <a:t>Servio</a:t>
            </a:r>
            <a:r>
              <a:rPr lang="it-IT" sz="2300" b="1" i="1" dirty="0">
                <a:latin typeface="Times New Roman" pitchFamily="18" charset="0"/>
              </a:rPr>
              <a:t> </a:t>
            </a:r>
            <a:r>
              <a:rPr lang="it-IT" sz="2300" b="1" i="1" dirty="0" err="1">
                <a:latin typeface="Times New Roman" pitchFamily="18" charset="0"/>
              </a:rPr>
              <a:t>Galba</a:t>
            </a:r>
            <a:r>
              <a:rPr lang="it-IT" sz="2300" b="1" i="1" dirty="0">
                <a:latin typeface="Times New Roman" pitchFamily="18" charset="0"/>
              </a:rPr>
              <a:t>) s’era mantenuto con spese sfrenate, a poco a poco  passò di moda. E desidero ora ricercare le cause di tale cambiamento. Un tempo le famiglie patrizie che si distinguevano per ricchezza o per fama  si lasciavano trascinare dal desiderio  di magnificenza […] Ma dal giorno  in cui  si scatenarono le stragi  e un nome illustre fu causa di rovina, tutti si volsero ad un tenore di vita più giudizioso. Nello stesso tempo, uomini nuovi, venuti dai municipi, dalle colonie e anche dalle province e spesso ammessi fra i senatori, portarono a Roma la morigeratezza del loro paese e, sebbene moltissimi di essi, per l’aiuto della fortuna o per la loro attività giungessero a vecchiaia molto ricchi, conservarono tuttavia il sentimento di prima. Ma colui che più di ogni altro instaurò  la severità del costume fu Vespasiano, egli stesso uomo all’antica nel modo di mangiare e di vestire. Da quel momento il rispetto verso l’imperatore e il desiderio di imitarlo ebbero più efficacia delle pene minacciate dalle leggi e dalla paura</a:t>
            </a:r>
            <a:r>
              <a:rPr lang="it-IT" sz="2300" b="1" dirty="0">
                <a:latin typeface="Times New Roman" pitchFamily="18" charset="0"/>
              </a:rPr>
              <a:t>”.</a:t>
            </a:r>
          </a:p>
        </p:txBody>
      </p:sp>
      <p:sp>
        <p:nvSpPr>
          <p:cNvPr id="39942" name="Text Box 6"/>
          <p:cNvSpPr txBox="1">
            <a:spLocks noChangeArrowheads="1"/>
          </p:cNvSpPr>
          <p:nvPr/>
        </p:nvSpPr>
        <p:spPr bwMode="auto">
          <a:xfrm>
            <a:off x="0" y="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0" y="1495425"/>
            <a:ext cx="6369269" cy="1569660"/>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Vespasiano riprende la politica di integrazione dei provinciali nella cittadinanza romana, perseguita in passato  da Claudio, estendendo alle comunità spagnole lo  </a:t>
            </a:r>
            <a:r>
              <a:rPr lang="it-IT" sz="2400" b="1" i="1" dirty="0" err="1">
                <a:latin typeface="Times New Roman" pitchFamily="18" charset="0"/>
              </a:rPr>
              <a:t>ius</a:t>
            </a:r>
            <a:r>
              <a:rPr lang="it-IT" sz="2400" b="1" i="1" dirty="0">
                <a:latin typeface="Times New Roman" pitchFamily="18" charset="0"/>
              </a:rPr>
              <a:t> </a:t>
            </a:r>
            <a:r>
              <a:rPr lang="it-IT" sz="2400" b="1" i="1" dirty="0" err="1">
                <a:latin typeface="Times New Roman" pitchFamily="18" charset="0"/>
              </a:rPr>
              <a:t>Latii</a:t>
            </a:r>
            <a:r>
              <a:rPr lang="it-IT" b="1" dirty="0">
                <a:latin typeface="Times New Roman" pitchFamily="18" charset="0"/>
              </a:rPr>
              <a:t>.</a:t>
            </a:r>
          </a:p>
        </p:txBody>
      </p:sp>
      <p:pic>
        <p:nvPicPr>
          <p:cNvPr id="40964" name="Picture 4" descr="Vspasiano"/>
          <p:cNvPicPr>
            <a:picLocks noChangeAspect="1" noChangeArrowheads="1"/>
          </p:cNvPicPr>
          <p:nvPr/>
        </p:nvPicPr>
        <p:blipFill>
          <a:blip r:embed="rId3" cstate="print"/>
          <a:srcRect/>
          <a:stretch>
            <a:fillRect/>
          </a:stretch>
        </p:blipFill>
        <p:spPr bwMode="auto">
          <a:xfrm>
            <a:off x="6427788" y="1498600"/>
            <a:ext cx="2524125" cy="3365500"/>
          </a:xfrm>
          <a:prstGeom prst="rect">
            <a:avLst/>
          </a:prstGeom>
          <a:noFill/>
          <a:ln w="38100">
            <a:solidFill>
              <a:srgbClr val="808000"/>
            </a:solidFill>
            <a:miter lim="800000"/>
            <a:headEnd/>
            <a:tailEnd/>
          </a:ln>
        </p:spPr>
      </p:pic>
      <p:sp>
        <p:nvSpPr>
          <p:cNvPr id="40965" name="Text Box 5"/>
          <p:cNvSpPr txBox="1">
            <a:spLocks noChangeArrowheads="1"/>
          </p:cNvSpPr>
          <p:nvPr/>
        </p:nvSpPr>
        <p:spPr bwMode="auto">
          <a:xfrm>
            <a:off x="-1" y="3105150"/>
            <a:ext cx="6369269" cy="3046988"/>
          </a:xfrm>
          <a:prstGeom prst="rect">
            <a:avLst/>
          </a:prstGeom>
          <a:solidFill>
            <a:srgbClr val="00800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In ambito finanziario, dopo le notevoli spese dell’età neroniana, fu necessario tornare ad una politica di rigore: inasprendo i tributi provinciali; introducendo nuove tasse; rivendicando al </a:t>
            </a:r>
            <a:r>
              <a:rPr lang="it-IT" sz="2400" b="1" i="1" dirty="0" err="1">
                <a:latin typeface="Times New Roman" pitchFamily="18" charset="0"/>
              </a:rPr>
              <a:t>fiscus</a:t>
            </a:r>
            <a:r>
              <a:rPr lang="it-IT" sz="2400" b="1" dirty="0">
                <a:latin typeface="Times New Roman" pitchFamily="18" charset="0"/>
              </a:rPr>
              <a:t> imperiale i terreni illegalmente occupati dai privati in Italia e nelle province; riducendo il fino della moneta argentea</a:t>
            </a:r>
            <a:r>
              <a:rPr lang="it-IT" b="1" dirty="0">
                <a:latin typeface="Times New Roman" pitchFamily="18" charset="0"/>
              </a:rPr>
              <a:t>.</a:t>
            </a:r>
          </a:p>
        </p:txBody>
      </p:sp>
      <p:sp>
        <p:nvSpPr>
          <p:cNvPr id="40966" name="Text Box 6"/>
          <p:cNvSpPr txBox="1">
            <a:spLocks noChangeArrowheads="1"/>
          </p:cNvSpPr>
          <p:nvPr/>
        </p:nvSpPr>
        <p:spPr bwMode="auto">
          <a:xfrm>
            <a:off x="857250" y="53340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animEffect transition="in" filter="strips(downRight)">
                                      <p:cBhvr>
                                        <p:cTn id="7" dur="5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3"/>
          <p:cNvSpPr txBox="1">
            <a:spLocks noChangeArrowheads="1"/>
          </p:cNvSpPr>
          <p:nvPr/>
        </p:nvSpPr>
        <p:spPr bwMode="auto">
          <a:xfrm>
            <a:off x="0" y="1195880"/>
            <a:ext cx="6306207" cy="1200329"/>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Con il regno di Vespasiano inizia una nuova politica di difesa dell’impero, di tipo “preclusivo”.     </a:t>
            </a:r>
            <a:endParaRPr lang="it-IT" b="1" dirty="0">
              <a:latin typeface="Times New Roman" pitchFamily="18" charset="0"/>
            </a:endParaRPr>
          </a:p>
        </p:txBody>
      </p:sp>
      <p:pic>
        <p:nvPicPr>
          <p:cNvPr id="41988" name="Picture 4" descr="Vspasiano"/>
          <p:cNvPicPr>
            <a:picLocks noChangeAspect="1" noChangeArrowheads="1"/>
          </p:cNvPicPr>
          <p:nvPr/>
        </p:nvPicPr>
        <p:blipFill>
          <a:blip r:embed="rId3" cstate="print"/>
          <a:srcRect/>
          <a:stretch>
            <a:fillRect/>
          </a:stretch>
        </p:blipFill>
        <p:spPr bwMode="auto">
          <a:xfrm>
            <a:off x="6342063" y="569913"/>
            <a:ext cx="2524125" cy="3365500"/>
          </a:xfrm>
          <a:prstGeom prst="rect">
            <a:avLst/>
          </a:prstGeom>
          <a:noFill/>
          <a:ln w="38100">
            <a:solidFill>
              <a:srgbClr val="808000"/>
            </a:solidFill>
            <a:miter lim="800000"/>
            <a:headEnd/>
            <a:tailEnd/>
          </a:ln>
        </p:spPr>
      </p:pic>
      <p:sp>
        <p:nvSpPr>
          <p:cNvPr id="41990" name="Text Box 6"/>
          <p:cNvSpPr txBox="1">
            <a:spLocks noChangeArrowheads="1"/>
          </p:cNvSpPr>
          <p:nvPr/>
        </p:nvSpPr>
        <p:spPr bwMode="auto">
          <a:xfrm>
            <a:off x="0" y="2423729"/>
            <a:ext cx="6290441" cy="3539430"/>
          </a:xfrm>
          <a:prstGeom prst="rect">
            <a:avLst/>
          </a:prstGeom>
          <a:solidFill>
            <a:srgbClr val="008080"/>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a:t>
            </a:r>
            <a:r>
              <a:rPr lang="it-IT" sz="2800" b="1" dirty="0">
                <a:latin typeface="Times New Roman" pitchFamily="18" charset="0"/>
              </a:rPr>
              <a:t>Con Augusto, le legioni e i distaccamenti ausiliari erano collocati nelle province non ancora pacificate, per garantirne il presidio, mentre la difesa dalle minacce esterne era garantita, almeno in alcune aree dell’impero, da una  cintura di regni clienti.</a:t>
            </a:r>
            <a:endParaRPr lang="it-IT" sz="2400" b="1" dirty="0">
              <a:latin typeface="Times New Roman" pitchFamily="18" charset="0"/>
            </a:endParaRPr>
          </a:p>
        </p:txBody>
      </p:sp>
      <p:sp>
        <p:nvSpPr>
          <p:cNvPr id="41991" name="Text Box 7"/>
          <p:cNvSpPr txBox="1">
            <a:spLocks noChangeArrowheads="1"/>
          </p:cNvSpPr>
          <p:nvPr/>
        </p:nvSpPr>
        <p:spPr bwMode="auto">
          <a:xfrm>
            <a:off x="0" y="6027003"/>
            <a:ext cx="9144000" cy="830997"/>
          </a:xfrm>
          <a:prstGeom prst="rect">
            <a:avLst/>
          </a:prstGeom>
          <a:solidFill>
            <a:srgbClr val="FFCC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 trasformazione in province di questi regni rese necessaria l’adozione di una diversa strategia di difesa</a:t>
            </a:r>
            <a:r>
              <a:rPr lang="it-IT" b="1" dirty="0">
                <a:latin typeface="Times New Roman" pitchFamily="18" charset="0"/>
              </a:rPr>
              <a:t>.</a:t>
            </a:r>
          </a:p>
        </p:txBody>
      </p:sp>
      <p:sp>
        <p:nvSpPr>
          <p:cNvPr id="41992" name="Text Box 8"/>
          <p:cNvSpPr txBox="1">
            <a:spLocks noChangeArrowheads="1"/>
          </p:cNvSpPr>
          <p:nvPr/>
        </p:nvSpPr>
        <p:spPr bwMode="auto">
          <a:xfrm>
            <a:off x="857250" y="53340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0"/>
                                  </p:stCondLst>
                                  <p:childTnLst>
                                    <p:set>
                                      <p:cBhvr>
                                        <p:cTn id="6" dur="1" fill="hold">
                                          <p:stCondLst>
                                            <p:cond delay="0"/>
                                          </p:stCondLst>
                                        </p:cTn>
                                        <p:tgtEl>
                                          <p:spTgt spid="41990"/>
                                        </p:tgtEl>
                                        <p:attrNameLst>
                                          <p:attrName>style.visibility</p:attrName>
                                        </p:attrNameLst>
                                      </p:cBhvr>
                                      <p:to>
                                        <p:strVal val="visible"/>
                                      </p:to>
                                    </p:set>
                                    <p:animEffect transition="in" filter="strips(downRight)">
                                      <p:cBhvr>
                                        <p:cTn id="7" dur="500"/>
                                        <p:tgtEl>
                                          <p:spTgt spid="41990"/>
                                        </p:tgtEl>
                                      </p:cBhvr>
                                    </p:animEffect>
                                  </p:childTnLst>
                                </p:cTn>
                              </p:par>
                            </p:childTnLst>
                          </p:cTn>
                        </p:par>
                        <p:par>
                          <p:cTn id="8" fill="hold">
                            <p:stCondLst>
                              <p:cond delay="5500"/>
                            </p:stCondLst>
                            <p:childTnLst>
                              <p:par>
                                <p:cTn id="9" presetID="18" presetClass="entr" presetSubtype="6" fill="hold" grpId="0" nodeType="afterEffect">
                                  <p:stCondLst>
                                    <p:cond delay="10000"/>
                                  </p:stCondLst>
                                  <p:childTnLst>
                                    <p:set>
                                      <p:cBhvr>
                                        <p:cTn id="10" dur="1" fill="hold">
                                          <p:stCondLst>
                                            <p:cond delay="0"/>
                                          </p:stCondLst>
                                        </p:cTn>
                                        <p:tgtEl>
                                          <p:spTgt spid="41991"/>
                                        </p:tgtEl>
                                        <p:attrNameLst>
                                          <p:attrName>style.visibility</p:attrName>
                                        </p:attrNameLst>
                                      </p:cBhvr>
                                      <p:to>
                                        <p:strVal val="visible"/>
                                      </p:to>
                                    </p:set>
                                    <p:animEffect transition="in" filter="strips(downRight)">
                                      <p:cBhvr>
                                        <p:cTn id="11" dur="500"/>
                                        <p:tgtEl>
                                          <p:spTgt spid="4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animBg="1"/>
      <p:bldP spid="4199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carta dell'impero alla morte di Augusto e fino ad Adriano"/>
          <p:cNvPicPr>
            <a:picLocks noChangeAspect="1" noChangeArrowheads="1"/>
          </p:cNvPicPr>
          <p:nvPr/>
        </p:nvPicPr>
        <p:blipFill>
          <a:blip r:embed="rId3" cstate="print"/>
          <a:srcRect/>
          <a:stretch>
            <a:fillRect/>
          </a:stretch>
        </p:blipFill>
        <p:spPr bwMode="auto">
          <a:xfrm>
            <a:off x="0" y="57150"/>
            <a:ext cx="9144000" cy="6743700"/>
          </a:xfrm>
          <a:prstGeom prst="rect">
            <a:avLst/>
          </a:prstGeom>
          <a:noFill/>
          <a:ln w="38100">
            <a:solidFill>
              <a:srgbClr val="808000"/>
            </a:solid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857250" y="53340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
        <p:nvSpPr>
          <p:cNvPr id="43011" name="Text Box 3"/>
          <p:cNvSpPr txBox="1">
            <a:spLocks noChangeArrowheads="1"/>
          </p:cNvSpPr>
          <p:nvPr/>
        </p:nvSpPr>
        <p:spPr bwMode="auto">
          <a:xfrm>
            <a:off x="238125" y="1495425"/>
            <a:ext cx="6730234" cy="707886"/>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Questa nuova strategia si fondava sulla costituzione di una linea continua di difesa, il </a:t>
            </a:r>
            <a:r>
              <a:rPr lang="it-IT" sz="2000" b="1" i="1" dirty="0" err="1">
                <a:latin typeface="Times New Roman" pitchFamily="18" charset="0"/>
              </a:rPr>
              <a:t>limes</a:t>
            </a:r>
            <a:r>
              <a:rPr lang="it-IT" sz="2000" b="1" dirty="0">
                <a:latin typeface="Times New Roman" pitchFamily="18" charset="0"/>
              </a:rPr>
              <a:t>.     </a:t>
            </a:r>
            <a:endParaRPr lang="it-IT" b="1" dirty="0">
              <a:latin typeface="Times New Roman" pitchFamily="18" charset="0"/>
            </a:endParaRPr>
          </a:p>
        </p:txBody>
      </p:sp>
      <p:pic>
        <p:nvPicPr>
          <p:cNvPr id="43012" name="Picture 4" descr="Vspasiano"/>
          <p:cNvPicPr>
            <a:picLocks noChangeAspect="1" noChangeArrowheads="1"/>
          </p:cNvPicPr>
          <p:nvPr/>
        </p:nvPicPr>
        <p:blipFill>
          <a:blip r:embed="rId2" cstate="print"/>
          <a:srcRect/>
          <a:stretch>
            <a:fillRect/>
          </a:stretch>
        </p:blipFill>
        <p:spPr bwMode="auto">
          <a:xfrm>
            <a:off x="7097713" y="280988"/>
            <a:ext cx="1479550" cy="1973262"/>
          </a:xfrm>
          <a:prstGeom prst="rect">
            <a:avLst/>
          </a:prstGeom>
          <a:noFill/>
          <a:ln w="38100">
            <a:solidFill>
              <a:srgbClr val="808000"/>
            </a:solidFill>
            <a:miter lim="800000"/>
            <a:headEnd/>
            <a:tailEnd/>
          </a:ln>
        </p:spPr>
      </p:pic>
      <p:sp>
        <p:nvSpPr>
          <p:cNvPr id="43013" name="Text Box 5"/>
          <p:cNvSpPr txBox="1">
            <a:spLocks noChangeArrowheads="1"/>
          </p:cNvSpPr>
          <p:nvPr/>
        </p:nvSpPr>
        <p:spPr bwMode="auto">
          <a:xfrm>
            <a:off x="0" y="2496481"/>
            <a:ext cx="4114800" cy="3785652"/>
          </a:xfrm>
          <a:prstGeom prst="rect">
            <a:avLst/>
          </a:prstGeom>
          <a:solidFill>
            <a:srgbClr val="00808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Laddove mancavano frontiere naturali, erano realizzate opere artificiali come fossati, </a:t>
            </a:r>
            <a:r>
              <a:rPr lang="it-IT" sz="2400" b="1" dirty="0" err="1">
                <a:latin typeface="Times New Roman" pitchFamily="18" charset="0"/>
              </a:rPr>
              <a:t>aggeri</a:t>
            </a:r>
            <a:r>
              <a:rPr lang="it-IT" sz="2400" b="1" dirty="0">
                <a:latin typeface="Times New Roman" pitchFamily="18" charset="0"/>
              </a:rPr>
              <a:t>, muraglie. Una linea arretrata di forti legionari ed una più avanzata di impianti di ausiliari, collegati da strade completavano il dispositivo di difesa.</a:t>
            </a:r>
            <a:endParaRPr lang="it-IT" b="1" dirty="0">
              <a:latin typeface="Times New Roman" pitchFamily="18" charset="0"/>
            </a:endParaRPr>
          </a:p>
        </p:txBody>
      </p:sp>
      <p:pic>
        <p:nvPicPr>
          <p:cNvPr id="43017" name="Picture 9" descr="Limes agri decumati"/>
          <p:cNvPicPr>
            <a:picLocks noChangeAspect="1" noChangeArrowheads="1"/>
          </p:cNvPicPr>
          <p:nvPr/>
        </p:nvPicPr>
        <p:blipFill>
          <a:blip r:embed="rId3" cstate="print"/>
          <a:srcRect/>
          <a:stretch>
            <a:fillRect/>
          </a:stretch>
        </p:blipFill>
        <p:spPr bwMode="auto">
          <a:xfrm>
            <a:off x="4185635" y="2480615"/>
            <a:ext cx="4958365" cy="437738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857250" y="533400"/>
            <a:ext cx="3098800"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Vespasiano (69-79)</a:t>
            </a:r>
            <a:endParaRPr lang="it-IT" sz="2800" b="1" i="1">
              <a:latin typeface="Times New Roman" pitchFamily="18" charset="0"/>
            </a:endParaRPr>
          </a:p>
        </p:txBody>
      </p:sp>
      <p:sp>
        <p:nvSpPr>
          <p:cNvPr id="45059" name="Text Box 3"/>
          <p:cNvSpPr txBox="1">
            <a:spLocks noChangeArrowheads="1"/>
          </p:cNvSpPr>
          <p:nvPr/>
        </p:nvSpPr>
        <p:spPr bwMode="auto">
          <a:xfrm>
            <a:off x="236647" y="1934726"/>
            <a:ext cx="6242981" cy="3539430"/>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Il problema successorio venne subito regolato da Vespasiano che già nel 71 attribuisce al figlio Tito la </a:t>
            </a:r>
            <a:r>
              <a:rPr lang="it-IT" sz="2800" b="1" i="1" dirty="0" err="1">
                <a:latin typeface="Times New Roman" pitchFamily="18" charset="0"/>
              </a:rPr>
              <a:t>tribunicia</a:t>
            </a:r>
            <a:r>
              <a:rPr lang="it-IT" sz="2800" b="1" i="1" dirty="0">
                <a:latin typeface="Times New Roman" pitchFamily="18" charset="0"/>
              </a:rPr>
              <a:t> </a:t>
            </a:r>
            <a:r>
              <a:rPr lang="it-IT" sz="2800" b="1" i="1" dirty="0" err="1">
                <a:latin typeface="Times New Roman" pitchFamily="18" charset="0"/>
              </a:rPr>
              <a:t>potestas</a:t>
            </a:r>
            <a:r>
              <a:rPr lang="it-IT" sz="2800" b="1" dirty="0">
                <a:latin typeface="Times New Roman" pitchFamily="18" charset="0"/>
              </a:rPr>
              <a:t> e, con un atto che non avrebbe trovato seguito, </a:t>
            </a:r>
            <a:r>
              <a:rPr lang="it-IT" sz="2800" b="1" dirty="0" smtClean="0">
                <a:latin typeface="Times New Roman" pitchFamily="18" charset="0"/>
              </a:rPr>
              <a:t>darà anche il </a:t>
            </a:r>
            <a:r>
              <a:rPr lang="it-IT" sz="2800" b="1" dirty="0">
                <a:latin typeface="Times New Roman" pitchFamily="18" charset="0"/>
              </a:rPr>
              <a:t>comando delle coorti </a:t>
            </a:r>
            <a:r>
              <a:rPr lang="it-IT" sz="2800" b="1" dirty="0" err="1">
                <a:latin typeface="Times New Roman" pitchFamily="18" charset="0"/>
              </a:rPr>
              <a:t>pretorie</a:t>
            </a:r>
            <a:r>
              <a:rPr lang="it-IT" sz="2800" b="1" dirty="0">
                <a:latin typeface="Times New Roman" pitchFamily="18" charset="0"/>
              </a:rPr>
              <a:t>.  L’altro figlio</a:t>
            </a:r>
            <a:r>
              <a:rPr lang="it-IT" sz="2800" b="1" dirty="0" smtClean="0">
                <a:latin typeface="Times New Roman" pitchFamily="18" charset="0"/>
              </a:rPr>
              <a:t>, Domiziano </a:t>
            </a:r>
            <a:r>
              <a:rPr lang="it-IT" sz="2800" b="1" dirty="0">
                <a:latin typeface="Times New Roman" pitchFamily="18" charset="0"/>
              </a:rPr>
              <a:t>era stato denominato </a:t>
            </a:r>
            <a:r>
              <a:rPr lang="it-IT" sz="2800" b="1" i="1" dirty="0" err="1">
                <a:latin typeface="Times New Roman" pitchFamily="18" charset="0"/>
              </a:rPr>
              <a:t>caesar</a:t>
            </a:r>
            <a:r>
              <a:rPr lang="it-IT" sz="2800" b="1" dirty="0">
                <a:latin typeface="Times New Roman" pitchFamily="18" charset="0"/>
              </a:rPr>
              <a:t> e quindi  designato alla successione.   </a:t>
            </a:r>
            <a:endParaRPr lang="it-IT" b="1" dirty="0">
              <a:latin typeface="Times New Roman" pitchFamily="18" charset="0"/>
            </a:endParaRPr>
          </a:p>
        </p:txBody>
      </p:sp>
      <p:pic>
        <p:nvPicPr>
          <p:cNvPr id="45060" name="Picture 4" descr="Vspasiano"/>
          <p:cNvPicPr>
            <a:picLocks noChangeAspect="1" noChangeArrowheads="1"/>
          </p:cNvPicPr>
          <p:nvPr/>
        </p:nvPicPr>
        <p:blipFill>
          <a:blip r:embed="rId3" cstate="print"/>
          <a:srcRect/>
          <a:stretch>
            <a:fillRect/>
          </a:stretch>
        </p:blipFill>
        <p:spPr bwMode="auto">
          <a:xfrm>
            <a:off x="6525720" y="1959960"/>
            <a:ext cx="2618280" cy="349167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857250" y="533400"/>
            <a:ext cx="2100263"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Tito  (79-81)</a:t>
            </a:r>
            <a:endParaRPr lang="it-IT" sz="2800" b="1" i="1">
              <a:latin typeface="Times New Roman" pitchFamily="18" charset="0"/>
            </a:endParaRPr>
          </a:p>
        </p:txBody>
      </p:sp>
      <p:pic>
        <p:nvPicPr>
          <p:cNvPr id="44039" name="Picture 7" descr="Tito"/>
          <p:cNvPicPr>
            <a:picLocks noChangeAspect="1" noChangeArrowheads="1"/>
          </p:cNvPicPr>
          <p:nvPr/>
        </p:nvPicPr>
        <p:blipFill>
          <a:blip r:embed="rId3" cstate="print"/>
          <a:srcRect/>
          <a:stretch>
            <a:fillRect/>
          </a:stretch>
        </p:blipFill>
        <p:spPr bwMode="auto">
          <a:xfrm>
            <a:off x="6327775" y="1352550"/>
            <a:ext cx="2438400" cy="3251200"/>
          </a:xfrm>
          <a:prstGeom prst="rect">
            <a:avLst/>
          </a:prstGeom>
          <a:noFill/>
          <a:ln w="38100">
            <a:solidFill>
              <a:srgbClr val="808000"/>
            </a:solidFill>
            <a:miter lim="800000"/>
            <a:headEnd/>
            <a:tailEnd/>
          </a:ln>
        </p:spPr>
      </p:pic>
      <p:sp>
        <p:nvSpPr>
          <p:cNvPr id="44040" name="Text Box 8"/>
          <p:cNvSpPr txBox="1">
            <a:spLocks noChangeArrowheads="1"/>
          </p:cNvSpPr>
          <p:nvPr/>
        </p:nvSpPr>
        <p:spPr bwMode="auto">
          <a:xfrm>
            <a:off x="0" y="1857375"/>
            <a:ext cx="6243145" cy="3416320"/>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Il suo breve regno è segnato da due catastrofi, l’eruzione del Vesuvio, nel 79, e l’incendio di Roma dell’80. Per la sollecitudine con cui intervenne nei confronti delle popolazioni colpite, </a:t>
            </a:r>
            <a:r>
              <a:rPr lang="it-IT" sz="2400" b="1" dirty="0" err="1">
                <a:latin typeface="Times New Roman" pitchFamily="18" charset="0"/>
              </a:rPr>
              <a:t>Svetonio</a:t>
            </a:r>
            <a:r>
              <a:rPr lang="it-IT" sz="2400" b="1" dirty="0">
                <a:latin typeface="Times New Roman" pitchFamily="18" charset="0"/>
              </a:rPr>
              <a:t> lo definisce “</a:t>
            </a:r>
            <a:r>
              <a:rPr lang="it-IT" sz="2400" b="1" i="1" dirty="0">
                <a:latin typeface="Times New Roman" pitchFamily="18" charset="0"/>
              </a:rPr>
              <a:t>delizia del genere umano</a:t>
            </a:r>
            <a:r>
              <a:rPr lang="it-IT" sz="2400" b="1" dirty="0">
                <a:latin typeface="Times New Roman" pitchFamily="18" charset="0"/>
              </a:rPr>
              <a:t>”. Il giudizio favorevole della storiografia antica traduce   l’atteggiamento favorevole del Senato nei suoi confronti</a:t>
            </a:r>
            <a:r>
              <a:rPr lang="it-IT" b="1" dirty="0">
                <a:latin typeface="Times New Roman" pitchFamily="18" charset="0"/>
              </a:rPr>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857250" y="533400"/>
            <a:ext cx="3108325"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Domiziano  (81-96)</a:t>
            </a:r>
            <a:endParaRPr lang="it-IT" sz="2800" b="1" i="1">
              <a:latin typeface="Times New Roman" pitchFamily="18" charset="0"/>
            </a:endParaRPr>
          </a:p>
        </p:txBody>
      </p:sp>
      <p:sp>
        <p:nvSpPr>
          <p:cNvPr id="46084" name="Text Box 4"/>
          <p:cNvSpPr txBox="1">
            <a:spLocks noChangeArrowheads="1"/>
          </p:cNvSpPr>
          <p:nvPr/>
        </p:nvSpPr>
        <p:spPr bwMode="auto">
          <a:xfrm>
            <a:off x="0" y="1905502"/>
            <a:ext cx="6569242" cy="4154984"/>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Completamente diverso il giudizio su Domiziano che adotta uno stile di governo autocratico. Vuole essere definito </a:t>
            </a:r>
            <a:r>
              <a:rPr lang="it-IT" sz="2400" b="1" i="1" dirty="0">
                <a:latin typeface="Times New Roman" pitchFamily="18" charset="0"/>
              </a:rPr>
              <a:t>dominus ac deus</a:t>
            </a:r>
            <a:r>
              <a:rPr lang="it-IT" sz="2400" b="1" dirty="0">
                <a:latin typeface="Times New Roman" pitchFamily="18" charset="0"/>
              </a:rPr>
              <a:t> cercando una legittimazione anche religiosa del suo potere.</a:t>
            </a:r>
          </a:p>
          <a:p>
            <a:pPr algn="just"/>
            <a:r>
              <a:rPr lang="it-IT" sz="2400" b="1" dirty="0">
                <a:latin typeface="Times New Roman" pitchFamily="18" charset="0"/>
              </a:rPr>
              <a:t>     Rispetto ai suoi predecessori che avevano dimostrato analoghe tendenze autocratiche, si distingue  per un atteggiamento moralistico e tradizionalista. Assume la censura perpetua, al fine di poter controllare in maniera diretta la classe dirigente.</a:t>
            </a:r>
          </a:p>
        </p:txBody>
      </p:sp>
      <p:pic>
        <p:nvPicPr>
          <p:cNvPr id="46085" name="Picture 5" descr="Domiziano"/>
          <p:cNvPicPr>
            <a:picLocks noChangeAspect="1" noChangeArrowheads="1"/>
          </p:cNvPicPr>
          <p:nvPr/>
        </p:nvPicPr>
        <p:blipFill>
          <a:blip r:embed="rId3" cstate="print"/>
          <a:srcRect/>
          <a:stretch>
            <a:fillRect/>
          </a:stretch>
        </p:blipFill>
        <p:spPr bwMode="auto">
          <a:xfrm>
            <a:off x="6651625" y="2237874"/>
            <a:ext cx="2492375" cy="33242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857250" y="533400"/>
            <a:ext cx="3108325"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Domiziano  (81-96)</a:t>
            </a:r>
            <a:endParaRPr lang="it-IT" sz="2800" b="1" i="1">
              <a:latin typeface="Times New Roman" pitchFamily="18" charset="0"/>
            </a:endParaRPr>
          </a:p>
        </p:txBody>
      </p:sp>
      <p:sp>
        <p:nvSpPr>
          <p:cNvPr id="47107" name="Text Box 3"/>
          <p:cNvSpPr txBox="1">
            <a:spLocks noChangeArrowheads="1"/>
          </p:cNvSpPr>
          <p:nvPr/>
        </p:nvSpPr>
        <p:spPr bwMode="auto">
          <a:xfrm>
            <a:off x="0" y="1495425"/>
            <a:ext cx="6419850" cy="4893647"/>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Sul piano amministrativo si mostra attento e abile. Viene rafforzata la burocrazia  imperiale collocando procuratori equestri al posto dei liberti imperiali; blocca il progressivo svilimento della moneta; aumenta di 1/3 lo stipendio dei militari.</a:t>
            </a:r>
          </a:p>
          <a:p>
            <a:pPr algn="just"/>
            <a:r>
              <a:rPr lang="it-IT" sz="2400" b="1" dirty="0">
                <a:latin typeface="Times New Roman" pitchFamily="18" charset="0"/>
              </a:rPr>
              <a:t>     Con un provvedimento, il cui fine è ancora discusso, vieta l’incremento delle superfici coltivate a viti in Italia e ordina la distruzione  di metà dei vigneti nelle province.</a:t>
            </a:r>
          </a:p>
          <a:p>
            <a:pPr algn="just"/>
            <a:r>
              <a:rPr lang="it-IT" sz="2400" b="1" dirty="0">
                <a:latin typeface="Times New Roman" pitchFamily="18" charset="0"/>
              </a:rPr>
              <a:t>     A Roma promuove una intensa attività di opere pubbliche, completando le opere avviate dal padre e dal fratello e avviandone di nuove</a:t>
            </a:r>
            <a:r>
              <a:rPr lang="it-IT" b="1" dirty="0">
                <a:latin typeface="Times New Roman" pitchFamily="18" charset="0"/>
              </a:rPr>
              <a:t>.   </a:t>
            </a:r>
          </a:p>
        </p:txBody>
      </p:sp>
      <p:pic>
        <p:nvPicPr>
          <p:cNvPr id="47108" name="Picture 4" descr="Domiziano"/>
          <p:cNvPicPr>
            <a:picLocks noChangeAspect="1" noChangeArrowheads="1"/>
          </p:cNvPicPr>
          <p:nvPr/>
        </p:nvPicPr>
        <p:blipFill>
          <a:blip r:embed="rId3" cstate="print"/>
          <a:srcRect/>
          <a:stretch>
            <a:fillRect/>
          </a:stretch>
        </p:blipFill>
        <p:spPr bwMode="auto">
          <a:xfrm>
            <a:off x="6651625" y="1866900"/>
            <a:ext cx="2492375" cy="33242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871538" y="301625"/>
            <a:ext cx="3108325" cy="557213"/>
          </a:xfrm>
          <a:prstGeom prst="rect">
            <a:avLst/>
          </a:prstGeom>
          <a:solidFill>
            <a:srgbClr val="C0C0C0"/>
          </a:solidFill>
          <a:ln w="38100">
            <a:solidFill>
              <a:srgbClr val="808000"/>
            </a:solidFill>
            <a:miter lim="800000"/>
            <a:headEnd/>
            <a:tailEnd/>
          </a:ln>
          <a:effectLst/>
        </p:spPr>
        <p:txBody>
          <a:bodyPr wrap="none">
            <a:spAutoFit/>
          </a:bodyPr>
          <a:lstStyle/>
          <a:p>
            <a:r>
              <a:rPr lang="it-IT" sz="2800" b="1">
                <a:latin typeface="Times New Roman" pitchFamily="18" charset="0"/>
              </a:rPr>
              <a:t>Domiziano  (81-96)</a:t>
            </a:r>
            <a:endParaRPr lang="it-IT" sz="2800" b="1" i="1">
              <a:latin typeface="Times New Roman" pitchFamily="18" charset="0"/>
            </a:endParaRPr>
          </a:p>
        </p:txBody>
      </p:sp>
      <p:sp>
        <p:nvSpPr>
          <p:cNvPr id="48131" name="Text Box 3"/>
          <p:cNvSpPr txBox="1">
            <a:spLocks noChangeArrowheads="1"/>
          </p:cNvSpPr>
          <p:nvPr/>
        </p:nvSpPr>
        <p:spPr bwMode="auto">
          <a:xfrm>
            <a:off x="0" y="1089025"/>
            <a:ext cx="9144000" cy="1200329"/>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Sul piano militare, condusse diverse spedizioni lungo il fronte renano, sconfiggendo i </a:t>
            </a:r>
            <a:r>
              <a:rPr lang="it-IT" sz="2400" b="1" dirty="0" err="1">
                <a:latin typeface="Times New Roman" pitchFamily="18" charset="0"/>
              </a:rPr>
              <a:t>Catti</a:t>
            </a:r>
            <a:r>
              <a:rPr lang="it-IT" sz="2400" b="1" dirty="0">
                <a:latin typeface="Times New Roman" pitchFamily="18" charset="0"/>
              </a:rPr>
              <a:t> e occupando un’area di grande importanza strategica, gli </a:t>
            </a:r>
            <a:r>
              <a:rPr lang="it-IT" sz="2400" b="1" i="1" dirty="0">
                <a:latin typeface="Times New Roman" pitchFamily="18" charset="0"/>
              </a:rPr>
              <a:t>agri </a:t>
            </a:r>
            <a:r>
              <a:rPr lang="it-IT" sz="2400" b="1" i="1" dirty="0" err="1">
                <a:latin typeface="Times New Roman" pitchFamily="18" charset="0"/>
              </a:rPr>
              <a:t>decumates</a:t>
            </a:r>
            <a:r>
              <a:rPr lang="it-IT" sz="2400" b="1" dirty="0">
                <a:latin typeface="Times New Roman" pitchFamily="18" charset="0"/>
              </a:rPr>
              <a:t> (83). </a:t>
            </a:r>
            <a:endParaRPr lang="it-IT" b="1" dirty="0">
              <a:latin typeface="Times New Roman" pitchFamily="18" charset="0"/>
            </a:endParaRPr>
          </a:p>
        </p:txBody>
      </p:sp>
      <p:pic>
        <p:nvPicPr>
          <p:cNvPr id="48133" name="Picture 5" descr="Limes agri decumati"/>
          <p:cNvPicPr>
            <a:picLocks noChangeAspect="1" noChangeArrowheads="1"/>
          </p:cNvPicPr>
          <p:nvPr/>
        </p:nvPicPr>
        <p:blipFill>
          <a:blip r:embed="rId3" cstate="print"/>
          <a:srcRect/>
          <a:stretch>
            <a:fillRect/>
          </a:stretch>
        </p:blipFill>
        <p:spPr bwMode="auto">
          <a:xfrm>
            <a:off x="0" y="2447925"/>
            <a:ext cx="5216525" cy="4410075"/>
          </a:xfrm>
          <a:prstGeom prst="rect">
            <a:avLst/>
          </a:prstGeom>
          <a:noFill/>
          <a:ln w="38100">
            <a:solidFill>
              <a:srgbClr val="808000"/>
            </a:solidFill>
            <a:miter lim="800000"/>
            <a:headEnd/>
            <a:tailEnd/>
          </a:ln>
        </p:spPr>
      </p:pic>
      <p:sp>
        <p:nvSpPr>
          <p:cNvPr id="48134" name="Text Box 6"/>
          <p:cNvSpPr txBox="1">
            <a:spLocks noChangeArrowheads="1"/>
          </p:cNvSpPr>
          <p:nvPr/>
        </p:nvSpPr>
        <p:spPr bwMode="auto">
          <a:xfrm>
            <a:off x="5251450" y="2436316"/>
            <a:ext cx="3892550" cy="4154984"/>
          </a:xfrm>
          <a:prstGeom prst="rect">
            <a:avLst/>
          </a:prstGeom>
          <a:solidFill>
            <a:srgbClr val="C0C0C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E’ un fallimento la campagna contro i Daci che nell’85-86 invadono la </a:t>
            </a:r>
            <a:r>
              <a:rPr lang="it-IT" sz="2400" b="1" dirty="0" err="1">
                <a:latin typeface="Times New Roman" pitchFamily="18" charset="0"/>
              </a:rPr>
              <a:t>Mesia</a:t>
            </a:r>
            <a:r>
              <a:rPr lang="it-IT" sz="2400" b="1" dirty="0">
                <a:latin typeface="Times New Roman" pitchFamily="18" charset="0"/>
              </a:rPr>
              <a:t> sconfiggendo le legioni romane; nell’88 i romani sconfiggono i Daci e invadono la regione ma nell’89 si giunge ad una pace che vede i Romani versare un’indennità a </a:t>
            </a:r>
            <a:r>
              <a:rPr lang="it-IT" sz="2400" b="1" dirty="0" err="1">
                <a:latin typeface="Times New Roman" pitchFamily="18" charset="0"/>
              </a:rPr>
              <a:t>Decebalo</a:t>
            </a:r>
            <a:r>
              <a:rPr lang="it-IT" sz="2400" b="1" dirty="0">
                <a:latin typeface="Times New Roman" pitchFamily="18" charset="0"/>
              </a:rPr>
              <a:t>.  </a:t>
            </a:r>
            <a:endParaRPr lang="it-IT" b="1" i="1" dirty="0">
              <a:latin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871538" y="301625"/>
            <a:ext cx="2306637" cy="557213"/>
          </a:xfrm>
          <a:prstGeom prst="rect">
            <a:avLst/>
          </a:prstGeom>
          <a:solidFill>
            <a:srgbClr val="CCFFFF"/>
          </a:solidFill>
          <a:ln w="38100">
            <a:solidFill>
              <a:srgbClr val="808000"/>
            </a:solidFill>
            <a:miter lim="800000"/>
            <a:headEnd/>
            <a:tailEnd/>
          </a:ln>
          <a:effectLst/>
        </p:spPr>
        <p:txBody>
          <a:bodyPr wrap="none">
            <a:spAutoFit/>
          </a:bodyPr>
          <a:lstStyle/>
          <a:p>
            <a:r>
              <a:rPr lang="it-IT" sz="2800" b="1">
                <a:latin typeface="Times New Roman" pitchFamily="18" charset="0"/>
              </a:rPr>
              <a:t>Nerva (96-98)</a:t>
            </a:r>
            <a:endParaRPr lang="it-IT" sz="2800" b="1" i="1">
              <a:latin typeface="Times New Roman" pitchFamily="18" charset="0"/>
            </a:endParaRPr>
          </a:p>
        </p:txBody>
      </p:sp>
      <p:sp>
        <p:nvSpPr>
          <p:cNvPr id="50179" name="Text Box 3"/>
          <p:cNvSpPr txBox="1">
            <a:spLocks noChangeArrowheads="1"/>
          </p:cNvSpPr>
          <p:nvPr/>
        </p:nvSpPr>
        <p:spPr bwMode="auto">
          <a:xfrm>
            <a:off x="0" y="1198563"/>
            <a:ext cx="5772150" cy="2677656"/>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800" b="1" dirty="0">
                <a:latin typeface="Times New Roman" pitchFamily="18" charset="0"/>
              </a:rPr>
              <a:t>Una congiura che vede operare insieme elementi della corte e circoli senatori porta alla eliminazione di Domiziano nel 96. Il Senato sceglie come successore un suo anziano membro, M. </a:t>
            </a:r>
            <a:r>
              <a:rPr lang="it-IT" sz="2800" b="1" dirty="0" err="1">
                <a:latin typeface="Times New Roman" pitchFamily="18" charset="0"/>
              </a:rPr>
              <a:t>Cocceio</a:t>
            </a:r>
            <a:r>
              <a:rPr lang="it-IT" sz="2800" b="1" dirty="0">
                <a:latin typeface="Times New Roman" pitchFamily="18" charset="0"/>
              </a:rPr>
              <a:t> Nerva. </a:t>
            </a:r>
            <a:endParaRPr lang="it-IT" b="1" dirty="0">
              <a:latin typeface="Times New Roman" pitchFamily="18" charset="0"/>
            </a:endParaRPr>
          </a:p>
        </p:txBody>
      </p:sp>
      <p:pic>
        <p:nvPicPr>
          <p:cNvPr id="50182" name="Picture 6" descr="Nerva"/>
          <p:cNvPicPr>
            <a:picLocks noChangeAspect="1" noChangeArrowheads="1"/>
          </p:cNvPicPr>
          <p:nvPr/>
        </p:nvPicPr>
        <p:blipFill>
          <a:blip r:embed="rId3" cstate="print"/>
          <a:srcRect/>
          <a:stretch>
            <a:fillRect/>
          </a:stretch>
        </p:blipFill>
        <p:spPr bwMode="auto">
          <a:xfrm>
            <a:off x="6010275" y="522288"/>
            <a:ext cx="2868613" cy="38242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249363" y="417513"/>
            <a:ext cx="2306637" cy="557212"/>
          </a:xfrm>
          <a:prstGeom prst="rect">
            <a:avLst/>
          </a:prstGeom>
          <a:solidFill>
            <a:srgbClr val="CCFFFF"/>
          </a:solidFill>
          <a:ln w="38100">
            <a:solidFill>
              <a:srgbClr val="808000"/>
            </a:solidFill>
            <a:miter lim="800000"/>
            <a:headEnd/>
            <a:tailEnd/>
          </a:ln>
          <a:effectLst/>
        </p:spPr>
        <p:txBody>
          <a:bodyPr wrap="none">
            <a:spAutoFit/>
          </a:bodyPr>
          <a:lstStyle/>
          <a:p>
            <a:r>
              <a:rPr lang="it-IT" sz="2800" b="1">
                <a:latin typeface="Times New Roman" pitchFamily="18" charset="0"/>
              </a:rPr>
              <a:t>Nerva (96-98)</a:t>
            </a:r>
            <a:endParaRPr lang="it-IT" sz="2800" b="1" i="1">
              <a:latin typeface="Times New Roman" pitchFamily="18" charset="0"/>
            </a:endParaRPr>
          </a:p>
        </p:txBody>
      </p:sp>
      <p:sp>
        <p:nvSpPr>
          <p:cNvPr id="51203" name="Text Box 3"/>
          <p:cNvSpPr txBox="1">
            <a:spLocks noChangeArrowheads="1"/>
          </p:cNvSpPr>
          <p:nvPr/>
        </p:nvSpPr>
        <p:spPr bwMode="auto">
          <a:xfrm>
            <a:off x="3886200" y="392113"/>
            <a:ext cx="4992688" cy="707886"/>
          </a:xfrm>
          <a:prstGeom prst="rect">
            <a:avLst/>
          </a:prstGeom>
          <a:solidFill>
            <a:srgbClr val="008000"/>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000" b="1" dirty="0">
                <a:latin typeface="Times New Roman" pitchFamily="18" charset="0"/>
              </a:rPr>
              <a:t>Nel suo breve regno porta avanti una politica di alleviamento del peso fiscale</a:t>
            </a:r>
            <a:r>
              <a:rPr lang="it-IT" b="1" dirty="0">
                <a:latin typeface="Times New Roman" pitchFamily="18" charset="0"/>
              </a:rPr>
              <a:t>:</a:t>
            </a:r>
          </a:p>
        </p:txBody>
      </p:sp>
      <p:pic>
        <p:nvPicPr>
          <p:cNvPr id="51205" name="Picture 5" descr="Nerva fisci iudaici"/>
          <p:cNvPicPr>
            <a:picLocks noChangeAspect="1" noChangeArrowheads="1"/>
          </p:cNvPicPr>
          <p:nvPr/>
        </p:nvPicPr>
        <p:blipFill>
          <a:blip r:embed="rId3" cstate="print"/>
          <a:srcRect/>
          <a:stretch>
            <a:fillRect/>
          </a:stretch>
        </p:blipFill>
        <p:spPr bwMode="auto">
          <a:xfrm>
            <a:off x="4897438" y="1598613"/>
            <a:ext cx="4000500" cy="1828800"/>
          </a:xfrm>
          <a:prstGeom prst="rect">
            <a:avLst/>
          </a:prstGeom>
          <a:noFill/>
          <a:ln w="38100">
            <a:solidFill>
              <a:srgbClr val="808000"/>
            </a:solidFill>
            <a:miter lim="800000"/>
            <a:headEnd/>
            <a:tailEnd/>
          </a:ln>
        </p:spPr>
      </p:pic>
      <p:sp>
        <p:nvSpPr>
          <p:cNvPr id="51206" name="Text Box 6"/>
          <p:cNvSpPr txBox="1">
            <a:spLocks noChangeArrowheads="1"/>
          </p:cNvSpPr>
          <p:nvPr/>
        </p:nvSpPr>
        <p:spPr bwMode="auto">
          <a:xfrm>
            <a:off x="4992688" y="3554413"/>
            <a:ext cx="3830637" cy="374650"/>
          </a:xfrm>
          <a:prstGeom prst="rect">
            <a:avLst/>
          </a:prstGeom>
          <a:solidFill>
            <a:srgbClr val="C0C0C0"/>
          </a:solidFill>
          <a:ln w="38100">
            <a:solidFill>
              <a:srgbClr val="808000"/>
            </a:solidFill>
            <a:miter lim="800000"/>
            <a:headEnd/>
            <a:tailEnd/>
          </a:ln>
          <a:effectLst/>
        </p:spPr>
        <p:txBody>
          <a:bodyPr wrap="none">
            <a:spAutoFit/>
          </a:bodyPr>
          <a:lstStyle/>
          <a:p>
            <a:r>
              <a:rPr lang="it-IT" sz="1600" b="1">
                <a:latin typeface="Times New Roman" pitchFamily="18" charset="0"/>
              </a:rPr>
              <a:t>FISCI IVDAICI CALVMNIA SVBLATA</a:t>
            </a:r>
            <a:endParaRPr lang="it-IT" sz="1600" b="1" i="1">
              <a:latin typeface="Times New Roman" pitchFamily="18" charset="0"/>
            </a:endParaRPr>
          </a:p>
        </p:txBody>
      </p:sp>
      <p:pic>
        <p:nvPicPr>
          <p:cNvPr id="51207" name="Picture 7" descr="Nerva vehiculatione sublata"/>
          <p:cNvPicPr>
            <a:picLocks noChangeAspect="1" noChangeArrowheads="1"/>
          </p:cNvPicPr>
          <p:nvPr/>
        </p:nvPicPr>
        <p:blipFill>
          <a:blip r:embed="rId4" cstate="print"/>
          <a:srcRect/>
          <a:stretch>
            <a:fillRect/>
          </a:stretch>
        </p:blipFill>
        <p:spPr bwMode="auto">
          <a:xfrm>
            <a:off x="4894263" y="4122738"/>
            <a:ext cx="3902075" cy="1879600"/>
          </a:xfrm>
          <a:prstGeom prst="rect">
            <a:avLst/>
          </a:prstGeom>
          <a:noFill/>
          <a:ln w="38100">
            <a:solidFill>
              <a:srgbClr val="808000"/>
            </a:solidFill>
            <a:miter lim="800000"/>
            <a:headEnd/>
            <a:tailEnd/>
          </a:ln>
        </p:spPr>
      </p:pic>
      <p:sp>
        <p:nvSpPr>
          <p:cNvPr id="51208" name="Text Box 8"/>
          <p:cNvSpPr txBox="1">
            <a:spLocks noChangeArrowheads="1"/>
          </p:cNvSpPr>
          <p:nvPr/>
        </p:nvSpPr>
        <p:spPr bwMode="auto">
          <a:xfrm>
            <a:off x="4946650" y="6208713"/>
            <a:ext cx="3849688" cy="374650"/>
          </a:xfrm>
          <a:prstGeom prst="rect">
            <a:avLst/>
          </a:prstGeom>
          <a:solidFill>
            <a:srgbClr val="C0C0C0"/>
          </a:solidFill>
          <a:ln w="38100">
            <a:solidFill>
              <a:srgbClr val="808000"/>
            </a:solidFill>
            <a:miter lim="800000"/>
            <a:headEnd/>
            <a:tailEnd/>
          </a:ln>
          <a:effectLst/>
        </p:spPr>
        <p:txBody>
          <a:bodyPr wrap="none">
            <a:spAutoFit/>
          </a:bodyPr>
          <a:lstStyle/>
          <a:p>
            <a:r>
              <a:rPr lang="it-IT" sz="1600" b="1">
                <a:latin typeface="Times New Roman" pitchFamily="18" charset="0"/>
              </a:rPr>
              <a:t>VEHICVLATIONE ITALIAE REMISSA</a:t>
            </a:r>
            <a:endParaRPr lang="it-IT" sz="1600" b="1" i="1">
              <a:latin typeface="Times New Roman" pitchFamily="18" charset="0"/>
            </a:endParaRPr>
          </a:p>
        </p:txBody>
      </p:sp>
      <p:sp>
        <p:nvSpPr>
          <p:cNvPr id="51209" name="Text Box 9"/>
          <p:cNvSpPr txBox="1">
            <a:spLocks noChangeArrowheads="1"/>
          </p:cNvSpPr>
          <p:nvPr/>
        </p:nvSpPr>
        <p:spPr bwMode="auto">
          <a:xfrm>
            <a:off x="0" y="1428750"/>
            <a:ext cx="4705350" cy="1569660"/>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b="1" dirty="0">
                <a:latin typeface="Times New Roman" pitchFamily="18" charset="0"/>
              </a:rPr>
              <a:t>     </a:t>
            </a:r>
            <a:r>
              <a:rPr lang="it-IT" sz="2400" b="1" dirty="0">
                <a:latin typeface="Times New Roman" pitchFamily="18" charset="0"/>
              </a:rPr>
              <a:t>Elimina la tassa speciale che pagavano gli Ebrei, abolendo la cassa speciale, il </a:t>
            </a:r>
            <a:r>
              <a:rPr lang="it-IT" sz="2400" b="1" i="1" dirty="0" err="1">
                <a:latin typeface="Times New Roman" pitchFamily="18" charset="0"/>
              </a:rPr>
              <a:t>fiscus</a:t>
            </a:r>
            <a:r>
              <a:rPr lang="it-IT" sz="2400" b="1" i="1" dirty="0">
                <a:latin typeface="Times New Roman" pitchFamily="18" charset="0"/>
              </a:rPr>
              <a:t> </a:t>
            </a:r>
            <a:r>
              <a:rPr lang="it-IT" sz="2400" b="1" i="1" dirty="0" err="1">
                <a:latin typeface="Times New Roman" pitchFamily="18" charset="0"/>
              </a:rPr>
              <a:t>Iudaicus</a:t>
            </a:r>
            <a:r>
              <a:rPr lang="it-IT" sz="2400" b="1" dirty="0">
                <a:latin typeface="Times New Roman" pitchFamily="18" charset="0"/>
              </a:rPr>
              <a:t>, che la introitava.</a:t>
            </a:r>
            <a:endParaRPr lang="it-IT" b="1" dirty="0">
              <a:latin typeface="Times New Roman" pitchFamily="18" charset="0"/>
            </a:endParaRPr>
          </a:p>
        </p:txBody>
      </p:sp>
      <p:sp>
        <p:nvSpPr>
          <p:cNvPr id="51210" name="Text Box 10"/>
          <p:cNvSpPr txBox="1">
            <a:spLocks noChangeArrowheads="1"/>
          </p:cNvSpPr>
          <p:nvPr/>
        </p:nvSpPr>
        <p:spPr bwMode="auto">
          <a:xfrm>
            <a:off x="0" y="4117975"/>
            <a:ext cx="4857750" cy="2246769"/>
          </a:xfrm>
          <a:prstGeom prst="rect">
            <a:avLst/>
          </a:prstGeom>
          <a:solidFill>
            <a:srgbClr val="666699"/>
          </a:solidFill>
          <a:ln w="38100">
            <a:solidFill>
              <a:srgbClr val="808000"/>
            </a:solidFill>
            <a:miter lim="800000"/>
            <a:headEnd/>
            <a:tailEnd/>
          </a:ln>
          <a:effectLst/>
        </p:spPr>
        <p:txBody>
          <a:bodyPr wrap="square">
            <a:spAutoFit/>
          </a:bodyPr>
          <a:lstStyle/>
          <a:p>
            <a:pPr algn="just"/>
            <a:r>
              <a:rPr lang="it-IT" sz="2800" b="1" dirty="0">
                <a:latin typeface="Times New Roman" pitchFamily="18" charset="0"/>
              </a:rPr>
              <a:t>     Elimina le contribuzioni a cui erano tenuti i proprietari italici per mantenere il servizio di trasporto statale di persone e cose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1249363" y="417513"/>
            <a:ext cx="2306637" cy="557212"/>
          </a:xfrm>
          <a:prstGeom prst="rect">
            <a:avLst/>
          </a:prstGeom>
          <a:solidFill>
            <a:srgbClr val="CCFFFF"/>
          </a:solidFill>
          <a:ln w="38100">
            <a:solidFill>
              <a:srgbClr val="808000"/>
            </a:solidFill>
            <a:miter lim="800000"/>
            <a:headEnd/>
            <a:tailEnd/>
          </a:ln>
          <a:effectLst/>
        </p:spPr>
        <p:txBody>
          <a:bodyPr wrap="none">
            <a:spAutoFit/>
          </a:bodyPr>
          <a:lstStyle/>
          <a:p>
            <a:r>
              <a:rPr lang="it-IT" sz="2800" b="1">
                <a:latin typeface="Times New Roman" pitchFamily="18" charset="0"/>
              </a:rPr>
              <a:t>Nerva (96-98)</a:t>
            </a:r>
            <a:endParaRPr lang="it-IT" sz="2800" b="1" i="1">
              <a:latin typeface="Times New Roman" pitchFamily="18" charset="0"/>
            </a:endParaRPr>
          </a:p>
        </p:txBody>
      </p:sp>
      <p:sp>
        <p:nvSpPr>
          <p:cNvPr id="52232" name="Text Box 8"/>
          <p:cNvSpPr txBox="1">
            <a:spLocks noChangeArrowheads="1"/>
          </p:cNvSpPr>
          <p:nvPr/>
        </p:nvSpPr>
        <p:spPr bwMode="auto">
          <a:xfrm>
            <a:off x="542925" y="1943100"/>
            <a:ext cx="4892675" cy="3108543"/>
          </a:xfrm>
          <a:prstGeom prst="rect">
            <a:avLst/>
          </a:prstGeom>
          <a:solidFill>
            <a:srgbClr val="666699"/>
          </a:solidFill>
          <a:ln w="38100">
            <a:solidFill>
              <a:srgbClr val="808000"/>
            </a:solidFill>
            <a:miter lim="800000"/>
            <a:headEnd/>
            <a:tailEnd/>
          </a:ln>
          <a:effectLst/>
        </p:spPr>
        <p:txBody>
          <a:bodyPr>
            <a:spAutoFit/>
          </a:bodyPr>
          <a:lstStyle/>
          <a:p>
            <a:pPr algn="just"/>
            <a:r>
              <a:rPr lang="it-IT" b="1" dirty="0">
                <a:latin typeface="Times New Roman" pitchFamily="18" charset="0"/>
              </a:rPr>
              <a:t>     </a:t>
            </a:r>
            <a:r>
              <a:rPr lang="it-IT" sz="2800" b="1" dirty="0">
                <a:latin typeface="Times New Roman" pitchFamily="18" charset="0"/>
              </a:rPr>
              <a:t>Il problema della successione lo risolse adottando M. </a:t>
            </a:r>
            <a:r>
              <a:rPr lang="it-IT" sz="2800" b="1" dirty="0" err="1">
                <a:latin typeface="Times New Roman" pitchFamily="18" charset="0"/>
              </a:rPr>
              <a:t>Ulpio</a:t>
            </a:r>
            <a:r>
              <a:rPr lang="it-IT" sz="2800" b="1" dirty="0">
                <a:latin typeface="Times New Roman" pitchFamily="18" charset="0"/>
              </a:rPr>
              <a:t> Traiano, un senatore spagnolo, molto popolare tra le truppe. Nel 97 Traiano venne associato all’impero; qualche mese più tardi Nerva muore</a:t>
            </a:r>
            <a:r>
              <a:rPr lang="it-IT" b="1" dirty="0">
                <a:latin typeface="Times New Roman" pitchFamily="18" charset="0"/>
              </a:rPr>
              <a:t>.</a:t>
            </a:r>
          </a:p>
        </p:txBody>
      </p:sp>
      <p:pic>
        <p:nvPicPr>
          <p:cNvPr id="52234" name="Picture 10" descr="Nerva"/>
          <p:cNvPicPr>
            <a:picLocks noChangeAspect="1" noChangeArrowheads="1"/>
          </p:cNvPicPr>
          <p:nvPr/>
        </p:nvPicPr>
        <p:blipFill>
          <a:blip r:embed="rId3" cstate="print"/>
          <a:srcRect/>
          <a:stretch>
            <a:fillRect/>
          </a:stretch>
        </p:blipFill>
        <p:spPr bwMode="auto">
          <a:xfrm>
            <a:off x="6275387" y="1455738"/>
            <a:ext cx="2868613" cy="3824287"/>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11989</TotalTime>
  <Words>8869</Words>
  <Application>Microsoft Office PowerPoint</Application>
  <PresentationFormat>Presentazione su schermo (4:3)</PresentationFormat>
  <Paragraphs>346</Paragraphs>
  <Slides>52</Slides>
  <Notes>46</Notes>
  <HiddenSlides>0</HiddenSlides>
  <MMClips>0</MMClips>
  <ScaleCrop>false</ScaleCrop>
  <HeadingPairs>
    <vt:vector size="4" baseType="variant">
      <vt:variant>
        <vt:lpstr>Tema</vt:lpstr>
      </vt:variant>
      <vt:variant>
        <vt:i4>1</vt:i4>
      </vt:variant>
      <vt:variant>
        <vt:lpstr>Titoli diapositive</vt:lpstr>
      </vt:variant>
      <vt:variant>
        <vt:i4>52</vt:i4>
      </vt:variant>
    </vt:vector>
  </HeadingPairs>
  <TitlesOfParts>
    <vt:vector size="53"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79</cp:revision>
  <dcterms:created xsi:type="dcterms:W3CDTF">2005-05-04T08:43:39Z</dcterms:created>
  <dcterms:modified xsi:type="dcterms:W3CDTF">2017-02-15T17:59:27Z</dcterms:modified>
</cp:coreProperties>
</file>