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1" r:id="rId3"/>
    <p:sldId id="264" r:id="rId4"/>
    <p:sldId id="265" r:id="rId5"/>
    <p:sldId id="258" r:id="rId6"/>
    <p:sldId id="267" r:id="rId7"/>
    <p:sldId id="263" r:id="rId8"/>
    <p:sldId id="262" r:id="rId9"/>
    <p:sldId id="257" r:id="rId10"/>
    <p:sldId id="270" r:id="rId11"/>
    <p:sldId id="259" r:id="rId12"/>
    <p:sldId id="272" r:id="rId13"/>
    <p:sldId id="271" r:id="rId14"/>
    <p:sldId id="273" r:id="rId15"/>
    <p:sldId id="260" r:id="rId16"/>
    <p:sldId id="274" r:id="rId17"/>
    <p:sldId id="275" r:id="rId18"/>
    <p:sldId id="276" r:id="rId19"/>
    <p:sldId id="277" r:id="rId20"/>
    <p:sldId id="278" r:id="rId21"/>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66CC"/>
    <a:srgbClr val="008000"/>
    <a:srgbClr val="FF5050"/>
    <a:srgbClr val="006600"/>
    <a:srgbClr val="FF3300"/>
    <a:srgbClr val="CC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31541" autoAdjust="0"/>
  </p:normalViewPr>
  <p:slideViewPr>
    <p:cSldViewPr snapToGrid="0">
      <p:cViewPr>
        <p:scale>
          <a:sx n="40" d="100"/>
          <a:sy n="40" d="100"/>
        </p:scale>
        <p:origin x="-2256" y="294"/>
      </p:cViewPr>
      <p:guideLst>
        <p:guide orient="horz" pos="2160"/>
        <p:guide pos="2880"/>
      </p:guideLst>
    </p:cSldViewPr>
  </p:slideViewPr>
  <p:notesTextViewPr>
    <p:cViewPr>
      <p:scale>
        <a:sx n="100" d="100"/>
        <a:sy n="100" d="100"/>
      </p:scale>
      <p:origin x="0" y="2262"/>
    </p:cViewPr>
  </p:notesTextViewPr>
  <p:gridSpacing cx="73737788" cy="7373778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92D4B1-CC67-4027-84FB-5F254F336AD7}" type="datetimeFigureOut">
              <a:rPr lang="it-IT" smtClean="0"/>
              <a:pPr/>
              <a:t>15/02/2017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24121B-E2A8-47E9-818E-61162EA1D5D3}"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27 restituzione</a:t>
            </a:r>
            <a:r>
              <a:rPr lang="it-IT" sz="1800" baseline="0" dirty="0" smtClean="0"/>
              <a:t> eserciti e tutta la gamma dei poteri, senato si </a:t>
            </a:r>
            <a:r>
              <a:rPr lang="it-IT" sz="1800" baseline="0" dirty="0" smtClean="0"/>
              <a:t>rifiuta</a:t>
            </a:r>
          </a:p>
          <a:p>
            <a:r>
              <a:rPr lang="it-IT" sz="1800" baseline="0" dirty="0" smtClean="0">
                <a:sym typeface="Wingdings" pitchFamily="2" charset="2"/>
              </a:rPr>
              <a:t> </a:t>
            </a:r>
            <a:r>
              <a:rPr lang="it-IT" sz="1800" baseline="0" dirty="0" smtClean="0">
                <a:sym typeface="Wingdings" pitchFamily="2" charset="2"/>
              </a:rPr>
              <a:t>provincia pacate divengono province </a:t>
            </a:r>
            <a:r>
              <a:rPr lang="it-IT" sz="1800" baseline="0" dirty="0" err="1" smtClean="0">
                <a:sym typeface="Wingdings" pitchFamily="2" charset="2"/>
              </a:rPr>
              <a:t>populi</a:t>
            </a:r>
            <a:r>
              <a:rPr lang="it-IT" sz="1800" baseline="0" dirty="0" smtClean="0">
                <a:sym typeface="Wingdings" pitchFamily="2" charset="2"/>
              </a:rPr>
              <a:t> amministrate dal senato invece le </a:t>
            </a:r>
            <a:r>
              <a:rPr lang="it-IT" sz="1800" baseline="0" dirty="0" err="1" smtClean="0">
                <a:sym typeface="Wingdings" pitchFamily="2" charset="2"/>
              </a:rPr>
              <a:t>provinciae</a:t>
            </a:r>
            <a:r>
              <a:rPr lang="it-IT" sz="1800" baseline="0" dirty="0" smtClean="0">
                <a:sym typeface="Wingdings" pitchFamily="2" charset="2"/>
              </a:rPr>
              <a:t> </a:t>
            </a:r>
            <a:r>
              <a:rPr lang="it-IT" sz="1800" baseline="0" dirty="0" err="1" smtClean="0">
                <a:sym typeface="Wingdings" pitchFamily="2" charset="2"/>
              </a:rPr>
              <a:t>Caesaris</a:t>
            </a:r>
            <a:r>
              <a:rPr lang="it-IT" sz="1800" baseline="0" dirty="0" smtClean="0">
                <a:sym typeface="Wingdings" pitchFamily="2" charset="2"/>
              </a:rPr>
              <a:t> sono quelle non pacate, + potenti meno facili da gestire,</a:t>
            </a:r>
            <a:endParaRPr lang="it-IT" sz="1800"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Commento di </a:t>
            </a:r>
            <a:r>
              <a:rPr lang="it-IT" dirty="0" err="1" smtClean="0"/>
              <a:t>Dione</a:t>
            </a:r>
            <a:r>
              <a:rPr lang="it-IT" baseline="0" dirty="0" smtClean="0"/>
              <a:t> </a:t>
            </a:r>
            <a:r>
              <a:rPr lang="it-IT" baseline="0" dirty="0" err="1" smtClean="0"/>
              <a:t>Cassio</a:t>
            </a:r>
            <a:r>
              <a:rPr lang="it-IT" baseline="0" dirty="0" smtClean="0"/>
              <a:t> spiega la </a:t>
            </a:r>
            <a:r>
              <a:rPr lang="it-IT" baseline="0" dirty="0" err="1" smtClean="0"/>
              <a:t>ratio</a:t>
            </a:r>
            <a:r>
              <a:rPr lang="it-IT" baseline="0" dirty="0" smtClean="0"/>
              <a:t> della misura e divisioni delle provincie</a:t>
            </a:r>
            <a:endParaRPr lang="it-IT"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3</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Comandante delle </a:t>
            </a:r>
            <a:r>
              <a:rPr lang="it-IT" sz="1800" dirty="0" err="1" smtClean="0"/>
              <a:t>provinciae</a:t>
            </a:r>
            <a:r>
              <a:rPr lang="it-IT" sz="1800" dirty="0" smtClean="0"/>
              <a:t> </a:t>
            </a:r>
            <a:r>
              <a:rPr lang="it-IT" sz="1800" dirty="0" err="1" smtClean="0"/>
              <a:t>populi</a:t>
            </a:r>
            <a:r>
              <a:rPr lang="it-IT" sz="1800" dirty="0" smtClean="0"/>
              <a:t>:</a:t>
            </a:r>
            <a:r>
              <a:rPr lang="it-IT" sz="1800" baseline="0" dirty="0" smtClean="0"/>
              <a:t> rette da un </a:t>
            </a:r>
            <a:r>
              <a:rPr lang="it-IT" sz="1800" baseline="0" dirty="0" err="1" smtClean="0"/>
              <a:t>proconsul</a:t>
            </a:r>
            <a:r>
              <a:rPr lang="it-IT" sz="1800" baseline="0" dirty="0" smtClean="0"/>
              <a:t> magistrato i carica di rango consolare o pretorio eletto per sorteggio e dura strettamente un </a:t>
            </a:r>
            <a:r>
              <a:rPr lang="it-IT" sz="1800" baseline="0" dirty="0" smtClean="0"/>
              <a:t>anno</a:t>
            </a:r>
          </a:p>
          <a:p>
            <a:pPr>
              <a:buFont typeface="Wingdings"/>
              <a:buChar char="à"/>
            </a:pPr>
            <a:r>
              <a:rPr lang="it-IT" sz="1800" baseline="0" dirty="0" smtClean="0">
                <a:sym typeface="Wingdings" pitchFamily="2" charset="2"/>
              </a:rPr>
              <a:t>è </a:t>
            </a:r>
            <a:r>
              <a:rPr lang="it-IT" sz="1800" baseline="0" dirty="0" err="1" smtClean="0">
                <a:sym typeface="Wingdings" pitchFamily="2" charset="2"/>
              </a:rPr>
              <a:t>coudivato</a:t>
            </a:r>
            <a:r>
              <a:rPr lang="it-IT" sz="1800" baseline="0" dirty="0" smtClean="0">
                <a:sym typeface="Wingdings" pitchFamily="2" charset="2"/>
              </a:rPr>
              <a:t> da uno o + legati pro </a:t>
            </a:r>
            <a:r>
              <a:rPr lang="it-IT" sz="1800" baseline="0" dirty="0" err="1" smtClean="0">
                <a:sym typeface="Wingdings" pitchFamily="2" charset="2"/>
              </a:rPr>
              <a:t>praetore</a:t>
            </a:r>
            <a:r>
              <a:rPr lang="it-IT" sz="1800" baseline="0" dirty="0" smtClean="0">
                <a:sym typeface="Wingdings" pitchFamily="2" charset="2"/>
              </a:rPr>
              <a:t> </a:t>
            </a:r>
            <a:r>
              <a:rPr lang="it-IT" sz="1800" baseline="0" dirty="0" smtClean="0">
                <a:sym typeface="Wingdings" pitchFamily="2" charset="2"/>
              </a:rPr>
              <a:t>che sostituiscono </a:t>
            </a:r>
            <a:r>
              <a:rPr lang="it-IT" sz="1800" baseline="0" dirty="0" smtClean="0">
                <a:sym typeface="Wingdings" pitchFamily="2" charset="2"/>
              </a:rPr>
              <a:t>consoli </a:t>
            </a:r>
            <a:r>
              <a:rPr lang="it-IT" sz="1800" baseline="0" dirty="0" smtClean="0">
                <a:sym typeface="Wingdings" pitchFamily="2" charset="2"/>
              </a:rPr>
              <a:t>per varie </a:t>
            </a:r>
            <a:r>
              <a:rPr lang="it-IT" sz="1800" baseline="0" dirty="0" smtClean="0">
                <a:sym typeface="Wingdings" pitchFamily="2" charset="2"/>
              </a:rPr>
              <a:t>funzioni giurisdizionali, dotati di </a:t>
            </a:r>
            <a:r>
              <a:rPr lang="it-IT" sz="1800" baseline="0" dirty="0" err="1" smtClean="0">
                <a:sym typeface="Wingdings" pitchFamily="2" charset="2"/>
              </a:rPr>
              <a:t>imperium</a:t>
            </a:r>
            <a:r>
              <a:rPr lang="it-IT" sz="1800" baseline="0" dirty="0" smtClean="0">
                <a:sym typeface="Wingdings" pitchFamily="2" charset="2"/>
              </a:rPr>
              <a:t>; </a:t>
            </a:r>
            <a:endParaRPr lang="it-IT" sz="1800" baseline="0" dirty="0" smtClean="0">
              <a:sym typeface="Wingdings" pitchFamily="2" charset="2"/>
            </a:endParaRPr>
          </a:p>
          <a:p>
            <a:pPr>
              <a:buFont typeface="Wingdings"/>
              <a:buChar char="à"/>
            </a:pPr>
            <a:r>
              <a:rPr lang="it-IT" sz="1800" baseline="0" dirty="0" err="1" smtClean="0">
                <a:sym typeface="Wingdings" pitchFamily="2" charset="2"/>
              </a:rPr>
              <a:t>coaudivato</a:t>
            </a:r>
            <a:r>
              <a:rPr lang="it-IT" sz="1800" baseline="0" dirty="0" smtClean="0">
                <a:sym typeface="Wingdings" pitchFamily="2" charset="2"/>
              </a:rPr>
              <a:t> </a:t>
            </a:r>
            <a:r>
              <a:rPr lang="it-IT" sz="1800" baseline="0" dirty="0" smtClean="0">
                <a:sym typeface="Wingdings" pitchFamily="2" charset="2"/>
              </a:rPr>
              <a:t>da un </a:t>
            </a:r>
            <a:r>
              <a:rPr lang="it-IT" sz="1800" baseline="0" dirty="0" err="1" smtClean="0">
                <a:sym typeface="Wingdings" pitchFamily="2" charset="2"/>
              </a:rPr>
              <a:t>quaestor</a:t>
            </a:r>
            <a:r>
              <a:rPr lang="it-IT" sz="1800" baseline="0" dirty="0" smtClean="0">
                <a:sym typeface="Wingdings" pitchFamily="2" charset="2"/>
              </a:rPr>
              <a:t> dotato di </a:t>
            </a:r>
            <a:r>
              <a:rPr lang="it-IT" sz="1800" baseline="0" dirty="0" err="1" smtClean="0">
                <a:sym typeface="Wingdings" pitchFamily="2" charset="2"/>
              </a:rPr>
              <a:t>imperium</a:t>
            </a:r>
            <a:r>
              <a:rPr lang="it-IT" sz="1800" baseline="0" dirty="0" smtClean="0">
                <a:sym typeface="Wingdings" pitchFamily="2" charset="2"/>
              </a:rPr>
              <a:t>, amministrazione finanziaria dell’impero e si occupa della sfera di esazione fiscale; </a:t>
            </a:r>
            <a:endParaRPr lang="it-IT" sz="1800" baseline="0" dirty="0" smtClean="0">
              <a:sym typeface="Wingdings" pitchFamily="2" charset="2"/>
            </a:endParaRPr>
          </a:p>
          <a:p>
            <a:pPr>
              <a:buFont typeface="Wingdings"/>
              <a:buChar char="à"/>
            </a:pPr>
            <a:r>
              <a:rPr lang="it-IT" sz="1800" baseline="0" dirty="0" smtClean="0">
                <a:sym typeface="Wingdings" pitchFamily="2" charset="2"/>
              </a:rPr>
              <a:t>altro </a:t>
            </a:r>
            <a:r>
              <a:rPr lang="it-IT" sz="1800" baseline="0" dirty="0" smtClean="0">
                <a:sym typeface="Wingdings" pitchFamily="2" charset="2"/>
              </a:rPr>
              <a:t>personaggio è il </a:t>
            </a:r>
            <a:r>
              <a:rPr lang="it-IT" sz="1800" baseline="0" dirty="0" err="1" smtClean="0">
                <a:sym typeface="Wingdings" pitchFamily="2" charset="2"/>
              </a:rPr>
              <a:t>procurator</a:t>
            </a:r>
            <a:r>
              <a:rPr lang="it-IT" sz="1800" baseline="0" dirty="0" smtClean="0">
                <a:sym typeface="Wingdings" pitchFamily="2" charset="2"/>
              </a:rPr>
              <a:t> augusti colui che si occupa dell’amministrazione delle proprietà imperiali, imperatore principale proprietario fondiario </a:t>
            </a:r>
            <a:r>
              <a:rPr lang="it-IT" sz="1800" baseline="0" dirty="0" smtClean="0">
                <a:sym typeface="Wingdings" pitchFamily="2" charset="2"/>
              </a:rPr>
              <a:t>dell’impero</a:t>
            </a:r>
          </a:p>
          <a:p>
            <a:pPr>
              <a:buFont typeface="Wingdings"/>
              <a:buNone/>
            </a:pPr>
            <a:r>
              <a:rPr lang="it-IT" sz="1800" baseline="0" dirty="0" smtClean="0">
                <a:sym typeface="Wingdings" pitchFamily="2" charset="2"/>
              </a:rPr>
              <a:t>Quindi il </a:t>
            </a:r>
            <a:r>
              <a:rPr lang="it-IT" sz="1800" baseline="0" dirty="0" smtClean="0">
                <a:sym typeface="Wingdings" pitchFamily="2" charset="2"/>
              </a:rPr>
              <a:t>patrimonio </a:t>
            </a:r>
            <a:r>
              <a:rPr lang="it-IT" sz="1800" baseline="0" dirty="0" smtClean="0">
                <a:sym typeface="Wingdings" pitchFamily="2" charset="2"/>
              </a:rPr>
              <a:t>è diversificato</a:t>
            </a:r>
            <a:r>
              <a:rPr lang="it-IT" sz="1800" baseline="0" dirty="0" smtClean="0">
                <a:sym typeface="Wingdings" pitchFamily="2" charset="2"/>
              </a:rPr>
              <a:t>, </a:t>
            </a:r>
            <a:r>
              <a:rPr lang="it-IT" sz="1800" baseline="0" dirty="0" smtClean="0">
                <a:sym typeface="Wingdings" pitchFamily="2" charset="2"/>
              </a:rPr>
              <a:t>gli atti </a:t>
            </a:r>
            <a:r>
              <a:rPr lang="it-IT" sz="1800" baseline="0" dirty="0" smtClean="0">
                <a:sym typeface="Wingdings" pitchFamily="2" charset="2"/>
              </a:rPr>
              <a:t>testamentari </a:t>
            </a:r>
            <a:r>
              <a:rPr lang="it-IT" sz="1800" baseline="0" dirty="0" smtClean="0">
                <a:sym typeface="Wingdings" pitchFamily="2" charset="2"/>
              </a:rPr>
              <a:t>e le </a:t>
            </a:r>
            <a:r>
              <a:rPr lang="it-IT" sz="1800" baseline="0" dirty="0" smtClean="0">
                <a:sym typeface="Wingdings" pitchFamily="2" charset="2"/>
              </a:rPr>
              <a:t>leggi permettono di allargare il patrimonio dell’imperatore e </a:t>
            </a:r>
            <a:r>
              <a:rPr lang="it-IT" sz="1800" baseline="0" dirty="0" smtClean="0">
                <a:sym typeface="Wingdings" pitchFamily="2" charset="2"/>
              </a:rPr>
              <a:t>la giurisdizione </a:t>
            </a:r>
            <a:r>
              <a:rPr lang="it-IT" sz="1800" baseline="0" dirty="0" smtClean="0">
                <a:sym typeface="Wingdings" pitchFamily="2" charset="2"/>
              </a:rPr>
              <a:t>regolare </a:t>
            </a:r>
            <a:r>
              <a:rPr lang="it-IT" sz="1800" baseline="0" dirty="0" smtClean="0">
                <a:sym typeface="Wingdings" pitchFamily="2" charset="2"/>
              </a:rPr>
              <a:t>dapprima, i </a:t>
            </a:r>
            <a:r>
              <a:rPr lang="it-IT" sz="1800" baseline="0" dirty="0" smtClean="0">
                <a:sym typeface="Wingdings" pitchFamily="2" charset="2"/>
              </a:rPr>
              <a:t>liberti </a:t>
            </a:r>
            <a:r>
              <a:rPr lang="it-IT" sz="1800" baseline="0" dirty="0" smtClean="0">
                <a:sym typeface="Wingdings" pitchFamily="2" charset="2"/>
              </a:rPr>
              <a:t>imperiali poi diverranno più </a:t>
            </a:r>
            <a:r>
              <a:rPr lang="it-IT" sz="1800" baseline="0" dirty="0" smtClean="0">
                <a:sym typeface="Wingdings" pitchFamily="2" charset="2"/>
              </a:rPr>
              <a:t>funzionari tratti dall’ordine equestre</a:t>
            </a:r>
            <a:endParaRPr lang="it-IT" sz="1800"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5</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Iscrizione</a:t>
            </a:r>
            <a:r>
              <a:rPr lang="it-IT" sz="1800" baseline="0" dirty="0" smtClean="0"/>
              <a:t> in </a:t>
            </a:r>
            <a:r>
              <a:rPr lang="it-IT" sz="1800" baseline="0" dirty="0" smtClean="0"/>
              <a:t>Sabina; indica il  </a:t>
            </a:r>
            <a:r>
              <a:rPr lang="it-IT" sz="1800" baseline="0" dirty="0" smtClean="0"/>
              <a:t>cursus honorum di un </a:t>
            </a:r>
            <a:r>
              <a:rPr lang="it-IT" sz="1800" baseline="0" dirty="0" smtClean="0"/>
              <a:t>senatore nella </a:t>
            </a:r>
            <a:r>
              <a:rPr lang="it-IT" sz="1800" baseline="0" dirty="0" smtClean="0"/>
              <a:t>gestione delle provincie </a:t>
            </a:r>
            <a:r>
              <a:rPr lang="it-IT" sz="1800" baseline="0" dirty="0" err="1" smtClean="0"/>
              <a:t>populi</a:t>
            </a:r>
            <a:r>
              <a:rPr lang="it-IT" sz="1800" baseline="0" dirty="0" smtClean="0"/>
              <a:t>(Creta</a:t>
            </a:r>
            <a:r>
              <a:rPr lang="it-IT" sz="1800" baseline="0" dirty="0" smtClean="0"/>
              <a:t>, </a:t>
            </a:r>
            <a:r>
              <a:rPr lang="it-IT" sz="1800" baseline="0" dirty="0" err="1" smtClean="0"/>
              <a:t>Cirene</a:t>
            </a:r>
            <a:r>
              <a:rPr lang="it-IT" sz="1800" baseline="0" dirty="0" smtClean="0"/>
              <a:t> e </a:t>
            </a:r>
            <a:r>
              <a:rPr lang="it-IT" sz="1800" baseline="0" dirty="0" err="1" smtClean="0"/>
              <a:t>Ponto</a:t>
            </a:r>
            <a:r>
              <a:rPr lang="it-IT" sz="1800" baseline="0" dirty="0" smtClean="0"/>
              <a:t>  </a:t>
            </a:r>
            <a:r>
              <a:rPr lang="it-IT" sz="1800" baseline="0" dirty="0" err="1" smtClean="0"/>
              <a:t>Bitinia</a:t>
            </a:r>
            <a:r>
              <a:rPr lang="it-IT" sz="1800" baseline="0" dirty="0" smtClean="0"/>
              <a:t>) </a:t>
            </a:r>
            <a:endParaRPr lang="it-IT" sz="1800" baseline="0" dirty="0" smtClean="0"/>
          </a:p>
          <a:p>
            <a:pPr>
              <a:buFont typeface="Wingdings"/>
              <a:buChar char="à"/>
            </a:pPr>
            <a:r>
              <a:rPr lang="it-IT" sz="1800" baseline="0" dirty="0" err="1" smtClean="0"/>
              <a:t>proconsul</a:t>
            </a:r>
            <a:r>
              <a:rPr lang="it-IT" sz="1800" baseline="0" dirty="0" smtClean="0"/>
              <a:t> </a:t>
            </a:r>
            <a:r>
              <a:rPr lang="it-IT" sz="1800" baseline="0" dirty="0" err="1" smtClean="0"/>
              <a:t>sortitus</a:t>
            </a:r>
            <a:r>
              <a:rPr lang="it-IT" sz="1800" baseline="0" dirty="0" smtClean="0"/>
              <a:t> è il momento </a:t>
            </a:r>
            <a:r>
              <a:rPr lang="it-IT" sz="1800" baseline="0" dirty="0" smtClean="0"/>
              <a:t>del suo sorteggio prima che svolgesse la </a:t>
            </a:r>
            <a:r>
              <a:rPr lang="it-IT" sz="1800" baseline="0" dirty="0" smtClean="0"/>
              <a:t>carica</a:t>
            </a:r>
          </a:p>
          <a:p>
            <a:pPr>
              <a:buFont typeface="Wingdings"/>
              <a:buChar char="à"/>
            </a:pPr>
            <a:r>
              <a:rPr lang="it-IT" sz="1800" baseline="0" dirty="0" smtClean="0"/>
              <a:t>La </a:t>
            </a:r>
            <a:r>
              <a:rPr lang="it-IT" sz="1800" baseline="0" dirty="0" smtClean="0"/>
              <a:t>sua effettiva partenza nella provincia qua si indica che è in procinto di svolgere tale funzione, poiché tutto sommato </a:t>
            </a:r>
            <a:r>
              <a:rPr lang="it-IT" sz="1800" baseline="0" dirty="0" smtClean="0"/>
              <a:t>le competenze </a:t>
            </a:r>
            <a:r>
              <a:rPr lang="it-IT" sz="1800" baseline="0" dirty="0" smtClean="0"/>
              <a:t>particolari di un magistrato di una provincia </a:t>
            </a:r>
            <a:r>
              <a:rPr lang="it-IT" sz="1800" baseline="0" dirty="0" err="1" smtClean="0"/>
              <a:t>consulis</a:t>
            </a:r>
            <a:r>
              <a:rPr lang="it-IT" sz="1800" baseline="0" dirty="0" smtClean="0"/>
              <a:t> non erano chieste, i compiti erano limitati all’amministrazione della giustizia anche se non è cosi perlomeno all’inizio</a:t>
            </a:r>
            <a:endParaRPr lang="it-IT" sz="1800"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6</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Personaggi già</a:t>
            </a:r>
            <a:r>
              <a:rPr lang="it-IT" sz="2000" baseline="0" dirty="0" smtClean="0"/>
              <a:t> stati consoli </a:t>
            </a:r>
            <a:r>
              <a:rPr lang="it-IT" sz="2000" baseline="0" dirty="0" smtClean="0"/>
              <a:t>erano affidati </a:t>
            </a:r>
            <a:r>
              <a:rPr lang="it-IT" sz="2000" baseline="0" dirty="0" smtClean="0"/>
              <a:t>all’Africa e </a:t>
            </a:r>
            <a:r>
              <a:rPr lang="it-IT" sz="2000" baseline="0" dirty="0" smtClean="0"/>
              <a:t>Illirico</a:t>
            </a:r>
          </a:p>
          <a:p>
            <a:pPr>
              <a:buFont typeface="Wingdings"/>
              <a:buChar char="à"/>
            </a:pPr>
            <a:r>
              <a:rPr lang="it-IT" sz="2000" baseline="0" dirty="0" smtClean="0">
                <a:sym typeface="Wingdings" pitchFamily="2" charset="2"/>
              </a:rPr>
              <a:t>fonti </a:t>
            </a:r>
            <a:r>
              <a:rPr lang="it-IT" sz="2000" baseline="0" dirty="0" smtClean="0">
                <a:sym typeface="Wingdings" pitchFamily="2" charset="2"/>
              </a:rPr>
              <a:t>presentano </a:t>
            </a:r>
            <a:r>
              <a:rPr lang="it-IT" sz="2000" baseline="0" dirty="0" smtClean="0">
                <a:sym typeface="Wingdings" pitchFamily="2" charset="2"/>
              </a:rPr>
              <a:t>la divisione come casi di </a:t>
            </a:r>
            <a:r>
              <a:rPr lang="it-IT" sz="2000" baseline="0" dirty="0" smtClean="0">
                <a:sym typeface="Wingdings" pitchFamily="2" charset="2"/>
              </a:rPr>
              <a:t>assenza e presenza di truppe, ma un esercito in Africa esiste </a:t>
            </a:r>
            <a:r>
              <a:rPr lang="it-IT" sz="2000" baseline="0" dirty="0" smtClean="0">
                <a:sym typeface="Wingdings" pitchFamily="2" charset="2"/>
              </a:rPr>
              <a:t>poiché è </a:t>
            </a:r>
            <a:r>
              <a:rPr lang="it-IT" sz="2000" baseline="0" dirty="0" smtClean="0">
                <a:sym typeface="Wingdings" pitchFamily="2" charset="2"/>
              </a:rPr>
              <a:t>tra le + ricche provincie e sorretta da un comando militare al governatore della </a:t>
            </a:r>
            <a:r>
              <a:rPr lang="it-IT" sz="2000" baseline="0" dirty="0" smtClean="0">
                <a:sym typeface="Wingdings" pitchFamily="2" charset="2"/>
              </a:rPr>
              <a:t>provincia</a:t>
            </a:r>
          </a:p>
          <a:p>
            <a:pPr>
              <a:buFont typeface="Wingdings"/>
              <a:buChar char="à"/>
            </a:pPr>
            <a:r>
              <a:rPr lang="it-IT" sz="2000" baseline="0" dirty="0" err="1" smtClean="0">
                <a:sym typeface="Wingdings" pitchFamily="2" charset="2"/>
              </a:rPr>
              <a:t>Numidia</a:t>
            </a:r>
            <a:r>
              <a:rPr lang="it-IT" sz="2000" baseline="0" dirty="0" smtClean="0">
                <a:sym typeface="Wingdings" pitchFamily="2" charset="2"/>
              </a:rPr>
              <a:t> era un distretto </a:t>
            </a:r>
            <a:r>
              <a:rPr lang="it-IT" sz="2000" baseline="0" dirty="0" smtClean="0">
                <a:sym typeface="Wingdings" pitchFamily="2" charset="2"/>
              </a:rPr>
              <a:t>militare autonomo comandato dal comandante della legione, a partire dall’età di Caligola, legge terza augusta collegata a </a:t>
            </a:r>
            <a:r>
              <a:rPr lang="it-IT" sz="2000" baseline="0" dirty="0" err="1" smtClean="0">
                <a:sym typeface="Wingdings" pitchFamily="2" charset="2"/>
              </a:rPr>
              <a:t>lambesis</a:t>
            </a:r>
            <a:endParaRPr lang="it-IT" sz="2000" baseline="0" dirty="0" smtClean="0">
              <a:sym typeface="Wingdings" pitchFamily="2" charset="2"/>
            </a:endParaRPr>
          </a:p>
          <a:p>
            <a:pPr>
              <a:buFont typeface="Wingdings"/>
              <a:buChar char="à"/>
            </a:pPr>
            <a:r>
              <a:rPr lang="it-IT" sz="2000" baseline="0" dirty="0" smtClean="0">
                <a:sym typeface="Wingdings" pitchFamily="2" charset="2"/>
              </a:rPr>
              <a:t>Illirico </a:t>
            </a:r>
            <a:r>
              <a:rPr lang="it-IT" sz="2000" baseline="0" dirty="0" smtClean="0">
                <a:sym typeface="Wingdings" pitchFamily="2" charset="2"/>
              </a:rPr>
              <a:t>provincia provviste di </a:t>
            </a:r>
            <a:r>
              <a:rPr lang="it-IT" sz="2000" baseline="0" dirty="0" smtClean="0">
                <a:sym typeface="Wingdings" pitchFamily="2" charset="2"/>
              </a:rPr>
              <a:t>truppe </a:t>
            </a:r>
            <a:r>
              <a:rPr lang="it-IT" sz="2000" baseline="0" dirty="0" smtClean="0">
                <a:sym typeface="Wingdings" pitchFamily="2" charset="2"/>
              </a:rPr>
              <a:t>nel 11 </a:t>
            </a:r>
            <a:r>
              <a:rPr lang="it-IT" sz="2000" baseline="0" dirty="0" smtClean="0">
                <a:sym typeface="Wingdings" pitchFamily="2" charset="2"/>
              </a:rPr>
              <a:t>affidate </a:t>
            </a:r>
            <a:r>
              <a:rPr lang="it-IT" sz="2000" baseline="0" dirty="0" smtClean="0">
                <a:sym typeface="Wingdings" pitchFamily="2" charset="2"/>
              </a:rPr>
              <a:t>a Tiberio e spostata all’amministrazione del </a:t>
            </a:r>
            <a:r>
              <a:rPr lang="it-IT" sz="2000" baseline="0" dirty="0" smtClean="0">
                <a:sym typeface="Wingdings" pitchFamily="2" charset="2"/>
              </a:rPr>
              <a:t>principe</a:t>
            </a:r>
          </a:p>
          <a:p>
            <a:pPr>
              <a:buFont typeface="Wingdings"/>
              <a:buNone/>
            </a:pPr>
            <a:r>
              <a:rPr lang="it-IT" sz="2000" baseline="0" dirty="0" smtClean="0">
                <a:sym typeface="Wingdings" pitchFamily="2" charset="2"/>
              </a:rPr>
              <a:t> </a:t>
            </a:r>
            <a:r>
              <a:rPr lang="it-IT" sz="2000" baseline="0" dirty="0" smtClean="0">
                <a:sym typeface="Wingdings" pitchFamily="2" charset="2"/>
              </a:rPr>
              <a:t>3 secolo perdita di tale opzione di comando del comandante in </a:t>
            </a:r>
            <a:r>
              <a:rPr lang="it-IT" sz="2000" baseline="0" dirty="0" err="1" smtClean="0">
                <a:sym typeface="Wingdings" pitchFamily="2" charset="2"/>
              </a:rPr>
              <a:t>numidia</a:t>
            </a:r>
            <a:endParaRPr lang="it-IT" sz="2000"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7</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r>
              <a:rPr lang="it-IT" dirty="0" smtClean="0"/>
              <a:t>imperatore</a:t>
            </a:r>
            <a:r>
              <a:rPr lang="it-IT" baseline="0" dirty="0" smtClean="0"/>
              <a:t> </a:t>
            </a:r>
            <a:r>
              <a:rPr lang="it-IT" baseline="0" dirty="0" smtClean="0"/>
              <a:t>augusto parte in verde!</a:t>
            </a:r>
          </a:p>
          <a:p>
            <a:endParaRPr lang="it-IT"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8</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Magistrato </a:t>
            </a:r>
            <a:r>
              <a:rPr lang="it-IT" sz="1800" dirty="0" err="1" smtClean="0"/>
              <a:t>legatus</a:t>
            </a:r>
            <a:r>
              <a:rPr lang="it-IT" sz="1800" dirty="0" smtClean="0"/>
              <a:t> pro </a:t>
            </a:r>
            <a:r>
              <a:rPr lang="it-IT" sz="1800" dirty="0" err="1" smtClean="0"/>
              <a:t>praetore</a:t>
            </a:r>
            <a:r>
              <a:rPr lang="it-IT" sz="1800" baseline="0" dirty="0" smtClean="0"/>
              <a:t> di rango consolare e pretorio a </a:t>
            </a:r>
            <a:r>
              <a:rPr lang="it-IT" sz="1800" baseline="0" dirty="0" smtClean="0"/>
              <a:t>seconda </a:t>
            </a:r>
            <a:r>
              <a:rPr lang="it-IT" sz="1800" baseline="0" dirty="0" smtClean="0"/>
              <a:t>del numero di </a:t>
            </a:r>
            <a:r>
              <a:rPr lang="it-IT" sz="1800" baseline="0" dirty="0" smtClean="0"/>
              <a:t>legione è legato a una </a:t>
            </a:r>
            <a:r>
              <a:rPr lang="it-IT" sz="1800" baseline="0" dirty="0" smtClean="0"/>
              <a:t>durata decisa dall’imperatore funzionale dalle doti del </a:t>
            </a:r>
            <a:r>
              <a:rPr lang="it-IT" sz="1800" baseline="0" dirty="0" err="1" smtClean="0"/>
              <a:t>legatus</a:t>
            </a:r>
            <a:r>
              <a:rPr lang="it-IT" sz="1800" baseline="0" dirty="0" smtClean="0"/>
              <a:t> </a:t>
            </a:r>
            <a:r>
              <a:rPr lang="it-IT" sz="1800" baseline="0" dirty="0" smtClean="0"/>
              <a:t>calcolo medio di 3 </a:t>
            </a:r>
            <a:r>
              <a:rPr lang="it-IT" sz="1800" baseline="0" dirty="0" smtClean="0"/>
              <a:t>anni</a:t>
            </a:r>
          </a:p>
          <a:p>
            <a:pPr>
              <a:buFont typeface="Wingdings"/>
              <a:buChar char="à"/>
            </a:pPr>
            <a:r>
              <a:rPr lang="it-IT" sz="1800" baseline="0" dirty="0" smtClean="0">
                <a:sym typeface="Wingdings" pitchFamily="2" charset="2"/>
              </a:rPr>
              <a:t>agricola </a:t>
            </a:r>
            <a:r>
              <a:rPr lang="it-IT" sz="1800" baseline="0" dirty="0" smtClean="0">
                <a:sym typeface="Wingdings" pitchFamily="2" charset="2"/>
              </a:rPr>
              <a:t>in </a:t>
            </a:r>
            <a:r>
              <a:rPr lang="it-IT" sz="1800" baseline="0" dirty="0" err="1" smtClean="0">
                <a:sym typeface="Wingdings" pitchFamily="2" charset="2"/>
              </a:rPr>
              <a:t>inghilterra</a:t>
            </a:r>
            <a:r>
              <a:rPr lang="it-IT" sz="1800" baseline="0" dirty="0" smtClean="0">
                <a:sym typeface="Wingdings" pitchFamily="2" charset="2"/>
              </a:rPr>
              <a:t> ci rimase per 8 anni </a:t>
            </a:r>
            <a:r>
              <a:rPr lang="it-IT" sz="1800" baseline="0" dirty="0" err="1" smtClean="0">
                <a:sym typeface="Wingdings" pitchFamily="2" charset="2"/>
              </a:rPr>
              <a:t>imperium</a:t>
            </a:r>
            <a:r>
              <a:rPr lang="it-IT" sz="1800" baseline="0" dirty="0" smtClean="0">
                <a:sym typeface="Wingdings" pitchFamily="2" charset="2"/>
              </a:rPr>
              <a:t> di chiudere rivoluzioni e </a:t>
            </a:r>
            <a:r>
              <a:rPr lang="it-IT" sz="1800" baseline="0" dirty="0" smtClean="0">
                <a:sym typeface="Wingdings" pitchFamily="2" charset="2"/>
              </a:rPr>
              <a:t>sedizioni</a:t>
            </a:r>
          </a:p>
          <a:p>
            <a:pPr>
              <a:buFont typeface="Wingdings"/>
              <a:buChar char="à"/>
            </a:pPr>
            <a:r>
              <a:rPr lang="it-IT" sz="1800" baseline="0" dirty="0" err="1" smtClean="0">
                <a:sym typeface="Wingdings" pitchFamily="2" charset="2"/>
              </a:rPr>
              <a:t>coaudica</a:t>
            </a:r>
            <a:r>
              <a:rPr lang="it-IT" sz="1800" baseline="0" dirty="0" smtClean="0">
                <a:sym typeface="Wingdings" pitchFamily="2" charset="2"/>
              </a:rPr>
              <a:t> </a:t>
            </a:r>
            <a:r>
              <a:rPr lang="it-IT" sz="1800" baseline="0" dirty="0" smtClean="0">
                <a:sym typeface="Wingdings" pitchFamily="2" charset="2"/>
              </a:rPr>
              <a:t>il legati </a:t>
            </a:r>
            <a:r>
              <a:rPr lang="it-IT" sz="1800" baseline="0" dirty="0" err="1" smtClean="0">
                <a:sym typeface="Wingdings" pitchFamily="2" charset="2"/>
              </a:rPr>
              <a:t>legionis</a:t>
            </a:r>
            <a:r>
              <a:rPr lang="it-IT" sz="1800" baseline="0" dirty="0" smtClean="0">
                <a:sym typeface="Wingdings" pitchFamily="2" charset="2"/>
              </a:rPr>
              <a:t> hanno il comando delle legioni stanziate nella </a:t>
            </a:r>
            <a:r>
              <a:rPr lang="it-IT" sz="1800" baseline="0" dirty="0" smtClean="0">
                <a:sym typeface="Wingdings" pitchFamily="2" charset="2"/>
              </a:rPr>
              <a:t>provincia</a:t>
            </a:r>
          </a:p>
          <a:p>
            <a:pPr>
              <a:buFont typeface="Wingdings"/>
              <a:buChar char="à"/>
            </a:pPr>
            <a:r>
              <a:rPr lang="it-IT" sz="1800" baseline="0" dirty="0" smtClean="0">
                <a:sym typeface="Wingdings" pitchFamily="2" charset="2"/>
              </a:rPr>
              <a:t>Sfera </a:t>
            </a:r>
            <a:r>
              <a:rPr lang="it-IT" sz="1800" baseline="0" dirty="0" smtClean="0">
                <a:sym typeface="Wingdings" pitchFamily="2" charset="2"/>
              </a:rPr>
              <a:t>finanziaria gestita da un </a:t>
            </a:r>
            <a:r>
              <a:rPr lang="it-IT" sz="1800" baseline="0" dirty="0" err="1" smtClean="0">
                <a:sym typeface="Wingdings" pitchFamily="2" charset="2"/>
              </a:rPr>
              <a:t>procurator</a:t>
            </a:r>
            <a:r>
              <a:rPr lang="it-IT" sz="1800" baseline="0" dirty="0" smtClean="0">
                <a:sym typeface="Wingdings" pitchFamily="2" charset="2"/>
              </a:rPr>
              <a:t>, gestisce </a:t>
            </a:r>
            <a:r>
              <a:rPr lang="it-IT" sz="1800" baseline="0" dirty="0" smtClean="0">
                <a:sym typeface="Wingdings" pitchFamily="2" charset="2"/>
              </a:rPr>
              <a:t>sia la gestione finanziaria della provincia che la gestione delle proprietà imperiali in essa presenti</a:t>
            </a:r>
            <a:endParaRPr lang="it-IT" sz="1800"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9</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Legato della prima legione a </a:t>
            </a:r>
            <a:r>
              <a:rPr lang="it-IT" dirty="0" err="1" smtClean="0"/>
              <a:t>Adiutrici</a:t>
            </a:r>
            <a:r>
              <a:rPr lang="it-IT" dirty="0" smtClean="0"/>
              <a:t> e pro legato nella</a:t>
            </a:r>
            <a:r>
              <a:rPr lang="it-IT" baseline="0" dirty="0" smtClean="0"/>
              <a:t> provincia di </a:t>
            </a:r>
            <a:r>
              <a:rPr lang="it-IT" baseline="0" dirty="0" err="1" smtClean="0"/>
              <a:t>britannia</a:t>
            </a:r>
            <a:endParaRPr lang="it-IT"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10</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Presenza di truppe militari </a:t>
            </a:r>
            <a:r>
              <a:rPr lang="it-IT" sz="1600" dirty="0" err="1" smtClean="0"/>
              <a:t>ausilarie</a:t>
            </a:r>
            <a:r>
              <a:rPr lang="it-IT" sz="1600" dirty="0" smtClean="0"/>
              <a:t>, governate da magistrati tratti dall’ordine equestre che inizialmente hanno</a:t>
            </a:r>
            <a:r>
              <a:rPr lang="it-IT" sz="1600" baseline="0" dirty="0" smtClean="0"/>
              <a:t> il titolo di </a:t>
            </a:r>
            <a:r>
              <a:rPr lang="it-IT" sz="1600" baseline="0" dirty="0" err="1" smtClean="0"/>
              <a:t>prefecti</a:t>
            </a:r>
            <a:r>
              <a:rPr lang="it-IT" sz="1600" baseline="0" dirty="0" smtClean="0"/>
              <a:t> che nell’impero di Claudio assumono il titolo di </a:t>
            </a:r>
            <a:r>
              <a:rPr lang="it-IT" sz="1600" baseline="0" dirty="0" err="1" smtClean="0"/>
              <a:t>procuratores</a:t>
            </a:r>
            <a:r>
              <a:rPr lang="it-IT" sz="1600" baseline="0" dirty="0" smtClean="0"/>
              <a:t>.</a:t>
            </a:r>
          </a:p>
          <a:p>
            <a:pPr algn="just"/>
            <a:r>
              <a:rPr lang="it-IT" sz="1600" b="1" dirty="0" smtClean="0"/>
              <a:t>Entrambi i termini hanno le loro radici nell’età </a:t>
            </a:r>
            <a:r>
              <a:rPr lang="it-IT" sz="1600" b="1" dirty="0" err="1" smtClean="0"/>
              <a:t>tardo–repubblicana</a:t>
            </a:r>
            <a:r>
              <a:rPr lang="it-IT" sz="1600" b="1" dirty="0" smtClean="0"/>
              <a:t>; territorio abbia luogo ricomprendendo quest’ultimo nella “proprietà” imperiale </a:t>
            </a:r>
            <a:r>
              <a:rPr lang="it-IT" sz="1600" b="1" i="1" dirty="0" err="1" smtClean="0"/>
              <a:t>praefectus</a:t>
            </a:r>
            <a:r>
              <a:rPr lang="it-IT" sz="1600" b="1" dirty="0" smtClean="0"/>
              <a:t> rimanda alla sfera militare, </a:t>
            </a:r>
            <a:r>
              <a:rPr lang="it-IT" sz="1600" b="1" i="1" dirty="0" err="1" smtClean="0"/>
              <a:t>procurator</a:t>
            </a:r>
            <a:r>
              <a:rPr lang="it-IT" sz="1600" b="1" dirty="0" smtClean="0"/>
              <a:t> alla sfera privata, patrimoniale, dei rapporti tra un individuo e chi ne cura i suoi interessi.</a:t>
            </a:r>
          </a:p>
          <a:p>
            <a:pPr algn="just"/>
            <a:r>
              <a:rPr lang="it-IT" sz="1600" b="1" dirty="0" smtClean="0"/>
              <a:t>Il passaggio, nella titolatura, da </a:t>
            </a:r>
            <a:r>
              <a:rPr lang="it-IT" sz="1600" b="1" i="1" dirty="0" err="1" smtClean="0"/>
              <a:t>praefectus</a:t>
            </a:r>
            <a:r>
              <a:rPr lang="it-IT" sz="1600" b="1" dirty="0" smtClean="0"/>
              <a:t> a </a:t>
            </a:r>
            <a:r>
              <a:rPr lang="it-IT" sz="1600" b="1" i="1" dirty="0" err="1" smtClean="0"/>
              <a:t>procurator</a:t>
            </a:r>
            <a:r>
              <a:rPr lang="it-IT" sz="1600" b="1" i="1" dirty="0" smtClean="0"/>
              <a:t> </a:t>
            </a:r>
            <a:r>
              <a:rPr lang="it-IT" sz="1600" b="1" dirty="0" smtClean="0"/>
              <a:t>chiarisce come il passaggio dalla semplice occupazione militare alla organizzazione amministrativa di un nuovo </a:t>
            </a:r>
            <a:endParaRPr lang="it-IT" sz="1600"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11</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Prefectus</a:t>
            </a:r>
            <a:r>
              <a:rPr lang="it-IT" dirty="0" smtClean="0"/>
              <a:t> </a:t>
            </a:r>
            <a:r>
              <a:rPr lang="it-IT" dirty="0" err="1" smtClean="0"/>
              <a:t>ceivitatium</a:t>
            </a:r>
            <a:r>
              <a:rPr lang="it-IT" dirty="0" smtClean="0"/>
              <a:t>, posizione di prefetto avevano svolto funzioni</a:t>
            </a:r>
            <a:r>
              <a:rPr lang="it-IT" baseline="0" dirty="0" smtClean="0"/>
              <a:t> di </a:t>
            </a:r>
            <a:r>
              <a:rPr lang="it-IT" baseline="0" dirty="0" err="1" smtClean="0"/>
              <a:t>rex</a:t>
            </a:r>
            <a:r>
              <a:rPr lang="it-IT" baseline="0" dirty="0" smtClean="0"/>
              <a:t> di tali comunità inglobato all’interno del sistema amministrativo di Roma</a:t>
            </a:r>
            <a:r>
              <a:rPr lang="it-IT" baseline="0" dirty="0" smtClean="0">
                <a:sym typeface="Wingdings" pitchFamily="2" charset="2"/>
              </a:rPr>
              <a:t> </a:t>
            </a:r>
            <a:r>
              <a:rPr lang="it-IT" baseline="0" dirty="0" err="1" smtClean="0">
                <a:sym typeface="Wingdings" pitchFamily="2" charset="2"/>
              </a:rPr>
              <a:t>esponent</a:t>
            </a:r>
            <a:r>
              <a:rPr lang="it-IT" baseline="0" dirty="0" smtClean="0">
                <a:sym typeface="Wingdings" pitchFamily="2" charset="2"/>
              </a:rPr>
              <a:t> ordine equestre carriera </a:t>
            </a:r>
            <a:r>
              <a:rPr lang="it-IT" baseline="0" dirty="0" err="1" smtClean="0">
                <a:sym typeface="Wingdings" pitchFamily="2" charset="2"/>
              </a:rPr>
              <a:t>procuratum</a:t>
            </a:r>
            <a:endParaRPr lang="it-IT"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12</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lnSpcReduction="10000"/>
          </a:bodyPr>
          <a:lstStyle/>
          <a:p>
            <a:r>
              <a:rPr lang="it-IT" sz="1800" dirty="0" smtClean="0"/>
              <a:t>Provincia dell’Egitto </a:t>
            </a:r>
            <a:r>
              <a:rPr lang="it-IT" sz="1800" dirty="0" err="1" smtClean="0"/>
              <a:t>Praefectus</a:t>
            </a:r>
            <a:r>
              <a:rPr lang="it-IT" sz="1800" baseline="0" dirty="0" smtClean="0"/>
              <a:t> di Egitto e </a:t>
            </a:r>
            <a:r>
              <a:rPr lang="it-IT" sz="1800" baseline="0" dirty="0" smtClean="0"/>
              <a:t>Alessandria</a:t>
            </a:r>
          </a:p>
          <a:p>
            <a:pPr>
              <a:buFont typeface="Wingdings"/>
              <a:buChar char="à"/>
            </a:pPr>
            <a:r>
              <a:rPr lang="it-IT" sz="1800" baseline="0" dirty="0" smtClean="0">
                <a:sym typeface="Wingdings" pitchFamily="2" charset="2"/>
              </a:rPr>
              <a:t>Fu introdotta </a:t>
            </a:r>
            <a:r>
              <a:rPr lang="it-IT" sz="1800" baseline="0" dirty="0" smtClean="0">
                <a:sym typeface="Wingdings" pitchFamily="2" charset="2"/>
              </a:rPr>
              <a:t>dopo battaglia di </a:t>
            </a:r>
            <a:r>
              <a:rPr lang="it-IT" sz="1800" baseline="0" dirty="0" err="1" smtClean="0">
                <a:sym typeface="Wingdings" pitchFamily="2" charset="2"/>
              </a:rPr>
              <a:t>Azio</a:t>
            </a:r>
            <a:r>
              <a:rPr lang="it-IT" sz="1800" baseline="0" dirty="0" smtClean="0">
                <a:sym typeface="Wingdings" pitchFamily="2" charset="2"/>
              </a:rPr>
              <a:t> ed era considerata la proprietà </a:t>
            </a:r>
            <a:r>
              <a:rPr lang="it-IT" sz="1800" baseline="0" dirty="0" smtClean="0">
                <a:sym typeface="Wingdings" pitchFamily="2" charset="2"/>
              </a:rPr>
              <a:t>privata dell’imperatore, il livello + alto della carriera equestre, successivamente raggiunta alla prefettura del pretorio e comanda la guardia dei pretoriani, punto di arrivo della carriera </a:t>
            </a:r>
            <a:r>
              <a:rPr lang="it-IT" sz="1800" baseline="0" dirty="0" smtClean="0">
                <a:sym typeface="Wingdings" pitchFamily="2" charset="2"/>
              </a:rPr>
              <a:t>equestre</a:t>
            </a:r>
          </a:p>
          <a:p>
            <a:pPr>
              <a:buFont typeface="Wingdings"/>
              <a:buChar char="à"/>
            </a:pPr>
            <a:r>
              <a:rPr lang="it-IT" sz="1800" baseline="0" dirty="0" smtClean="0">
                <a:sym typeface="Wingdings" pitchFamily="2" charset="2"/>
              </a:rPr>
              <a:t>caratteristica </a:t>
            </a:r>
            <a:r>
              <a:rPr lang="it-IT" sz="1800" baseline="0" dirty="0" smtClean="0">
                <a:sym typeface="Wingdings" pitchFamily="2" charset="2"/>
              </a:rPr>
              <a:t>particolare 3 legioni di stanza in Egitto sottoposte al comando del </a:t>
            </a:r>
            <a:r>
              <a:rPr lang="it-IT" sz="1800" baseline="0" dirty="0" err="1" smtClean="0">
                <a:sym typeface="Wingdings" pitchFamily="2" charset="2"/>
              </a:rPr>
              <a:t>preafectus</a:t>
            </a:r>
            <a:r>
              <a:rPr lang="it-IT" sz="1800" baseline="0" dirty="0" smtClean="0">
                <a:sym typeface="Wingdings" pitchFamily="2" charset="2"/>
              </a:rPr>
              <a:t> con il relativo </a:t>
            </a:r>
            <a:r>
              <a:rPr lang="it-IT" sz="1800" baseline="0" dirty="0" smtClean="0">
                <a:sym typeface="Wingdings" pitchFamily="2" charset="2"/>
              </a:rPr>
              <a:t>divieto di ingresso in Egitto per i senatori e cavalieri </a:t>
            </a:r>
            <a:r>
              <a:rPr lang="it-IT" sz="1800" baseline="0" dirty="0" smtClean="0">
                <a:sym typeface="Wingdings" pitchFamily="2" charset="2"/>
              </a:rPr>
              <a:t>illustri</a:t>
            </a:r>
          </a:p>
          <a:p>
            <a:pPr>
              <a:buFont typeface="Wingdings"/>
              <a:buChar char="à"/>
            </a:pPr>
            <a:r>
              <a:rPr lang="it-IT" sz="1800" baseline="0" dirty="0" smtClean="0">
                <a:sym typeface="Wingdings" pitchFamily="2" charset="2"/>
              </a:rPr>
              <a:t>Egitto aveva la funzione </a:t>
            </a:r>
            <a:r>
              <a:rPr lang="it-IT" sz="1800" baseline="0" dirty="0" smtClean="0">
                <a:sym typeface="Wingdings" pitchFamily="2" charset="2"/>
              </a:rPr>
              <a:t>di granaio di Roma, importante </a:t>
            </a:r>
            <a:r>
              <a:rPr lang="it-IT" sz="1800" baseline="0" dirty="0" smtClean="0">
                <a:sym typeface="Wingdings" pitchFamily="2" charset="2"/>
              </a:rPr>
              <a:t>per mantenere </a:t>
            </a:r>
            <a:r>
              <a:rPr lang="it-IT" sz="1800" baseline="0" dirty="0" smtClean="0">
                <a:sym typeface="Wingdings" pitchFamily="2" charset="2"/>
              </a:rPr>
              <a:t>un controllo diretto e fermo di tale </a:t>
            </a:r>
            <a:r>
              <a:rPr lang="it-IT" sz="1800" baseline="0" dirty="0" smtClean="0">
                <a:sym typeface="Wingdings" pitchFamily="2" charset="2"/>
              </a:rPr>
              <a:t>provincia</a:t>
            </a:r>
          </a:p>
          <a:p>
            <a:pPr>
              <a:buFont typeface="Wingdings"/>
              <a:buNone/>
            </a:pPr>
            <a:r>
              <a:rPr lang="it-IT" sz="1800" baseline="0" dirty="0" smtClean="0">
                <a:sym typeface="Wingdings" pitchFamily="2" charset="2"/>
              </a:rPr>
              <a:t> </a:t>
            </a:r>
            <a:r>
              <a:rPr lang="it-IT" sz="1800" baseline="0" dirty="0" smtClean="0">
                <a:sym typeface="Wingdings" pitchFamily="2" charset="2"/>
              </a:rPr>
              <a:t>69 dopo Cristo pronunciamento di Vespasiano prima azione </a:t>
            </a:r>
            <a:r>
              <a:rPr lang="it-IT" sz="1800" baseline="0" dirty="0" smtClean="0">
                <a:sym typeface="Wingdings" pitchFamily="2" charset="2"/>
              </a:rPr>
              <a:t>sul controllo </a:t>
            </a:r>
            <a:r>
              <a:rPr lang="it-IT" sz="1800" baseline="0" dirty="0" smtClean="0">
                <a:sym typeface="Wingdings" pitchFamily="2" charset="2"/>
              </a:rPr>
              <a:t>di </a:t>
            </a:r>
            <a:r>
              <a:rPr lang="it-IT" sz="1800" baseline="0" dirty="0" smtClean="0">
                <a:sym typeface="Wingdings" pitchFamily="2" charset="2"/>
              </a:rPr>
              <a:t>Alessandria nel </a:t>
            </a:r>
            <a:r>
              <a:rPr lang="it-IT" sz="1800" baseline="0" dirty="0" err="1" smtClean="0">
                <a:sym typeface="Wingdings" pitchFamily="2" charset="2"/>
              </a:rPr>
              <a:t>longus</a:t>
            </a:r>
            <a:r>
              <a:rPr lang="it-IT" sz="1800" baseline="0" dirty="0" smtClean="0">
                <a:sym typeface="Wingdings" pitchFamily="2" charset="2"/>
              </a:rPr>
              <a:t> </a:t>
            </a:r>
            <a:r>
              <a:rPr lang="it-IT" sz="1800" baseline="0" dirty="0" err="1" smtClean="0">
                <a:sym typeface="Wingdings" pitchFamily="2" charset="2"/>
              </a:rPr>
              <a:t>et</a:t>
            </a:r>
            <a:r>
              <a:rPr lang="it-IT" sz="1800" baseline="0" dirty="0" smtClean="0">
                <a:sym typeface="Wingdings" pitchFamily="2" charset="2"/>
              </a:rPr>
              <a:t> </a:t>
            </a:r>
            <a:r>
              <a:rPr lang="it-IT" sz="1800" baseline="0" dirty="0" err="1" smtClean="0">
                <a:sym typeface="Wingdings" pitchFamily="2" charset="2"/>
              </a:rPr>
              <a:t>unus</a:t>
            </a:r>
            <a:r>
              <a:rPr lang="it-IT" sz="1800" baseline="0" dirty="0" smtClean="0">
                <a:sym typeface="Wingdings" pitchFamily="2" charset="2"/>
              </a:rPr>
              <a:t> anno. Occupandolo Vespasiano ha un </a:t>
            </a:r>
            <a:r>
              <a:rPr lang="it-IT" sz="1800" baseline="0" dirty="0" smtClean="0">
                <a:sym typeface="Wingdings" pitchFamily="2" charset="2"/>
              </a:rPr>
              <a:t>controllo del rubinetto del granaio di Italia e </a:t>
            </a:r>
            <a:r>
              <a:rPr lang="it-IT" sz="1800" baseline="0" dirty="0" smtClean="0">
                <a:sym typeface="Wingdings" pitchFamily="2" charset="2"/>
              </a:rPr>
              <a:t>del rifornimento </a:t>
            </a:r>
            <a:r>
              <a:rPr lang="it-IT" sz="1800" baseline="0" dirty="0" smtClean="0">
                <a:sym typeface="Wingdings" pitchFamily="2" charset="2"/>
              </a:rPr>
              <a:t>agrario di </a:t>
            </a:r>
            <a:r>
              <a:rPr lang="it-IT" sz="1800" baseline="0" dirty="0" smtClean="0">
                <a:sym typeface="Wingdings" pitchFamily="2" charset="2"/>
              </a:rPr>
              <a:t>Roma, che era stata </a:t>
            </a:r>
            <a:r>
              <a:rPr lang="it-IT" sz="1800" baseline="0" dirty="0" smtClean="0">
                <a:sym typeface="Wingdings" pitchFamily="2" charset="2"/>
              </a:rPr>
              <a:t>assunta </a:t>
            </a:r>
            <a:r>
              <a:rPr lang="it-IT" sz="1800" baseline="0" dirty="0" smtClean="0">
                <a:sym typeface="Wingdings" pitchFamily="2" charset="2"/>
              </a:rPr>
              <a:t>proprio dall’Egitto: la possibile </a:t>
            </a:r>
            <a:r>
              <a:rPr lang="it-IT" sz="1800" baseline="0" dirty="0" smtClean="0">
                <a:sym typeface="Wingdings" pitchFamily="2" charset="2"/>
              </a:rPr>
              <a:t>penuria di grano indeboliva il controllo di </a:t>
            </a:r>
            <a:r>
              <a:rPr lang="it-IT" sz="1800" baseline="0" dirty="0" err="1" smtClean="0">
                <a:sym typeface="Wingdings" pitchFamily="2" charset="2"/>
              </a:rPr>
              <a:t>Vitellio</a:t>
            </a:r>
            <a:endParaRPr lang="it-IT" sz="1800" baseline="0" dirty="0" smtClean="0">
              <a:sym typeface="Wingdings" pitchFamily="2" charset="2"/>
            </a:endParaRPr>
          </a:p>
          <a:p>
            <a:r>
              <a:rPr lang="it-IT" sz="1800" baseline="0" dirty="0" smtClean="0">
                <a:sym typeface="Wingdings" pitchFamily="2" charset="2"/>
              </a:rPr>
              <a:t>E dell’Amministrazione dell’Italia</a:t>
            </a:r>
          </a:p>
        </p:txBody>
      </p:sp>
      <p:sp>
        <p:nvSpPr>
          <p:cNvPr id="4" name="Segnaposto numero diapositiva 3"/>
          <p:cNvSpPr>
            <a:spLocks noGrp="1"/>
          </p:cNvSpPr>
          <p:nvPr>
            <p:ph type="sldNum" sz="quarter" idx="10"/>
          </p:nvPr>
        </p:nvSpPr>
        <p:spPr/>
        <p:txBody>
          <a:bodyPr/>
          <a:lstStyle/>
          <a:p>
            <a:fld id="{B724121B-E2A8-47E9-818E-61162EA1D5D3}" type="slidenum">
              <a:rPr lang="it-IT" smtClean="0"/>
              <a:pPr/>
              <a:t>15</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16</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10000"/>
          </a:bodyPr>
          <a:lstStyle/>
          <a:p>
            <a:r>
              <a:rPr lang="it-IT" sz="1800" baseline="0" dirty="0" smtClean="0">
                <a:sym typeface="Wingdings" pitchFamily="2" charset="2"/>
              </a:rPr>
              <a:t>Italia divisa in 11 </a:t>
            </a:r>
            <a:r>
              <a:rPr lang="it-IT" sz="1800" baseline="0" dirty="0" err="1" smtClean="0">
                <a:sym typeface="Wingdings" pitchFamily="2" charset="2"/>
              </a:rPr>
              <a:t>regiones</a:t>
            </a:r>
            <a:r>
              <a:rPr lang="it-IT" sz="1800" baseline="0" dirty="0" smtClean="0">
                <a:sym typeface="Wingdings" pitchFamily="2" charset="2"/>
              </a:rPr>
              <a:t>: tra lo scopo principale è quello di creare circoscrizione di censimento per le aree della penisola, in modo sistemico in età imperiale, nelle provincie alla base dell’imposizione fiscale</a:t>
            </a:r>
          </a:p>
          <a:p>
            <a:pPr>
              <a:buFont typeface="Wingdings"/>
              <a:buChar char="à"/>
            </a:pPr>
            <a:r>
              <a:rPr lang="it-IT" sz="1800" baseline="0" dirty="0" smtClean="0">
                <a:sym typeface="Wingdings" pitchFamily="2" charset="2"/>
              </a:rPr>
              <a:t>Italia gode di esenzione fiscale fino all’età di Diocleziano(tassazione fondiaria e diretta anche l’Italia), una </a:t>
            </a:r>
            <a:r>
              <a:rPr lang="it-IT" sz="1800" baseline="0" dirty="0" err="1" smtClean="0">
                <a:sym typeface="Wingdings" pitchFamily="2" charset="2"/>
              </a:rPr>
              <a:t>vicesima</a:t>
            </a:r>
            <a:r>
              <a:rPr lang="it-IT" sz="1800" baseline="0" dirty="0" smtClean="0">
                <a:sym typeface="Wingdings" pitchFamily="2" charset="2"/>
              </a:rPr>
              <a:t> </a:t>
            </a:r>
            <a:r>
              <a:rPr lang="it-IT" sz="1800" baseline="0" dirty="0" err="1" smtClean="0">
                <a:sym typeface="Wingdings" pitchFamily="2" charset="2"/>
              </a:rPr>
              <a:t>libertatis</a:t>
            </a:r>
            <a:r>
              <a:rPr lang="it-IT" sz="1800" baseline="0" dirty="0" smtClean="0">
                <a:sym typeface="Wingdings" pitchFamily="2" charset="2"/>
              </a:rPr>
              <a:t> tassa del 5 per cento della manomissione degli schiavi, proprietario romano 10 schiavi liberazione di 5 su tale manomissione si paga una tassa</a:t>
            </a:r>
          </a:p>
          <a:p>
            <a:pPr>
              <a:buFont typeface="Wingdings"/>
              <a:buChar char="à"/>
            </a:pPr>
            <a:r>
              <a:rPr lang="it-IT" sz="1800" baseline="0" dirty="0" smtClean="0">
                <a:sym typeface="Wingdings" pitchFamily="2" charset="2"/>
              </a:rPr>
              <a:t>4 per cento grava sul trasferimento degli schiavi, imposta tale tassa, sistema fiscale semplice a ogni uscita deve corrispondere un entrata, deve finanziare il corpo dei </a:t>
            </a:r>
            <a:r>
              <a:rPr lang="it-IT" sz="1800" baseline="0" dirty="0" err="1" smtClean="0">
                <a:sym typeface="Wingdings" pitchFamily="2" charset="2"/>
              </a:rPr>
              <a:t>vigiles</a:t>
            </a:r>
            <a:r>
              <a:rPr lang="it-IT" sz="1800" baseline="0" dirty="0" smtClean="0">
                <a:sym typeface="Wingdings" pitchFamily="2" charset="2"/>
              </a:rPr>
              <a:t> alimentata da tale tassa</a:t>
            </a:r>
          </a:p>
          <a:p>
            <a:pPr>
              <a:buFont typeface="Wingdings"/>
              <a:buChar char="à"/>
            </a:pPr>
            <a:r>
              <a:rPr lang="it-IT" sz="1800" baseline="0" dirty="0" smtClean="0">
                <a:sym typeface="Wingdings" pitchFamily="2" charset="2"/>
              </a:rPr>
              <a:t>passaggi di eredità del 5 per cento esentati gli eredi diretti e i patrimoni sotto una certa soglia;</a:t>
            </a:r>
          </a:p>
          <a:p>
            <a:pPr>
              <a:buFont typeface="Wingdings"/>
              <a:buChar char="à"/>
            </a:pPr>
            <a:r>
              <a:rPr lang="it-IT" sz="1800" baseline="0" dirty="0" smtClean="0">
                <a:sym typeface="Wingdings" pitchFamily="2" charset="2"/>
              </a:rPr>
              <a:t> tassa del 1 per cento che grava sulle vendite all’asta servono ad alimentare l’</a:t>
            </a:r>
            <a:r>
              <a:rPr lang="it-IT" sz="1800" baseline="0" dirty="0" err="1" smtClean="0">
                <a:sym typeface="Wingdings" pitchFamily="2" charset="2"/>
              </a:rPr>
              <a:t>erarium</a:t>
            </a:r>
            <a:r>
              <a:rPr lang="it-IT" sz="1800" baseline="0" dirty="0" smtClean="0">
                <a:sym typeface="Wingdings" pitchFamily="2" charset="2"/>
              </a:rPr>
              <a:t> militare tassa introdotta da Augusto nel 6 d.C. a militari che avevano completato la ferma e ricevono un premio di congedo(prima in terreni o proveniente dall’erario personale di Augusto) voce di tassazione apposite per i premi di congedo.</a:t>
            </a:r>
          </a:p>
          <a:p>
            <a:pPr>
              <a:buFont typeface="Wingdings"/>
              <a:buChar char="à"/>
            </a:pPr>
            <a:endParaRPr lang="it-IT" sz="1800" baseline="0" dirty="0" smtClean="0">
              <a:sym typeface="Wingdings" pitchFamily="2" charset="2"/>
            </a:endParaRPr>
          </a:p>
          <a:p>
            <a:r>
              <a:rPr lang="it-IT" sz="1800" baseline="0" dirty="0" smtClean="0">
                <a:sym typeface="Wingdings" pitchFamily="2" charset="2"/>
              </a:rPr>
              <a:t>Provincie hanno delle forme di tassazione diretta. L’imposta è calcolata tramite la misura del </a:t>
            </a:r>
            <a:r>
              <a:rPr lang="it-IT" sz="1800" baseline="0" dirty="0" err="1" smtClean="0">
                <a:sym typeface="Wingdings" pitchFamily="2" charset="2"/>
              </a:rPr>
              <a:t>censimentum</a:t>
            </a:r>
            <a:r>
              <a:rPr lang="it-IT" sz="1800" baseline="0" dirty="0" smtClean="0">
                <a:sym typeface="Wingdings" pitchFamily="2" charset="2"/>
              </a:rPr>
              <a:t>, in modo tale imposta da Augusto e allarga la scala fiscale dei cittadini, misurazione capacità contributiva di ciascuno</a:t>
            </a:r>
          </a:p>
          <a:p>
            <a:r>
              <a:rPr lang="it-IT" sz="1800" baseline="0" dirty="0" smtClean="0">
                <a:sym typeface="Wingdings" pitchFamily="2" charset="2"/>
              </a:rPr>
              <a:t>il censo funzionava, passo di </a:t>
            </a:r>
            <a:r>
              <a:rPr lang="it-IT" sz="1800" baseline="0" dirty="0" err="1" smtClean="0">
                <a:sym typeface="Wingdings" pitchFamily="2" charset="2"/>
              </a:rPr>
              <a:t>ulpiano</a:t>
            </a:r>
            <a:r>
              <a:rPr lang="it-IT" sz="1800" baseline="0" dirty="0" smtClean="0">
                <a:sym typeface="Wingdings" pitchFamily="2" charset="2"/>
              </a:rPr>
              <a:t>, si andava davanti al funzionario e ci si dichiarava tutti i beni compresi gli schiavi, le specializzazione degli schiavi, i confinanti, misure e forme di coltivazione, numero di piante del terreno posseduto</a:t>
            </a:r>
          </a:p>
          <a:p>
            <a:pPr>
              <a:buFont typeface="Wingdings"/>
              <a:buChar char="à"/>
            </a:pPr>
            <a:r>
              <a:rPr lang="it-IT" sz="1800" baseline="0" dirty="0" smtClean="0">
                <a:sym typeface="Wingdings" pitchFamily="2" charset="2"/>
              </a:rPr>
              <a:t>alla fine si procedeva a un </a:t>
            </a:r>
            <a:r>
              <a:rPr lang="it-IT" sz="1800" baseline="0" dirty="0" err="1" smtClean="0">
                <a:sym typeface="Wingdings" pitchFamily="2" charset="2"/>
              </a:rPr>
              <a:t>exstimatio</a:t>
            </a:r>
            <a:r>
              <a:rPr lang="it-IT" sz="1800" baseline="0" dirty="0" smtClean="0">
                <a:sym typeface="Wingdings" pitchFamily="2" charset="2"/>
              </a:rPr>
              <a:t> con una stima monetaria di quanto un singolo aveva dichiarato, così l’evasione fiscale era ridotta! Valutazione estremamente analitica del contribuente e metodologia delle tasse</a:t>
            </a:r>
          </a:p>
          <a:p>
            <a:pPr>
              <a:buFont typeface="Wingdings"/>
              <a:buChar char="à"/>
            </a:pPr>
            <a:r>
              <a:rPr lang="it-IT" sz="1800" baseline="0" dirty="0" err="1" smtClean="0">
                <a:sym typeface="Wingdings" pitchFamily="2" charset="2"/>
              </a:rPr>
              <a:t>tributum</a:t>
            </a:r>
            <a:r>
              <a:rPr lang="it-IT" sz="1800" baseline="0" dirty="0" smtClean="0">
                <a:sym typeface="Wingdings" pitchFamily="2" charset="2"/>
              </a:rPr>
              <a:t> solidi fondiari, </a:t>
            </a:r>
            <a:r>
              <a:rPr lang="it-IT" sz="1800" baseline="0" dirty="0" err="1" smtClean="0">
                <a:sym typeface="Wingdings" pitchFamily="2" charset="2"/>
              </a:rPr>
              <a:t>tributum</a:t>
            </a:r>
            <a:r>
              <a:rPr lang="it-IT" sz="1800" baseline="0" dirty="0" smtClean="0">
                <a:sym typeface="Wingdings" pitchFamily="2" charset="2"/>
              </a:rPr>
              <a:t> </a:t>
            </a:r>
            <a:r>
              <a:rPr lang="it-IT" sz="1800" baseline="0" dirty="0" err="1" smtClean="0">
                <a:sym typeface="Wingdings" pitchFamily="2" charset="2"/>
              </a:rPr>
              <a:t>capitis</a:t>
            </a:r>
            <a:r>
              <a:rPr lang="it-IT" sz="1800" baseline="0" dirty="0" smtClean="0">
                <a:sym typeface="Wingdings" pitchFamily="2" charset="2"/>
              </a:rPr>
              <a:t> personale anche se non si capisce, il primo parte è + consistente e grava sul bene fondiario, </a:t>
            </a:r>
            <a:r>
              <a:rPr lang="it-IT" sz="1800" baseline="0" dirty="0" err="1" smtClean="0">
                <a:sym typeface="Wingdings" pitchFamily="2" charset="2"/>
              </a:rPr>
              <a:t>tributum</a:t>
            </a:r>
            <a:r>
              <a:rPr lang="it-IT" sz="1800" baseline="0" dirty="0" smtClean="0">
                <a:sym typeface="Wingdings" pitchFamily="2" charset="2"/>
              </a:rPr>
              <a:t> </a:t>
            </a:r>
            <a:r>
              <a:rPr lang="it-IT" sz="1800" baseline="0" dirty="0" err="1" smtClean="0">
                <a:sym typeface="Wingdings" pitchFamily="2" charset="2"/>
              </a:rPr>
              <a:t>capitis</a:t>
            </a:r>
            <a:r>
              <a:rPr lang="it-IT" sz="1800" baseline="0" dirty="0" smtClean="0">
                <a:sym typeface="Wingdings" pitchFamily="2" charset="2"/>
              </a:rPr>
              <a:t> è un’imposta personale e sono astretti tutti coloro che non sono cittadini romani con differenze abbastanza forti</a:t>
            </a:r>
          </a:p>
          <a:p>
            <a:pPr>
              <a:buFont typeface="Wingdings"/>
              <a:buNone/>
            </a:pPr>
            <a:r>
              <a:rPr lang="it-IT" sz="1800" baseline="0" dirty="0" smtClean="0">
                <a:sym typeface="Wingdings" pitchFamily="2" charset="2"/>
              </a:rPr>
              <a:t> in Siria il </a:t>
            </a:r>
            <a:r>
              <a:rPr lang="it-IT" sz="1800" baseline="0" dirty="0" err="1" smtClean="0">
                <a:sym typeface="Wingdings" pitchFamily="2" charset="2"/>
              </a:rPr>
              <a:t>tributum</a:t>
            </a:r>
            <a:r>
              <a:rPr lang="it-IT" sz="1800" baseline="0" dirty="0" smtClean="0">
                <a:sym typeface="Wingdings" pitchFamily="2" charset="2"/>
              </a:rPr>
              <a:t> </a:t>
            </a:r>
            <a:r>
              <a:rPr lang="it-IT" sz="1800" baseline="0" dirty="0" err="1" smtClean="0">
                <a:sym typeface="Wingdings" pitchFamily="2" charset="2"/>
              </a:rPr>
              <a:t>capitis</a:t>
            </a:r>
            <a:r>
              <a:rPr lang="it-IT" sz="1800" baseline="0" dirty="0" smtClean="0">
                <a:sym typeface="Wingdings" pitchFamily="2" charset="2"/>
              </a:rPr>
              <a:t> ambo i sessi fra i 14 e 65, invece in Egitto il </a:t>
            </a:r>
            <a:r>
              <a:rPr lang="it-IT" sz="1800" baseline="0" dirty="0" err="1" smtClean="0">
                <a:sym typeface="Wingdings" pitchFamily="2" charset="2"/>
              </a:rPr>
              <a:t>tributum</a:t>
            </a:r>
            <a:r>
              <a:rPr lang="it-IT" sz="1800" baseline="0" dirty="0" smtClean="0">
                <a:sym typeface="Wingdings" pitchFamily="2" charset="2"/>
              </a:rPr>
              <a:t> </a:t>
            </a:r>
            <a:r>
              <a:rPr lang="it-IT" sz="1800" baseline="0" dirty="0" err="1" smtClean="0">
                <a:sym typeface="Wingdings" pitchFamily="2" charset="2"/>
              </a:rPr>
              <a:t>capitis</a:t>
            </a:r>
            <a:r>
              <a:rPr lang="it-IT" sz="1800" baseline="0" dirty="0" smtClean="0">
                <a:sym typeface="Wingdings" pitchFamily="2" charset="2"/>
              </a:rPr>
              <a:t> fra i 14 e 60 per </a:t>
            </a:r>
            <a:r>
              <a:rPr lang="it-IT" sz="1800" baseline="0" smtClean="0">
                <a:sym typeface="Wingdings" pitchFamily="2" charset="2"/>
              </a:rPr>
              <a:t>i maschi ed </a:t>
            </a:r>
            <a:r>
              <a:rPr lang="it-IT" sz="1800" baseline="0" dirty="0" smtClean="0">
                <a:sym typeface="Wingdings" pitchFamily="2" charset="2"/>
              </a:rPr>
              <a:t>esenzione per le donne anche se non si capisce tale </a:t>
            </a:r>
            <a:r>
              <a:rPr lang="it-IT" sz="1800" baseline="0" dirty="0" err="1" smtClean="0">
                <a:sym typeface="Wingdings" pitchFamily="2" charset="2"/>
              </a:rPr>
              <a:t>tributum</a:t>
            </a:r>
            <a:r>
              <a:rPr lang="it-IT" sz="1800" baseline="0" dirty="0" smtClean="0">
                <a:sym typeface="Wingdings" pitchFamily="2" charset="2"/>
              </a:rPr>
              <a:t> </a:t>
            </a:r>
            <a:r>
              <a:rPr lang="it-IT" sz="1800" baseline="0" dirty="0" err="1" smtClean="0">
                <a:sym typeface="Wingdings" pitchFamily="2" charset="2"/>
              </a:rPr>
              <a:t>capitis</a:t>
            </a:r>
            <a:r>
              <a:rPr lang="it-IT" sz="1800" baseline="0" dirty="0" smtClean="0">
                <a:sym typeface="Wingdings" pitchFamily="2" charset="2"/>
              </a:rPr>
              <a:t> tassa per ammontare a fisso o tassa che aggrava su tutte le attività comprese nel </a:t>
            </a:r>
            <a:r>
              <a:rPr lang="it-IT" sz="1800" baseline="0" dirty="0" err="1" smtClean="0">
                <a:sym typeface="Wingdings" pitchFamily="2" charset="2"/>
              </a:rPr>
              <a:t>tributum</a:t>
            </a:r>
            <a:r>
              <a:rPr lang="it-IT" sz="1800" baseline="0" dirty="0" smtClean="0">
                <a:sym typeface="Wingdings" pitchFamily="2" charset="2"/>
              </a:rPr>
              <a:t> </a:t>
            </a:r>
            <a:r>
              <a:rPr lang="it-IT" sz="1800" baseline="0" dirty="0" err="1" smtClean="0">
                <a:sym typeface="Wingdings" pitchFamily="2" charset="2"/>
              </a:rPr>
              <a:t>solidus</a:t>
            </a:r>
            <a:endParaRPr lang="it-IT" sz="1800" dirty="0" smtClean="0"/>
          </a:p>
          <a:p>
            <a:endParaRPr lang="it-IT"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17</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55000" lnSpcReduction="20000"/>
          </a:bodyPr>
          <a:lstStyle/>
          <a:p>
            <a:r>
              <a:rPr lang="it-IT" sz="2000" baseline="0" dirty="0" smtClean="0">
                <a:sym typeface="Wingdings" pitchFamily="2" charset="2"/>
              </a:rPr>
              <a:t>Il territorio urbano dell’Italia subisce una razionalizzazione in 11 </a:t>
            </a:r>
            <a:r>
              <a:rPr lang="it-IT" sz="2000" baseline="0" dirty="0" err="1" smtClean="0">
                <a:sym typeface="Wingdings" pitchFamily="2" charset="2"/>
              </a:rPr>
              <a:t>regiones</a:t>
            </a:r>
            <a:r>
              <a:rPr lang="it-IT" sz="2000" baseline="0" dirty="0" smtClean="0">
                <a:sym typeface="Wingdings" pitchFamily="2" charset="2"/>
              </a:rPr>
              <a:t> e la città di Roma invece è divisa in 14 </a:t>
            </a:r>
            <a:r>
              <a:rPr lang="it-IT" sz="2000" baseline="0" dirty="0" err="1" smtClean="0">
                <a:sym typeface="Wingdings" pitchFamily="2" charset="2"/>
              </a:rPr>
              <a:t>regiones</a:t>
            </a:r>
            <a:r>
              <a:rPr lang="it-IT" sz="2000" baseline="0" dirty="0" smtClean="0">
                <a:sym typeface="Wingdings" pitchFamily="2" charset="2"/>
              </a:rPr>
              <a:t>. È una misura di riorganizzazione di alcuni servizi come la prevenzione degli incendi e tutela dell’ordine pubblico, città costruita è su + piani, quindi Roma è una città facile agli incendi; quindi abbiamo un’introduzione di un corpo scelto per lo spegnimento degli incendi e le disgiunte </a:t>
            </a:r>
            <a:r>
              <a:rPr lang="it-IT" sz="2000" baseline="0" dirty="0" err="1" smtClean="0">
                <a:sym typeface="Wingdings" pitchFamily="2" charset="2"/>
              </a:rPr>
              <a:t>regiones</a:t>
            </a:r>
            <a:r>
              <a:rPr lang="it-IT" sz="2000" baseline="0" dirty="0" smtClean="0">
                <a:sym typeface="Wingdings" pitchFamily="2" charset="2"/>
              </a:rPr>
              <a:t> hanno quasi un’amministrazione a sé in tali questioni; riferimento per i servizi che si aggiungono a quelli stabiliti da Augusto</a:t>
            </a:r>
          </a:p>
          <a:p>
            <a:r>
              <a:rPr lang="it-IT" sz="2000" baseline="0" dirty="0" smtClean="0">
                <a:sym typeface="Wingdings" pitchFamily="2" charset="2"/>
              </a:rPr>
              <a:t>Nel 7 </a:t>
            </a:r>
            <a:r>
              <a:rPr lang="it-IT" sz="2000" baseline="0" dirty="0" err="1" smtClean="0">
                <a:sym typeface="Wingdings" pitchFamily="2" charset="2"/>
              </a:rPr>
              <a:t>praefectus</a:t>
            </a:r>
            <a:r>
              <a:rPr lang="it-IT" sz="2000" baseline="0" dirty="0" smtClean="0">
                <a:sym typeface="Wingdings" pitchFamily="2" charset="2"/>
              </a:rPr>
              <a:t> </a:t>
            </a:r>
            <a:r>
              <a:rPr lang="it-IT" sz="2000" baseline="0" dirty="0" err="1" smtClean="0">
                <a:sym typeface="Wingdings" pitchFamily="2" charset="2"/>
              </a:rPr>
              <a:t>urbi</a:t>
            </a:r>
            <a:r>
              <a:rPr lang="it-IT" sz="2000" baseline="0" dirty="0" smtClean="0">
                <a:sym typeface="Wingdings" pitchFamily="2" charset="2"/>
              </a:rPr>
              <a:t> senatore di rango consolare è  di nomina imperiale, è un mandato che non ha limiti di tempo, quindi la prefettura della città diviene il vertice della carriera senatoria</a:t>
            </a:r>
          </a:p>
          <a:p>
            <a:r>
              <a:rPr lang="it-IT" sz="2000" baseline="0" dirty="0" smtClean="0">
                <a:sym typeface="Wingdings" pitchFamily="2" charset="2"/>
              </a:rPr>
              <a:t>ha compiti di polizia, tutela ordine pubblico giurisdizionale, penale e civile: la polizia </a:t>
            </a:r>
            <a:r>
              <a:rPr lang="it-IT" sz="2000" baseline="0" dirty="0" err="1" smtClean="0">
                <a:sym typeface="Wingdings" pitchFamily="2" charset="2"/>
              </a:rPr>
              <a:t>èrappresentata</a:t>
            </a:r>
            <a:r>
              <a:rPr lang="it-IT" sz="2000" baseline="0" dirty="0" smtClean="0">
                <a:sym typeface="Wingdings" pitchFamily="2" charset="2"/>
              </a:rPr>
              <a:t> dalle corti urbane</a:t>
            </a:r>
          </a:p>
          <a:p>
            <a:r>
              <a:rPr lang="it-IT" sz="2000" baseline="0" dirty="0" err="1" smtClean="0">
                <a:sym typeface="Wingdings" pitchFamily="2" charset="2"/>
              </a:rPr>
              <a:t>praefectus</a:t>
            </a:r>
            <a:r>
              <a:rPr lang="it-IT" sz="2000" baseline="0" dirty="0" smtClean="0">
                <a:sym typeface="Wingdings" pitchFamily="2" charset="2"/>
              </a:rPr>
              <a:t> </a:t>
            </a:r>
            <a:r>
              <a:rPr lang="it-IT" sz="2000" baseline="0" dirty="0" err="1" smtClean="0">
                <a:sym typeface="Wingdings" pitchFamily="2" charset="2"/>
              </a:rPr>
              <a:t>vigilum</a:t>
            </a:r>
            <a:r>
              <a:rPr lang="it-IT" sz="2000" baseline="0" dirty="0" smtClean="0">
                <a:sym typeface="Wingdings" pitchFamily="2" charset="2"/>
              </a:rPr>
              <a:t>:</a:t>
            </a:r>
          </a:p>
          <a:p>
            <a:pPr>
              <a:buFont typeface="Wingdings"/>
              <a:buChar char="à"/>
            </a:pPr>
            <a:r>
              <a:rPr lang="it-IT" sz="2000" baseline="0" dirty="0" smtClean="0">
                <a:sym typeface="Wingdings" pitchFamily="2" charset="2"/>
              </a:rPr>
              <a:t>è un esponente equestre, ha il comando di 7 corti di </a:t>
            </a:r>
            <a:r>
              <a:rPr lang="it-IT" sz="2000" baseline="0" dirty="0" err="1" smtClean="0">
                <a:sym typeface="Wingdings" pitchFamily="2" charset="2"/>
              </a:rPr>
              <a:t>vigiles</a:t>
            </a:r>
            <a:r>
              <a:rPr lang="it-IT" sz="2000" baseline="0" dirty="0" smtClean="0">
                <a:sym typeface="Wingdings" pitchFamily="2" charset="2"/>
              </a:rPr>
              <a:t>, 7 una per ogni 2 </a:t>
            </a:r>
            <a:r>
              <a:rPr lang="it-IT" sz="2000" baseline="0" dirty="0" err="1" smtClean="0">
                <a:sym typeface="Wingdings" pitchFamily="2" charset="2"/>
              </a:rPr>
              <a:t>regiones</a:t>
            </a:r>
            <a:r>
              <a:rPr lang="it-IT" sz="2000" baseline="0" dirty="0" smtClean="0">
                <a:sym typeface="Wingdings" pitchFamily="2" charset="2"/>
              </a:rPr>
              <a:t>, può prevenire e spegnere incendi, ed è dedito alla perlustrazione di strade e ha compiti di polizia;</a:t>
            </a:r>
          </a:p>
          <a:p>
            <a:pPr>
              <a:buFont typeface="Wingdings"/>
              <a:buNone/>
            </a:pPr>
            <a:r>
              <a:rPr lang="it-IT" sz="2000" baseline="0" dirty="0" smtClean="0">
                <a:sym typeface="Wingdings" pitchFamily="2" charset="2"/>
              </a:rPr>
              <a:t> Tale presenza militare si completa a Roma con le corti pretoriane, guardia imperiale, reparto di </a:t>
            </a:r>
            <a:r>
              <a:rPr lang="it-IT" sz="2000" baseline="0" dirty="0" err="1" smtClean="0">
                <a:sym typeface="Wingdings" pitchFamily="2" charset="2"/>
              </a:rPr>
              <a:t>elites</a:t>
            </a:r>
            <a:r>
              <a:rPr lang="it-IT" sz="2000" baseline="0" dirty="0" smtClean="0">
                <a:sym typeface="Wingdings" pitchFamily="2" charset="2"/>
              </a:rPr>
              <a:t> ed è l’unica forza armata presente in Italia:</a:t>
            </a:r>
          </a:p>
          <a:p>
            <a:pPr>
              <a:buFont typeface="Wingdings"/>
              <a:buChar char="à"/>
            </a:pPr>
            <a:r>
              <a:rPr lang="it-IT" sz="2000" baseline="0" dirty="0" smtClean="0">
                <a:sym typeface="Wingdings" pitchFamily="2" charset="2"/>
              </a:rPr>
              <a:t>prefetto del pretorio comanda tale corpo; è un esponente ordine equestre, ha funzioni giurisdizionali, influenza che esercita può avere un grosso impatto sulle decisioni dell’imperatore la storia di </a:t>
            </a:r>
            <a:r>
              <a:rPr lang="it-IT" sz="2000" baseline="0" dirty="0" err="1" smtClean="0">
                <a:sym typeface="Wingdings" pitchFamily="2" charset="2"/>
              </a:rPr>
              <a:t>Tigellino</a:t>
            </a:r>
            <a:r>
              <a:rPr lang="it-IT" sz="2000" baseline="0" dirty="0" smtClean="0">
                <a:sym typeface="Wingdings" pitchFamily="2" charset="2"/>
              </a:rPr>
              <a:t> è un esempio (era il prefetto del pretorio di Nerone)</a:t>
            </a:r>
          </a:p>
          <a:p>
            <a:pPr>
              <a:buFont typeface="Wingdings"/>
              <a:buChar char="à"/>
            </a:pPr>
            <a:endParaRPr lang="it-IT" sz="2000" baseline="0" dirty="0" smtClean="0">
              <a:sym typeface="Wingdings" pitchFamily="2" charset="2"/>
            </a:endParaRPr>
          </a:p>
          <a:p>
            <a:r>
              <a:rPr lang="it-IT" sz="2000" baseline="0" dirty="0" err="1" smtClean="0">
                <a:sym typeface="Wingdings" pitchFamily="2" charset="2"/>
              </a:rPr>
              <a:t>Praefectus</a:t>
            </a:r>
            <a:r>
              <a:rPr lang="it-IT" sz="2000" baseline="0" dirty="0" smtClean="0">
                <a:sym typeface="Wingdings" pitchFamily="2" charset="2"/>
              </a:rPr>
              <a:t> annone dal7 al 14</a:t>
            </a:r>
          </a:p>
          <a:p>
            <a:pPr>
              <a:buFont typeface="Wingdings"/>
              <a:buChar char="à"/>
            </a:pPr>
            <a:r>
              <a:rPr lang="it-IT" sz="2000" baseline="0" dirty="0" smtClean="0">
                <a:sym typeface="Wingdings" pitchFamily="2" charset="2"/>
              </a:rPr>
              <a:t>dirette dipendenze dell’imperatore, esponente equestre, deve regolare l’afflusso specialistico dell’annona che deve arrivare nella capitale, </a:t>
            </a:r>
            <a:r>
              <a:rPr lang="it-IT" sz="2000" baseline="0" dirty="0" err="1" smtClean="0">
                <a:sym typeface="Wingdings" pitchFamily="2" charset="2"/>
              </a:rPr>
              <a:t>xkè</a:t>
            </a:r>
            <a:r>
              <a:rPr lang="it-IT" sz="2000" baseline="0" dirty="0" smtClean="0">
                <a:sym typeface="Wingdings" pitchFamily="2" charset="2"/>
              </a:rPr>
              <a:t> Augusto e successori considerano valore strategico e fondante di controllare l’arrivo di grano nella capitale, logistica dell’arrivo del grano; </a:t>
            </a:r>
          </a:p>
          <a:p>
            <a:pPr>
              <a:buFont typeface="Wingdings"/>
              <a:buNone/>
            </a:pPr>
            <a:endParaRPr lang="it-IT" sz="2000" baseline="0" dirty="0" smtClean="0">
              <a:sym typeface="Wingdings" pitchFamily="2" charset="2"/>
            </a:endParaRPr>
          </a:p>
          <a:p>
            <a:pPr>
              <a:buFont typeface="Wingdings"/>
              <a:buNone/>
            </a:pPr>
            <a:r>
              <a:rPr lang="it-IT" sz="2000" baseline="0" dirty="0" smtClean="0">
                <a:sym typeface="Wingdings" pitchFamily="2" charset="2"/>
              </a:rPr>
              <a:t>preafecti </a:t>
            </a:r>
            <a:r>
              <a:rPr lang="it-IT" sz="2000" baseline="0" dirty="0" err="1" smtClean="0">
                <a:sym typeface="Wingdings" pitchFamily="2" charset="2"/>
              </a:rPr>
              <a:t>frumentis</a:t>
            </a:r>
            <a:r>
              <a:rPr lang="it-IT" sz="2000" baseline="0" dirty="0" smtClean="0">
                <a:sym typeface="Wingdings" pitchFamily="2" charset="2"/>
              </a:rPr>
              <a:t> </a:t>
            </a:r>
          </a:p>
          <a:p>
            <a:pPr>
              <a:buFont typeface="Wingdings"/>
              <a:buChar char="à"/>
            </a:pPr>
            <a:r>
              <a:rPr lang="it-IT" sz="2000" baseline="0" dirty="0" smtClean="0">
                <a:sym typeface="Wingdings" pitchFamily="2" charset="2"/>
              </a:rPr>
              <a:t>di ordine senatorio, motivo ideologico, grano destinato al </a:t>
            </a:r>
            <a:r>
              <a:rPr lang="it-IT" sz="2000" baseline="0" dirty="0" err="1" smtClean="0">
                <a:sym typeface="Wingdings" pitchFamily="2" charset="2"/>
              </a:rPr>
              <a:t>populus</a:t>
            </a:r>
            <a:r>
              <a:rPr lang="it-IT" sz="2000" baseline="0" dirty="0" smtClean="0">
                <a:sym typeface="Wingdings" pitchFamily="2" charset="2"/>
              </a:rPr>
              <a:t>, ed era giusto che sia un esponente senatorio ad interessarsi alla distribuzione gratuita della plebe ai 150.000 derivata da una posizione di primato di Roma e dal </a:t>
            </a:r>
            <a:r>
              <a:rPr lang="it-IT" sz="2000" baseline="0" dirty="0" err="1" smtClean="0">
                <a:sym typeface="Wingdings" pitchFamily="2" charset="2"/>
              </a:rPr>
              <a:t>necessaario</a:t>
            </a:r>
            <a:r>
              <a:rPr lang="it-IT" sz="2000" baseline="0" dirty="0" smtClean="0">
                <a:sym typeface="Wingdings" pitchFamily="2" charset="2"/>
              </a:rPr>
              <a:t> nutrimento dovuto all’azione delle provincie. In seguito sarà inteso come un segno di liberalità del principe nei riguardi della plebe.</a:t>
            </a:r>
          </a:p>
          <a:p>
            <a:endParaRPr lang="it-IT" sz="2000" dirty="0" smtClean="0"/>
          </a:p>
          <a:p>
            <a:endParaRPr lang="it-IT" dirty="0"/>
          </a:p>
        </p:txBody>
      </p:sp>
      <p:sp>
        <p:nvSpPr>
          <p:cNvPr id="4" name="Segnaposto numero diapositiva 3"/>
          <p:cNvSpPr>
            <a:spLocks noGrp="1"/>
          </p:cNvSpPr>
          <p:nvPr>
            <p:ph type="sldNum" sz="quarter" idx="10"/>
          </p:nvPr>
        </p:nvSpPr>
        <p:spPr/>
        <p:txBody>
          <a:bodyPr/>
          <a:lstStyle/>
          <a:p>
            <a:fld id="{B724121B-E2A8-47E9-818E-61162EA1D5D3}" type="slidenum">
              <a:rPr lang="it-IT" smtClean="0"/>
              <a:pPr/>
              <a:t>19</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77500" lnSpcReduction="20000"/>
          </a:bodyPr>
          <a:lstStyle/>
          <a:p>
            <a:r>
              <a:rPr lang="it-IT" sz="2000" baseline="0" dirty="0" smtClean="0">
                <a:sym typeface="Wingdings" pitchFamily="2" charset="2"/>
              </a:rPr>
              <a:t>Problema dell’acqua secondo le stime + alte era necessario vista che la popolazione di Roma imperiale era una popolazione simile a quella di Napoli, la popolazione prima età imperiale fu raggiunta da Londra solo nel 18 secolo;</a:t>
            </a:r>
          </a:p>
          <a:p>
            <a:r>
              <a:rPr lang="it-IT" sz="2000" baseline="0" dirty="0" smtClean="0">
                <a:sym typeface="Wingdings" pitchFamily="2" charset="2"/>
              </a:rPr>
              <a:t>il problema enorme di rifornimento oscillante fra 800 mila e 1 milione, pertanto servivano una quantità di derrate e acqua; </a:t>
            </a:r>
          </a:p>
          <a:p>
            <a:pPr>
              <a:buFont typeface="Wingdings"/>
              <a:buChar char="à"/>
            </a:pPr>
            <a:r>
              <a:rPr lang="it-IT" sz="2000" baseline="0" dirty="0" smtClean="0">
                <a:sym typeface="Wingdings" pitchFamily="2" charset="2"/>
              </a:rPr>
              <a:t>nei 2 secoli precedenti un certo numero di acquedotti, Agrippa generale di Roma, fedele collaboratore si fa eleggere edile nel 33 a.C. per costruire l’Acqua Giulia un acquedotto di un’unità di schiavi che doveva gestire la manutenzione dell’acquedotto, acquedotti di tali tipo provocano sedimenti e vanno ripuliti in continuazione;</a:t>
            </a:r>
          </a:p>
          <a:p>
            <a:pPr>
              <a:buFont typeface="Wingdings"/>
              <a:buChar char="à"/>
            </a:pPr>
            <a:r>
              <a:rPr lang="it-IT" sz="2000" baseline="0" dirty="0" smtClean="0">
                <a:sym typeface="Wingdings" pitchFamily="2" charset="2"/>
              </a:rPr>
              <a:t> la famiglia acquatica donati ad Augusto che a sua volta l’affida al Senato; prova dell’importanza che attribuisce al </a:t>
            </a:r>
            <a:r>
              <a:rPr lang="it-IT" sz="2000" baseline="0" dirty="0" err="1" smtClean="0">
                <a:sym typeface="Wingdings" pitchFamily="2" charset="2"/>
              </a:rPr>
              <a:t>riforniomento</a:t>
            </a:r>
            <a:r>
              <a:rPr lang="it-IT" sz="2000" baseline="0" dirty="0" smtClean="0">
                <a:sym typeface="Wingdings" pitchFamily="2" charset="2"/>
              </a:rPr>
              <a:t> idrico della capitale</a:t>
            </a:r>
          </a:p>
          <a:p>
            <a:r>
              <a:rPr lang="it-IT" sz="2000" baseline="0" dirty="0" smtClean="0">
                <a:sym typeface="Wingdings" pitchFamily="2" charset="2"/>
              </a:rPr>
              <a:t>Cura </a:t>
            </a:r>
            <a:r>
              <a:rPr lang="it-IT" sz="2000" baseline="0" dirty="0" err="1" smtClean="0">
                <a:sym typeface="Wingdings" pitchFamily="2" charset="2"/>
              </a:rPr>
              <a:t>acquarum</a:t>
            </a:r>
            <a:r>
              <a:rPr lang="it-IT" sz="2000" baseline="0" dirty="0" smtClean="0">
                <a:sym typeface="Wingdings" pitchFamily="2" charset="2"/>
              </a:rPr>
              <a:t> affidata a senatori in un numero di 3, </a:t>
            </a:r>
            <a:r>
              <a:rPr lang="it-IT" sz="2000" baseline="0" dirty="0" err="1" smtClean="0">
                <a:sym typeface="Wingdings" pitchFamily="2" charset="2"/>
              </a:rPr>
              <a:t>erarium</a:t>
            </a:r>
            <a:r>
              <a:rPr lang="it-IT" sz="2000" baseline="0" dirty="0" smtClean="0">
                <a:sym typeface="Wingdings" pitchFamily="2" charset="2"/>
              </a:rPr>
              <a:t> e cassa del senato la finanzia; anche </a:t>
            </a:r>
          </a:p>
          <a:p>
            <a:endParaRPr lang="it-IT" sz="2000" baseline="0" dirty="0" smtClean="0">
              <a:sym typeface="Wingdings" pitchFamily="2" charset="2"/>
            </a:endParaRPr>
          </a:p>
          <a:p>
            <a:r>
              <a:rPr lang="it-IT" sz="2000" baseline="0" dirty="0" smtClean="0">
                <a:sym typeface="Wingdings" pitchFamily="2" charset="2"/>
              </a:rPr>
              <a:t>Claudio fa costruire un acquedotto Claudio nuova famiglia </a:t>
            </a:r>
            <a:r>
              <a:rPr lang="it-IT" sz="2000" baseline="0" dirty="0" err="1" smtClean="0">
                <a:sym typeface="Wingdings" pitchFamily="2" charset="2"/>
              </a:rPr>
              <a:t>acquaria</a:t>
            </a:r>
            <a:r>
              <a:rPr lang="it-IT" sz="2000" baseline="0" dirty="0" smtClean="0">
                <a:sym typeface="Wingdings" pitchFamily="2" charset="2"/>
              </a:rPr>
              <a:t> nuova manutenzione, doppia gestione con un </a:t>
            </a:r>
            <a:r>
              <a:rPr lang="it-IT" sz="2000" baseline="0" dirty="0" err="1" smtClean="0">
                <a:sym typeface="Wingdings" pitchFamily="2" charset="2"/>
              </a:rPr>
              <a:t>procurator</a:t>
            </a:r>
            <a:r>
              <a:rPr lang="it-IT" sz="2000" baseline="0" dirty="0" smtClean="0">
                <a:sym typeface="Wingdings" pitchFamily="2" charset="2"/>
              </a:rPr>
              <a:t> imperiale che si occupa su discrezione dell’imperatore con una famiglia dipendente all’imperatore e dall’altra famiglia </a:t>
            </a:r>
            <a:r>
              <a:rPr lang="it-IT" sz="2000" baseline="0" dirty="0" err="1" smtClean="0">
                <a:sym typeface="Wingdings" pitchFamily="2" charset="2"/>
              </a:rPr>
              <a:t>acquaria</a:t>
            </a:r>
            <a:r>
              <a:rPr lang="it-IT" sz="2000" baseline="0" dirty="0" smtClean="0">
                <a:sym typeface="Wingdings" pitchFamily="2" charset="2"/>
              </a:rPr>
              <a:t> che dipende dal senato, funzione della cura </a:t>
            </a:r>
            <a:r>
              <a:rPr lang="it-IT" sz="2000" baseline="0" dirty="0" err="1" smtClean="0">
                <a:sym typeface="Wingdings" pitchFamily="2" charset="2"/>
              </a:rPr>
              <a:t>acquarium</a:t>
            </a:r>
            <a:endParaRPr lang="it-IT" sz="2000" baseline="0" dirty="0" smtClean="0">
              <a:sym typeface="Wingdings" pitchFamily="2" charset="2"/>
            </a:endParaRPr>
          </a:p>
        </p:txBody>
      </p:sp>
      <p:sp>
        <p:nvSpPr>
          <p:cNvPr id="4" name="Segnaposto numero diapositiva 3"/>
          <p:cNvSpPr>
            <a:spLocks noGrp="1"/>
          </p:cNvSpPr>
          <p:nvPr>
            <p:ph type="sldNum" sz="quarter" idx="10"/>
          </p:nvPr>
        </p:nvSpPr>
        <p:spPr/>
        <p:txBody>
          <a:bodyPr/>
          <a:lstStyle/>
          <a:p>
            <a:fld id="{B724121B-E2A8-47E9-818E-61162EA1D5D3}" type="slidenum">
              <a:rPr lang="it-IT" smtClean="0"/>
              <a:pPr/>
              <a:t>20</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CB8BBE39-FBC4-490B-8737-E7604E4BB2CA}"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113B2C58-5C5C-4030-AA78-145CC841A4B1}"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F21E746D-14FF-4B82-910B-3B601E930E2E}"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E49F0C48-5C95-440D-AA83-52D923EB7767}"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FF94C9C4-1B62-44F2-8A07-50B26B9F27DC}"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535A4209-5121-439B-BCCE-2A4D992E17CB}"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ABC4AA6E-DB8F-47D6-B57D-FF8A0FC98F90}"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49D01726-CFF5-45A0-B85D-7C1D53EF9026}"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6C136C83-41FB-44AE-AB14-0BE110678F4B}"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0ECD429E-E143-42DC-9461-81C3AB799B78}"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130C3A8B-CAFB-44D9-9D41-10EC6A6AF55E}"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50000">
              <a:schemeClr val="accent2">
                <a:gamma/>
                <a:shade val="46275"/>
                <a:invGamma/>
              </a:schemeClr>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2B46D75-7B0E-409F-8C4C-2652904A080D}"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ext Box 7"/>
          <p:cNvSpPr txBox="1">
            <a:spLocks noChangeArrowheads="1"/>
          </p:cNvSpPr>
          <p:nvPr/>
        </p:nvSpPr>
        <p:spPr bwMode="auto">
          <a:xfrm>
            <a:off x="427038" y="4144963"/>
            <a:ext cx="5993949" cy="923330"/>
          </a:xfrm>
          <a:prstGeom prst="rect">
            <a:avLst/>
          </a:prstGeom>
          <a:solidFill>
            <a:srgbClr val="99CCFF"/>
          </a:solidFill>
          <a:ln w="38100">
            <a:solidFill>
              <a:srgbClr val="000080"/>
            </a:solidFill>
            <a:miter lim="800000"/>
            <a:headEnd/>
            <a:tailEnd/>
          </a:ln>
          <a:effectLst/>
        </p:spPr>
        <p:txBody>
          <a:bodyPr wrap="none">
            <a:spAutoFit/>
          </a:bodyPr>
          <a:lstStyle/>
          <a:p>
            <a:r>
              <a:rPr lang="it-IT" sz="5400" b="1" i="1" dirty="0" err="1">
                <a:solidFill>
                  <a:srgbClr val="FF3300"/>
                </a:solidFill>
              </a:rPr>
              <a:t>Provinciae</a:t>
            </a:r>
            <a:r>
              <a:rPr lang="it-IT" sz="5400" b="1" i="1" dirty="0">
                <a:solidFill>
                  <a:srgbClr val="FF3300"/>
                </a:solidFill>
              </a:rPr>
              <a:t> </a:t>
            </a:r>
            <a:r>
              <a:rPr lang="it-IT" sz="5400" b="1" i="1" dirty="0" err="1">
                <a:solidFill>
                  <a:srgbClr val="FF3300"/>
                </a:solidFill>
              </a:rPr>
              <a:t>Populi</a:t>
            </a:r>
            <a:endParaRPr lang="it-IT" sz="5400" b="1" i="1" dirty="0">
              <a:solidFill>
                <a:srgbClr val="FF3300"/>
              </a:solidFill>
            </a:endParaRPr>
          </a:p>
        </p:txBody>
      </p:sp>
      <p:sp>
        <p:nvSpPr>
          <p:cNvPr id="2056" name="Text Box 8"/>
          <p:cNvSpPr txBox="1">
            <a:spLocks noChangeArrowheads="1"/>
          </p:cNvSpPr>
          <p:nvPr/>
        </p:nvSpPr>
        <p:spPr bwMode="auto">
          <a:xfrm>
            <a:off x="2274888" y="5178425"/>
            <a:ext cx="6763390" cy="923330"/>
          </a:xfrm>
          <a:prstGeom prst="rect">
            <a:avLst/>
          </a:prstGeom>
          <a:solidFill>
            <a:srgbClr val="99CCFF"/>
          </a:solidFill>
          <a:ln w="38100">
            <a:solidFill>
              <a:srgbClr val="000080"/>
            </a:solidFill>
            <a:miter lim="800000"/>
            <a:headEnd/>
            <a:tailEnd/>
          </a:ln>
          <a:effectLst/>
        </p:spPr>
        <p:txBody>
          <a:bodyPr wrap="none">
            <a:spAutoFit/>
          </a:bodyPr>
          <a:lstStyle/>
          <a:p>
            <a:r>
              <a:rPr lang="it-IT" sz="5400" b="1" i="1" dirty="0" err="1">
                <a:solidFill>
                  <a:srgbClr val="FF3300"/>
                </a:solidFill>
              </a:rPr>
              <a:t>Provinciae</a:t>
            </a:r>
            <a:r>
              <a:rPr lang="it-IT" sz="5400" b="1" i="1" dirty="0">
                <a:solidFill>
                  <a:srgbClr val="FF66CC"/>
                </a:solidFill>
              </a:rPr>
              <a:t> </a:t>
            </a:r>
            <a:r>
              <a:rPr lang="it-IT" sz="5400" b="1" i="1" dirty="0" err="1">
                <a:solidFill>
                  <a:srgbClr val="FF3300"/>
                </a:solidFill>
              </a:rPr>
              <a:t>Caesaris</a:t>
            </a:r>
            <a:endParaRPr lang="it-IT" sz="5400" b="1" i="1" dirty="0">
              <a:solidFill>
                <a:srgbClr val="FF3300"/>
              </a:solidFill>
            </a:endParaRPr>
          </a:p>
        </p:txBody>
      </p:sp>
      <p:sp>
        <p:nvSpPr>
          <p:cNvPr id="2057" name="Text Box 9"/>
          <p:cNvSpPr txBox="1">
            <a:spLocks noChangeArrowheads="1"/>
          </p:cNvSpPr>
          <p:nvPr/>
        </p:nvSpPr>
        <p:spPr bwMode="auto">
          <a:xfrm>
            <a:off x="900113" y="692150"/>
            <a:ext cx="7162800" cy="739775"/>
          </a:xfrm>
          <a:prstGeom prst="rect">
            <a:avLst/>
          </a:prstGeom>
          <a:solidFill>
            <a:srgbClr val="99CCFF"/>
          </a:solidFill>
          <a:ln w="38100">
            <a:miter lim="800000"/>
            <a:headEnd/>
            <a:tailEnd/>
          </a:ln>
          <a:effectLst/>
          <a:scene3d>
            <a:camera prst="legacyPerspectiveBottom"/>
            <a:lightRig rig="legacyFlat3" dir="t"/>
          </a:scene3d>
          <a:sp3d extrusionH="887400" prstMaterial="legacyMatte">
            <a:bevelT w="13500" h="13500" prst="angle"/>
            <a:bevelB w="13500" h="13500" prst="angle"/>
            <a:extrusionClr>
              <a:srgbClr val="99CCFF"/>
            </a:extrusionClr>
          </a:sp3d>
        </p:spPr>
        <p:txBody>
          <a:bodyPr wrap="none">
            <a:spAutoFit/>
            <a:flatTx/>
          </a:bodyPr>
          <a:lstStyle/>
          <a:p>
            <a:r>
              <a:rPr lang="it-IT" sz="4000" b="1" i="1"/>
              <a:t>L’organizzazione dell’impero</a:t>
            </a:r>
          </a:p>
        </p:txBody>
      </p:sp>
      <p:sp>
        <p:nvSpPr>
          <p:cNvPr id="2058" name="Text Box 10"/>
          <p:cNvSpPr txBox="1">
            <a:spLocks noChangeArrowheads="1"/>
          </p:cNvSpPr>
          <p:nvPr/>
        </p:nvSpPr>
        <p:spPr bwMode="auto">
          <a:xfrm>
            <a:off x="0" y="1528763"/>
            <a:ext cx="9144000" cy="2246769"/>
          </a:xfrm>
          <a:prstGeom prst="rect">
            <a:avLst/>
          </a:prstGeom>
          <a:solidFill>
            <a:srgbClr val="CCFFCC"/>
          </a:solidFill>
          <a:ln w="38100">
            <a:solidFill>
              <a:srgbClr val="003300"/>
            </a:solidFill>
            <a:miter lim="800000"/>
            <a:headEnd/>
            <a:tailEnd/>
          </a:ln>
          <a:effectLst/>
        </p:spPr>
        <p:txBody>
          <a:bodyPr wrap="square">
            <a:spAutoFit/>
          </a:bodyPr>
          <a:lstStyle/>
          <a:p>
            <a:pPr algn="just"/>
            <a:r>
              <a:rPr lang="it-IT" sz="2000" b="1" dirty="0"/>
              <a:t>      </a:t>
            </a:r>
            <a:r>
              <a:rPr lang="it-IT" sz="2800" b="1" dirty="0"/>
              <a:t>I poteri conferiti ad Augusto nel 27 a.C. ebbero come conseguenza la riorganizzazione dell’impero e la sua divisione amministrativa in due parti, una gestita dal </a:t>
            </a:r>
            <a:r>
              <a:rPr lang="it-IT" sz="2800" b="1" i="1" dirty="0" err="1"/>
              <a:t>populus</a:t>
            </a:r>
            <a:r>
              <a:rPr lang="it-IT" sz="2800" b="1" i="1" dirty="0"/>
              <a:t> </a:t>
            </a:r>
            <a:r>
              <a:rPr lang="it-IT" sz="2800" b="1" i="1" dirty="0" err="1"/>
              <a:t>Romanus</a:t>
            </a:r>
            <a:r>
              <a:rPr lang="it-IT" sz="2800" b="1" dirty="0"/>
              <a:t>, l’altra dal </a:t>
            </a:r>
            <a:r>
              <a:rPr lang="it-IT" sz="2800" b="1" i="1" dirty="0" err="1"/>
              <a:t>princeps</a:t>
            </a:r>
            <a:r>
              <a:rPr lang="it-IT" sz="2800" b="1" dirty="0"/>
              <a:t>. Si parla, da questo momento, di</a:t>
            </a:r>
            <a:r>
              <a:rPr lang="it-IT" sz="20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055"/>
                                        </p:tgtEl>
                                        <p:attrNameLst>
                                          <p:attrName>style.visibility</p:attrName>
                                        </p:attrNameLst>
                                      </p:cBhvr>
                                      <p:to>
                                        <p:strVal val="visible"/>
                                      </p:to>
                                    </p:set>
                                    <p:anim calcmode="lin" valueType="num">
                                      <p:cBhvr>
                                        <p:cTn id="7" dur="1000" fill="hold"/>
                                        <p:tgtEl>
                                          <p:spTgt spid="2055"/>
                                        </p:tgtEl>
                                        <p:attrNameLst>
                                          <p:attrName>ppt_w</p:attrName>
                                        </p:attrNameLst>
                                      </p:cBhvr>
                                      <p:tavLst>
                                        <p:tav tm="0">
                                          <p:val>
                                            <p:strVal val="#ppt_w*0.70"/>
                                          </p:val>
                                        </p:tav>
                                        <p:tav tm="100000">
                                          <p:val>
                                            <p:strVal val="#ppt_w"/>
                                          </p:val>
                                        </p:tav>
                                      </p:tavLst>
                                    </p:anim>
                                    <p:anim calcmode="lin" valueType="num">
                                      <p:cBhvr>
                                        <p:cTn id="8" dur="1000" fill="hold"/>
                                        <p:tgtEl>
                                          <p:spTgt spid="2055"/>
                                        </p:tgtEl>
                                        <p:attrNameLst>
                                          <p:attrName>ppt_h</p:attrName>
                                        </p:attrNameLst>
                                      </p:cBhvr>
                                      <p:tavLst>
                                        <p:tav tm="0">
                                          <p:val>
                                            <p:strVal val="#ppt_h"/>
                                          </p:val>
                                        </p:tav>
                                        <p:tav tm="100000">
                                          <p:val>
                                            <p:strVal val="#ppt_h"/>
                                          </p:val>
                                        </p:tav>
                                      </p:tavLst>
                                    </p:anim>
                                    <p:animEffect transition="in" filter="fade">
                                      <p:cBhvr>
                                        <p:cTn id="9" dur="1000"/>
                                        <p:tgtEl>
                                          <p:spTgt spid="2055"/>
                                        </p:tgtEl>
                                      </p:cBhvr>
                                    </p:animEffect>
                                  </p:childTnLst>
                                </p:cTn>
                              </p:par>
                            </p:childTnLst>
                          </p:cTn>
                        </p:par>
                        <p:par>
                          <p:cTn id="10" fill="hold">
                            <p:stCondLst>
                              <p:cond delay="1000"/>
                            </p:stCondLst>
                            <p:childTnLst>
                              <p:par>
                                <p:cTn id="11" presetID="55" presetClass="entr" presetSubtype="0" fill="hold" grpId="0" nodeType="afterEffect">
                                  <p:stCondLst>
                                    <p:cond delay="300"/>
                                  </p:stCondLst>
                                  <p:childTnLst>
                                    <p:set>
                                      <p:cBhvr>
                                        <p:cTn id="12" dur="1" fill="hold">
                                          <p:stCondLst>
                                            <p:cond delay="0"/>
                                          </p:stCondLst>
                                        </p:cTn>
                                        <p:tgtEl>
                                          <p:spTgt spid="2056"/>
                                        </p:tgtEl>
                                        <p:attrNameLst>
                                          <p:attrName>style.visibility</p:attrName>
                                        </p:attrNameLst>
                                      </p:cBhvr>
                                      <p:to>
                                        <p:strVal val="visible"/>
                                      </p:to>
                                    </p:set>
                                    <p:anim calcmode="lin" valueType="num">
                                      <p:cBhvr>
                                        <p:cTn id="13" dur="1000" fill="hold"/>
                                        <p:tgtEl>
                                          <p:spTgt spid="2056"/>
                                        </p:tgtEl>
                                        <p:attrNameLst>
                                          <p:attrName>ppt_w</p:attrName>
                                        </p:attrNameLst>
                                      </p:cBhvr>
                                      <p:tavLst>
                                        <p:tav tm="0">
                                          <p:val>
                                            <p:strVal val="#ppt_w*0.70"/>
                                          </p:val>
                                        </p:tav>
                                        <p:tav tm="100000">
                                          <p:val>
                                            <p:strVal val="#ppt_w"/>
                                          </p:val>
                                        </p:tav>
                                      </p:tavLst>
                                    </p:anim>
                                    <p:anim calcmode="lin" valueType="num">
                                      <p:cBhvr>
                                        <p:cTn id="14" dur="1000" fill="hold"/>
                                        <p:tgtEl>
                                          <p:spTgt spid="2056"/>
                                        </p:tgtEl>
                                        <p:attrNameLst>
                                          <p:attrName>ppt_h</p:attrName>
                                        </p:attrNameLst>
                                      </p:cBhvr>
                                      <p:tavLst>
                                        <p:tav tm="0">
                                          <p:val>
                                            <p:strVal val="#ppt_h"/>
                                          </p:val>
                                        </p:tav>
                                        <p:tav tm="100000">
                                          <p:val>
                                            <p:strVal val="#ppt_h"/>
                                          </p:val>
                                        </p:tav>
                                      </p:tavLst>
                                    </p:anim>
                                    <p:animEffect transition="in" filter="fade">
                                      <p:cBhvr>
                                        <p:cTn id="15" dur="10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P spid="205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0" y="1616075"/>
            <a:ext cx="9143999" cy="4401205"/>
          </a:xfrm>
          <a:prstGeom prst="rect">
            <a:avLst/>
          </a:prstGeom>
          <a:solidFill>
            <a:srgbClr val="CC99FF"/>
          </a:solidFill>
          <a:ln w="38100">
            <a:solidFill>
              <a:srgbClr val="333399"/>
            </a:solidFill>
            <a:miter lim="800000"/>
            <a:headEnd/>
            <a:tailEnd/>
          </a:ln>
          <a:effectLst/>
        </p:spPr>
        <p:txBody>
          <a:bodyPr wrap="square" anchor="ctr">
            <a:spAutoFit/>
          </a:bodyPr>
          <a:lstStyle/>
          <a:p>
            <a:pPr algn="just"/>
            <a:r>
              <a:rPr lang="it-IT" sz="2800" b="1" dirty="0" err="1">
                <a:latin typeface="Times New Roman" pitchFamily="18" charset="0"/>
              </a:rPr>
              <a:t>Suet</a:t>
            </a:r>
            <a:r>
              <a:rPr lang="it-IT" sz="2800" b="1" dirty="0">
                <a:latin typeface="Times New Roman" pitchFamily="18" charset="0"/>
              </a:rPr>
              <a:t>. </a:t>
            </a:r>
            <a:r>
              <a:rPr lang="it-IT" sz="2800" b="1" i="1" dirty="0" err="1">
                <a:latin typeface="Times New Roman" pitchFamily="18" charset="0"/>
              </a:rPr>
              <a:t>Aug</a:t>
            </a:r>
            <a:r>
              <a:rPr lang="it-IT" sz="2800" b="1" dirty="0">
                <a:latin typeface="Times New Roman" pitchFamily="18" charset="0"/>
              </a:rPr>
              <a:t>., 47</a:t>
            </a:r>
            <a:r>
              <a:rPr lang="it-IT" sz="2800" b="1" i="1" dirty="0">
                <a:latin typeface="Times New Roman" pitchFamily="18" charset="0"/>
              </a:rPr>
              <a:t>: </a:t>
            </a:r>
            <a:r>
              <a:rPr lang="it-IT" sz="2800" b="1" i="1" dirty="0" err="1">
                <a:latin typeface="Times New Roman" pitchFamily="18" charset="0"/>
              </a:rPr>
              <a:t>Provincias</a:t>
            </a:r>
            <a:r>
              <a:rPr lang="it-IT" sz="2800" b="1" i="1" dirty="0">
                <a:latin typeface="Times New Roman" pitchFamily="18" charset="0"/>
              </a:rPr>
              <a:t> </a:t>
            </a:r>
            <a:r>
              <a:rPr lang="it-IT" sz="2800" b="1" i="1" dirty="0" err="1">
                <a:latin typeface="Times New Roman" pitchFamily="18" charset="0"/>
              </a:rPr>
              <a:t>validiores</a:t>
            </a:r>
            <a:r>
              <a:rPr lang="it-IT" sz="2800" b="1" i="1" dirty="0">
                <a:latin typeface="Times New Roman" pitchFamily="18" charset="0"/>
              </a:rPr>
              <a:t> </a:t>
            </a:r>
            <a:r>
              <a:rPr lang="it-IT" sz="2800" b="1" i="1" dirty="0" err="1">
                <a:latin typeface="Times New Roman" pitchFamily="18" charset="0"/>
              </a:rPr>
              <a:t>et</a:t>
            </a:r>
            <a:r>
              <a:rPr lang="it-IT" sz="2800" b="1" i="1" dirty="0">
                <a:latin typeface="Times New Roman" pitchFamily="18" charset="0"/>
              </a:rPr>
              <a:t> </a:t>
            </a:r>
            <a:r>
              <a:rPr lang="it-IT" sz="2800" b="1" i="1" dirty="0" err="1">
                <a:latin typeface="Times New Roman" pitchFamily="18" charset="0"/>
              </a:rPr>
              <a:t>quas</a:t>
            </a:r>
            <a:r>
              <a:rPr lang="it-IT" sz="2800" b="1" i="1" dirty="0">
                <a:latin typeface="Times New Roman" pitchFamily="18" charset="0"/>
              </a:rPr>
              <a:t> </a:t>
            </a:r>
            <a:r>
              <a:rPr lang="it-IT" sz="2800" b="1" i="1" dirty="0" err="1">
                <a:latin typeface="Times New Roman" pitchFamily="18" charset="0"/>
              </a:rPr>
              <a:t>annuis</a:t>
            </a:r>
            <a:r>
              <a:rPr lang="it-IT" sz="2800" b="1" i="1" dirty="0">
                <a:latin typeface="Times New Roman" pitchFamily="18" charset="0"/>
              </a:rPr>
              <a:t> </a:t>
            </a:r>
            <a:r>
              <a:rPr lang="it-IT" sz="2800" b="1" i="1" dirty="0" err="1">
                <a:latin typeface="Times New Roman" pitchFamily="18" charset="0"/>
              </a:rPr>
              <a:t>magistratuum</a:t>
            </a:r>
            <a:r>
              <a:rPr lang="it-IT" sz="2800" b="1" i="1" dirty="0">
                <a:latin typeface="Times New Roman" pitchFamily="18" charset="0"/>
              </a:rPr>
              <a:t> </a:t>
            </a:r>
            <a:r>
              <a:rPr lang="it-IT" sz="2800" b="1" i="1" dirty="0" err="1">
                <a:latin typeface="Times New Roman" pitchFamily="18" charset="0"/>
              </a:rPr>
              <a:t>imperiis</a:t>
            </a:r>
            <a:r>
              <a:rPr lang="it-IT" sz="2800" b="1" i="1" dirty="0">
                <a:latin typeface="Times New Roman" pitchFamily="18" charset="0"/>
              </a:rPr>
              <a:t> regi </a:t>
            </a:r>
            <a:r>
              <a:rPr lang="it-IT" sz="2800" b="1" i="1" dirty="0" err="1">
                <a:latin typeface="Times New Roman" pitchFamily="18" charset="0"/>
              </a:rPr>
              <a:t>nec</a:t>
            </a:r>
            <a:r>
              <a:rPr lang="it-IT" sz="2800" b="1" i="1" dirty="0">
                <a:latin typeface="Times New Roman" pitchFamily="18" charset="0"/>
              </a:rPr>
              <a:t> facile </a:t>
            </a:r>
            <a:r>
              <a:rPr lang="it-IT" sz="2800" b="1" i="1" dirty="0" err="1">
                <a:latin typeface="Times New Roman" pitchFamily="18" charset="0"/>
              </a:rPr>
              <a:t>nec</a:t>
            </a:r>
            <a:r>
              <a:rPr lang="it-IT" sz="2800" b="1" i="1" dirty="0">
                <a:latin typeface="Times New Roman" pitchFamily="18" charset="0"/>
              </a:rPr>
              <a:t> </a:t>
            </a:r>
            <a:r>
              <a:rPr lang="it-IT" sz="2800" b="1" i="1" dirty="0" err="1">
                <a:latin typeface="Times New Roman" pitchFamily="18" charset="0"/>
              </a:rPr>
              <a:t>tutum</a:t>
            </a:r>
            <a:r>
              <a:rPr lang="it-IT" sz="2800" b="1" i="1" dirty="0">
                <a:latin typeface="Times New Roman" pitchFamily="18" charset="0"/>
              </a:rPr>
              <a:t> </a:t>
            </a:r>
            <a:r>
              <a:rPr lang="it-IT" sz="2800" b="1" i="1" dirty="0" err="1">
                <a:latin typeface="Times New Roman" pitchFamily="18" charset="0"/>
              </a:rPr>
              <a:t>erat</a:t>
            </a:r>
            <a:r>
              <a:rPr lang="it-IT" sz="2800" b="1" i="1" dirty="0">
                <a:latin typeface="Times New Roman" pitchFamily="18" charset="0"/>
              </a:rPr>
              <a:t>, </a:t>
            </a:r>
            <a:r>
              <a:rPr lang="it-IT" sz="2800" b="1" i="1" dirty="0" err="1">
                <a:latin typeface="Times New Roman" pitchFamily="18" charset="0"/>
              </a:rPr>
              <a:t>ipse</a:t>
            </a:r>
            <a:r>
              <a:rPr lang="it-IT" sz="2800" b="1" i="1" dirty="0">
                <a:latin typeface="Times New Roman" pitchFamily="18" charset="0"/>
              </a:rPr>
              <a:t> </a:t>
            </a:r>
            <a:r>
              <a:rPr lang="it-IT" sz="2800" b="1" i="1" dirty="0" err="1">
                <a:latin typeface="Times New Roman" pitchFamily="18" charset="0"/>
              </a:rPr>
              <a:t>suscepit</a:t>
            </a:r>
            <a:r>
              <a:rPr lang="it-IT" sz="2800" b="1" i="1" dirty="0">
                <a:latin typeface="Times New Roman" pitchFamily="18" charset="0"/>
              </a:rPr>
              <a:t>, </a:t>
            </a:r>
            <a:r>
              <a:rPr lang="it-IT" sz="2800" b="1" i="1" dirty="0" err="1">
                <a:latin typeface="Times New Roman" pitchFamily="18" charset="0"/>
              </a:rPr>
              <a:t>ceteras</a:t>
            </a:r>
            <a:r>
              <a:rPr lang="it-IT" sz="2800" b="1" i="1" dirty="0">
                <a:latin typeface="Times New Roman" pitchFamily="18" charset="0"/>
              </a:rPr>
              <a:t> </a:t>
            </a:r>
            <a:r>
              <a:rPr lang="it-IT" sz="2800" b="1" i="1" dirty="0" err="1">
                <a:latin typeface="Times New Roman" pitchFamily="18" charset="0"/>
              </a:rPr>
              <a:t>proconsulibus</a:t>
            </a:r>
            <a:r>
              <a:rPr lang="it-IT" sz="2800" b="1" i="1" dirty="0">
                <a:latin typeface="Times New Roman" pitchFamily="18" charset="0"/>
              </a:rPr>
              <a:t> sortito </a:t>
            </a:r>
            <a:r>
              <a:rPr lang="it-IT" sz="2800" b="1" i="1" dirty="0" err="1">
                <a:latin typeface="Times New Roman" pitchFamily="18" charset="0"/>
              </a:rPr>
              <a:t>permisit</a:t>
            </a:r>
            <a:r>
              <a:rPr lang="it-IT" sz="2800" b="1" i="1" dirty="0">
                <a:latin typeface="Times New Roman" pitchFamily="18" charset="0"/>
              </a:rPr>
              <a:t>; </a:t>
            </a:r>
            <a:r>
              <a:rPr lang="it-IT" sz="2800" b="1" i="1" dirty="0" err="1">
                <a:latin typeface="Times New Roman" pitchFamily="18" charset="0"/>
              </a:rPr>
              <a:t>et</a:t>
            </a:r>
            <a:r>
              <a:rPr lang="it-IT" sz="2800" b="1" i="1" dirty="0">
                <a:latin typeface="Times New Roman" pitchFamily="18" charset="0"/>
              </a:rPr>
              <a:t> </a:t>
            </a:r>
            <a:r>
              <a:rPr lang="it-IT" sz="2800" b="1" i="1" dirty="0" err="1">
                <a:latin typeface="Times New Roman" pitchFamily="18" charset="0"/>
              </a:rPr>
              <a:t>tamen</a:t>
            </a:r>
            <a:r>
              <a:rPr lang="it-IT" sz="2800" b="1" i="1" dirty="0">
                <a:latin typeface="Times New Roman" pitchFamily="18" charset="0"/>
              </a:rPr>
              <a:t> </a:t>
            </a:r>
            <a:r>
              <a:rPr lang="it-IT" sz="2800" b="1" i="1" dirty="0" err="1">
                <a:latin typeface="Times New Roman" pitchFamily="18" charset="0"/>
              </a:rPr>
              <a:t>nonnullas</a:t>
            </a:r>
            <a:r>
              <a:rPr lang="it-IT" sz="2800" b="1" i="1" dirty="0">
                <a:latin typeface="Times New Roman" pitchFamily="18" charset="0"/>
              </a:rPr>
              <a:t> </a:t>
            </a:r>
            <a:r>
              <a:rPr lang="it-IT" sz="2800" b="1" i="1" dirty="0" err="1">
                <a:latin typeface="Times New Roman" pitchFamily="18" charset="0"/>
              </a:rPr>
              <a:t>commutavit</a:t>
            </a:r>
            <a:r>
              <a:rPr lang="it-IT" sz="2800" b="1" i="1" dirty="0">
                <a:latin typeface="Times New Roman" pitchFamily="18" charset="0"/>
              </a:rPr>
              <a:t> interdum </a:t>
            </a:r>
            <a:r>
              <a:rPr lang="it-IT" sz="2800" b="1" i="1" dirty="0" err="1">
                <a:latin typeface="Times New Roman" pitchFamily="18" charset="0"/>
              </a:rPr>
              <a:t>atque</a:t>
            </a:r>
            <a:r>
              <a:rPr lang="it-IT" sz="2800" b="1" i="1" dirty="0">
                <a:latin typeface="Times New Roman" pitchFamily="18" charset="0"/>
              </a:rPr>
              <a:t> ex </a:t>
            </a:r>
            <a:r>
              <a:rPr lang="it-IT" sz="2800" b="1" i="1" dirty="0" err="1">
                <a:latin typeface="Times New Roman" pitchFamily="18" charset="0"/>
              </a:rPr>
              <a:t>utroque</a:t>
            </a:r>
            <a:r>
              <a:rPr lang="it-IT" sz="2800" b="1" i="1" dirty="0">
                <a:latin typeface="Times New Roman" pitchFamily="18" charset="0"/>
              </a:rPr>
              <a:t> genere </a:t>
            </a:r>
            <a:r>
              <a:rPr lang="it-IT" sz="2800" b="1" i="1" dirty="0" err="1">
                <a:latin typeface="Times New Roman" pitchFamily="18" charset="0"/>
              </a:rPr>
              <a:t>plerasque</a:t>
            </a:r>
            <a:r>
              <a:rPr lang="it-IT" sz="2800" b="1" i="1" dirty="0">
                <a:latin typeface="Times New Roman" pitchFamily="18" charset="0"/>
              </a:rPr>
              <a:t> </a:t>
            </a:r>
            <a:r>
              <a:rPr lang="it-IT" sz="2800" b="1" i="1" dirty="0" err="1">
                <a:latin typeface="Times New Roman" pitchFamily="18" charset="0"/>
              </a:rPr>
              <a:t>saepius</a:t>
            </a:r>
            <a:r>
              <a:rPr lang="it-IT" sz="2800" b="1" i="1" dirty="0">
                <a:latin typeface="Times New Roman" pitchFamily="18" charset="0"/>
              </a:rPr>
              <a:t> </a:t>
            </a:r>
            <a:r>
              <a:rPr lang="it-IT" sz="2800" b="1" i="1" dirty="0" err="1">
                <a:latin typeface="Times New Roman" pitchFamily="18" charset="0"/>
              </a:rPr>
              <a:t>adiit</a:t>
            </a:r>
            <a:r>
              <a:rPr lang="it-IT" sz="2800" b="1" i="1" dirty="0">
                <a:latin typeface="Times New Roman" pitchFamily="18" charset="0"/>
              </a:rPr>
              <a:t>.</a:t>
            </a:r>
            <a:r>
              <a:rPr lang="it-IT" sz="2800" dirty="0">
                <a:latin typeface="Times New Roman" pitchFamily="18" charset="0"/>
              </a:rPr>
              <a:t> </a:t>
            </a:r>
          </a:p>
          <a:p>
            <a:pPr algn="just"/>
            <a:r>
              <a:rPr lang="it-IT" sz="2800" dirty="0">
                <a:latin typeface="Times New Roman" pitchFamily="18" charset="0"/>
              </a:rPr>
              <a:t>     “</a:t>
            </a:r>
            <a:r>
              <a:rPr lang="it-IT" sz="2800" b="1" dirty="0">
                <a:latin typeface="Times New Roman" pitchFamily="18" charset="0"/>
              </a:rPr>
              <a:t>Egli stesso assunse il governo delle province più potenti, che non era né facile né prudente  far governare da magistrati annuali, le altre le affidò a proconsoli estratti a sorte; tuttavia di alcune cambiò la categoria e visitò molto spesso la maggior parte di entrambe”.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0" y="0"/>
            <a:ext cx="9143999" cy="6124754"/>
          </a:xfrm>
          <a:prstGeom prst="rect">
            <a:avLst/>
          </a:prstGeom>
          <a:solidFill>
            <a:srgbClr val="FF5050"/>
          </a:solidFill>
          <a:ln w="38100">
            <a:solidFill>
              <a:srgbClr val="000000"/>
            </a:solidFill>
            <a:miter lim="800000"/>
            <a:headEnd/>
            <a:tailEnd/>
          </a:ln>
          <a:effectLst/>
        </p:spPr>
        <p:txBody>
          <a:bodyPr wrap="square">
            <a:spAutoFit/>
          </a:bodyPr>
          <a:lstStyle/>
          <a:p>
            <a:pPr algn="just"/>
            <a:r>
              <a:rPr lang="it-IT" sz="2800" b="1" dirty="0">
                <a:latin typeface="Times New Roman" pitchFamily="18" charset="0"/>
              </a:rPr>
              <a:t>Cass. Dio, 53, 12, 2-3: “quindi [Augusto] restituì al  &lt; Senato &gt; quelle più deboli, in quanto pacificate e libere da guerre in atto, mentre tenne per sé quelle più forti, poiché erano più insicure e precarie o perché avevano dei nemici che premevano sui confini ed erano in grado di organizzare autonomamente qualche seria rivolta; a parole </a:t>
            </a:r>
            <a:r>
              <a:rPr lang="it-IT" sz="2800" b="1" u="sng" dirty="0">
                <a:latin typeface="Times New Roman" pitchFamily="18" charset="0"/>
              </a:rPr>
              <a:t>la sua intenzione  era quella di fare in modo che il Senato  ottenesse il vantaggio  di gestire senza rischi la parte migliore  dell’impero e di addossarsi lui stesso le difficoltà e i pericoli</a:t>
            </a:r>
            <a:r>
              <a:rPr lang="it-IT" sz="2800" b="1" dirty="0">
                <a:latin typeface="Times New Roman" pitchFamily="18" charset="0"/>
              </a:rPr>
              <a:t>, </a:t>
            </a:r>
            <a:r>
              <a:rPr lang="it-IT" sz="2800" b="1" u="sng" dirty="0">
                <a:latin typeface="Times New Roman" pitchFamily="18" charset="0"/>
              </a:rPr>
              <a:t>ma, di fatto, il suo obiettivo era quello di utilizzare questo pretesto affinché i senatori non avessero la disponibilità delle armi e, quindi di muovere guerra, in modo tale da avere lui solo delle legioni e mantenere dei soldati”.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0" y="1008063"/>
            <a:ext cx="9144000" cy="4524315"/>
          </a:xfrm>
          <a:prstGeom prst="rect">
            <a:avLst/>
          </a:prstGeom>
          <a:solidFill>
            <a:srgbClr val="FFFF99"/>
          </a:solidFill>
          <a:ln w="38100">
            <a:solidFill>
              <a:srgbClr val="333300"/>
            </a:solidFill>
            <a:miter lim="800000"/>
            <a:headEnd/>
            <a:tailEnd/>
          </a:ln>
          <a:effectLst/>
        </p:spPr>
        <p:txBody>
          <a:bodyPr wrap="square">
            <a:spAutoFit/>
          </a:bodyPr>
          <a:lstStyle/>
          <a:p>
            <a:pPr algn="just"/>
            <a:r>
              <a:rPr lang="it-IT" sz="2400" b="1" dirty="0" err="1"/>
              <a:t>Gaius</a:t>
            </a:r>
            <a:r>
              <a:rPr lang="it-IT" sz="2400" b="1" dirty="0"/>
              <a:t>, </a:t>
            </a:r>
            <a:r>
              <a:rPr lang="it-IT" sz="2400" b="1" i="1" dirty="0" err="1"/>
              <a:t>Inst</a:t>
            </a:r>
            <a:r>
              <a:rPr lang="it-IT" sz="2400" b="1" dirty="0"/>
              <a:t>. 2, 21:</a:t>
            </a:r>
            <a:r>
              <a:rPr lang="it-IT" sz="2400" dirty="0"/>
              <a:t> </a:t>
            </a:r>
            <a:r>
              <a:rPr lang="it-IT" sz="2400" b="1" i="1" dirty="0"/>
              <a:t>In </a:t>
            </a:r>
            <a:r>
              <a:rPr lang="it-IT" sz="2400" b="1" i="1" dirty="0" err="1"/>
              <a:t>eadem</a:t>
            </a:r>
            <a:r>
              <a:rPr lang="it-IT" sz="2400" b="1" i="1" dirty="0"/>
              <a:t> causa </a:t>
            </a:r>
            <a:r>
              <a:rPr lang="it-IT" sz="2400" b="1" i="1" dirty="0" err="1"/>
              <a:t>sunt</a:t>
            </a:r>
            <a:r>
              <a:rPr lang="it-IT" sz="2400" b="1" i="1" dirty="0"/>
              <a:t> </a:t>
            </a:r>
            <a:r>
              <a:rPr lang="it-IT" sz="2400" b="1" i="1" dirty="0" err="1"/>
              <a:t>provincialia</a:t>
            </a:r>
            <a:r>
              <a:rPr lang="it-IT" sz="2400" b="1" i="1" dirty="0"/>
              <a:t> </a:t>
            </a:r>
            <a:r>
              <a:rPr lang="it-IT" sz="2400" b="1" i="1" dirty="0" err="1"/>
              <a:t>praedia</a:t>
            </a:r>
            <a:r>
              <a:rPr lang="it-IT" sz="2400" b="1" i="1" dirty="0"/>
              <a:t>, quorum </a:t>
            </a:r>
            <a:r>
              <a:rPr lang="it-IT" sz="2400" b="1" i="1" dirty="0" err="1"/>
              <a:t>alia</a:t>
            </a:r>
            <a:r>
              <a:rPr lang="it-IT" sz="2400" b="1" i="1" dirty="0"/>
              <a:t> </a:t>
            </a:r>
            <a:r>
              <a:rPr lang="it-IT" sz="2400" b="1" i="1" dirty="0" err="1"/>
              <a:t>stipendiaria</a:t>
            </a:r>
            <a:r>
              <a:rPr lang="it-IT" sz="2400" b="1" i="1" dirty="0"/>
              <a:t>  </a:t>
            </a:r>
            <a:r>
              <a:rPr lang="it-IT" sz="2400" b="1" i="1" dirty="0" err="1"/>
              <a:t>alia</a:t>
            </a:r>
            <a:r>
              <a:rPr lang="it-IT" sz="2400" b="1" i="1" dirty="0"/>
              <a:t> tributaria </a:t>
            </a:r>
            <a:r>
              <a:rPr lang="it-IT" sz="2400" b="1" i="1" dirty="0" err="1"/>
              <a:t>vocamus</a:t>
            </a:r>
            <a:r>
              <a:rPr lang="it-IT" sz="2400" b="1" i="1" dirty="0"/>
              <a:t>. </a:t>
            </a:r>
            <a:r>
              <a:rPr lang="it-IT" sz="2400" b="1" i="1" dirty="0" err="1"/>
              <a:t>Stipendiaria</a:t>
            </a:r>
            <a:r>
              <a:rPr lang="it-IT" sz="2400" b="1" i="1" dirty="0"/>
              <a:t> </a:t>
            </a:r>
            <a:r>
              <a:rPr lang="it-IT" sz="2400" b="1" i="1" dirty="0" err="1"/>
              <a:t>sunt</a:t>
            </a:r>
            <a:r>
              <a:rPr lang="it-IT" sz="2400" b="1" i="1" dirty="0"/>
              <a:t> </a:t>
            </a:r>
            <a:r>
              <a:rPr lang="it-IT" sz="2400" b="1" i="1" dirty="0" err="1"/>
              <a:t>ea</a:t>
            </a:r>
            <a:r>
              <a:rPr lang="it-IT" sz="2400" b="1" i="1" dirty="0"/>
              <a:t>, </a:t>
            </a:r>
            <a:r>
              <a:rPr lang="it-IT" sz="2400" b="1" i="1" dirty="0" err="1"/>
              <a:t>quae</a:t>
            </a:r>
            <a:r>
              <a:rPr lang="it-IT" sz="2400" b="1" i="1" dirty="0"/>
              <a:t>  in </a:t>
            </a:r>
            <a:r>
              <a:rPr lang="it-IT" sz="2400" b="1" i="1" dirty="0" err="1"/>
              <a:t>his</a:t>
            </a:r>
            <a:r>
              <a:rPr lang="it-IT" sz="2400" b="1" i="1" dirty="0"/>
              <a:t> </a:t>
            </a:r>
            <a:r>
              <a:rPr lang="it-IT" sz="2400" b="1" i="1" dirty="0" err="1"/>
              <a:t>provinciis</a:t>
            </a:r>
            <a:r>
              <a:rPr lang="it-IT" sz="2400" b="1" i="1" dirty="0"/>
              <a:t> </a:t>
            </a:r>
            <a:r>
              <a:rPr lang="it-IT" sz="2400" b="1" i="1" dirty="0" err="1"/>
              <a:t>sunt</a:t>
            </a:r>
            <a:r>
              <a:rPr lang="it-IT" sz="2400" b="1" i="1" dirty="0"/>
              <a:t>, </a:t>
            </a:r>
            <a:r>
              <a:rPr lang="it-IT" sz="2400" b="1" i="1" dirty="0" err="1"/>
              <a:t>quae</a:t>
            </a:r>
            <a:r>
              <a:rPr lang="it-IT" sz="2400" b="1" i="1" dirty="0"/>
              <a:t> </a:t>
            </a:r>
            <a:r>
              <a:rPr lang="it-IT" sz="2400" b="1" i="1" dirty="0" err="1"/>
              <a:t>propriae</a:t>
            </a:r>
            <a:r>
              <a:rPr lang="it-IT" sz="2400" b="1" i="1" dirty="0"/>
              <a:t>  </a:t>
            </a:r>
            <a:r>
              <a:rPr lang="it-IT" sz="2400" b="1" i="1" dirty="0" err="1"/>
              <a:t>populi</a:t>
            </a:r>
            <a:r>
              <a:rPr lang="it-IT" sz="2400" b="1" i="1" dirty="0"/>
              <a:t> Romani esse </a:t>
            </a:r>
            <a:r>
              <a:rPr lang="it-IT" sz="2400" b="1" i="1" dirty="0" err="1"/>
              <a:t>intelleguntur</a:t>
            </a:r>
            <a:r>
              <a:rPr lang="it-IT" sz="2400" b="1" i="1" dirty="0"/>
              <a:t>; tributaria </a:t>
            </a:r>
            <a:r>
              <a:rPr lang="it-IT" sz="2400" b="1" i="1" dirty="0" err="1"/>
              <a:t>sunt</a:t>
            </a:r>
            <a:r>
              <a:rPr lang="it-IT" sz="2400" b="1" i="1" dirty="0"/>
              <a:t> </a:t>
            </a:r>
            <a:r>
              <a:rPr lang="it-IT" sz="2400" b="1" i="1" dirty="0" err="1"/>
              <a:t>ea</a:t>
            </a:r>
            <a:r>
              <a:rPr lang="it-IT" sz="2400" b="1" i="1" dirty="0"/>
              <a:t>, </a:t>
            </a:r>
            <a:r>
              <a:rPr lang="it-IT" sz="2400" b="1" i="1" dirty="0" err="1"/>
              <a:t>quae</a:t>
            </a:r>
            <a:r>
              <a:rPr lang="it-IT" sz="2400" b="1" i="1" dirty="0"/>
              <a:t> in </a:t>
            </a:r>
            <a:r>
              <a:rPr lang="it-IT" sz="2400" b="1" i="1" dirty="0" err="1"/>
              <a:t>his</a:t>
            </a:r>
            <a:r>
              <a:rPr lang="it-IT" sz="2400" b="1" i="1" dirty="0"/>
              <a:t> </a:t>
            </a:r>
            <a:r>
              <a:rPr lang="it-IT" sz="2400" b="1" i="1" dirty="0" err="1"/>
              <a:t>provinciis</a:t>
            </a:r>
            <a:r>
              <a:rPr lang="it-IT" sz="2400" b="1" i="1" dirty="0"/>
              <a:t> </a:t>
            </a:r>
            <a:r>
              <a:rPr lang="it-IT" sz="2400" b="1" i="1" dirty="0" err="1"/>
              <a:t>sunt</a:t>
            </a:r>
            <a:r>
              <a:rPr lang="it-IT" sz="2400" b="1" i="1" dirty="0"/>
              <a:t>, </a:t>
            </a:r>
            <a:r>
              <a:rPr lang="it-IT" sz="2400" b="1" i="1" dirty="0" err="1"/>
              <a:t>quae</a:t>
            </a:r>
            <a:r>
              <a:rPr lang="it-IT" sz="2400" b="1" i="1" dirty="0"/>
              <a:t> </a:t>
            </a:r>
            <a:r>
              <a:rPr lang="it-IT" sz="2400" b="1" i="1" dirty="0" err="1"/>
              <a:t>propriae</a:t>
            </a:r>
            <a:r>
              <a:rPr lang="it-IT" sz="2400" b="1" i="1" dirty="0"/>
              <a:t> </a:t>
            </a:r>
            <a:r>
              <a:rPr lang="it-IT" sz="2400" b="1" i="1" dirty="0" err="1"/>
              <a:t>Caesaris</a:t>
            </a:r>
            <a:r>
              <a:rPr lang="it-IT" sz="2400" b="1" i="1" dirty="0"/>
              <a:t> esse </a:t>
            </a:r>
            <a:r>
              <a:rPr lang="it-IT" sz="2400" b="1" i="1" dirty="0" err="1"/>
              <a:t>creduntur</a:t>
            </a:r>
            <a:r>
              <a:rPr lang="it-IT" sz="2400" b="1" i="1" dirty="0"/>
              <a:t>.</a:t>
            </a:r>
          </a:p>
          <a:p>
            <a:pPr algn="just"/>
            <a:endParaRPr lang="it-IT" sz="2400" b="1" i="1" dirty="0"/>
          </a:p>
          <a:p>
            <a:pPr algn="just"/>
            <a:r>
              <a:rPr lang="it-IT" sz="2400" b="1" i="1" dirty="0"/>
              <a:t>      </a:t>
            </a:r>
            <a:r>
              <a:rPr lang="it-IT" sz="2400" b="1" dirty="0"/>
              <a:t>Nella medesima condizione giuridica sono i </a:t>
            </a:r>
            <a:r>
              <a:rPr lang="it-IT" sz="2400" b="1" i="1" dirty="0" err="1"/>
              <a:t>praedia</a:t>
            </a:r>
            <a:r>
              <a:rPr lang="it-IT" sz="2400" b="1" dirty="0"/>
              <a:t> provinciali, che definiamo </a:t>
            </a:r>
            <a:r>
              <a:rPr lang="it-IT" sz="2400" b="1" i="1" dirty="0" err="1"/>
              <a:t>stipendiaria</a:t>
            </a:r>
            <a:r>
              <a:rPr lang="it-IT" sz="2400" b="1" dirty="0"/>
              <a:t> o </a:t>
            </a:r>
            <a:r>
              <a:rPr lang="it-IT" sz="2400" b="1" i="1" dirty="0"/>
              <a:t>tributaria</a:t>
            </a:r>
            <a:r>
              <a:rPr lang="it-IT" sz="2400" b="1" dirty="0"/>
              <a:t>. I </a:t>
            </a:r>
            <a:r>
              <a:rPr lang="it-IT" sz="2400" b="1" i="1" dirty="0" err="1"/>
              <a:t>praedia</a:t>
            </a:r>
            <a:r>
              <a:rPr lang="it-IT" sz="2400" b="1" i="1" dirty="0"/>
              <a:t> </a:t>
            </a:r>
            <a:r>
              <a:rPr lang="it-IT" sz="2400" b="1" i="1" dirty="0" err="1"/>
              <a:t>stipendiaria</a:t>
            </a:r>
            <a:r>
              <a:rPr lang="it-IT" sz="2400" b="1" dirty="0"/>
              <a:t> sono quelli che si trovano in quelle province che si intendono appartenere al popolo romano; i </a:t>
            </a:r>
            <a:r>
              <a:rPr lang="it-IT" sz="2400" b="1" i="1" dirty="0" err="1"/>
              <a:t>praedia</a:t>
            </a:r>
            <a:r>
              <a:rPr lang="it-IT" sz="2400" b="1" i="1" dirty="0"/>
              <a:t> tributaria</a:t>
            </a:r>
            <a:r>
              <a:rPr lang="it-IT" sz="2400" b="1" dirty="0"/>
              <a:t> sono quelli che si trovano in quelle province che si ritengono appartenere al Cesare.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979613" y="404813"/>
            <a:ext cx="4452937" cy="739775"/>
          </a:xfrm>
          <a:prstGeom prst="rect">
            <a:avLst/>
          </a:prstGeom>
          <a:solidFill>
            <a:srgbClr val="99CCFF"/>
          </a:solidFill>
          <a:ln w="38100">
            <a:solidFill>
              <a:srgbClr val="000080"/>
            </a:solidFill>
            <a:miter lim="800000"/>
            <a:headEnd/>
            <a:tailEnd/>
          </a:ln>
          <a:effectLst/>
        </p:spPr>
        <p:txBody>
          <a:bodyPr wrap="none">
            <a:spAutoFit/>
          </a:bodyPr>
          <a:lstStyle/>
          <a:p>
            <a:r>
              <a:rPr lang="it-IT" sz="4000" b="1" i="1">
                <a:solidFill>
                  <a:srgbClr val="FF3300"/>
                </a:solidFill>
              </a:rPr>
              <a:t>Provinciae populi</a:t>
            </a:r>
          </a:p>
        </p:txBody>
      </p:sp>
      <p:sp>
        <p:nvSpPr>
          <p:cNvPr id="4099" name="Text Box 3"/>
          <p:cNvSpPr txBox="1">
            <a:spLocks noChangeArrowheads="1"/>
          </p:cNvSpPr>
          <p:nvPr/>
        </p:nvSpPr>
        <p:spPr bwMode="auto">
          <a:xfrm>
            <a:off x="0" y="1741488"/>
            <a:ext cx="1922321" cy="523220"/>
          </a:xfrm>
          <a:prstGeom prst="rect">
            <a:avLst/>
          </a:prstGeom>
          <a:solidFill>
            <a:srgbClr val="CC99FF"/>
          </a:solidFill>
          <a:ln w="38100">
            <a:solidFill>
              <a:srgbClr val="333399"/>
            </a:solidFill>
            <a:miter lim="800000"/>
            <a:headEnd/>
            <a:tailEnd/>
          </a:ln>
          <a:effectLst/>
        </p:spPr>
        <p:txBody>
          <a:bodyPr wrap="none">
            <a:spAutoFit/>
          </a:bodyPr>
          <a:lstStyle/>
          <a:p>
            <a:r>
              <a:rPr lang="it-IT" sz="2800" b="1" i="1" dirty="0" err="1"/>
              <a:t>proconsul</a:t>
            </a:r>
            <a:endParaRPr lang="it-IT" sz="2800" b="1" i="1" dirty="0"/>
          </a:p>
        </p:txBody>
      </p:sp>
      <p:sp>
        <p:nvSpPr>
          <p:cNvPr id="4100" name="Text Box 4"/>
          <p:cNvSpPr txBox="1">
            <a:spLocks noChangeArrowheads="1"/>
          </p:cNvSpPr>
          <p:nvPr/>
        </p:nvSpPr>
        <p:spPr bwMode="auto">
          <a:xfrm>
            <a:off x="2608263" y="1617663"/>
            <a:ext cx="184150" cy="762000"/>
          </a:xfrm>
          <a:prstGeom prst="rect">
            <a:avLst/>
          </a:prstGeom>
          <a:noFill/>
          <a:ln w="9525">
            <a:noFill/>
            <a:miter lim="800000"/>
            <a:headEnd/>
            <a:tailEnd/>
          </a:ln>
          <a:effectLst/>
        </p:spPr>
        <p:txBody>
          <a:bodyPr wrap="none">
            <a:spAutoFit/>
          </a:bodyPr>
          <a:lstStyle/>
          <a:p>
            <a:endParaRPr lang="en-US" sz="4400">
              <a:cs typeface="Arial" charset="0"/>
            </a:endParaRPr>
          </a:p>
        </p:txBody>
      </p:sp>
      <p:sp>
        <p:nvSpPr>
          <p:cNvPr id="4101" name="Rectangle 5"/>
          <p:cNvSpPr>
            <a:spLocks noChangeArrowheads="1"/>
          </p:cNvSpPr>
          <p:nvPr/>
        </p:nvSpPr>
        <p:spPr bwMode="auto">
          <a:xfrm>
            <a:off x="2039938" y="1568450"/>
            <a:ext cx="371475" cy="762000"/>
          </a:xfrm>
          <a:prstGeom prst="rect">
            <a:avLst/>
          </a:prstGeom>
          <a:solidFill>
            <a:srgbClr val="FFC000"/>
          </a:solidFill>
          <a:ln w="9525">
            <a:solidFill>
              <a:srgbClr val="FFFF00"/>
            </a:solidFill>
            <a:miter lim="800000"/>
            <a:headEnd/>
            <a:tailEnd/>
          </a:ln>
          <a:effectLst/>
        </p:spPr>
        <p:txBody>
          <a:bodyPr wrap="none">
            <a:spAutoFit/>
          </a:bodyPr>
          <a:lstStyle/>
          <a:p>
            <a:r>
              <a:rPr lang="en-US" sz="4400" dirty="0"/>
              <a:t>{</a:t>
            </a:r>
          </a:p>
        </p:txBody>
      </p:sp>
      <p:sp>
        <p:nvSpPr>
          <p:cNvPr id="4102" name="Text Box 6"/>
          <p:cNvSpPr txBox="1">
            <a:spLocks noChangeArrowheads="1"/>
          </p:cNvSpPr>
          <p:nvPr/>
        </p:nvSpPr>
        <p:spPr bwMode="auto">
          <a:xfrm>
            <a:off x="2538413" y="1420813"/>
            <a:ext cx="1633538" cy="1200329"/>
          </a:xfrm>
          <a:prstGeom prst="rect">
            <a:avLst/>
          </a:prstGeom>
          <a:solidFill>
            <a:srgbClr val="CC99FF"/>
          </a:solidFill>
          <a:ln w="25400">
            <a:solidFill>
              <a:srgbClr val="333399"/>
            </a:solidFill>
            <a:miter lim="800000"/>
            <a:headEnd/>
            <a:tailEnd/>
          </a:ln>
          <a:effectLst/>
        </p:spPr>
        <p:txBody>
          <a:bodyPr wrap="square">
            <a:spAutoFit/>
          </a:bodyPr>
          <a:lstStyle/>
          <a:p>
            <a:r>
              <a:rPr lang="it-IT" sz="2400" b="1" dirty="0"/>
              <a:t>consolare</a:t>
            </a:r>
          </a:p>
          <a:p>
            <a:endParaRPr lang="it-IT" sz="2400" b="1" dirty="0"/>
          </a:p>
          <a:p>
            <a:r>
              <a:rPr lang="it-IT" sz="2400" b="1" dirty="0"/>
              <a:t>pretorio</a:t>
            </a:r>
            <a:endParaRPr lang="it-IT" b="1" dirty="0"/>
          </a:p>
        </p:txBody>
      </p:sp>
      <p:sp>
        <p:nvSpPr>
          <p:cNvPr id="4104" name="Text Box 8"/>
          <p:cNvSpPr txBox="1">
            <a:spLocks noChangeArrowheads="1"/>
          </p:cNvSpPr>
          <p:nvPr/>
        </p:nvSpPr>
        <p:spPr bwMode="auto">
          <a:xfrm>
            <a:off x="777875" y="3448050"/>
            <a:ext cx="1565275" cy="832585"/>
          </a:xfrm>
          <a:prstGeom prst="rect">
            <a:avLst/>
          </a:prstGeom>
          <a:solidFill>
            <a:srgbClr val="FFFF99"/>
          </a:solidFill>
          <a:ln w="38100">
            <a:solidFill>
              <a:srgbClr val="333300"/>
            </a:solidFill>
            <a:miter lim="800000"/>
            <a:headEnd/>
            <a:tailEnd/>
          </a:ln>
          <a:effectLst/>
        </p:spPr>
        <p:txBody>
          <a:bodyPr wrap="square">
            <a:spAutoFit/>
          </a:bodyPr>
          <a:lstStyle/>
          <a:p>
            <a:r>
              <a:rPr lang="it-IT" sz="2400" b="1" i="1" dirty="0"/>
              <a:t>legati</a:t>
            </a:r>
            <a:r>
              <a:rPr lang="it-IT" sz="2400" dirty="0"/>
              <a:t> </a:t>
            </a:r>
            <a:r>
              <a:rPr lang="it-IT" sz="2400" b="1" i="1" dirty="0"/>
              <a:t>pro </a:t>
            </a:r>
            <a:r>
              <a:rPr lang="it-IT" sz="2400" b="1" i="1" dirty="0" err="1"/>
              <a:t>praetore</a:t>
            </a:r>
            <a:endParaRPr lang="it-IT" sz="2400" b="1" i="1" dirty="0"/>
          </a:p>
        </p:txBody>
      </p:sp>
      <p:sp>
        <p:nvSpPr>
          <p:cNvPr id="4106" name="Text Box 10"/>
          <p:cNvSpPr txBox="1">
            <a:spLocks noChangeArrowheads="1"/>
          </p:cNvSpPr>
          <p:nvPr/>
        </p:nvSpPr>
        <p:spPr bwMode="auto">
          <a:xfrm>
            <a:off x="0" y="4951413"/>
            <a:ext cx="1704313" cy="523220"/>
          </a:xfrm>
          <a:prstGeom prst="rect">
            <a:avLst/>
          </a:prstGeom>
          <a:solidFill>
            <a:srgbClr val="FFCC99"/>
          </a:solidFill>
          <a:ln w="38100">
            <a:solidFill>
              <a:srgbClr val="993300"/>
            </a:solidFill>
            <a:miter lim="800000"/>
            <a:headEnd/>
            <a:tailEnd/>
          </a:ln>
          <a:effectLst/>
        </p:spPr>
        <p:txBody>
          <a:bodyPr wrap="none">
            <a:spAutoFit/>
          </a:bodyPr>
          <a:lstStyle/>
          <a:p>
            <a:r>
              <a:rPr lang="it-IT" sz="2800" b="1" i="1" dirty="0" err="1"/>
              <a:t>quaestor</a:t>
            </a:r>
            <a:endParaRPr lang="it-IT" sz="2800" b="1" i="1" dirty="0"/>
          </a:p>
        </p:txBody>
      </p:sp>
      <p:sp>
        <p:nvSpPr>
          <p:cNvPr id="4107" name="Text Box 11"/>
          <p:cNvSpPr txBox="1">
            <a:spLocks noChangeArrowheads="1"/>
          </p:cNvSpPr>
          <p:nvPr/>
        </p:nvSpPr>
        <p:spPr bwMode="auto">
          <a:xfrm>
            <a:off x="0" y="6116638"/>
            <a:ext cx="2257349" cy="584775"/>
          </a:xfrm>
          <a:prstGeom prst="rect">
            <a:avLst/>
          </a:prstGeom>
          <a:solidFill>
            <a:srgbClr val="CCFFCC"/>
          </a:solidFill>
          <a:ln w="38100">
            <a:solidFill>
              <a:srgbClr val="003300"/>
            </a:solidFill>
            <a:miter lim="800000"/>
            <a:headEnd/>
            <a:tailEnd/>
          </a:ln>
          <a:effectLst/>
        </p:spPr>
        <p:txBody>
          <a:bodyPr wrap="none">
            <a:spAutoFit/>
          </a:bodyPr>
          <a:lstStyle/>
          <a:p>
            <a:r>
              <a:rPr lang="it-IT" sz="3200" b="1" i="1" dirty="0" err="1"/>
              <a:t>procurator</a:t>
            </a:r>
            <a:endParaRPr lang="it-IT" sz="3200" b="1" i="1" dirty="0"/>
          </a:p>
        </p:txBody>
      </p:sp>
      <p:sp>
        <p:nvSpPr>
          <p:cNvPr id="4108" name="Text Box 12"/>
          <p:cNvSpPr txBox="1">
            <a:spLocks noChangeArrowheads="1"/>
          </p:cNvSpPr>
          <p:nvPr/>
        </p:nvSpPr>
        <p:spPr bwMode="auto">
          <a:xfrm>
            <a:off x="2838449" y="3141662"/>
            <a:ext cx="6305551" cy="1569660"/>
          </a:xfrm>
          <a:prstGeom prst="rect">
            <a:avLst/>
          </a:prstGeom>
          <a:solidFill>
            <a:srgbClr val="FFFF99"/>
          </a:solidFill>
          <a:ln w="25400">
            <a:solidFill>
              <a:srgbClr val="808000"/>
            </a:solidFill>
            <a:miter lim="800000"/>
            <a:headEnd/>
            <a:tailEnd/>
          </a:ln>
          <a:effectLst/>
        </p:spPr>
        <p:txBody>
          <a:bodyPr wrap="square">
            <a:spAutoFit/>
          </a:bodyPr>
          <a:lstStyle/>
          <a:p>
            <a:pPr algn="just"/>
            <a:r>
              <a:rPr lang="it-IT" sz="2400" b="1" dirty="0"/>
              <a:t>in numero di  1 o 3, sono dotati di </a:t>
            </a:r>
            <a:r>
              <a:rPr lang="it-IT" sz="2400" b="1" i="1" dirty="0" err="1"/>
              <a:t>imperium</a:t>
            </a:r>
            <a:r>
              <a:rPr lang="it-IT" sz="2400" b="1" dirty="0"/>
              <a:t>; possono sostituire il </a:t>
            </a:r>
            <a:r>
              <a:rPr lang="it-IT" sz="2400" b="1" i="1" dirty="0" err="1"/>
              <a:t>proconsul</a:t>
            </a:r>
            <a:r>
              <a:rPr lang="it-IT" sz="2400" b="1" i="1" dirty="0"/>
              <a:t>,</a:t>
            </a:r>
            <a:r>
              <a:rPr lang="it-IT" sz="2400" b="1" dirty="0"/>
              <a:t> in particolare nelle sue funzioni giurisdizionali.</a:t>
            </a:r>
          </a:p>
        </p:txBody>
      </p:sp>
      <p:sp>
        <p:nvSpPr>
          <p:cNvPr id="4110" name="Text Box 14"/>
          <p:cNvSpPr txBox="1">
            <a:spLocks noChangeArrowheads="1"/>
          </p:cNvSpPr>
          <p:nvPr/>
        </p:nvSpPr>
        <p:spPr bwMode="auto">
          <a:xfrm>
            <a:off x="2571750" y="4805363"/>
            <a:ext cx="6572250" cy="1107996"/>
          </a:xfrm>
          <a:prstGeom prst="rect">
            <a:avLst/>
          </a:prstGeom>
          <a:solidFill>
            <a:srgbClr val="FFCC99"/>
          </a:solidFill>
          <a:ln w="25400">
            <a:solidFill>
              <a:srgbClr val="FF6600"/>
            </a:solidFill>
            <a:miter lim="800000"/>
            <a:headEnd/>
            <a:tailEnd/>
          </a:ln>
          <a:effectLst/>
        </p:spPr>
        <p:txBody>
          <a:bodyPr wrap="square">
            <a:spAutoFit/>
          </a:bodyPr>
          <a:lstStyle/>
          <a:p>
            <a:pPr algn="just"/>
            <a:r>
              <a:rPr lang="it-IT" sz="2200" b="1" dirty="0"/>
              <a:t>dotato di  </a:t>
            </a:r>
            <a:r>
              <a:rPr lang="it-IT" sz="2200" b="1" i="1" dirty="0" err="1"/>
              <a:t>imperium</a:t>
            </a:r>
            <a:r>
              <a:rPr lang="it-IT" sz="2200" b="1" dirty="0"/>
              <a:t>; sovrintende alla organizzazione finanziaria e, in particolare, alla esazione fiscale</a:t>
            </a:r>
            <a:r>
              <a:rPr lang="it-IT" b="1" dirty="0"/>
              <a:t>.</a:t>
            </a:r>
          </a:p>
        </p:txBody>
      </p:sp>
      <p:sp>
        <p:nvSpPr>
          <p:cNvPr id="4111" name="Line 15"/>
          <p:cNvSpPr>
            <a:spLocks noChangeShapeType="1"/>
          </p:cNvSpPr>
          <p:nvPr/>
        </p:nvSpPr>
        <p:spPr bwMode="auto">
          <a:xfrm>
            <a:off x="1870074" y="5227637"/>
            <a:ext cx="568326" cy="45719"/>
          </a:xfrm>
          <a:prstGeom prst="line">
            <a:avLst/>
          </a:prstGeom>
          <a:noFill/>
          <a:ln w="57150">
            <a:solidFill>
              <a:srgbClr val="FF3300"/>
            </a:solidFill>
            <a:round/>
            <a:headEnd/>
            <a:tailEnd type="triangle" w="med" len="med"/>
          </a:ln>
          <a:effectLst/>
        </p:spPr>
        <p:txBody>
          <a:bodyPr/>
          <a:lstStyle/>
          <a:p>
            <a:endParaRPr lang="it-IT"/>
          </a:p>
        </p:txBody>
      </p:sp>
      <p:sp>
        <p:nvSpPr>
          <p:cNvPr id="4112" name="Text Box 16"/>
          <p:cNvSpPr txBox="1">
            <a:spLocks noChangeArrowheads="1"/>
          </p:cNvSpPr>
          <p:nvPr/>
        </p:nvSpPr>
        <p:spPr bwMode="auto">
          <a:xfrm>
            <a:off x="2743200" y="6119336"/>
            <a:ext cx="6400800" cy="738664"/>
          </a:xfrm>
          <a:prstGeom prst="rect">
            <a:avLst/>
          </a:prstGeom>
          <a:solidFill>
            <a:srgbClr val="CCFFCC"/>
          </a:solidFill>
          <a:ln w="25400">
            <a:solidFill>
              <a:srgbClr val="008000"/>
            </a:solidFill>
            <a:miter lim="800000"/>
            <a:headEnd/>
            <a:tailEnd/>
          </a:ln>
          <a:effectLst/>
        </p:spPr>
        <p:txBody>
          <a:bodyPr wrap="square">
            <a:spAutoFit/>
          </a:bodyPr>
          <a:lstStyle/>
          <a:p>
            <a:pPr algn="just"/>
            <a:r>
              <a:rPr lang="it-IT" sz="2100" b="1" dirty="0"/>
              <a:t>agli inizi è un liberto imperiale; gestisce le proprietà dell’imperatore presenti nella provincia</a:t>
            </a:r>
          </a:p>
        </p:txBody>
      </p:sp>
      <p:sp>
        <p:nvSpPr>
          <p:cNvPr id="4114" name="Text Box 18"/>
          <p:cNvSpPr txBox="1">
            <a:spLocks noChangeArrowheads="1"/>
          </p:cNvSpPr>
          <p:nvPr/>
        </p:nvSpPr>
        <p:spPr bwMode="auto">
          <a:xfrm>
            <a:off x="5059363" y="1554163"/>
            <a:ext cx="4084637" cy="830997"/>
          </a:xfrm>
          <a:prstGeom prst="rect">
            <a:avLst/>
          </a:prstGeom>
          <a:solidFill>
            <a:srgbClr val="CC99FF"/>
          </a:solidFill>
          <a:ln w="25400">
            <a:solidFill>
              <a:srgbClr val="333399"/>
            </a:solidFill>
            <a:miter lim="800000"/>
            <a:headEnd/>
            <a:tailEnd/>
          </a:ln>
          <a:effectLst/>
        </p:spPr>
        <p:txBody>
          <a:bodyPr wrap="square">
            <a:spAutoFit/>
          </a:bodyPr>
          <a:lstStyle/>
          <a:p>
            <a:r>
              <a:rPr lang="it-IT" sz="2400" b="1" dirty="0"/>
              <a:t>è eletto per sorteggio; dura in carica 1anno</a:t>
            </a:r>
          </a:p>
        </p:txBody>
      </p:sp>
      <p:sp>
        <p:nvSpPr>
          <p:cNvPr id="20" name="Line 15"/>
          <p:cNvSpPr>
            <a:spLocks noChangeShapeType="1"/>
          </p:cNvSpPr>
          <p:nvPr/>
        </p:nvSpPr>
        <p:spPr bwMode="auto">
          <a:xfrm>
            <a:off x="266700" y="2343150"/>
            <a:ext cx="152400" cy="2190750"/>
          </a:xfrm>
          <a:prstGeom prst="line">
            <a:avLst/>
          </a:prstGeom>
          <a:noFill/>
          <a:ln w="57150">
            <a:solidFill>
              <a:srgbClr val="FF3300"/>
            </a:solidFill>
            <a:round/>
            <a:headEnd/>
            <a:tailEnd type="triangle" w="med" len="med"/>
          </a:ln>
          <a:effectLst/>
        </p:spPr>
        <p:txBody>
          <a:bodyPr/>
          <a:lstStyle/>
          <a:p>
            <a:endParaRPr lang="it-IT"/>
          </a:p>
        </p:txBody>
      </p:sp>
      <p:sp>
        <p:nvSpPr>
          <p:cNvPr id="21" name="Freccia a destra 20"/>
          <p:cNvSpPr/>
          <p:nvPr/>
        </p:nvSpPr>
        <p:spPr>
          <a:xfrm>
            <a:off x="2209800" y="6191250"/>
            <a:ext cx="514350" cy="40005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Freccia a destra 21"/>
          <p:cNvSpPr/>
          <p:nvPr/>
        </p:nvSpPr>
        <p:spPr>
          <a:xfrm>
            <a:off x="2362200" y="3695700"/>
            <a:ext cx="514350" cy="40005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Freccia a destra 23"/>
          <p:cNvSpPr/>
          <p:nvPr/>
        </p:nvSpPr>
        <p:spPr>
          <a:xfrm rot="5400000">
            <a:off x="933450" y="2628900"/>
            <a:ext cx="914400" cy="4191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Freccia a destra 24"/>
          <p:cNvSpPr/>
          <p:nvPr/>
        </p:nvSpPr>
        <p:spPr>
          <a:xfrm>
            <a:off x="4248150" y="1752600"/>
            <a:ext cx="781050" cy="361950"/>
          </a:xfrm>
          <a:prstGeom prst="rightArrow">
            <a:avLst/>
          </a:prstGeom>
          <a:solidFill>
            <a:srgbClr val="FF66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strips(downRight)">
                                      <p:cBhvr>
                                        <p:cTn id="7" dur="500"/>
                                        <p:tgtEl>
                                          <p:spTgt spid="4099"/>
                                        </p:tgtEl>
                                      </p:cBhvr>
                                    </p:animEffect>
                                  </p:childTnLst>
                                </p:cTn>
                              </p:par>
                            </p:childTnLst>
                          </p:cTn>
                        </p:par>
                        <p:par>
                          <p:cTn id="8" fill="hold">
                            <p:stCondLst>
                              <p:cond delay="500"/>
                            </p:stCondLst>
                            <p:childTnLst>
                              <p:par>
                                <p:cTn id="9" presetID="18" presetClass="entr" presetSubtype="12" fill="hold" grpId="0" nodeType="afterEffect">
                                  <p:stCondLst>
                                    <p:cond delay="500"/>
                                  </p:stCondLst>
                                  <p:childTnLst>
                                    <p:set>
                                      <p:cBhvr>
                                        <p:cTn id="10" dur="1" fill="hold">
                                          <p:stCondLst>
                                            <p:cond delay="0"/>
                                          </p:stCondLst>
                                        </p:cTn>
                                        <p:tgtEl>
                                          <p:spTgt spid="4101"/>
                                        </p:tgtEl>
                                        <p:attrNameLst>
                                          <p:attrName>style.visibility</p:attrName>
                                        </p:attrNameLst>
                                      </p:cBhvr>
                                      <p:to>
                                        <p:strVal val="visible"/>
                                      </p:to>
                                    </p:set>
                                    <p:animEffect transition="in" filter="strips(downLeft)">
                                      <p:cBhvr>
                                        <p:cTn id="11" dur="500"/>
                                        <p:tgtEl>
                                          <p:spTgt spid="4101"/>
                                        </p:tgtEl>
                                      </p:cBhvr>
                                    </p:animEffect>
                                  </p:childTnLst>
                                </p:cTn>
                              </p:par>
                            </p:childTnLst>
                          </p:cTn>
                        </p:par>
                        <p:par>
                          <p:cTn id="12" fill="hold">
                            <p:stCondLst>
                              <p:cond delay="1500"/>
                            </p:stCondLst>
                            <p:childTnLst>
                              <p:par>
                                <p:cTn id="13" presetID="18" presetClass="entr" presetSubtype="6" fill="hold" grpId="0" nodeType="afterEffect">
                                  <p:stCondLst>
                                    <p:cond delay="500"/>
                                  </p:stCondLst>
                                  <p:childTnLst>
                                    <p:set>
                                      <p:cBhvr>
                                        <p:cTn id="14" dur="1" fill="hold">
                                          <p:stCondLst>
                                            <p:cond delay="0"/>
                                          </p:stCondLst>
                                        </p:cTn>
                                        <p:tgtEl>
                                          <p:spTgt spid="4102">
                                            <p:bg/>
                                          </p:spTgt>
                                        </p:tgtEl>
                                        <p:attrNameLst>
                                          <p:attrName>style.visibility</p:attrName>
                                        </p:attrNameLst>
                                      </p:cBhvr>
                                      <p:to>
                                        <p:strVal val="visible"/>
                                      </p:to>
                                    </p:set>
                                    <p:animEffect transition="in" filter="strips(downRight)">
                                      <p:cBhvr>
                                        <p:cTn id="15" dur="500"/>
                                        <p:tgtEl>
                                          <p:spTgt spid="4102">
                                            <p:bg/>
                                          </p:spTgt>
                                        </p:tgtEl>
                                      </p:cBhvr>
                                    </p:animEffect>
                                  </p:childTnLst>
                                </p:cTn>
                              </p:par>
                            </p:childTnLst>
                          </p:cTn>
                        </p:par>
                        <p:par>
                          <p:cTn id="16" fill="hold">
                            <p:stCondLst>
                              <p:cond delay="2500"/>
                            </p:stCondLst>
                            <p:childTnLst>
                              <p:par>
                                <p:cTn id="17" presetID="18" presetClass="entr" presetSubtype="6" fill="hold" nodeType="afterEffect">
                                  <p:stCondLst>
                                    <p:cond delay="100"/>
                                  </p:stCondLst>
                                  <p:childTnLst>
                                    <p:set>
                                      <p:cBhvr>
                                        <p:cTn id="18" dur="1" fill="hold">
                                          <p:stCondLst>
                                            <p:cond delay="0"/>
                                          </p:stCondLst>
                                        </p:cTn>
                                        <p:tgtEl>
                                          <p:spTgt spid="4102">
                                            <p:txEl>
                                              <p:pRg st="0" end="0"/>
                                            </p:txEl>
                                          </p:spTgt>
                                        </p:tgtEl>
                                        <p:attrNameLst>
                                          <p:attrName>style.visibility</p:attrName>
                                        </p:attrNameLst>
                                      </p:cBhvr>
                                      <p:to>
                                        <p:strVal val="visible"/>
                                      </p:to>
                                    </p:set>
                                    <p:animEffect transition="in" filter="strips(downRight)">
                                      <p:cBhvr>
                                        <p:cTn id="19" dur="500"/>
                                        <p:tgtEl>
                                          <p:spTgt spid="4102">
                                            <p:txEl>
                                              <p:pRg st="0" end="0"/>
                                            </p:txEl>
                                          </p:spTgt>
                                        </p:tgtEl>
                                      </p:cBhvr>
                                    </p:animEffect>
                                  </p:childTnLst>
                                </p:cTn>
                              </p:par>
                            </p:childTnLst>
                          </p:cTn>
                        </p:par>
                        <p:par>
                          <p:cTn id="20" fill="hold">
                            <p:stCondLst>
                              <p:cond delay="3100"/>
                            </p:stCondLst>
                            <p:childTnLst>
                              <p:par>
                                <p:cTn id="21" presetID="18" presetClass="entr" presetSubtype="6" fill="hold" nodeType="afterEffect">
                                  <p:stCondLst>
                                    <p:cond delay="100"/>
                                  </p:stCondLst>
                                  <p:childTnLst>
                                    <p:set>
                                      <p:cBhvr>
                                        <p:cTn id="22" dur="1" fill="hold">
                                          <p:stCondLst>
                                            <p:cond delay="0"/>
                                          </p:stCondLst>
                                        </p:cTn>
                                        <p:tgtEl>
                                          <p:spTgt spid="4102">
                                            <p:txEl>
                                              <p:pRg st="2" end="2"/>
                                            </p:txEl>
                                          </p:spTgt>
                                        </p:tgtEl>
                                        <p:attrNameLst>
                                          <p:attrName>style.visibility</p:attrName>
                                        </p:attrNameLst>
                                      </p:cBhvr>
                                      <p:to>
                                        <p:strVal val="visible"/>
                                      </p:to>
                                    </p:set>
                                    <p:animEffect transition="in" filter="strips(downRight)">
                                      <p:cBhvr>
                                        <p:cTn id="23" dur="500"/>
                                        <p:tgtEl>
                                          <p:spTgt spid="4102">
                                            <p:txEl>
                                              <p:pRg st="2" end="2"/>
                                            </p:txEl>
                                          </p:spTgt>
                                        </p:tgtEl>
                                      </p:cBhvr>
                                    </p:animEffect>
                                  </p:childTnLst>
                                </p:cTn>
                              </p:par>
                            </p:childTnLst>
                          </p:cTn>
                        </p:par>
                        <p:par>
                          <p:cTn id="24" fill="hold">
                            <p:stCondLst>
                              <p:cond delay="3700"/>
                            </p:stCondLst>
                            <p:childTnLst>
                              <p:par>
                                <p:cTn id="25" presetID="18" presetClass="entr" presetSubtype="6" fill="hold" grpId="0" nodeType="afterEffect">
                                  <p:stCondLst>
                                    <p:cond delay="100"/>
                                  </p:stCondLst>
                                  <p:childTnLst>
                                    <p:set>
                                      <p:cBhvr>
                                        <p:cTn id="26" dur="1" fill="hold">
                                          <p:stCondLst>
                                            <p:cond delay="0"/>
                                          </p:stCondLst>
                                        </p:cTn>
                                        <p:tgtEl>
                                          <p:spTgt spid="4114"/>
                                        </p:tgtEl>
                                        <p:attrNameLst>
                                          <p:attrName>style.visibility</p:attrName>
                                        </p:attrNameLst>
                                      </p:cBhvr>
                                      <p:to>
                                        <p:strVal val="visible"/>
                                      </p:to>
                                    </p:set>
                                    <p:animEffect transition="in" filter="strips(downRight)">
                                      <p:cBhvr>
                                        <p:cTn id="27" dur="500"/>
                                        <p:tgtEl>
                                          <p:spTgt spid="4114"/>
                                        </p:tgtEl>
                                      </p:cBhvr>
                                    </p:animEffect>
                                  </p:childTnLst>
                                </p:cTn>
                              </p:par>
                            </p:childTnLst>
                          </p:cTn>
                        </p:par>
                        <p:par>
                          <p:cTn id="28" fill="hold">
                            <p:stCondLst>
                              <p:cond delay="4300"/>
                            </p:stCondLst>
                            <p:childTnLst>
                              <p:par>
                                <p:cTn id="29" presetID="18" presetClass="entr" presetSubtype="6" fill="hold" grpId="0" nodeType="afterEffect">
                                  <p:stCondLst>
                                    <p:cond delay="200"/>
                                  </p:stCondLst>
                                  <p:childTnLst>
                                    <p:set>
                                      <p:cBhvr>
                                        <p:cTn id="30" dur="1" fill="hold">
                                          <p:stCondLst>
                                            <p:cond delay="0"/>
                                          </p:stCondLst>
                                        </p:cTn>
                                        <p:tgtEl>
                                          <p:spTgt spid="4104"/>
                                        </p:tgtEl>
                                        <p:attrNameLst>
                                          <p:attrName>style.visibility</p:attrName>
                                        </p:attrNameLst>
                                      </p:cBhvr>
                                      <p:to>
                                        <p:strVal val="visible"/>
                                      </p:to>
                                    </p:set>
                                    <p:animEffect transition="in" filter="strips(downRight)">
                                      <p:cBhvr>
                                        <p:cTn id="31" dur="500"/>
                                        <p:tgtEl>
                                          <p:spTgt spid="4104"/>
                                        </p:tgtEl>
                                      </p:cBhvr>
                                    </p:animEffect>
                                  </p:childTnLst>
                                </p:cTn>
                              </p:par>
                            </p:childTnLst>
                          </p:cTn>
                        </p:par>
                        <p:par>
                          <p:cTn id="32" fill="hold">
                            <p:stCondLst>
                              <p:cond delay="5000"/>
                            </p:stCondLst>
                            <p:childTnLst>
                              <p:par>
                                <p:cTn id="33" presetID="18" presetClass="entr" presetSubtype="6" fill="hold" grpId="0" nodeType="afterEffect">
                                  <p:stCondLst>
                                    <p:cond delay="0"/>
                                  </p:stCondLst>
                                  <p:childTnLst>
                                    <p:set>
                                      <p:cBhvr>
                                        <p:cTn id="34" dur="1" fill="hold">
                                          <p:stCondLst>
                                            <p:cond delay="0"/>
                                          </p:stCondLst>
                                        </p:cTn>
                                        <p:tgtEl>
                                          <p:spTgt spid="4108"/>
                                        </p:tgtEl>
                                        <p:attrNameLst>
                                          <p:attrName>style.visibility</p:attrName>
                                        </p:attrNameLst>
                                      </p:cBhvr>
                                      <p:to>
                                        <p:strVal val="visible"/>
                                      </p:to>
                                    </p:set>
                                    <p:animEffect transition="in" filter="strips(downRight)">
                                      <p:cBhvr>
                                        <p:cTn id="35" dur="500"/>
                                        <p:tgtEl>
                                          <p:spTgt spid="4108"/>
                                        </p:tgtEl>
                                      </p:cBhvr>
                                    </p:animEffect>
                                  </p:childTnLst>
                                </p:cTn>
                              </p:par>
                            </p:childTnLst>
                          </p:cTn>
                        </p:par>
                        <p:par>
                          <p:cTn id="36" fill="hold">
                            <p:stCondLst>
                              <p:cond delay="5500"/>
                            </p:stCondLst>
                            <p:childTnLst>
                              <p:par>
                                <p:cTn id="37" presetID="18" presetClass="entr" presetSubtype="6" fill="hold" grpId="0" nodeType="afterEffect">
                                  <p:stCondLst>
                                    <p:cond delay="200"/>
                                  </p:stCondLst>
                                  <p:childTnLst>
                                    <p:set>
                                      <p:cBhvr>
                                        <p:cTn id="38" dur="1" fill="hold">
                                          <p:stCondLst>
                                            <p:cond delay="0"/>
                                          </p:stCondLst>
                                        </p:cTn>
                                        <p:tgtEl>
                                          <p:spTgt spid="4106"/>
                                        </p:tgtEl>
                                        <p:attrNameLst>
                                          <p:attrName>style.visibility</p:attrName>
                                        </p:attrNameLst>
                                      </p:cBhvr>
                                      <p:to>
                                        <p:strVal val="visible"/>
                                      </p:to>
                                    </p:set>
                                    <p:animEffect transition="in" filter="strips(downRight)">
                                      <p:cBhvr>
                                        <p:cTn id="39" dur="500"/>
                                        <p:tgtEl>
                                          <p:spTgt spid="4106"/>
                                        </p:tgtEl>
                                      </p:cBhvr>
                                    </p:animEffect>
                                  </p:childTnLst>
                                </p:cTn>
                              </p:par>
                            </p:childTnLst>
                          </p:cTn>
                        </p:par>
                        <p:par>
                          <p:cTn id="40" fill="hold">
                            <p:stCondLst>
                              <p:cond delay="6200"/>
                            </p:stCondLst>
                            <p:childTnLst>
                              <p:par>
                                <p:cTn id="41" presetID="18" presetClass="entr" presetSubtype="6" fill="hold" grpId="0" nodeType="afterEffect">
                                  <p:stCondLst>
                                    <p:cond delay="100"/>
                                  </p:stCondLst>
                                  <p:childTnLst>
                                    <p:set>
                                      <p:cBhvr>
                                        <p:cTn id="42" dur="1" fill="hold">
                                          <p:stCondLst>
                                            <p:cond delay="0"/>
                                          </p:stCondLst>
                                        </p:cTn>
                                        <p:tgtEl>
                                          <p:spTgt spid="4111"/>
                                        </p:tgtEl>
                                        <p:attrNameLst>
                                          <p:attrName>style.visibility</p:attrName>
                                        </p:attrNameLst>
                                      </p:cBhvr>
                                      <p:to>
                                        <p:strVal val="visible"/>
                                      </p:to>
                                    </p:set>
                                    <p:animEffect transition="in" filter="strips(downRight)">
                                      <p:cBhvr>
                                        <p:cTn id="43" dur="500"/>
                                        <p:tgtEl>
                                          <p:spTgt spid="4111"/>
                                        </p:tgtEl>
                                      </p:cBhvr>
                                    </p:animEffect>
                                  </p:childTnLst>
                                </p:cTn>
                              </p:par>
                            </p:childTnLst>
                          </p:cTn>
                        </p:par>
                        <p:par>
                          <p:cTn id="44" fill="hold">
                            <p:stCondLst>
                              <p:cond delay="6800"/>
                            </p:stCondLst>
                            <p:childTnLst>
                              <p:par>
                                <p:cTn id="45" presetID="18" presetClass="entr" presetSubtype="6" fill="hold" grpId="0" nodeType="afterEffect">
                                  <p:stCondLst>
                                    <p:cond delay="100"/>
                                  </p:stCondLst>
                                  <p:childTnLst>
                                    <p:set>
                                      <p:cBhvr>
                                        <p:cTn id="46" dur="1" fill="hold">
                                          <p:stCondLst>
                                            <p:cond delay="0"/>
                                          </p:stCondLst>
                                        </p:cTn>
                                        <p:tgtEl>
                                          <p:spTgt spid="4110"/>
                                        </p:tgtEl>
                                        <p:attrNameLst>
                                          <p:attrName>style.visibility</p:attrName>
                                        </p:attrNameLst>
                                      </p:cBhvr>
                                      <p:to>
                                        <p:strVal val="visible"/>
                                      </p:to>
                                    </p:set>
                                    <p:animEffect transition="in" filter="strips(downRight)">
                                      <p:cBhvr>
                                        <p:cTn id="47" dur="500"/>
                                        <p:tgtEl>
                                          <p:spTgt spid="4110"/>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4107"/>
                                        </p:tgtEl>
                                        <p:attrNameLst>
                                          <p:attrName>style.visibility</p:attrName>
                                        </p:attrNameLst>
                                      </p:cBhvr>
                                      <p:to>
                                        <p:strVal val="visible"/>
                                      </p:to>
                                    </p:set>
                                    <p:animEffect transition="in" filter="strips(downRight)">
                                      <p:cBhvr>
                                        <p:cTn id="52" dur="500"/>
                                        <p:tgtEl>
                                          <p:spTgt spid="4107"/>
                                        </p:tgtEl>
                                      </p:cBhvr>
                                    </p:animEffect>
                                  </p:childTnLst>
                                </p:cTn>
                              </p:par>
                            </p:childTnLst>
                          </p:cTn>
                        </p:par>
                        <p:par>
                          <p:cTn id="53" fill="hold">
                            <p:stCondLst>
                              <p:cond delay="500"/>
                            </p:stCondLst>
                            <p:childTnLst>
                              <p:par>
                                <p:cTn id="54" presetID="18" presetClass="entr" presetSubtype="6" fill="hold" grpId="0" nodeType="afterEffect">
                                  <p:stCondLst>
                                    <p:cond delay="100"/>
                                  </p:stCondLst>
                                  <p:childTnLst>
                                    <p:set>
                                      <p:cBhvr>
                                        <p:cTn id="55" dur="1" fill="hold">
                                          <p:stCondLst>
                                            <p:cond delay="0"/>
                                          </p:stCondLst>
                                        </p:cTn>
                                        <p:tgtEl>
                                          <p:spTgt spid="4112"/>
                                        </p:tgtEl>
                                        <p:attrNameLst>
                                          <p:attrName>style.visibility</p:attrName>
                                        </p:attrNameLst>
                                      </p:cBhvr>
                                      <p:to>
                                        <p:strVal val="visible"/>
                                      </p:to>
                                    </p:set>
                                    <p:animEffect transition="in" filter="strips(downRight)">
                                      <p:cBhvr>
                                        <p:cTn id="56" dur="500"/>
                                        <p:tgtEl>
                                          <p:spTgt spid="4112"/>
                                        </p:tgtEl>
                                      </p:cBhvr>
                                    </p:animEffect>
                                  </p:childTnLst>
                                </p:cTn>
                              </p:par>
                            </p:childTnLst>
                          </p:cTn>
                        </p:par>
                        <p:par>
                          <p:cTn id="57" fill="hold">
                            <p:stCondLst>
                              <p:cond delay="1100"/>
                            </p:stCondLst>
                            <p:childTnLst>
                              <p:par>
                                <p:cTn id="58" presetID="18" presetClass="entr" presetSubtype="6" fill="hold" grpId="0" nodeType="afterEffect">
                                  <p:stCondLst>
                                    <p:cond delay="100"/>
                                  </p:stCondLst>
                                  <p:childTnLst>
                                    <p:set>
                                      <p:cBhvr>
                                        <p:cTn id="59" dur="1" fill="hold">
                                          <p:stCondLst>
                                            <p:cond delay="0"/>
                                          </p:stCondLst>
                                        </p:cTn>
                                        <p:tgtEl>
                                          <p:spTgt spid="20"/>
                                        </p:tgtEl>
                                        <p:attrNameLst>
                                          <p:attrName>style.visibility</p:attrName>
                                        </p:attrNameLst>
                                      </p:cBhvr>
                                      <p:to>
                                        <p:strVal val="visible"/>
                                      </p:to>
                                    </p:set>
                                    <p:animEffect transition="in" filter="strips(downRight)">
                                      <p:cBhvr>
                                        <p:cTn id="6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animBg="1"/>
      <p:bldP spid="4101" grpId="0" animBg="1"/>
      <p:bldP spid="4102" grpId="0" build="allAtOnce" animBg="1"/>
      <p:bldP spid="4104" grpId="0" animBg="1"/>
      <p:bldP spid="4106" grpId="0" animBg="1"/>
      <p:bldP spid="4107" grpId="0" animBg="1"/>
      <p:bldP spid="4108" grpId="0" animBg="1"/>
      <p:bldP spid="4110" grpId="0" animBg="1"/>
      <p:bldP spid="4111" grpId="0" animBg="1"/>
      <p:bldP spid="4112" grpId="0" animBg="1"/>
      <p:bldP spid="4114"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ChangeArrowheads="1"/>
          </p:cNvSpPr>
          <p:nvPr/>
        </p:nvSpPr>
        <p:spPr bwMode="auto">
          <a:xfrm>
            <a:off x="0" y="0"/>
            <a:ext cx="9144000" cy="5093702"/>
          </a:xfrm>
          <a:prstGeom prst="rect">
            <a:avLst/>
          </a:prstGeom>
          <a:solidFill>
            <a:srgbClr val="CCFFCC"/>
          </a:solidFill>
          <a:ln w="38100">
            <a:solidFill>
              <a:srgbClr val="003300"/>
            </a:solidFill>
            <a:miter lim="800000"/>
            <a:headEnd/>
            <a:tailEnd/>
          </a:ln>
          <a:effectLst/>
        </p:spPr>
        <p:txBody>
          <a:bodyPr wrap="square" anchor="ctr">
            <a:spAutoFit/>
          </a:bodyPr>
          <a:lstStyle/>
          <a:p>
            <a:r>
              <a:rPr lang="it-IT" sz="2500" b="1" dirty="0"/>
              <a:t>CIL IX, 4119  </a:t>
            </a:r>
            <a:br>
              <a:rPr lang="it-IT" sz="2500" b="1" dirty="0"/>
            </a:br>
            <a:r>
              <a:rPr lang="it-IT" sz="2500" b="1" dirty="0"/>
              <a:t>    (da </a:t>
            </a:r>
            <a:r>
              <a:rPr lang="it-IT" sz="2500" b="1" dirty="0" err="1"/>
              <a:t>Nesce</a:t>
            </a:r>
            <a:r>
              <a:rPr lang="it-IT" sz="2500" b="1" dirty="0"/>
              <a:t> / </a:t>
            </a:r>
            <a:r>
              <a:rPr lang="it-IT" sz="2500" b="1" dirty="0" err="1"/>
              <a:t>Aequiculi</a:t>
            </a:r>
            <a:r>
              <a:rPr lang="it-IT" sz="2500" b="1" dirty="0"/>
              <a:t>) </a:t>
            </a:r>
          </a:p>
          <a:p>
            <a:pPr algn="just" eaLnBrk="0" hangingPunct="0"/>
            <a:r>
              <a:rPr lang="it-IT" sz="2500" b="1" dirty="0"/>
              <a:t/>
            </a:r>
            <a:br>
              <a:rPr lang="it-IT" sz="2500" b="1" dirty="0"/>
            </a:br>
            <a:r>
              <a:rPr lang="it-IT" sz="2500" b="1" dirty="0"/>
              <a:t>Sex(</a:t>
            </a:r>
            <a:r>
              <a:rPr lang="it-IT" sz="2500" b="1" dirty="0" err="1"/>
              <a:t>tus</a:t>
            </a:r>
            <a:r>
              <a:rPr lang="it-IT" sz="2500" b="1" dirty="0"/>
              <a:t>) </a:t>
            </a:r>
            <a:r>
              <a:rPr lang="it-IT" sz="2500" b="1" dirty="0" err="1"/>
              <a:t>Tadius</a:t>
            </a:r>
            <a:r>
              <a:rPr lang="it-IT" sz="2500" b="1" dirty="0"/>
              <a:t> Sex(ti) f(</a:t>
            </a:r>
            <a:r>
              <a:rPr lang="it-IT" sz="2500" b="1" dirty="0" err="1"/>
              <a:t>ilius</a:t>
            </a:r>
            <a:r>
              <a:rPr lang="it-IT" sz="2500" b="1" dirty="0"/>
              <a:t>) </a:t>
            </a:r>
            <a:r>
              <a:rPr lang="it-IT" sz="2500" b="1" dirty="0" err="1"/>
              <a:t>Vol</a:t>
            </a:r>
            <a:r>
              <a:rPr lang="it-IT" sz="2500" b="1" dirty="0"/>
              <a:t>(</a:t>
            </a:r>
            <a:r>
              <a:rPr lang="it-IT" sz="2500" b="1" dirty="0" err="1"/>
              <a:t>tinia</a:t>
            </a:r>
            <a:r>
              <a:rPr lang="it-IT" sz="2500" b="1" dirty="0"/>
              <a:t>) </a:t>
            </a:r>
            <a:r>
              <a:rPr lang="it-IT" sz="2500" b="1" dirty="0" err="1"/>
              <a:t>Lusius</a:t>
            </a:r>
            <a:r>
              <a:rPr lang="it-IT" sz="2500" b="1" dirty="0"/>
              <a:t> </a:t>
            </a:r>
            <a:r>
              <a:rPr lang="it-IT" sz="2500" b="1" dirty="0" err="1"/>
              <a:t>Nepos</a:t>
            </a:r>
            <a:r>
              <a:rPr lang="it-IT" sz="2500" b="1" dirty="0"/>
              <a:t> </a:t>
            </a:r>
            <a:r>
              <a:rPr lang="it-IT" sz="2500" b="1" dirty="0" err="1"/>
              <a:t>Paullinus</a:t>
            </a:r>
            <a:r>
              <a:rPr lang="it-IT" sz="2500" b="1" dirty="0"/>
              <a:t> </a:t>
            </a:r>
            <a:r>
              <a:rPr lang="it-IT" sz="2500" b="1" dirty="0">
                <a:solidFill>
                  <a:srgbClr val="008000"/>
                </a:solidFill>
              </a:rPr>
              <a:t>proco(n)s(</a:t>
            </a:r>
            <a:r>
              <a:rPr lang="it-IT" sz="2500" b="1" dirty="0" err="1">
                <a:solidFill>
                  <a:srgbClr val="008000"/>
                </a:solidFill>
              </a:rPr>
              <a:t>ul</a:t>
            </a:r>
            <a:r>
              <a:rPr lang="it-IT" sz="2500" b="1" dirty="0">
                <a:solidFill>
                  <a:srgbClr val="008000"/>
                </a:solidFill>
              </a:rPr>
              <a:t>) </a:t>
            </a:r>
            <a:r>
              <a:rPr lang="it-IT" sz="2500" b="1" dirty="0"/>
              <a:t>/ </a:t>
            </a:r>
            <a:r>
              <a:rPr lang="it-IT" sz="2500" b="1" dirty="0" err="1">
                <a:solidFill>
                  <a:srgbClr val="008000"/>
                </a:solidFill>
              </a:rPr>
              <a:t>sortitus</a:t>
            </a:r>
            <a:r>
              <a:rPr lang="it-IT" sz="2500" b="1" dirty="0">
                <a:solidFill>
                  <a:srgbClr val="008000"/>
                </a:solidFill>
              </a:rPr>
              <a:t> </a:t>
            </a:r>
            <a:r>
              <a:rPr lang="it-IT" sz="2500" b="1" dirty="0" err="1">
                <a:solidFill>
                  <a:srgbClr val="008000"/>
                </a:solidFill>
              </a:rPr>
              <a:t>prov</a:t>
            </a:r>
            <a:r>
              <a:rPr lang="it-IT" sz="2500" b="1" dirty="0">
                <a:solidFill>
                  <a:srgbClr val="008000"/>
                </a:solidFill>
              </a:rPr>
              <a:t>(</a:t>
            </a:r>
            <a:r>
              <a:rPr lang="it-IT" sz="2500" b="1" dirty="0" err="1">
                <a:solidFill>
                  <a:srgbClr val="008000"/>
                </a:solidFill>
              </a:rPr>
              <a:t>inciae</a:t>
            </a:r>
            <a:r>
              <a:rPr lang="it-IT" sz="2500" b="1" dirty="0">
                <a:solidFill>
                  <a:srgbClr val="008000"/>
                </a:solidFill>
              </a:rPr>
              <a:t>) </a:t>
            </a:r>
            <a:r>
              <a:rPr lang="it-IT" sz="2500" b="1" dirty="0" err="1">
                <a:solidFill>
                  <a:srgbClr val="008000"/>
                </a:solidFill>
              </a:rPr>
              <a:t>Cret</a:t>
            </a:r>
            <a:r>
              <a:rPr lang="it-IT" sz="2500" b="1" dirty="0">
                <a:solidFill>
                  <a:srgbClr val="008000"/>
                </a:solidFill>
              </a:rPr>
              <a:t>(</a:t>
            </a:r>
            <a:r>
              <a:rPr lang="it-IT" sz="2500" b="1" dirty="0" err="1">
                <a:solidFill>
                  <a:srgbClr val="008000"/>
                </a:solidFill>
              </a:rPr>
              <a:t>ae</a:t>
            </a:r>
            <a:r>
              <a:rPr lang="it-IT" sz="2500" b="1" dirty="0">
                <a:solidFill>
                  <a:srgbClr val="008000"/>
                </a:solidFill>
              </a:rPr>
              <a:t>) </a:t>
            </a:r>
            <a:r>
              <a:rPr lang="it-IT" sz="2500" b="1" dirty="0" err="1">
                <a:solidFill>
                  <a:srgbClr val="008000"/>
                </a:solidFill>
              </a:rPr>
              <a:t>Cyr</a:t>
            </a:r>
            <a:r>
              <a:rPr lang="it-IT" sz="2500" b="1" dirty="0">
                <a:solidFill>
                  <a:srgbClr val="008000"/>
                </a:solidFill>
              </a:rPr>
              <a:t>(</a:t>
            </a:r>
            <a:r>
              <a:rPr lang="it-IT" sz="2500" b="1" dirty="0" err="1">
                <a:solidFill>
                  <a:srgbClr val="008000"/>
                </a:solidFill>
              </a:rPr>
              <a:t>enarum</a:t>
            </a:r>
            <a:r>
              <a:rPr lang="it-IT" sz="2500" b="1" dirty="0">
                <a:solidFill>
                  <a:srgbClr val="008000"/>
                </a:solidFill>
              </a:rPr>
              <a:t>)</a:t>
            </a:r>
            <a:r>
              <a:rPr lang="it-IT" sz="2500" b="1" dirty="0"/>
              <a:t> </a:t>
            </a:r>
            <a:r>
              <a:rPr lang="it-IT" sz="2500" b="1" dirty="0" err="1">
                <a:solidFill>
                  <a:srgbClr val="008000"/>
                </a:solidFill>
              </a:rPr>
              <a:t>leg</a:t>
            </a:r>
            <a:r>
              <a:rPr lang="it-IT" sz="2500" b="1" dirty="0">
                <a:solidFill>
                  <a:srgbClr val="008000"/>
                </a:solidFill>
              </a:rPr>
              <a:t>(</a:t>
            </a:r>
            <a:r>
              <a:rPr lang="it-IT" sz="2500" b="1" dirty="0" err="1">
                <a:solidFill>
                  <a:srgbClr val="008000"/>
                </a:solidFill>
              </a:rPr>
              <a:t>atus</a:t>
            </a:r>
            <a:r>
              <a:rPr lang="it-IT" sz="2500" b="1" dirty="0">
                <a:solidFill>
                  <a:srgbClr val="008000"/>
                </a:solidFill>
              </a:rPr>
              <a:t>) pro </a:t>
            </a:r>
            <a:r>
              <a:rPr lang="it-IT" sz="2500" b="1" dirty="0" err="1">
                <a:solidFill>
                  <a:srgbClr val="008000"/>
                </a:solidFill>
              </a:rPr>
              <a:t>pr</a:t>
            </a:r>
            <a:r>
              <a:rPr lang="it-IT" sz="2500" b="1" dirty="0">
                <a:solidFill>
                  <a:srgbClr val="008000"/>
                </a:solidFill>
              </a:rPr>
              <a:t>(</a:t>
            </a:r>
            <a:r>
              <a:rPr lang="it-IT" sz="2500" b="1" dirty="0" err="1">
                <a:solidFill>
                  <a:srgbClr val="008000"/>
                </a:solidFill>
              </a:rPr>
              <a:t>aetore</a:t>
            </a:r>
            <a:r>
              <a:rPr lang="it-IT" sz="2500" b="1" dirty="0">
                <a:solidFill>
                  <a:srgbClr val="008000"/>
                </a:solidFill>
              </a:rPr>
              <a:t>) </a:t>
            </a:r>
            <a:r>
              <a:rPr lang="it-IT" sz="2500" b="1" dirty="0" err="1">
                <a:solidFill>
                  <a:srgbClr val="008000"/>
                </a:solidFill>
              </a:rPr>
              <a:t>prov</a:t>
            </a:r>
            <a:r>
              <a:rPr lang="it-IT" sz="2500" b="1" dirty="0">
                <a:solidFill>
                  <a:srgbClr val="008000"/>
                </a:solidFill>
              </a:rPr>
              <a:t>(</a:t>
            </a:r>
            <a:r>
              <a:rPr lang="it-IT" sz="2500" b="1" dirty="0" err="1">
                <a:solidFill>
                  <a:srgbClr val="008000"/>
                </a:solidFill>
              </a:rPr>
              <a:t>inciae</a:t>
            </a:r>
            <a:r>
              <a:rPr lang="it-IT" sz="2500" b="1" dirty="0">
                <a:solidFill>
                  <a:srgbClr val="008000"/>
                </a:solidFill>
              </a:rPr>
              <a:t>) </a:t>
            </a:r>
            <a:r>
              <a:rPr lang="it-IT" sz="2500" b="1" dirty="0" err="1">
                <a:solidFill>
                  <a:srgbClr val="008000"/>
                </a:solidFill>
              </a:rPr>
              <a:t>Afric</a:t>
            </a:r>
            <a:r>
              <a:rPr lang="it-IT" sz="2500" b="1" dirty="0">
                <a:solidFill>
                  <a:srgbClr val="008000"/>
                </a:solidFill>
              </a:rPr>
              <a:t>(</a:t>
            </a:r>
            <a:r>
              <a:rPr lang="it-IT" sz="2500" b="1" dirty="0" err="1">
                <a:solidFill>
                  <a:srgbClr val="008000"/>
                </a:solidFill>
              </a:rPr>
              <a:t>ae</a:t>
            </a:r>
            <a:r>
              <a:rPr lang="it-IT" sz="2500" b="1" dirty="0">
                <a:solidFill>
                  <a:srgbClr val="008000"/>
                </a:solidFill>
              </a:rPr>
              <a:t>)</a:t>
            </a:r>
            <a:r>
              <a:rPr lang="it-IT" sz="2500" b="1" dirty="0"/>
              <a:t> / </a:t>
            </a:r>
            <a:r>
              <a:rPr lang="it-IT" sz="2500" b="1" dirty="0" err="1"/>
              <a:t>praef</a:t>
            </a:r>
            <a:r>
              <a:rPr lang="it-IT" sz="2500" b="1" dirty="0"/>
              <a:t>(</a:t>
            </a:r>
            <a:r>
              <a:rPr lang="it-IT" sz="2500" b="1" dirty="0" err="1"/>
              <a:t>ectus</a:t>
            </a:r>
            <a:r>
              <a:rPr lang="it-IT" sz="2500" b="1" dirty="0"/>
              <a:t>) </a:t>
            </a:r>
            <a:r>
              <a:rPr lang="it-IT" sz="2500" b="1" dirty="0" err="1"/>
              <a:t>fr</a:t>
            </a:r>
            <a:r>
              <a:rPr lang="it-IT" sz="2500" b="1" dirty="0"/>
              <a:t>(</a:t>
            </a:r>
            <a:r>
              <a:rPr lang="it-IT" sz="2500" b="1" dirty="0" err="1"/>
              <a:t>umenti</a:t>
            </a:r>
            <a:r>
              <a:rPr lang="it-IT" sz="2500" b="1" dirty="0"/>
              <a:t>) d(</a:t>
            </a:r>
            <a:r>
              <a:rPr lang="it-IT" sz="2500" b="1" dirty="0" err="1"/>
              <a:t>andi</a:t>
            </a:r>
            <a:r>
              <a:rPr lang="it-IT" sz="2500" b="1" dirty="0"/>
              <a:t>) </a:t>
            </a:r>
            <a:r>
              <a:rPr lang="it-IT" sz="2500" b="1" dirty="0" err="1"/>
              <a:t>leg</a:t>
            </a:r>
            <a:r>
              <a:rPr lang="it-IT" sz="2500" b="1" dirty="0"/>
              <a:t>(</a:t>
            </a:r>
            <a:r>
              <a:rPr lang="it-IT" sz="2500" b="1" dirty="0" err="1"/>
              <a:t>atus</a:t>
            </a:r>
            <a:r>
              <a:rPr lang="it-IT" sz="2500" b="1" dirty="0"/>
              <a:t>) </a:t>
            </a:r>
            <a:r>
              <a:rPr lang="it-IT" sz="2500" b="1" dirty="0" err="1"/>
              <a:t>pr</a:t>
            </a:r>
            <a:r>
              <a:rPr lang="it-IT" sz="2500" b="1" dirty="0"/>
              <a:t>(o) p(</a:t>
            </a:r>
            <a:r>
              <a:rPr lang="it-IT" sz="2500" b="1" dirty="0" err="1"/>
              <a:t>raetore</a:t>
            </a:r>
            <a:r>
              <a:rPr lang="it-IT" sz="2500" b="1" dirty="0"/>
              <a:t>) </a:t>
            </a:r>
            <a:r>
              <a:rPr lang="it-IT" sz="2500" b="1" dirty="0" err="1"/>
              <a:t>prov</a:t>
            </a:r>
            <a:r>
              <a:rPr lang="it-IT" sz="2500" b="1" dirty="0"/>
              <a:t>(</a:t>
            </a:r>
            <a:r>
              <a:rPr lang="it-IT" sz="2500" b="1" dirty="0" err="1"/>
              <a:t>inciae</a:t>
            </a:r>
            <a:r>
              <a:rPr lang="it-IT" sz="2500" b="1" dirty="0"/>
              <a:t>) </a:t>
            </a:r>
            <a:r>
              <a:rPr lang="it-IT" sz="2500" b="1" dirty="0" err="1"/>
              <a:t>Asiae</a:t>
            </a:r>
            <a:r>
              <a:rPr lang="it-IT" sz="2500" b="1" dirty="0"/>
              <a:t> </a:t>
            </a:r>
            <a:r>
              <a:rPr lang="it-IT" sz="2500" b="1" dirty="0" err="1"/>
              <a:t>leg</a:t>
            </a:r>
            <a:r>
              <a:rPr lang="it-IT" sz="2500" b="1" dirty="0"/>
              <a:t>(</a:t>
            </a:r>
            <a:r>
              <a:rPr lang="it-IT" sz="2500" b="1" dirty="0" err="1"/>
              <a:t>atus</a:t>
            </a:r>
            <a:r>
              <a:rPr lang="it-IT" sz="2500" b="1" dirty="0"/>
              <a:t>) </a:t>
            </a:r>
            <a:r>
              <a:rPr lang="it-IT" sz="2500" b="1" dirty="0" err="1"/>
              <a:t>pr</a:t>
            </a:r>
            <a:r>
              <a:rPr lang="it-IT" sz="2500" b="1" dirty="0"/>
              <a:t>(o) </a:t>
            </a:r>
            <a:r>
              <a:rPr lang="it-IT" sz="2500" b="1" dirty="0" err="1"/>
              <a:t>pr</a:t>
            </a:r>
            <a:r>
              <a:rPr lang="it-IT" sz="2500" b="1" dirty="0"/>
              <a:t>(</a:t>
            </a:r>
            <a:r>
              <a:rPr lang="it-IT" sz="2500" b="1" dirty="0" err="1"/>
              <a:t>aetore</a:t>
            </a:r>
            <a:r>
              <a:rPr lang="it-IT" sz="2500" b="1" dirty="0"/>
              <a:t>) </a:t>
            </a:r>
            <a:r>
              <a:rPr lang="it-IT" sz="2500" b="1" dirty="0" err="1"/>
              <a:t>Mac</a:t>
            </a:r>
            <a:r>
              <a:rPr lang="it-IT" sz="2500" b="1" dirty="0"/>
              <a:t>(</a:t>
            </a:r>
            <a:r>
              <a:rPr lang="it-IT" sz="2500" b="1" dirty="0" err="1"/>
              <a:t>edoniae</a:t>
            </a:r>
            <a:r>
              <a:rPr lang="it-IT" sz="2500" b="1" dirty="0"/>
              <a:t>) / </a:t>
            </a:r>
            <a:r>
              <a:rPr lang="it-IT" sz="2500" b="1" dirty="0" err="1"/>
              <a:t>praet</a:t>
            </a:r>
            <a:r>
              <a:rPr lang="it-IT" sz="2500" b="1" dirty="0"/>
              <a:t>(or) </a:t>
            </a:r>
            <a:r>
              <a:rPr lang="it-IT" sz="2500" b="1" dirty="0" err="1"/>
              <a:t>cand</a:t>
            </a:r>
            <a:r>
              <a:rPr lang="it-IT" sz="2500" b="1" dirty="0"/>
              <a:t>(</a:t>
            </a:r>
            <a:r>
              <a:rPr lang="it-IT" sz="2500" b="1" dirty="0" err="1"/>
              <a:t>idatus</a:t>
            </a:r>
            <a:r>
              <a:rPr lang="it-IT" sz="2500" b="1" dirty="0"/>
              <a:t>) </a:t>
            </a:r>
            <a:r>
              <a:rPr lang="it-IT" sz="2500" b="1" dirty="0" err="1"/>
              <a:t>aed</a:t>
            </a:r>
            <a:r>
              <a:rPr lang="it-IT" sz="2500" b="1" dirty="0"/>
              <a:t>(</a:t>
            </a:r>
            <a:r>
              <a:rPr lang="it-IT" sz="2500" b="1" dirty="0" err="1"/>
              <a:t>ilis</a:t>
            </a:r>
            <a:r>
              <a:rPr lang="it-IT" sz="2500" b="1" dirty="0"/>
              <a:t>) </a:t>
            </a:r>
            <a:r>
              <a:rPr lang="it-IT" sz="2500" b="1" dirty="0" err="1"/>
              <a:t>cur</a:t>
            </a:r>
            <a:r>
              <a:rPr lang="it-IT" sz="2500" b="1" dirty="0"/>
              <a:t>(</a:t>
            </a:r>
            <a:r>
              <a:rPr lang="it-IT" sz="2500" b="1" dirty="0" err="1"/>
              <a:t>ator</a:t>
            </a:r>
            <a:r>
              <a:rPr lang="it-IT" sz="2500" b="1" dirty="0"/>
              <a:t>) </a:t>
            </a:r>
            <a:r>
              <a:rPr lang="it-IT" sz="2500" b="1" dirty="0">
                <a:solidFill>
                  <a:srgbClr val="008000"/>
                </a:solidFill>
              </a:rPr>
              <a:t>q(</a:t>
            </a:r>
            <a:r>
              <a:rPr lang="it-IT" sz="2500" b="1" dirty="0" err="1">
                <a:solidFill>
                  <a:srgbClr val="008000"/>
                </a:solidFill>
              </a:rPr>
              <a:t>uaestor</a:t>
            </a:r>
            <a:r>
              <a:rPr lang="it-IT" sz="2500" b="1" dirty="0">
                <a:solidFill>
                  <a:srgbClr val="008000"/>
                </a:solidFill>
              </a:rPr>
              <a:t>) </a:t>
            </a:r>
            <a:r>
              <a:rPr lang="it-IT" sz="2500" b="1" dirty="0" err="1">
                <a:solidFill>
                  <a:srgbClr val="008000"/>
                </a:solidFill>
              </a:rPr>
              <a:t>prov</a:t>
            </a:r>
            <a:r>
              <a:rPr lang="it-IT" sz="2500" b="1" dirty="0">
                <a:solidFill>
                  <a:srgbClr val="008000"/>
                </a:solidFill>
              </a:rPr>
              <a:t>(</a:t>
            </a:r>
            <a:r>
              <a:rPr lang="it-IT" sz="2500" b="1" dirty="0" err="1">
                <a:solidFill>
                  <a:srgbClr val="008000"/>
                </a:solidFill>
              </a:rPr>
              <a:t>inciae</a:t>
            </a:r>
            <a:r>
              <a:rPr lang="it-IT" sz="2500" b="1" dirty="0">
                <a:solidFill>
                  <a:srgbClr val="008000"/>
                </a:solidFill>
              </a:rPr>
              <a:t>) Ponti </a:t>
            </a:r>
            <a:r>
              <a:rPr lang="it-IT" sz="2500" b="1" dirty="0" err="1">
                <a:solidFill>
                  <a:srgbClr val="008000"/>
                </a:solidFill>
              </a:rPr>
              <a:t>et</a:t>
            </a:r>
            <a:r>
              <a:rPr lang="it-IT" sz="2500" b="1" dirty="0">
                <a:solidFill>
                  <a:srgbClr val="008000"/>
                </a:solidFill>
              </a:rPr>
              <a:t> Bit(</a:t>
            </a:r>
            <a:r>
              <a:rPr lang="it-IT" sz="2500" b="1" dirty="0" err="1">
                <a:solidFill>
                  <a:srgbClr val="008000"/>
                </a:solidFill>
              </a:rPr>
              <a:t>hyniae</a:t>
            </a:r>
            <a:r>
              <a:rPr lang="it-IT" sz="2500" b="1" dirty="0">
                <a:solidFill>
                  <a:srgbClr val="008000"/>
                </a:solidFill>
              </a:rPr>
              <a:t>)</a:t>
            </a:r>
            <a:r>
              <a:rPr lang="it-IT" sz="2500" b="1" dirty="0"/>
              <a:t> </a:t>
            </a:r>
            <a:r>
              <a:rPr lang="it-IT" sz="2500" b="1" dirty="0" err="1"/>
              <a:t>tr</a:t>
            </a:r>
            <a:r>
              <a:rPr lang="it-IT" sz="2500" b="1" dirty="0"/>
              <a:t>(</a:t>
            </a:r>
            <a:r>
              <a:rPr lang="it-IT" sz="2500" b="1" dirty="0" err="1"/>
              <a:t>ibunus</a:t>
            </a:r>
            <a:r>
              <a:rPr lang="it-IT" sz="2500" b="1" dirty="0"/>
              <a:t>) </a:t>
            </a:r>
            <a:r>
              <a:rPr lang="it-IT" sz="2500" b="1" dirty="0" err="1"/>
              <a:t>mil</a:t>
            </a:r>
            <a:r>
              <a:rPr lang="it-IT" sz="2500" b="1" dirty="0"/>
              <a:t>(</a:t>
            </a:r>
            <a:r>
              <a:rPr lang="it-IT" sz="2500" b="1" dirty="0" err="1"/>
              <a:t>itum</a:t>
            </a:r>
            <a:r>
              <a:rPr lang="it-IT" sz="2500" b="1" dirty="0"/>
              <a:t>) </a:t>
            </a:r>
            <a:r>
              <a:rPr lang="it-IT" sz="2500" b="1" dirty="0" err="1"/>
              <a:t>leg</a:t>
            </a:r>
            <a:r>
              <a:rPr lang="it-IT" sz="2500" b="1" dirty="0"/>
              <a:t>(</a:t>
            </a:r>
            <a:r>
              <a:rPr lang="it-IT" sz="2500" b="1" dirty="0" err="1"/>
              <a:t>ionis</a:t>
            </a:r>
            <a:r>
              <a:rPr lang="it-IT" sz="2500" b="1" dirty="0"/>
              <a:t>) / IIII F(</a:t>
            </a:r>
            <a:r>
              <a:rPr lang="it-IT" sz="2500" b="1" dirty="0" err="1"/>
              <a:t>laviae</a:t>
            </a:r>
            <a:r>
              <a:rPr lang="it-IT" sz="2500" b="1" dirty="0"/>
              <a:t>) F(</a:t>
            </a:r>
            <a:r>
              <a:rPr lang="it-IT" sz="2500" b="1" dirty="0" err="1"/>
              <a:t>elicis</a:t>
            </a:r>
            <a:r>
              <a:rPr lang="it-IT" sz="2500" b="1" dirty="0"/>
              <a:t>) </a:t>
            </a:r>
            <a:r>
              <a:rPr lang="it-IT" sz="2500" b="1" dirty="0" err="1"/>
              <a:t>Xvir</a:t>
            </a:r>
            <a:r>
              <a:rPr lang="it-IT" sz="2500" b="1" dirty="0"/>
              <a:t> </a:t>
            </a:r>
            <a:r>
              <a:rPr lang="it-IT" sz="2500" b="1" dirty="0" err="1"/>
              <a:t>stlit</a:t>
            </a:r>
            <a:r>
              <a:rPr lang="it-IT" sz="2500" b="1" dirty="0"/>
              <a:t>(</a:t>
            </a:r>
            <a:r>
              <a:rPr lang="it-IT" sz="2500" b="1" dirty="0" err="1"/>
              <a:t>ibus</a:t>
            </a:r>
            <a:r>
              <a:rPr lang="it-IT" sz="2500" b="1" dirty="0"/>
              <a:t>) </a:t>
            </a:r>
            <a:r>
              <a:rPr lang="it-IT" sz="2500" b="1" dirty="0" err="1"/>
              <a:t>iud</a:t>
            </a:r>
            <a:r>
              <a:rPr lang="it-IT" sz="2500" b="1" dirty="0"/>
              <a:t>(</a:t>
            </a:r>
            <a:r>
              <a:rPr lang="it-IT" sz="2500" b="1" dirty="0" err="1"/>
              <a:t>icandis</a:t>
            </a:r>
            <a:r>
              <a:rPr lang="it-IT" sz="2500" b="1" dirty="0"/>
              <a:t>) </a:t>
            </a:r>
            <a:r>
              <a:rPr lang="it-IT" sz="2500" b="1" dirty="0" err="1"/>
              <a:t>VIIIvir</a:t>
            </a:r>
            <a:r>
              <a:rPr lang="it-IT" sz="2500" b="1" dirty="0"/>
              <a:t> II q(</a:t>
            </a:r>
            <a:r>
              <a:rPr lang="it-IT" sz="2500" b="1" dirty="0" err="1"/>
              <a:t>uin</a:t>
            </a:r>
            <a:r>
              <a:rPr lang="it-IT" sz="2500" b="1" dirty="0"/>
              <a:t>)q(</a:t>
            </a:r>
            <a:r>
              <a:rPr lang="it-IT" sz="2500" b="1" dirty="0" err="1"/>
              <a:t>uennalis</a:t>
            </a:r>
            <a:r>
              <a:rPr lang="it-IT" sz="2500" b="1" dirty="0"/>
              <a:t>) / </a:t>
            </a:r>
            <a:r>
              <a:rPr lang="it-IT" sz="2500" b="1" dirty="0" err="1"/>
              <a:t>Mulvia</a:t>
            </a:r>
            <a:r>
              <a:rPr lang="it-IT" sz="2500" b="1" dirty="0"/>
              <a:t> C(ai) f(</a:t>
            </a:r>
            <a:r>
              <a:rPr lang="it-IT" sz="2500" b="1" dirty="0" err="1"/>
              <a:t>ilia</a:t>
            </a:r>
            <a:r>
              <a:rPr lang="it-IT" sz="2500" b="1" dirty="0"/>
              <a:t>) Placida marito </a:t>
            </a:r>
            <a:r>
              <a:rPr lang="it-IT" sz="2500" b="1" dirty="0" err="1"/>
              <a:t>optimo</a:t>
            </a:r>
            <a:r>
              <a:rPr lang="it-IT" sz="2500" b="1" dirty="0"/>
              <a:t> </a:t>
            </a:r>
            <a:r>
              <a:rPr lang="it-IT" sz="2500" b="1" dirty="0" err="1"/>
              <a:t>et</a:t>
            </a:r>
            <a:r>
              <a:rPr lang="it-IT" sz="2500" b="1" dirty="0"/>
              <a:t> </a:t>
            </a:r>
            <a:r>
              <a:rPr lang="it-IT" sz="2500" b="1" dirty="0" err="1"/>
              <a:t>sib</a:t>
            </a:r>
            <a:r>
              <a:rPr lang="it-IT" sz="2400" b="1" dirty="0" err="1"/>
              <a:t>i</a:t>
            </a:r>
            <a:r>
              <a:rPr lang="it-IT" dirty="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244475"/>
            <a:ext cx="4452937" cy="739775"/>
          </a:xfrm>
          <a:prstGeom prst="rect">
            <a:avLst/>
          </a:prstGeom>
          <a:solidFill>
            <a:srgbClr val="99CCFF"/>
          </a:solidFill>
          <a:ln w="38100">
            <a:solidFill>
              <a:srgbClr val="000080"/>
            </a:solidFill>
            <a:miter lim="800000"/>
            <a:headEnd/>
            <a:tailEnd/>
          </a:ln>
          <a:effectLst/>
        </p:spPr>
        <p:txBody>
          <a:bodyPr wrap="none">
            <a:spAutoFit/>
          </a:bodyPr>
          <a:lstStyle/>
          <a:p>
            <a:r>
              <a:rPr lang="it-IT" sz="4000" b="1" i="1">
                <a:solidFill>
                  <a:srgbClr val="FF3300"/>
                </a:solidFill>
              </a:rPr>
              <a:t>Provinciae populi</a:t>
            </a:r>
          </a:p>
        </p:txBody>
      </p:sp>
      <p:sp>
        <p:nvSpPr>
          <p:cNvPr id="9222" name="Text Box 6"/>
          <p:cNvSpPr txBox="1">
            <a:spLocks noChangeArrowheads="1"/>
          </p:cNvSpPr>
          <p:nvPr/>
        </p:nvSpPr>
        <p:spPr bwMode="auto">
          <a:xfrm>
            <a:off x="431800" y="2157413"/>
            <a:ext cx="4387850" cy="2876550"/>
          </a:xfrm>
          <a:prstGeom prst="rect">
            <a:avLst/>
          </a:prstGeom>
          <a:solidFill>
            <a:srgbClr val="CC99FF"/>
          </a:solidFill>
          <a:ln w="38100">
            <a:solidFill>
              <a:srgbClr val="333399"/>
            </a:solidFill>
            <a:miter lim="800000"/>
            <a:headEnd/>
            <a:tailEnd/>
          </a:ln>
          <a:effectLst/>
        </p:spPr>
        <p:txBody>
          <a:bodyPr>
            <a:spAutoFit/>
          </a:bodyPr>
          <a:lstStyle/>
          <a:p>
            <a:r>
              <a:rPr lang="it-IT" b="1"/>
              <a:t>Africa</a:t>
            </a:r>
          </a:p>
          <a:p>
            <a:r>
              <a:rPr lang="it-IT" b="1"/>
              <a:t>Asia                      </a:t>
            </a:r>
          </a:p>
          <a:p>
            <a:r>
              <a:rPr lang="it-IT" b="1"/>
              <a:t>Acaia</a:t>
            </a:r>
          </a:p>
          <a:p>
            <a:r>
              <a:rPr lang="it-IT" b="1"/>
              <a:t>Illirico</a:t>
            </a:r>
          </a:p>
          <a:p>
            <a:r>
              <a:rPr lang="it-IT" b="1"/>
              <a:t>Macedonia</a:t>
            </a:r>
          </a:p>
          <a:p>
            <a:r>
              <a:rPr lang="it-IT" b="1"/>
              <a:t>Sicilia</a:t>
            </a:r>
          </a:p>
          <a:p>
            <a:r>
              <a:rPr lang="it-IT" b="1"/>
              <a:t>Creta e Cirene</a:t>
            </a:r>
          </a:p>
          <a:p>
            <a:r>
              <a:rPr lang="it-IT" b="1"/>
              <a:t>Ponto  e Bitinia</a:t>
            </a:r>
          </a:p>
          <a:p>
            <a:r>
              <a:rPr lang="it-IT" b="1"/>
              <a:t>Sardegna e Corsica</a:t>
            </a:r>
          </a:p>
          <a:p>
            <a:r>
              <a:rPr lang="it-IT" b="1"/>
              <a:t>Betica</a:t>
            </a:r>
          </a:p>
        </p:txBody>
      </p:sp>
      <p:sp>
        <p:nvSpPr>
          <p:cNvPr id="9225" name="Text Box 9"/>
          <p:cNvSpPr txBox="1">
            <a:spLocks noChangeArrowheads="1"/>
          </p:cNvSpPr>
          <p:nvPr/>
        </p:nvSpPr>
        <p:spPr bwMode="auto">
          <a:xfrm>
            <a:off x="2492375" y="2103438"/>
            <a:ext cx="354013" cy="701675"/>
          </a:xfrm>
          <a:prstGeom prst="rect">
            <a:avLst/>
          </a:prstGeom>
          <a:noFill/>
          <a:ln w="9525">
            <a:noFill/>
            <a:miter lim="800000"/>
            <a:headEnd/>
            <a:tailEnd/>
          </a:ln>
          <a:effectLst/>
        </p:spPr>
        <p:txBody>
          <a:bodyPr wrap="none">
            <a:spAutoFit/>
          </a:bodyPr>
          <a:lstStyle/>
          <a:p>
            <a:r>
              <a:rPr lang="en-US" sz="4000">
                <a:cs typeface="Arial" charset="0"/>
              </a:rPr>
              <a:t>}</a:t>
            </a:r>
          </a:p>
        </p:txBody>
      </p:sp>
      <p:sp>
        <p:nvSpPr>
          <p:cNvPr id="9226" name="Text Box 10"/>
          <p:cNvSpPr txBox="1">
            <a:spLocks noChangeArrowheads="1"/>
          </p:cNvSpPr>
          <p:nvPr/>
        </p:nvSpPr>
        <p:spPr bwMode="auto">
          <a:xfrm>
            <a:off x="2882900" y="2303463"/>
            <a:ext cx="1312863" cy="396875"/>
          </a:xfrm>
          <a:prstGeom prst="rect">
            <a:avLst/>
          </a:prstGeom>
          <a:noFill/>
          <a:ln w="9525">
            <a:noFill/>
            <a:miter lim="800000"/>
            <a:headEnd/>
            <a:tailEnd/>
          </a:ln>
          <a:effectLst/>
        </p:spPr>
        <p:txBody>
          <a:bodyPr wrap="none">
            <a:spAutoFit/>
          </a:bodyPr>
          <a:lstStyle/>
          <a:p>
            <a:r>
              <a:rPr lang="it-IT" sz="2000" b="1" i="1">
                <a:solidFill>
                  <a:srgbClr val="006600"/>
                </a:solidFill>
              </a:rPr>
              <a:t>consolari</a:t>
            </a:r>
          </a:p>
        </p:txBody>
      </p:sp>
      <p:sp>
        <p:nvSpPr>
          <p:cNvPr id="9229" name="AutoShape 13"/>
          <p:cNvSpPr>
            <a:spLocks/>
          </p:cNvSpPr>
          <p:nvPr/>
        </p:nvSpPr>
        <p:spPr bwMode="auto">
          <a:xfrm>
            <a:off x="4487863" y="514351"/>
            <a:ext cx="4656137" cy="3467099"/>
          </a:xfrm>
          <a:prstGeom prst="borderCallout2">
            <a:avLst>
              <a:gd name="adj1" fmla="val 23380"/>
              <a:gd name="adj2" fmla="val -1718"/>
              <a:gd name="adj3" fmla="val 25028"/>
              <a:gd name="adj4" fmla="val -61195"/>
              <a:gd name="adj5" fmla="val 36949"/>
              <a:gd name="adj6" fmla="val -74616"/>
            </a:avLst>
          </a:prstGeom>
          <a:solidFill>
            <a:srgbClr val="99CCFF"/>
          </a:solidFill>
          <a:ln w="25400">
            <a:solidFill>
              <a:srgbClr val="0000FF"/>
            </a:solidFill>
            <a:miter lim="800000"/>
            <a:headEnd/>
            <a:tailEnd/>
          </a:ln>
          <a:effectLst/>
        </p:spPr>
        <p:txBody>
          <a:bodyPr/>
          <a:lstStyle/>
          <a:p>
            <a:pPr algn="just"/>
            <a:r>
              <a:rPr lang="it-IT" sz="2000" b="1" dirty="0"/>
              <a:t>Il </a:t>
            </a:r>
            <a:r>
              <a:rPr lang="it-IT" sz="2000" b="1" i="1" dirty="0" err="1"/>
              <a:t>proconsul</a:t>
            </a:r>
            <a:r>
              <a:rPr lang="it-IT" sz="2000" b="1" dirty="0"/>
              <a:t> dell’Africa aveva il comando di 1 legione, dislocata a </a:t>
            </a:r>
            <a:r>
              <a:rPr lang="it-IT" sz="2000" b="1" i="1" dirty="0" err="1"/>
              <a:t>Lambaesis</a:t>
            </a:r>
            <a:r>
              <a:rPr lang="it-IT" sz="2000" b="1" dirty="0"/>
              <a:t> in </a:t>
            </a:r>
            <a:r>
              <a:rPr lang="it-IT" sz="2000" b="1" dirty="0" err="1"/>
              <a:t>Numidia</a:t>
            </a:r>
            <a:r>
              <a:rPr lang="it-IT" sz="2000" b="1" dirty="0"/>
              <a:t>. Con Caligola, la </a:t>
            </a:r>
            <a:r>
              <a:rPr lang="it-IT" sz="2000" b="1" dirty="0" err="1"/>
              <a:t>Numidia</a:t>
            </a:r>
            <a:r>
              <a:rPr lang="it-IT" sz="2000" b="1" dirty="0"/>
              <a:t>, </a:t>
            </a:r>
            <a:r>
              <a:rPr lang="it-IT" sz="2000" b="1" dirty="0" smtClean="0"/>
              <a:t> trasformata </a:t>
            </a:r>
            <a:r>
              <a:rPr lang="it-IT" sz="2000" b="1" dirty="0"/>
              <a:t>in distretto militare, viene di fatto staccata dall’Africa ed il comandante della legione viene incaricato anche dell’amministrazione del nuovo distretto. Nel III secolo, infine, la </a:t>
            </a:r>
            <a:r>
              <a:rPr lang="it-IT" sz="2000" b="1" dirty="0" err="1"/>
              <a:t>Numidia</a:t>
            </a:r>
            <a:r>
              <a:rPr lang="it-IT" sz="2000" b="1" dirty="0"/>
              <a:t> diventa provincia autonoma.</a:t>
            </a:r>
          </a:p>
        </p:txBody>
      </p:sp>
      <p:sp>
        <p:nvSpPr>
          <p:cNvPr id="9231" name="AutoShape 15"/>
          <p:cNvSpPr>
            <a:spLocks/>
          </p:cNvSpPr>
          <p:nvPr/>
        </p:nvSpPr>
        <p:spPr bwMode="auto">
          <a:xfrm>
            <a:off x="3143250" y="4237038"/>
            <a:ext cx="6000750" cy="2011362"/>
          </a:xfrm>
          <a:prstGeom prst="borderCallout2">
            <a:avLst>
              <a:gd name="adj1" fmla="val -5156"/>
              <a:gd name="adj2" fmla="val 16079"/>
              <a:gd name="adj3" fmla="val -58195"/>
              <a:gd name="adj4" fmla="val -897"/>
              <a:gd name="adj5" fmla="val -59499"/>
              <a:gd name="adj6" fmla="val -34864"/>
            </a:avLst>
          </a:prstGeom>
          <a:solidFill>
            <a:srgbClr val="FFCC99"/>
          </a:solidFill>
          <a:ln w="25400">
            <a:solidFill>
              <a:srgbClr val="993300"/>
            </a:solidFill>
            <a:miter lim="800000"/>
            <a:headEnd/>
            <a:tailEnd/>
          </a:ln>
          <a:effectLst/>
        </p:spPr>
        <p:txBody>
          <a:bodyPr/>
          <a:lstStyle/>
          <a:p>
            <a:pPr algn="just"/>
            <a:r>
              <a:rPr lang="it-IT" sz="2000" b="1" dirty="0"/>
              <a:t>Anche  in Illirico sono di stanza 2 legioni agli ordini del proconsole. Questo stato di fatto cessa nell’11 a.C. quando la provincia diventa imperiale ed affidata a Tiberio in prospettiva di una campagna militare tesa ad ampliare il controllo romano nell’area danubiana</a:t>
            </a:r>
            <a:r>
              <a:rPr lang="it-IT" b="1" dirty="0"/>
              <a:t>.</a:t>
            </a:r>
          </a:p>
          <a:p>
            <a:pPr algn="ctr"/>
            <a:endParaRPr lang="it-IT" sz="1400" dirty="0"/>
          </a:p>
        </p:txBody>
      </p:sp>
      <p:sp>
        <p:nvSpPr>
          <p:cNvPr id="9232" name="Oval 16"/>
          <p:cNvSpPr>
            <a:spLocks noChangeArrowheads="1"/>
          </p:cNvSpPr>
          <p:nvPr/>
        </p:nvSpPr>
        <p:spPr bwMode="auto">
          <a:xfrm>
            <a:off x="406400" y="2149475"/>
            <a:ext cx="885825" cy="406400"/>
          </a:xfrm>
          <a:prstGeom prst="ellipse">
            <a:avLst/>
          </a:prstGeom>
          <a:noFill/>
          <a:ln w="38100">
            <a:solidFill>
              <a:srgbClr val="FF3300"/>
            </a:solidFill>
            <a:round/>
            <a:headEnd/>
            <a:tailEnd/>
          </a:ln>
          <a:effectLst/>
        </p:spPr>
        <p:txBody>
          <a:bodyPr wrap="none" anchor="ctr"/>
          <a:lstStyle/>
          <a:p>
            <a:endParaRPr lang="it-IT"/>
          </a:p>
        </p:txBody>
      </p:sp>
      <p:sp>
        <p:nvSpPr>
          <p:cNvPr id="9233" name="Oval 17"/>
          <p:cNvSpPr>
            <a:spLocks noChangeArrowheads="1"/>
          </p:cNvSpPr>
          <p:nvPr/>
        </p:nvSpPr>
        <p:spPr bwMode="auto">
          <a:xfrm>
            <a:off x="434975" y="2976563"/>
            <a:ext cx="885825" cy="406400"/>
          </a:xfrm>
          <a:prstGeom prst="ellipse">
            <a:avLst/>
          </a:prstGeom>
          <a:noFill/>
          <a:ln w="38100">
            <a:solidFill>
              <a:srgbClr val="FF3300"/>
            </a:solidFill>
            <a:round/>
            <a:headEnd/>
            <a:tailEnd/>
          </a:ln>
          <a:effectLst/>
        </p:spPr>
        <p:txBody>
          <a:bodyPr wrap="none" anchor="ct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p:cTn id="7" dur="500" fill="hold"/>
                                        <p:tgtEl>
                                          <p:spTgt spid="9232"/>
                                        </p:tgtEl>
                                        <p:attrNameLst>
                                          <p:attrName>ppt_w</p:attrName>
                                        </p:attrNameLst>
                                      </p:cBhvr>
                                      <p:tavLst>
                                        <p:tav tm="0">
                                          <p:val>
                                            <p:strVal val="#ppt_w*0.70"/>
                                          </p:val>
                                        </p:tav>
                                        <p:tav tm="100000">
                                          <p:val>
                                            <p:strVal val="#ppt_w"/>
                                          </p:val>
                                        </p:tav>
                                      </p:tavLst>
                                    </p:anim>
                                    <p:anim calcmode="lin" valueType="num">
                                      <p:cBhvr>
                                        <p:cTn id="8" dur="500" fill="hold"/>
                                        <p:tgtEl>
                                          <p:spTgt spid="9232"/>
                                        </p:tgtEl>
                                        <p:attrNameLst>
                                          <p:attrName>ppt_h</p:attrName>
                                        </p:attrNameLst>
                                      </p:cBhvr>
                                      <p:tavLst>
                                        <p:tav tm="0">
                                          <p:val>
                                            <p:strVal val="#ppt_h"/>
                                          </p:val>
                                        </p:tav>
                                        <p:tav tm="100000">
                                          <p:val>
                                            <p:strVal val="#ppt_h"/>
                                          </p:val>
                                        </p:tav>
                                      </p:tavLst>
                                    </p:anim>
                                    <p:animEffect transition="in" filter="fade">
                                      <p:cBhvr>
                                        <p:cTn id="9" dur="500"/>
                                        <p:tgtEl>
                                          <p:spTgt spid="9232"/>
                                        </p:tgtEl>
                                      </p:cBhvr>
                                    </p:animEffect>
                                  </p:childTnLst>
                                </p:cTn>
                              </p:par>
                            </p:childTnLst>
                          </p:cTn>
                        </p:par>
                        <p:par>
                          <p:cTn id="10" fill="hold">
                            <p:stCondLst>
                              <p:cond delay="500"/>
                            </p:stCondLst>
                            <p:childTnLst>
                              <p:par>
                                <p:cTn id="11" presetID="18" presetClass="entr" presetSubtype="6" fill="hold" grpId="0" nodeType="afterEffect">
                                  <p:stCondLst>
                                    <p:cond delay="100"/>
                                  </p:stCondLst>
                                  <p:childTnLst>
                                    <p:set>
                                      <p:cBhvr>
                                        <p:cTn id="12" dur="1" fill="hold">
                                          <p:stCondLst>
                                            <p:cond delay="0"/>
                                          </p:stCondLst>
                                        </p:cTn>
                                        <p:tgtEl>
                                          <p:spTgt spid="9229"/>
                                        </p:tgtEl>
                                        <p:attrNameLst>
                                          <p:attrName>style.visibility</p:attrName>
                                        </p:attrNameLst>
                                      </p:cBhvr>
                                      <p:to>
                                        <p:strVal val="visible"/>
                                      </p:to>
                                    </p:set>
                                    <p:animEffect transition="in" filter="strips(downRight)">
                                      <p:cBhvr>
                                        <p:cTn id="13" dur="500"/>
                                        <p:tgtEl>
                                          <p:spTgt spid="9229"/>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9233"/>
                                        </p:tgtEl>
                                        <p:attrNameLst>
                                          <p:attrName>style.visibility</p:attrName>
                                        </p:attrNameLst>
                                      </p:cBhvr>
                                      <p:to>
                                        <p:strVal val="visible"/>
                                      </p:to>
                                    </p:set>
                                    <p:anim calcmode="lin" valueType="num">
                                      <p:cBhvr>
                                        <p:cTn id="18" dur="1000" fill="hold"/>
                                        <p:tgtEl>
                                          <p:spTgt spid="9233"/>
                                        </p:tgtEl>
                                        <p:attrNameLst>
                                          <p:attrName>ppt_w</p:attrName>
                                        </p:attrNameLst>
                                      </p:cBhvr>
                                      <p:tavLst>
                                        <p:tav tm="0">
                                          <p:val>
                                            <p:strVal val="#ppt_w*0.70"/>
                                          </p:val>
                                        </p:tav>
                                        <p:tav tm="100000">
                                          <p:val>
                                            <p:strVal val="#ppt_w"/>
                                          </p:val>
                                        </p:tav>
                                      </p:tavLst>
                                    </p:anim>
                                    <p:anim calcmode="lin" valueType="num">
                                      <p:cBhvr>
                                        <p:cTn id="19" dur="1000" fill="hold"/>
                                        <p:tgtEl>
                                          <p:spTgt spid="9233"/>
                                        </p:tgtEl>
                                        <p:attrNameLst>
                                          <p:attrName>ppt_h</p:attrName>
                                        </p:attrNameLst>
                                      </p:cBhvr>
                                      <p:tavLst>
                                        <p:tav tm="0">
                                          <p:val>
                                            <p:strVal val="#ppt_h"/>
                                          </p:val>
                                        </p:tav>
                                        <p:tav tm="100000">
                                          <p:val>
                                            <p:strVal val="#ppt_h"/>
                                          </p:val>
                                        </p:tav>
                                      </p:tavLst>
                                    </p:anim>
                                    <p:animEffect transition="in" filter="fade">
                                      <p:cBhvr>
                                        <p:cTn id="20" dur="1000"/>
                                        <p:tgtEl>
                                          <p:spTgt spid="9233"/>
                                        </p:tgtEl>
                                      </p:cBhvr>
                                    </p:animEffect>
                                  </p:childTnLst>
                                </p:cTn>
                              </p:par>
                            </p:childTnLst>
                          </p:cTn>
                        </p:par>
                        <p:par>
                          <p:cTn id="21" fill="hold">
                            <p:stCondLst>
                              <p:cond delay="1000"/>
                            </p:stCondLst>
                            <p:childTnLst>
                              <p:par>
                                <p:cTn id="22" presetID="18" presetClass="entr" presetSubtype="6" fill="hold" grpId="0" nodeType="afterEffect">
                                  <p:stCondLst>
                                    <p:cond delay="100"/>
                                  </p:stCondLst>
                                  <p:childTnLst>
                                    <p:set>
                                      <p:cBhvr>
                                        <p:cTn id="23" dur="1" fill="hold">
                                          <p:stCondLst>
                                            <p:cond delay="0"/>
                                          </p:stCondLst>
                                        </p:cTn>
                                        <p:tgtEl>
                                          <p:spTgt spid="9231"/>
                                        </p:tgtEl>
                                        <p:attrNameLst>
                                          <p:attrName>style.visibility</p:attrName>
                                        </p:attrNameLst>
                                      </p:cBhvr>
                                      <p:to>
                                        <p:strVal val="visible"/>
                                      </p:to>
                                    </p:set>
                                    <p:animEffect transition="in" filter="strips(downRight)">
                                      <p:cBhvr>
                                        <p:cTn id="24" dur="500"/>
                                        <p:tgtEl>
                                          <p:spTgt spid="9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9" grpId="0" animBg="1"/>
      <p:bldP spid="9231" grpId="0" animBg="1"/>
      <p:bldP spid="9232" grpId="0" animBg="1"/>
      <p:bldP spid="92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8" name="Picture 16" descr="L'impero romano nella sua massima estensione"/>
          <p:cNvPicPr>
            <a:picLocks noChangeAspect="1" noChangeArrowheads="1"/>
          </p:cNvPicPr>
          <p:nvPr/>
        </p:nvPicPr>
        <p:blipFill>
          <a:blip r:embed="rId3" cstate="print"/>
          <a:srcRect/>
          <a:stretch>
            <a:fillRect/>
          </a:stretch>
        </p:blipFill>
        <p:spPr bwMode="auto">
          <a:xfrm>
            <a:off x="-2628691" y="-2858599"/>
            <a:ext cx="15563641" cy="1173589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979613" y="0"/>
            <a:ext cx="5553123" cy="769441"/>
          </a:xfrm>
          <a:prstGeom prst="rect">
            <a:avLst/>
          </a:prstGeom>
          <a:solidFill>
            <a:srgbClr val="99CCFF"/>
          </a:solidFill>
          <a:ln w="38100">
            <a:solidFill>
              <a:srgbClr val="000080"/>
            </a:solidFill>
            <a:miter lim="800000"/>
            <a:headEnd/>
            <a:tailEnd/>
          </a:ln>
          <a:effectLst/>
        </p:spPr>
        <p:txBody>
          <a:bodyPr wrap="none">
            <a:spAutoFit/>
          </a:bodyPr>
          <a:lstStyle/>
          <a:p>
            <a:r>
              <a:rPr lang="it-IT" sz="4400" b="1" i="1" dirty="0" err="1">
                <a:solidFill>
                  <a:srgbClr val="FF3300"/>
                </a:solidFill>
              </a:rPr>
              <a:t>Provinciae</a:t>
            </a:r>
            <a:r>
              <a:rPr lang="it-IT" sz="4400" b="1" i="1" dirty="0">
                <a:solidFill>
                  <a:srgbClr val="FF3300"/>
                </a:solidFill>
              </a:rPr>
              <a:t> </a:t>
            </a:r>
            <a:r>
              <a:rPr lang="it-IT" sz="4400" b="1" i="1" dirty="0" err="1">
                <a:solidFill>
                  <a:srgbClr val="FF3300"/>
                </a:solidFill>
              </a:rPr>
              <a:t>Caesaris</a:t>
            </a:r>
            <a:endParaRPr lang="it-IT" sz="4400" b="1" i="1" dirty="0">
              <a:solidFill>
                <a:srgbClr val="FF3300"/>
              </a:solidFill>
            </a:endParaRPr>
          </a:p>
        </p:txBody>
      </p:sp>
      <p:sp>
        <p:nvSpPr>
          <p:cNvPr id="3078" name="Text Box 6"/>
          <p:cNvSpPr txBox="1">
            <a:spLocks noChangeArrowheads="1"/>
          </p:cNvSpPr>
          <p:nvPr/>
        </p:nvSpPr>
        <p:spPr bwMode="auto">
          <a:xfrm>
            <a:off x="0" y="2093913"/>
            <a:ext cx="3352800" cy="830997"/>
          </a:xfrm>
          <a:prstGeom prst="rect">
            <a:avLst/>
          </a:prstGeom>
          <a:solidFill>
            <a:srgbClr val="CC99FF"/>
          </a:solidFill>
          <a:ln w="38100">
            <a:solidFill>
              <a:srgbClr val="333399"/>
            </a:solidFill>
            <a:miter lim="800000"/>
            <a:headEnd/>
            <a:tailEnd/>
          </a:ln>
          <a:effectLst/>
        </p:spPr>
        <p:txBody>
          <a:bodyPr wrap="square">
            <a:spAutoFit/>
          </a:bodyPr>
          <a:lstStyle/>
          <a:p>
            <a:r>
              <a:rPr lang="it-IT" sz="2400" b="1" i="1" dirty="0" err="1"/>
              <a:t>legatus</a:t>
            </a:r>
            <a:r>
              <a:rPr lang="it-IT" sz="2400" b="1" i="1" dirty="0"/>
              <a:t> Augusti pro </a:t>
            </a:r>
            <a:r>
              <a:rPr lang="it-IT" sz="2400" b="1" i="1" dirty="0" err="1"/>
              <a:t>praetore</a:t>
            </a:r>
            <a:endParaRPr lang="it-IT" sz="2400" b="1" i="1" dirty="0"/>
          </a:p>
        </p:txBody>
      </p:sp>
      <p:sp>
        <p:nvSpPr>
          <p:cNvPr id="3079" name="Text Box 7"/>
          <p:cNvSpPr txBox="1">
            <a:spLocks noChangeArrowheads="1"/>
          </p:cNvSpPr>
          <p:nvPr/>
        </p:nvSpPr>
        <p:spPr bwMode="auto">
          <a:xfrm>
            <a:off x="4264025" y="2058988"/>
            <a:ext cx="184150" cy="762000"/>
          </a:xfrm>
          <a:prstGeom prst="rect">
            <a:avLst/>
          </a:prstGeom>
          <a:noFill/>
          <a:ln w="9525">
            <a:noFill/>
            <a:miter lim="800000"/>
            <a:headEnd/>
            <a:tailEnd/>
          </a:ln>
          <a:effectLst/>
        </p:spPr>
        <p:txBody>
          <a:bodyPr wrap="none">
            <a:spAutoFit/>
          </a:bodyPr>
          <a:lstStyle/>
          <a:p>
            <a:endParaRPr lang="en-US" sz="4400">
              <a:cs typeface="Arial" charset="0"/>
            </a:endParaRPr>
          </a:p>
        </p:txBody>
      </p:sp>
      <p:sp>
        <p:nvSpPr>
          <p:cNvPr id="3080" name="Rectangle 8"/>
          <p:cNvSpPr>
            <a:spLocks noChangeArrowheads="1"/>
          </p:cNvSpPr>
          <p:nvPr/>
        </p:nvSpPr>
        <p:spPr bwMode="auto">
          <a:xfrm>
            <a:off x="3448050" y="2143125"/>
            <a:ext cx="371475" cy="762000"/>
          </a:xfrm>
          <a:prstGeom prst="rect">
            <a:avLst/>
          </a:prstGeom>
          <a:solidFill>
            <a:srgbClr val="FFFF00"/>
          </a:solidFill>
          <a:ln w="9525">
            <a:noFill/>
            <a:miter lim="800000"/>
            <a:headEnd/>
            <a:tailEnd/>
          </a:ln>
          <a:effectLst/>
        </p:spPr>
        <p:txBody>
          <a:bodyPr wrap="none">
            <a:spAutoFit/>
          </a:bodyPr>
          <a:lstStyle/>
          <a:p>
            <a:r>
              <a:rPr lang="en-US" sz="4400" dirty="0"/>
              <a:t>{</a:t>
            </a:r>
          </a:p>
        </p:txBody>
      </p:sp>
      <p:sp>
        <p:nvSpPr>
          <p:cNvPr id="3081" name="Text Box 9"/>
          <p:cNvSpPr txBox="1">
            <a:spLocks noChangeArrowheads="1"/>
          </p:cNvSpPr>
          <p:nvPr/>
        </p:nvSpPr>
        <p:spPr bwMode="auto">
          <a:xfrm>
            <a:off x="3908425" y="1976438"/>
            <a:ext cx="1638590" cy="1200329"/>
          </a:xfrm>
          <a:prstGeom prst="rect">
            <a:avLst/>
          </a:prstGeom>
          <a:solidFill>
            <a:srgbClr val="CC99FF"/>
          </a:solidFill>
          <a:ln w="38100">
            <a:solidFill>
              <a:srgbClr val="333399"/>
            </a:solidFill>
            <a:miter lim="800000"/>
            <a:headEnd/>
            <a:tailEnd/>
          </a:ln>
          <a:effectLst/>
        </p:spPr>
        <p:txBody>
          <a:bodyPr wrap="none">
            <a:spAutoFit/>
          </a:bodyPr>
          <a:lstStyle/>
          <a:p>
            <a:r>
              <a:rPr lang="it-IT" sz="2400" b="1" dirty="0"/>
              <a:t>consolare</a:t>
            </a:r>
          </a:p>
          <a:p>
            <a:endParaRPr lang="it-IT" sz="2400" b="1" dirty="0"/>
          </a:p>
          <a:p>
            <a:r>
              <a:rPr lang="it-IT" sz="2400" b="1" dirty="0"/>
              <a:t>pretorio</a:t>
            </a:r>
          </a:p>
        </p:txBody>
      </p:sp>
      <p:sp>
        <p:nvSpPr>
          <p:cNvPr id="3082" name="Line 10"/>
          <p:cNvSpPr>
            <a:spLocks noChangeShapeType="1"/>
          </p:cNvSpPr>
          <p:nvPr/>
        </p:nvSpPr>
        <p:spPr bwMode="auto">
          <a:xfrm>
            <a:off x="2987675" y="2935288"/>
            <a:ext cx="0" cy="1008062"/>
          </a:xfrm>
          <a:prstGeom prst="line">
            <a:avLst/>
          </a:prstGeom>
          <a:noFill/>
          <a:ln w="76200">
            <a:solidFill>
              <a:schemeClr val="tx1"/>
            </a:solidFill>
            <a:round/>
            <a:headEnd/>
            <a:tailEnd type="triangle" w="med" len="med"/>
          </a:ln>
          <a:effectLst/>
        </p:spPr>
        <p:txBody>
          <a:bodyPr/>
          <a:lstStyle/>
          <a:p>
            <a:endParaRPr lang="it-IT"/>
          </a:p>
        </p:txBody>
      </p:sp>
      <p:sp>
        <p:nvSpPr>
          <p:cNvPr id="3083" name="Text Box 11"/>
          <p:cNvSpPr txBox="1">
            <a:spLocks noChangeArrowheads="1"/>
          </p:cNvSpPr>
          <p:nvPr/>
        </p:nvSpPr>
        <p:spPr bwMode="auto">
          <a:xfrm>
            <a:off x="1231900" y="4052888"/>
            <a:ext cx="2581156" cy="523220"/>
          </a:xfrm>
          <a:prstGeom prst="rect">
            <a:avLst/>
          </a:prstGeom>
          <a:solidFill>
            <a:srgbClr val="FFFF99"/>
          </a:solidFill>
          <a:ln w="38100">
            <a:solidFill>
              <a:srgbClr val="333300"/>
            </a:solidFill>
            <a:miter lim="800000"/>
            <a:headEnd/>
            <a:tailEnd/>
          </a:ln>
          <a:effectLst/>
        </p:spPr>
        <p:txBody>
          <a:bodyPr wrap="none">
            <a:spAutoFit/>
          </a:bodyPr>
          <a:lstStyle/>
          <a:p>
            <a:r>
              <a:rPr lang="it-IT" sz="2800" b="1" i="1" dirty="0"/>
              <a:t>legati</a:t>
            </a:r>
            <a:r>
              <a:rPr lang="it-IT" sz="2800" dirty="0"/>
              <a:t> </a:t>
            </a:r>
            <a:r>
              <a:rPr lang="it-IT" sz="2800" b="1" i="1" dirty="0" err="1"/>
              <a:t>legionis</a:t>
            </a:r>
            <a:endParaRPr lang="it-IT" sz="2800" b="1" i="1" dirty="0"/>
          </a:p>
        </p:txBody>
      </p:sp>
      <p:sp>
        <p:nvSpPr>
          <p:cNvPr id="3085" name="Line 13"/>
          <p:cNvSpPr>
            <a:spLocks noChangeShapeType="1"/>
          </p:cNvSpPr>
          <p:nvPr/>
        </p:nvSpPr>
        <p:spPr bwMode="auto">
          <a:xfrm>
            <a:off x="971550" y="2935288"/>
            <a:ext cx="0" cy="2305050"/>
          </a:xfrm>
          <a:prstGeom prst="line">
            <a:avLst/>
          </a:prstGeom>
          <a:noFill/>
          <a:ln w="76200">
            <a:solidFill>
              <a:schemeClr val="tx1"/>
            </a:solidFill>
            <a:round/>
            <a:headEnd/>
            <a:tailEnd type="triangle" w="med" len="med"/>
          </a:ln>
          <a:effectLst/>
        </p:spPr>
        <p:txBody>
          <a:bodyPr/>
          <a:lstStyle/>
          <a:p>
            <a:endParaRPr lang="it-IT"/>
          </a:p>
        </p:txBody>
      </p:sp>
      <p:sp>
        <p:nvSpPr>
          <p:cNvPr id="3086" name="Text Box 14"/>
          <p:cNvSpPr txBox="1">
            <a:spLocks noChangeArrowheads="1"/>
          </p:cNvSpPr>
          <p:nvPr/>
        </p:nvSpPr>
        <p:spPr bwMode="auto">
          <a:xfrm>
            <a:off x="0" y="5368925"/>
            <a:ext cx="2002471" cy="523220"/>
          </a:xfrm>
          <a:prstGeom prst="rect">
            <a:avLst/>
          </a:prstGeom>
          <a:solidFill>
            <a:srgbClr val="FFCC99"/>
          </a:solidFill>
          <a:ln w="38100">
            <a:solidFill>
              <a:srgbClr val="993300"/>
            </a:solidFill>
            <a:miter lim="800000"/>
            <a:headEnd/>
            <a:tailEnd/>
          </a:ln>
          <a:effectLst/>
        </p:spPr>
        <p:txBody>
          <a:bodyPr wrap="none">
            <a:spAutoFit/>
          </a:bodyPr>
          <a:lstStyle/>
          <a:p>
            <a:r>
              <a:rPr lang="it-IT" sz="2800" b="1" i="1" dirty="0" err="1"/>
              <a:t>procurator</a:t>
            </a:r>
            <a:endParaRPr lang="it-IT" sz="2800" b="1" i="1" dirty="0"/>
          </a:p>
        </p:txBody>
      </p:sp>
      <p:sp>
        <p:nvSpPr>
          <p:cNvPr id="3087" name="Line 15"/>
          <p:cNvSpPr>
            <a:spLocks noChangeShapeType="1"/>
          </p:cNvSpPr>
          <p:nvPr/>
        </p:nvSpPr>
        <p:spPr bwMode="auto">
          <a:xfrm>
            <a:off x="5505450" y="2517775"/>
            <a:ext cx="504825" cy="0"/>
          </a:xfrm>
          <a:prstGeom prst="line">
            <a:avLst/>
          </a:prstGeom>
          <a:noFill/>
          <a:ln w="57150">
            <a:solidFill>
              <a:srgbClr val="FF3300"/>
            </a:solidFill>
            <a:round/>
            <a:headEnd/>
            <a:tailEnd type="triangle" w="med" len="med"/>
          </a:ln>
          <a:effectLst/>
        </p:spPr>
        <p:txBody>
          <a:bodyPr/>
          <a:lstStyle/>
          <a:p>
            <a:endParaRPr lang="it-IT"/>
          </a:p>
        </p:txBody>
      </p:sp>
      <p:sp>
        <p:nvSpPr>
          <p:cNvPr id="3088" name="Text Box 16"/>
          <p:cNvSpPr txBox="1">
            <a:spLocks noChangeArrowheads="1"/>
          </p:cNvSpPr>
          <p:nvPr/>
        </p:nvSpPr>
        <p:spPr bwMode="auto">
          <a:xfrm>
            <a:off x="6019800" y="971550"/>
            <a:ext cx="3124200" cy="2554545"/>
          </a:xfrm>
          <a:prstGeom prst="rect">
            <a:avLst/>
          </a:prstGeom>
          <a:solidFill>
            <a:srgbClr val="CC99FF"/>
          </a:solidFill>
          <a:ln w="25400">
            <a:solidFill>
              <a:srgbClr val="333399"/>
            </a:solidFill>
            <a:miter lim="800000"/>
            <a:headEnd/>
            <a:tailEnd/>
          </a:ln>
          <a:effectLst/>
        </p:spPr>
        <p:txBody>
          <a:bodyPr wrap="square">
            <a:spAutoFit/>
          </a:bodyPr>
          <a:lstStyle/>
          <a:p>
            <a:pPr algn="just"/>
            <a:r>
              <a:rPr lang="it-IT" sz="2000" b="1" dirty="0"/>
              <a:t>è scelto dall’imperatore e resta in carica per un tempo indefinito (ma in genere di 3 anni). Ha poteri giurisdizionali ed il comando militare delle truppe presenti nella provincia</a:t>
            </a:r>
          </a:p>
        </p:txBody>
      </p:sp>
      <p:sp>
        <p:nvSpPr>
          <p:cNvPr id="3089" name="Line 17"/>
          <p:cNvSpPr>
            <a:spLocks noChangeShapeType="1"/>
          </p:cNvSpPr>
          <p:nvPr/>
        </p:nvSpPr>
        <p:spPr bwMode="auto">
          <a:xfrm>
            <a:off x="3829050" y="4349750"/>
            <a:ext cx="935038" cy="0"/>
          </a:xfrm>
          <a:prstGeom prst="line">
            <a:avLst/>
          </a:prstGeom>
          <a:noFill/>
          <a:ln w="57150">
            <a:solidFill>
              <a:srgbClr val="FF3300"/>
            </a:solidFill>
            <a:round/>
            <a:headEnd/>
            <a:tailEnd type="triangle" w="med" len="med"/>
          </a:ln>
          <a:effectLst/>
        </p:spPr>
        <p:txBody>
          <a:bodyPr/>
          <a:lstStyle/>
          <a:p>
            <a:endParaRPr lang="it-IT"/>
          </a:p>
        </p:txBody>
      </p:sp>
      <p:sp>
        <p:nvSpPr>
          <p:cNvPr id="3090" name="Text Box 18"/>
          <p:cNvSpPr txBox="1">
            <a:spLocks noChangeArrowheads="1"/>
          </p:cNvSpPr>
          <p:nvPr/>
        </p:nvSpPr>
        <p:spPr bwMode="auto">
          <a:xfrm>
            <a:off x="4895850" y="3714750"/>
            <a:ext cx="4248150" cy="1200329"/>
          </a:xfrm>
          <a:prstGeom prst="rect">
            <a:avLst/>
          </a:prstGeom>
          <a:solidFill>
            <a:srgbClr val="FFFF99"/>
          </a:solidFill>
          <a:ln w="25400">
            <a:solidFill>
              <a:srgbClr val="808000"/>
            </a:solidFill>
            <a:miter lim="800000"/>
            <a:headEnd/>
            <a:tailEnd/>
          </a:ln>
          <a:effectLst/>
        </p:spPr>
        <p:txBody>
          <a:bodyPr wrap="square">
            <a:spAutoFit/>
          </a:bodyPr>
          <a:lstStyle/>
          <a:p>
            <a:r>
              <a:rPr lang="it-IT" sz="2400" b="1" dirty="0"/>
              <a:t>hanno il comando delle legioni stanziate nella provincia</a:t>
            </a:r>
          </a:p>
        </p:txBody>
      </p:sp>
      <p:sp>
        <p:nvSpPr>
          <p:cNvPr id="3091" name="Text Box 19"/>
          <p:cNvSpPr txBox="1">
            <a:spLocks noChangeArrowheads="1"/>
          </p:cNvSpPr>
          <p:nvPr/>
        </p:nvSpPr>
        <p:spPr bwMode="auto">
          <a:xfrm>
            <a:off x="3048000" y="5042118"/>
            <a:ext cx="6096000" cy="1815882"/>
          </a:xfrm>
          <a:prstGeom prst="rect">
            <a:avLst/>
          </a:prstGeom>
          <a:solidFill>
            <a:srgbClr val="FFCC99"/>
          </a:solidFill>
          <a:ln w="25400">
            <a:solidFill>
              <a:srgbClr val="FF6600"/>
            </a:solidFill>
            <a:miter lim="800000"/>
            <a:headEnd/>
            <a:tailEnd/>
          </a:ln>
          <a:effectLst/>
        </p:spPr>
        <p:txBody>
          <a:bodyPr wrap="square">
            <a:spAutoFit/>
          </a:bodyPr>
          <a:lstStyle/>
          <a:p>
            <a:r>
              <a:rPr lang="it-IT" sz="2800" b="1" dirty="0"/>
              <a:t>Si occupa sia della gestione finanziaria della provincia che della gestione delle proprietà imperiali in essa presenti</a:t>
            </a:r>
            <a:r>
              <a:rPr lang="it-IT" b="1" dirty="0"/>
              <a:t>.</a:t>
            </a:r>
          </a:p>
        </p:txBody>
      </p:sp>
      <p:sp>
        <p:nvSpPr>
          <p:cNvPr id="3092" name="Line 20"/>
          <p:cNvSpPr>
            <a:spLocks noChangeShapeType="1"/>
          </p:cNvSpPr>
          <p:nvPr/>
        </p:nvSpPr>
        <p:spPr bwMode="auto">
          <a:xfrm>
            <a:off x="2124075" y="5680075"/>
            <a:ext cx="792163" cy="0"/>
          </a:xfrm>
          <a:prstGeom prst="line">
            <a:avLst/>
          </a:prstGeom>
          <a:noFill/>
          <a:ln w="57150">
            <a:solidFill>
              <a:srgbClr val="FF3300"/>
            </a:solidFill>
            <a:round/>
            <a:headEnd/>
            <a:tailEnd type="triangle" w="med" len="med"/>
          </a:ln>
          <a:effectLst/>
        </p:spPr>
        <p:txBody>
          <a:bodyP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078"/>
                                        </p:tgtEl>
                                        <p:attrNameLst>
                                          <p:attrName>style.visibility</p:attrName>
                                        </p:attrNameLst>
                                      </p:cBhvr>
                                      <p:to>
                                        <p:strVal val="visible"/>
                                      </p:to>
                                    </p:set>
                                    <p:animEffect transition="in" filter="strips(downRight)">
                                      <p:cBhvr>
                                        <p:cTn id="7" dur="500"/>
                                        <p:tgtEl>
                                          <p:spTgt spid="3078"/>
                                        </p:tgtEl>
                                      </p:cBhvr>
                                    </p:animEffect>
                                  </p:childTnLst>
                                </p:cTn>
                              </p:par>
                            </p:childTnLst>
                          </p:cTn>
                        </p:par>
                        <p:par>
                          <p:cTn id="8" fill="hold">
                            <p:stCondLst>
                              <p:cond delay="500"/>
                            </p:stCondLst>
                            <p:childTnLst>
                              <p:par>
                                <p:cTn id="9" presetID="18" presetClass="entr" presetSubtype="12" fill="hold" grpId="0" nodeType="afterEffect">
                                  <p:stCondLst>
                                    <p:cond delay="100"/>
                                  </p:stCondLst>
                                  <p:childTnLst>
                                    <p:set>
                                      <p:cBhvr>
                                        <p:cTn id="10" dur="1" fill="hold">
                                          <p:stCondLst>
                                            <p:cond delay="0"/>
                                          </p:stCondLst>
                                        </p:cTn>
                                        <p:tgtEl>
                                          <p:spTgt spid="3080"/>
                                        </p:tgtEl>
                                        <p:attrNameLst>
                                          <p:attrName>style.visibility</p:attrName>
                                        </p:attrNameLst>
                                      </p:cBhvr>
                                      <p:to>
                                        <p:strVal val="visible"/>
                                      </p:to>
                                    </p:set>
                                    <p:animEffect transition="in" filter="strips(downLeft)">
                                      <p:cBhvr>
                                        <p:cTn id="11" dur="500"/>
                                        <p:tgtEl>
                                          <p:spTgt spid="3080"/>
                                        </p:tgtEl>
                                      </p:cBhvr>
                                    </p:animEffect>
                                  </p:childTnLst>
                                </p:cTn>
                              </p:par>
                            </p:childTnLst>
                          </p:cTn>
                        </p:par>
                        <p:par>
                          <p:cTn id="12" fill="hold">
                            <p:stCondLst>
                              <p:cond delay="1100"/>
                            </p:stCondLst>
                            <p:childTnLst>
                              <p:par>
                                <p:cTn id="13" presetID="18" presetClass="entr" presetSubtype="6" fill="hold" grpId="0" nodeType="afterEffect">
                                  <p:stCondLst>
                                    <p:cond delay="100"/>
                                  </p:stCondLst>
                                  <p:childTnLst>
                                    <p:set>
                                      <p:cBhvr>
                                        <p:cTn id="14" dur="1" fill="hold">
                                          <p:stCondLst>
                                            <p:cond delay="0"/>
                                          </p:stCondLst>
                                        </p:cTn>
                                        <p:tgtEl>
                                          <p:spTgt spid="3081">
                                            <p:bg/>
                                          </p:spTgt>
                                        </p:tgtEl>
                                        <p:attrNameLst>
                                          <p:attrName>style.visibility</p:attrName>
                                        </p:attrNameLst>
                                      </p:cBhvr>
                                      <p:to>
                                        <p:strVal val="visible"/>
                                      </p:to>
                                    </p:set>
                                    <p:animEffect transition="in" filter="strips(downRight)">
                                      <p:cBhvr>
                                        <p:cTn id="15" dur="500"/>
                                        <p:tgtEl>
                                          <p:spTgt spid="3081">
                                            <p:bg/>
                                          </p:spTgt>
                                        </p:tgtEl>
                                      </p:cBhvr>
                                    </p:animEffect>
                                  </p:childTnLst>
                                </p:cTn>
                              </p:par>
                            </p:childTnLst>
                          </p:cTn>
                        </p:par>
                        <p:par>
                          <p:cTn id="16" fill="hold">
                            <p:stCondLst>
                              <p:cond delay="1700"/>
                            </p:stCondLst>
                            <p:childTnLst>
                              <p:par>
                                <p:cTn id="17" presetID="18" presetClass="entr" presetSubtype="6" fill="hold" nodeType="afterEffect">
                                  <p:stCondLst>
                                    <p:cond delay="100"/>
                                  </p:stCondLst>
                                  <p:childTnLst>
                                    <p:set>
                                      <p:cBhvr>
                                        <p:cTn id="18" dur="1" fill="hold">
                                          <p:stCondLst>
                                            <p:cond delay="0"/>
                                          </p:stCondLst>
                                        </p:cTn>
                                        <p:tgtEl>
                                          <p:spTgt spid="3081">
                                            <p:txEl>
                                              <p:pRg st="0" end="0"/>
                                            </p:txEl>
                                          </p:spTgt>
                                        </p:tgtEl>
                                        <p:attrNameLst>
                                          <p:attrName>style.visibility</p:attrName>
                                        </p:attrNameLst>
                                      </p:cBhvr>
                                      <p:to>
                                        <p:strVal val="visible"/>
                                      </p:to>
                                    </p:set>
                                    <p:animEffect transition="in" filter="strips(downRight)">
                                      <p:cBhvr>
                                        <p:cTn id="19" dur="500"/>
                                        <p:tgtEl>
                                          <p:spTgt spid="3081">
                                            <p:txEl>
                                              <p:pRg st="0" end="0"/>
                                            </p:txEl>
                                          </p:spTgt>
                                        </p:tgtEl>
                                      </p:cBhvr>
                                    </p:animEffect>
                                  </p:childTnLst>
                                </p:cTn>
                              </p:par>
                            </p:childTnLst>
                          </p:cTn>
                        </p:par>
                        <p:par>
                          <p:cTn id="20" fill="hold">
                            <p:stCondLst>
                              <p:cond delay="2300"/>
                            </p:stCondLst>
                            <p:childTnLst>
                              <p:par>
                                <p:cTn id="21" presetID="18" presetClass="entr" presetSubtype="6" fill="hold" nodeType="afterEffect">
                                  <p:stCondLst>
                                    <p:cond delay="100"/>
                                  </p:stCondLst>
                                  <p:childTnLst>
                                    <p:set>
                                      <p:cBhvr>
                                        <p:cTn id="22" dur="1" fill="hold">
                                          <p:stCondLst>
                                            <p:cond delay="0"/>
                                          </p:stCondLst>
                                        </p:cTn>
                                        <p:tgtEl>
                                          <p:spTgt spid="3081">
                                            <p:txEl>
                                              <p:pRg st="2" end="2"/>
                                            </p:txEl>
                                          </p:spTgt>
                                        </p:tgtEl>
                                        <p:attrNameLst>
                                          <p:attrName>style.visibility</p:attrName>
                                        </p:attrNameLst>
                                      </p:cBhvr>
                                      <p:to>
                                        <p:strVal val="visible"/>
                                      </p:to>
                                    </p:set>
                                    <p:animEffect transition="in" filter="strips(downRight)">
                                      <p:cBhvr>
                                        <p:cTn id="23" dur="500"/>
                                        <p:tgtEl>
                                          <p:spTgt spid="3081">
                                            <p:txEl>
                                              <p:pRg st="2" end="2"/>
                                            </p:txEl>
                                          </p:spTgt>
                                        </p:tgtEl>
                                      </p:cBhvr>
                                    </p:animEffect>
                                  </p:childTnLst>
                                </p:cTn>
                              </p:par>
                            </p:childTnLst>
                          </p:cTn>
                        </p:par>
                        <p:par>
                          <p:cTn id="24" fill="hold">
                            <p:stCondLst>
                              <p:cond delay="2900"/>
                            </p:stCondLst>
                            <p:childTnLst>
                              <p:par>
                                <p:cTn id="25" presetID="18" presetClass="entr" presetSubtype="6" fill="hold" grpId="0" nodeType="afterEffect">
                                  <p:stCondLst>
                                    <p:cond delay="500"/>
                                  </p:stCondLst>
                                  <p:childTnLst>
                                    <p:set>
                                      <p:cBhvr>
                                        <p:cTn id="26" dur="1" fill="hold">
                                          <p:stCondLst>
                                            <p:cond delay="0"/>
                                          </p:stCondLst>
                                        </p:cTn>
                                        <p:tgtEl>
                                          <p:spTgt spid="3087"/>
                                        </p:tgtEl>
                                        <p:attrNameLst>
                                          <p:attrName>style.visibility</p:attrName>
                                        </p:attrNameLst>
                                      </p:cBhvr>
                                      <p:to>
                                        <p:strVal val="visible"/>
                                      </p:to>
                                    </p:set>
                                    <p:animEffect transition="in" filter="strips(downRight)">
                                      <p:cBhvr>
                                        <p:cTn id="27" dur="500"/>
                                        <p:tgtEl>
                                          <p:spTgt spid="3087"/>
                                        </p:tgtEl>
                                      </p:cBhvr>
                                    </p:animEffect>
                                  </p:childTnLst>
                                </p:cTn>
                              </p:par>
                            </p:childTnLst>
                          </p:cTn>
                        </p:par>
                        <p:par>
                          <p:cTn id="28" fill="hold">
                            <p:stCondLst>
                              <p:cond delay="3900"/>
                            </p:stCondLst>
                            <p:childTnLst>
                              <p:par>
                                <p:cTn id="29" presetID="18" presetClass="entr" presetSubtype="6" fill="hold" grpId="0" nodeType="afterEffect">
                                  <p:stCondLst>
                                    <p:cond delay="100"/>
                                  </p:stCondLst>
                                  <p:childTnLst>
                                    <p:set>
                                      <p:cBhvr>
                                        <p:cTn id="30" dur="1" fill="hold">
                                          <p:stCondLst>
                                            <p:cond delay="0"/>
                                          </p:stCondLst>
                                        </p:cTn>
                                        <p:tgtEl>
                                          <p:spTgt spid="3088"/>
                                        </p:tgtEl>
                                        <p:attrNameLst>
                                          <p:attrName>style.visibility</p:attrName>
                                        </p:attrNameLst>
                                      </p:cBhvr>
                                      <p:to>
                                        <p:strVal val="visible"/>
                                      </p:to>
                                    </p:set>
                                    <p:animEffect transition="in" filter="strips(downRight)">
                                      <p:cBhvr>
                                        <p:cTn id="31" dur="500"/>
                                        <p:tgtEl>
                                          <p:spTgt spid="3088"/>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12" fill="hold" grpId="0" nodeType="clickEffect">
                                  <p:stCondLst>
                                    <p:cond delay="0"/>
                                  </p:stCondLst>
                                  <p:childTnLst>
                                    <p:set>
                                      <p:cBhvr>
                                        <p:cTn id="35" dur="1" fill="hold">
                                          <p:stCondLst>
                                            <p:cond delay="0"/>
                                          </p:stCondLst>
                                        </p:cTn>
                                        <p:tgtEl>
                                          <p:spTgt spid="3082"/>
                                        </p:tgtEl>
                                        <p:attrNameLst>
                                          <p:attrName>style.visibility</p:attrName>
                                        </p:attrNameLst>
                                      </p:cBhvr>
                                      <p:to>
                                        <p:strVal val="visible"/>
                                      </p:to>
                                    </p:set>
                                    <p:animEffect transition="in" filter="strips(downLeft)">
                                      <p:cBhvr>
                                        <p:cTn id="36" dur="500"/>
                                        <p:tgtEl>
                                          <p:spTgt spid="3082"/>
                                        </p:tgtEl>
                                      </p:cBhvr>
                                    </p:animEffect>
                                  </p:childTnLst>
                                </p:cTn>
                              </p:par>
                            </p:childTnLst>
                          </p:cTn>
                        </p:par>
                        <p:par>
                          <p:cTn id="37" fill="hold">
                            <p:stCondLst>
                              <p:cond delay="500"/>
                            </p:stCondLst>
                            <p:childTnLst>
                              <p:par>
                                <p:cTn id="38" presetID="18" presetClass="entr" presetSubtype="6" fill="hold" grpId="0" nodeType="afterEffect">
                                  <p:stCondLst>
                                    <p:cond delay="200"/>
                                  </p:stCondLst>
                                  <p:childTnLst>
                                    <p:set>
                                      <p:cBhvr>
                                        <p:cTn id="39" dur="1" fill="hold">
                                          <p:stCondLst>
                                            <p:cond delay="0"/>
                                          </p:stCondLst>
                                        </p:cTn>
                                        <p:tgtEl>
                                          <p:spTgt spid="3083"/>
                                        </p:tgtEl>
                                        <p:attrNameLst>
                                          <p:attrName>style.visibility</p:attrName>
                                        </p:attrNameLst>
                                      </p:cBhvr>
                                      <p:to>
                                        <p:strVal val="visible"/>
                                      </p:to>
                                    </p:set>
                                    <p:animEffect transition="in" filter="strips(downRight)">
                                      <p:cBhvr>
                                        <p:cTn id="40" dur="500"/>
                                        <p:tgtEl>
                                          <p:spTgt spid="3083"/>
                                        </p:tgtEl>
                                      </p:cBhvr>
                                    </p:animEffect>
                                  </p:childTnLst>
                                </p:cTn>
                              </p:par>
                            </p:childTnLst>
                          </p:cTn>
                        </p:par>
                        <p:par>
                          <p:cTn id="41" fill="hold">
                            <p:stCondLst>
                              <p:cond delay="1200"/>
                            </p:stCondLst>
                            <p:childTnLst>
                              <p:par>
                                <p:cTn id="42" presetID="18" presetClass="entr" presetSubtype="6" fill="hold" grpId="0" nodeType="afterEffect">
                                  <p:stCondLst>
                                    <p:cond delay="500"/>
                                  </p:stCondLst>
                                  <p:childTnLst>
                                    <p:set>
                                      <p:cBhvr>
                                        <p:cTn id="43" dur="1" fill="hold">
                                          <p:stCondLst>
                                            <p:cond delay="0"/>
                                          </p:stCondLst>
                                        </p:cTn>
                                        <p:tgtEl>
                                          <p:spTgt spid="3089"/>
                                        </p:tgtEl>
                                        <p:attrNameLst>
                                          <p:attrName>style.visibility</p:attrName>
                                        </p:attrNameLst>
                                      </p:cBhvr>
                                      <p:to>
                                        <p:strVal val="visible"/>
                                      </p:to>
                                    </p:set>
                                    <p:animEffect transition="in" filter="strips(downRight)">
                                      <p:cBhvr>
                                        <p:cTn id="44" dur="500"/>
                                        <p:tgtEl>
                                          <p:spTgt spid="3089"/>
                                        </p:tgtEl>
                                      </p:cBhvr>
                                    </p:animEffect>
                                  </p:childTnLst>
                                </p:cTn>
                              </p:par>
                            </p:childTnLst>
                          </p:cTn>
                        </p:par>
                        <p:par>
                          <p:cTn id="45" fill="hold">
                            <p:stCondLst>
                              <p:cond delay="2200"/>
                            </p:stCondLst>
                            <p:childTnLst>
                              <p:par>
                                <p:cTn id="46" presetID="18" presetClass="entr" presetSubtype="6" fill="hold" grpId="0" nodeType="afterEffect">
                                  <p:stCondLst>
                                    <p:cond delay="100"/>
                                  </p:stCondLst>
                                  <p:childTnLst>
                                    <p:set>
                                      <p:cBhvr>
                                        <p:cTn id="47" dur="1" fill="hold">
                                          <p:stCondLst>
                                            <p:cond delay="0"/>
                                          </p:stCondLst>
                                        </p:cTn>
                                        <p:tgtEl>
                                          <p:spTgt spid="3090"/>
                                        </p:tgtEl>
                                        <p:attrNameLst>
                                          <p:attrName>style.visibility</p:attrName>
                                        </p:attrNameLst>
                                      </p:cBhvr>
                                      <p:to>
                                        <p:strVal val="visible"/>
                                      </p:to>
                                    </p:set>
                                    <p:animEffect transition="in" filter="strips(downRight)">
                                      <p:cBhvr>
                                        <p:cTn id="48" dur="500"/>
                                        <p:tgtEl>
                                          <p:spTgt spid="3090"/>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12" fill="hold" grpId="0" nodeType="clickEffect">
                                  <p:stCondLst>
                                    <p:cond delay="0"/>
                                  </p:stCondLst>
                                  <p:childTnLst>
                                    <p:set>
                                      <p:cBhvr>
                                        <p:cTn id="52" dur="1" fill="hold">
                                          <p:stCondLst>
                                            <p:cond delay="0"/>
                                          </p:stCondLst>
                                        </p:cTn>
                                        <p:tgtEl>
                                          <p:spTgt spid="3085"/>
                                        </p:tgtEl>
                                        <p:attrNameLst>
                                          <p:attrName>style.visibility</p:attrName>
                                        </p:attrNameLst>
                                      </p:cBhvr>
                                      <p:to>
                                        <p:strVal val="visible"/>
                                      </p:to>
                                    </p:set>
                                    <p:animEffect transition="in" filter="strips(downLeft)">
                                      <p:cBhvr>
                                        <p:cTn id="53" dur="500"/>
                                        <p:tgtEl>
                                          <p:spTgt spid="3085"/>
                                        </p:tgtEl>
                                      </p:cBhvr>
                                    </p:animEffect>
                                  </p:childTnLst>
                                </p:cTn>
                              </p:par>
                            </p:childTnLst>
                          </p:cTn>
                        </p:par>
                        <p:par>
                          <p:cTn id="54" fill="hold">
                            <p:stCondLst>
                              <p:cond delay="500"/>
                            </p:stCondLst>
                            <p:childTnLst>
                              <p:par>
                                <p:cTn id="55" presetID="18" presetClass="entr" presetSubtype="6" fill="hold" grpId="0" nodeType="afterEffect">
                                  <p:stCondLst>
                                    <p:cond delay="200"/>
                                  </p:stCondLst>
                                  <p:childTnLst>
                                    <p:set>
                                      <p:cBhvr>
                                        <p:cTn id="56" dur="1" fill="hold">
                                          <p:stCondLst>
                                            <p:cond delay="0"/>
                                          </p:stCondLst>
                                        </p:cTn>
                                        <p:tgtEl>
                                          <p:spTgt spid="3086"/>
                                        </p:tgtEl>
                                        <p:attrNameLst>
                                          <p:attrName>style.visibility</p:attrName>
                                        </p:attrNameLst>
                                      </p:cBhvr>
                                      <p:to>
                                        <p:strVal val="visible"/>
                                      </p:to>
                                    </p:set>
                                    <p:animEffect transition="in" filter="strips(downRight)">
                                      <p:cBhvr>
                                        <p:cTn id="57" dur="500"/>
                                        <p:tgtEl>
                                          <p:spTgt spid="3086"/>
                                        </p:tgtEl>
                                      </p:cBhvr>
                                    </p:animEffect>
                                  </p:childTnLst>
                                </p:cTn>
                              </p:par>
                            </p:childTnLst>
                          </p:cTn>
                        </p:par>
                        <p:par>
                          <p:cTn id="58" fill="hold">
                            <p:stCondLst>
                              <p:cond delay="1200"/>
                            </p:stCondLst>
                            <p:childTnLst>
                              <p:par>
                                <p:cTn id="59" presetID="18" presetClass="entr" presetSubtype="6" fill="hold" grpId="0" nodeType="afterEffect">
                                  <p:stCondLst>
                                    <p:cond delay="500"/>
                                  </p:stCondLst>
                                  <p:childTnLst>
                                    <p:set>
                                      <p:cBhvr>
                                        <p:cTn id="60" dur="1" fill="hold">
                                          <p:stCondLst>
                                            <p:cond delay="0"/>
                                          </p:stCondLst>
                                        </p:cTn>
                                        <p:tgtEl>
                                          <p:spTgt spid="3092"/>
                                        </p:tgtEl>
                                        <p:attrNameLst>
                                          <p:attrName>style.visibility</p:attrName>
                                        </p:attrNameLst>
                                      </p:cBhvr>
                                      <p:to>
                                        <p:strVal val="visible"/>
                                      </p:to>
                                    </p:set>
                                    <p:animEffect transition="in" filter="strips(downRight)">
                                      <p:cBhvr>
                                        <p:cTn id="61" dur="500"/>
                                        <p:tgtEl>
                                          <p:spTgt spid="3092"/>
                                        </p:tgtEl>
                                      </p:cBhvr>
                                    </p:animEffect>
                                  </p:childTnLst>
                                </p:cTn>
                              </p:par>
                            </p:childTnLst>
                          </p:cTn>
                        </p:par>
                        <p:par>
                          <p:cTn id="62" fill="hold">
                            <p:stCondLst>
                              <p:cond delay="2200"/>
                            </p:stCondLst>
                            <p:childTnLst>
                              <p:par>
                                <p:cTn id="63" presetID="18" presetClass="entr" presetSubtype="6" fill="hold" grpId="0" nodeType="afterEffect">
                                  <p:stCondLst>
                                    <p:cond delay="100"/>
                                  </p:stCondLst>
                                  <p:childTnLst>
                                    <p:set>
                                      <p:cBhvr>
                                        <p:cTn id="64" dur="1" fill="hold">
                                          <p:stCondLst>
                                            <p:cond delay="0"/>
                                          </p:stCondLst>
                                        </p:cTn>
                                        <p:tgtEl>
                                          <p:spTgt spid="3091"/>
                                        </p:tgtEl>
                                        <p:attrNameLst>
                                          <p:attrName>style.visibility</p:attrName>
                                        </p:attrNameLst>
                                      </p:cBhvr>
                                      <p:to>
                                        <p:strVal val="visible"/>
                                      </p:to>
                                    </p:set>
                                    <p:animEffect transition="in" filter="strips(downRight)">
                                      <p:cBhvr>
                                        <p:cTn id="65" dur="500"/>
                                        <p:tgtEl>
                                          <p:spTgt spid="3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animBg="1"/>
      <p:bldP spid="3080" grpId="0" animBg="1"/>
      <p:bldP spid="3081" grpId="0" build="allAtOnce" animBg="1"/>
      <p:bldP spid="3082" grpId="0" animBg="1"/>
      <p:bldP spid="3083" grpId="0" animBg="1"/>
      <p:bldP spid="3085" grpId="0" animBg="1"/>
      <p:bldP spid="3086" grpId="0" animBg="1"/>
      <p:bldP spid="3087" grpId="0" animBg="1"/>
      <p:bldP spid="3088" grpId="0" animBg="1"/>
      <p:bldP spid="3089" grpId="0" animBg="1"/>
      <p:bldP spid="3090" grpId="0" animBg="1"/>
      <p:bldP spid="3091" grpId="0" animBg="1"/>
      <p:bldP spid="309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5" descr="iscrizione platorio"/>
          <p:cNvPicPr>
            <a:picLocks noChangeAspect="1" noChangeArrowheads="1"/>
          </p:cNvPicPr>
          <p:nvPr/>
        </p:nvPicPr>
        <p:blipFill>
          <a:blip r:embed="rId3" cstate="print"/>
          <a:srcRect/>
          <a:stretch>
            <a:fillRect/>
          </a:stretch>
        </p:blipFill>
        <p:spPr bwMode="auto">
          <a:xfrm>
            <a:off x="4376738" y="174625"/>
            <a:ext cx="4557712" cy="6469063"/>
          </a:xfrm>
          <a:prstGeom prst="rect">
            <a:avLst/>
          </a:prstGeom>
          <a:noFill/>
        </p:spPr>
      </p:pic>
      <p:sp>
        <p:nvSpPr>
          <p:cNvPr id="16388" name="Rectangle 4"/>
          <p:cNvSpPr>
            <a:spLocks noChangeArrowheads="1"/>
          </p:cNvSpPr>
          <p:nvPr/>
        </p:nvSpPr>
        <p:spPr bwMode="auto">
          <a:xfrm>
            <a:off x="217488" y="466725"/>
            <a:ext cx="4325937" cy="5622925"/>
          </a:xfrm>
          <a:prstGeom prst="rect">
            <a:avLst/>
          </a:prstGeom>
          <a:solidFill>
            <a:srgbClr val="CC99FF"/>
          </a:solidFill>
          <a:ln w="38100">
            <a:solidFill>
              <a:srgbClr val="333399"/>
            </a:solidFill>
            <a:miter lim="800000"/>
            <a:headEnd/>
            <a:tailEnd/>
          </a:ln>
          <a:effectLst/>
        </p:spPr>
        <p:txBody>
          <a:bodyPr anchor="ctr">
            <a:spAutoFit/>
          </a:bodyPr>
          <a:lstStyle/>
          <a:p>
            <a:pPr algn="just"/>
            <a:r>
              <a:rPr lang="it-IT" b="1"/>
              <a:t>CIL V, 877; ILS 1052; </a:t>
            </a:r>
          </a:p>
          <a:p>
            <a:pPr algn="just"/>
            <a:r>
              <a:rPr lang="it-IT" b="1" i="1"/>
              <a:t>A(ulo) Platorio A(uli) f(ilio) / Serg(ia tribu) Nepoti / Aponio Italico / Maniliano / G(aio) Licinio Pollioni, / co(n)s(uli), auguri, / </a:t>
            </a:r>
            <a:r>
              <a:rPr lang="it-IT" b="1" i="1">
                <a:solidFill>
                  <a:srgbClr val="008000"/>
                </a:solidFill>
              </a:rPr>
              <a:t>legat(o) Aug(usti) / pro praet(ore) provinc(iae) Bri/tanniae</a:t>
            </a:r>
            <a:r>
              <a:rPr lang="it-IT" b="1" i="1"/>
              <a:t>, leg(ato) pro pr(aetore) pro/vinc(iae) German(iae) Inferior(is), leg(ato) pro pr(aetore) provinc(iae) Thrac(iae), / </a:t>
            </a:r>
            <a:r>
              <a:rPr lang="it-IT" b="1" i="1">
                <a:solidFill>
                  <a:srgbClr val="008000"/>
                </a:solidFill>
              </a:rPr>
              <a:t>leg(ato) legion(is) I Adiutricis</a:t>
            </a:r>
            <a:r>
              <a:rPr lang="it-IT" b="1" i="1"/>
              <a:t>, / quaest(ori) provinc(iae) Maced(oniae), / curat(ori) viarum Cassiae, Clodiae, Ciminiae, Novae / Traianae, candidato divi / Traiani, trib(uno) mil(itum) leg(ionis) XXII / Primigen(iae) P(iae) F(idelis), praet(ori), trib(uno) / pleb(is), IIIvir(o) capitali; / patrono: / d(ecurionum) d(ecreto)</a:t>
            </a:r>
            <a:r>
              <a:rPr lang="it-IT" b="1"/>
              <a:t>. </a:t>
            </a:r>
          </a:p>
          <a:p>
            <a:pPr algn="ctr"/>
            <a:endParaRPr lang="it-IT" b="1"/>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674813" y="0"/>
            <a:ext cx="5051425" cy="739775"/>
          </a:xfrm>
          <a:prstGeom prst="rect">
            <a:avLst/>
          </a:prstGeom>
          <a:solidFill>
            <a:srgbClr val="99CCFF"/>
          </a:solidFill>
          <a:ln w="38100">
            <a:solidFill>
              <a:srgbClr val="000080"/>
            </a:solidFill>
            <a:miter lim="800000"/>
            <a:headEnd/>
            <a:tailEnd/>
          </a:ln>
          <a:effectLst/>
        </p:spPr>
        <p:txBody>
          <a:bodyPr wrap="none">
            <a:spAutoFit/>
          </a:bodyPr>
          <a:lstStyle/>
          <a:p>
            <a:r>
              <a:rPr lang="it-IT" sz="4000" b="1" i="1" dirty="0" err="1">
                <a:solidFill>
                  <a:srgbClr val="FF3300"/>
                </a:solidFill>
              </a:rPr>
              <a:t>Provinciae</a:t>
            </a:r>
            <a:r>
              <a:rPr lang="it-IT" sz="4000" b="1" i="1" dirty="0">
                <a:solidFill>
                  <a:srgbClr val="FF3300"/>
                </a:solidFill>
              </a:rPr>
              <a:t> </a:t>
            </a:r>
            <a:r>
              <a:rPr lang="it-IT" sz="4000" b="1" i="1" dirty="0" err="1">
                <a:solidFill>
                  <a:srgbClr val="FF3300"/>
                </a:solidFill>
              </a:rPr>
              <a:t>Caesaris</a:t>
            </a:r>
            <a:endParaRPr lang="it-IT" sz="4000" b="1" i="1" dirty="0">
              <a:solidFill>
                <a:srgbClr val="FF3300"/>
              </a:solidFill>
            </a:endParaRPr>
          </a:p>
        </p:txBody>
      </p:sp>
      <p:sp>
        <p:nvSpPr>
          <p:cNvPr id="5123" name="Text Box 3"/>
          <p:cNvSpPr txBox="1">
            <a:spLocks noChangeArrowheads="1"/>
          </p:cNvSpPr>
          <p:nvPr/>
        </p:nvSpPr>
        <p:spPr bwMode="auto">
          <a:xfrm>
            <a:off x="490538" y="3297238"/>
            <a:ext cx="1742785" cy="461665"/>
          </a:xfrm>
          <a:prstGeom prst="rect">
            <a:avLst/>
          </a:prstGeom>
          <a:solidFill>
            <a:srgbClr val="CC99FF"/>
          </a:solidFill>
          <a:ln w="38100">
            <a:solidFill>
              <a:srgbClr val="333399"/>
            </a:solidFill>
            <a:miter lim="800000"/>
            <a:headEnd/>
            <a:tailEnd/>
          </a:ln>
          <a:effectLst/>
        </p:spPr>
        <p:txBody>
          <a:bodyPr wrap="none">
            <a:spAutoFit/>
          </a:bodyPr>
          <a:lstStyle/>
          <a:p>
            <a:r>
              <a:rPr lang="it-IT" sz="2400" b="1" i="1" dirty="0" err="1"/>
              <a:t>praefectus</a:t>
            </a:r>
            <a:endParaRPr lang="it-IT" sz="2400" b="1" i="1" dirty="0"/>
          </a:p>
        </p:txBody>
      </p:sp>
      <p:sp>
        <p:nvSpPr>
          <p:cNvPr id="5126" name="Text Box 6"/>
          <p:cNvSpPr txBox="1">
            <a:spLocks noChangeArrowheads="1"/>
          </p:cNvSpPr>
          <p:nvPr/>
        </p:nvSpPr>
        <p:spPr bwMode="auto">
          <a:xfrm>
            <a:off x="3278188" y="3379788"/>
            <a:ext cx="1468672" cy="461665"/>
          </a:xfrm>
          <a:prstGeom prst="rect">
            <a:avLst/>
          </a:prstGeom>
          <a:solidFill>
            <a:srgbClr val="CC99FF"/>
          </a:solidFill>
          <a:ln w="38100">
            <a:solidFill>
              <a:srgbClr val="333399"/>
            </a:solidFill>
            <a:miter lim="800000"/>
            <a:headEnd/>
            <a:tailEnd/>
          </a:ln>
          <a:effectLst/>
        </p:spPr>
        <p:txBody>
          <a:bodyPr wrap="none">
            <a:spAutoFit/>
          </a:bodyPr>
          <a:lstStyle/>
          <a:p>
            <a:r>
              <a:rPr lang="it-IT" sz="2400" b="1" dirty="0"/>
              <a:t>equestre</a:t>
            </a:r>
          </a:p>
        </p:txBody>
      </p:sp>
      <p:sp>
        <p:nvSpPr>
          <p:cNvPr id="5127" name="Line 7"/>
          <p:cNvSpPr>
            <a:spLocks noChangeShapeType="1"/>
          </p:cNvSpPr>
          <p:nvPr/>
        </p:nvSpPr>
        <p:spPr bwMode="auto">
          <a:xfrm>
            <a:off x="973138" y="3922713"/>
            <a:ext cx="0" cy="1008062"/>
          </a:xfrm>
          <a:prstGeom prst="line">
            <a:avLst/>
          </a:prstGeom>
          <a:noFill/>
          <a:ln w="76200">
            <a:solidFill>
              <a:schemeClr val="tx1"/>
            </a:solidFill>
            <a:round/>
            <a:headEnd type="triangle" w="med" len="med"/>
            <a:tailEnd type="triangle" w="med" len="med"/>
          </a:ln>
          <a:effectLst/>
        </p:spPr>
        <p:txBody>
          <a:bodyPr/>
          <a:lstStyle/>
          <a:p>
            <a:endParaRPr lang="it-IT"/>
          </a:p>
        </p:txBody>
      </p:sp>
      <p:sp>
        <p:nvSpPr>
          <p:cNvPr id="5128" name="Text Box 8"/>
          <p:cNvSpPr txBox="1">
            <a:spLocks noChangeArrowheads="1"/>
          </p:cNvSpPr>
          <p:nvPr/>
        </p:nvSpPr>
        <p:spPr bwMode="auto">
          <a:xfrm>
            <a:off x="484188" y="5105400"/>
            <a:ext cx="1377950" cy="404813"/>
          </a:xfrm>
          <a:prstGeom prst="rect">
            <a:avLst/>
          </a:prstGeom>
          <a:solidFill>
            <a:srgbClr val="FFFF99"/>
          </a:solidFill>
          <a:ln w="38100">
            <a:solidFill>
              <a:srgbClr val="333300"/>
            </a:solidFill>
            <a:miter lim="800000"/>
            <a:headEnd/>
            <a:tailEnd/>
          </a:ln>
          <a:effectLst/>
        </p:spPr>
        <p:txBody>
          <a:bodyPr wrap="none">
            <a:spAutoFit/>
          </a:bodyPr>
          <a:lstStyle/>
          <a:p>
            <a:r>
              <a:rPr lang="it-IT" b="1" i="1"/>
              <a:t>procurator</a:t>
            </a:r>
          </a:p>
        </p:txBody>
      </p:sp>
      <p:sp>
        <p:nvSpPr>
          <p:cNvPr id="5131" name="Line 11"/>
          <p:cNvSpPr>
            <a:spLocks noChangeShapeType="1"/>
          </p:cNvSpPr>
          <p:nvPr/>
        </p:nvSpPr>
        <p:spPr bwMode="auto">
          <a:xfrm>
            <a:off x="4851400" y="3559175"/>
            <a:ext cx="504825" cy="0"/>
          </a:xfrm>
          <a:prstGeom prst="line">
            <a:avLst/>
          </a:prstGeom>
          <a:noFill/>
          <a:ln w="57150">
            <a:solidFill>
              <a:srgbClr val="FF3300"/>
            </a:solidFill>
            <a:round/>
            <a:headEnd/>
            <a:tailEnd type="triangle" w="med" len="med"/>
          </a:ln>
          <a:effectLst/>
        </p:spPr>
        <p:txBody>
          <a:bodyPr/>
          <a:lstStyle/>
          <a:p>
            <a:endParaRPr lang="it-IT"/>
          </a:p>
        </p:txBody>
      </p:sp>
      <p:sp>
        <p:nvSpPr>
          <p:cNvPr id="5132" name="Text Box 12"/>
          <p:cNvSpPr txBox="1">
            <a:spLocks noChangeArrowheads="1"/>
          </p:cNvSpPr>
          <p:nvPr/>
        </p:nvSpPr>
        <p:spPr bwMode="auto">
          <a:xfrm>
            <a:off x="5430838" y="2825750"/>
            <a:ext cx="3713162" cy="1631216"/>
          </a:xfrm>
          <a:prstGeom prst="rect">
            <a:avLst/>
          </a:prstGeom>
          <a:solidFill>
            <a:srgbClr val="CC99FF"/>
          </a:solidFill>
          <a:ln w="25400">
            <a:solidFill>
              <a:srgbClr val="333399"/>
            </a:solidFill>
            <a:miter lim="800000"/>
            <a:headEnd/>
            <a:tailEnd/>
          </a:ln>
          <a:effectLst/>
        </p:spPr>
        <p:txBody>
          <a:bodyPr wrap="square">
            <a:spAutoFit/>
          </a:bodyPr>
          <a:lstStyle/>
          <a:p>
            <a:pPr algn="just"/>
            <a:r>
              <a:rPr lang="it-IT" sz="2000" b="1" dirty="0"/>
              <a:t>è scelto dall’imperatore;  esercita il comando militare e, probabilmente fin dall’inizio, il potere giurisdizionale.</a:t>
            </a:r>
          </a:p>
        </p:txBody>
      </p:sp>
      <p:sp>
        <p:nvSpPr>
          <p:cNvPr id="5138" name="Text Box 18"/>
          <p:cNvSpPr txBox="1">
            <a:spLocks noChangeArrowheads="1"/>
          </p:cNvSpPr>
          <p:nvPr/>
        </p:nvSpPr>
        <p:spPr bwMode="auto">
          <a:xfrm>
            <a:off x="1890713" y="4564063"/>
            <a:ext cx="3667992" cy="400110"/>
          </a:xfrm>
          <a:prstGeom prst="rect">
            <a:avLst/>
          </a:prstGeom>
          <a:solidFill>
            <a:srgbClr val="99CCFF"/>
          </a:solidFill>
          <a:ln w="25400">
            <a:solidFill>
              <a:srgbClr val="0000FF"/>
            </a:solidFill>
            <a:miter lim="800000"/>
            <a:headEnd/>
            <a:tailEnd/>
          </a:ln>
          <a:effectLst/>
        </p:spPr>
        <p:txBody>
          <a:bodyPr wrap="none">
            <a:spAutoFit/>
          </a:bodyPr>
          <a:lstStyle/>
          <a:p>
            <a:r>
              <a:rPr lang="it-IT" sz="2000" b="1" dirty="0"/>
              <a:t>In età claudia cambia il titolo</a:t>
            </a:r>
          </a:p>
        </p:txBody>
      </p:sp>
      <p:sp>
        <p:nvSpPr>
          <p:cNvPr id="5140" name="Line 20"/>
          <p:cNvSpPr>
            <a:spLocks noChangeShapeType="1"/>
          </p:cNvSpPr>
          <p:nvPr/>
        </p:nvSpPr>
        <p:spPr bwMode="auto">
          <a:xfrm>
            <a:off x="2235200" y="3584575"/>
            <a:ext cx="869950" cy="0"/>
          </a:xfrm>
          <a:prstGeom prst="line">
            <a:avLst/>
          </a:prstGeom>
          <a:noFill/>
          <a:ln w="76200">
            <a:solidFill>
              <a:schemeClr val="tx1"/>
            </a:solidFill>
            <a:round/>
            <a:headEnd/>
            <a:tailEnd type="triangle" w="med" len="med"/>
          </a:ln>
          <a:effectLst/>
        </p:spPr>
        <p:txBody>
          <a:bodyPr/>
          <a:lstStyle/>
          <a:p>
            <a:endParaRPr lang="it-IT"/>
          </a:p>
        </p:txBody>
      </p:sp>
      <p:sp>
        <p:nvSpPr>
          <p:cNvPr id="5141" name="Text Box 21"/>
          <p:cNvSpPr txBox="1">
            <a:spLocks noChangeArrowheads="1"/>
          </p:cNvSpPr>
          <p:nvPr/>
        </p:nvSpPr>
        <p:spPr bwMode="auto">
          <a:xfrm>
            <a:off x="4740274" y="5580727"/>
            <a:ext cx="8807451" cy="400110"/>
          </a:xfrm>
          <a:prstGeom prst="rect">
            <a:avLst/>
          </a:prstGeom>
          <a:solidFill>
            <a:srgbClr val="99CCFF"/>
          </a:solidFill>
          <a:ln w="25400">
            <a:solidFill>
              <a:srgbClr val="0000FF"/>
            </a:solidFill>
            <a:miter lim="800000"/>
            <a:headEnd/>
            <a:tailEnd/>
          </a:ln>
          <a:effectLst/>
        </p:spPr>
        <p:txBody>
          <a:bodyPr wrap="square">
            <a:spAutoFit/>
          </a:bodyPr>
          <a:lstStyle/>
          <a:p>
            <a:pPr algn="just"/>
            <a:endParaRPr lang="it-IT" sz="2000" b="1" dirty="0"/>
          </a:p>
        </p:txBody>
      </p:sp>
      <p:sp>
        <p:nvSpPr>
          <p:cNvPr id="5142" name="Text Box 22"/>
          <p:cNvSpPr txBox="1">
            <a:spLocks noChangeArrowheads="1"/>
          </p:cNvSpPr>
          <p:nvPr/>
        </p:nvSpPr>
        <p:spPr bwMode="auto">
          <a:xfrm>
            <a:off x="0" y="911225"/>
            <a:ext cx="9144000" cy="1785104"/>
          </a:xfrm>
          <a:prstGeom prst="rect">
            <a:avLst/>
          </a:prstGeom>
          <a:solidFill>
            <a:srgbClr val="CCFFCC"/>
          </a:solidFill>
          <a:ln w="38100">
            <a:solidFill>
              <a:srgbClr val="003300"/>
            </a:solidFill>
            <a:miter lim="800000"/>
            <a:headEnd/>
            <a:tailEnd/>
          </a:ln>
          <a:effectLst/>
        </p:spPr>
        <p:txBody>
          <a:bodyPr wrap="square">
            <a:spAutoFit/>
          </a:bodyPr>
          <a:lstStyle/>
          <a:p>
            <a:pPr algn="just"/>
            <a:r>
              <a:rPr lang="it-IT" sz="2200" b="1" dirty="0"/>
              <a:t>     Un limitato gruppo di province “imperiali”, caratterizzate dalla presenza di estese proprietà del principe e/o  uno scarso livello di urbanizzazione (ad esempio nei distretti alpini) e/o in precedenza rette da dinasti locali, ove erano di stanza solo reparti di  truppe ausiliari, ricevono un diverso trattamento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strips(downRight)">
                                      <p:cBhvr>
                                        <p:cTn id="7" dur="500"/>
                                        <p:tgtEl>
                                          <p:spTgt spid="5123"/>
                                        </p:tgtEl>
                                      </p:cBhvr>
                                    </p:animEffect>
                                  </p:childTnLst>
                                </p:cTn>
                              </p:par>
                            </p:childTnLst>
                          </p:cTn>
                        </p:par>
                        <p:par>
                          <p:cTn id="8" fill="hold">
                            <p:stCondLst>
                              <p:cond delay="500"/>
                            </p:stCondLst>
                            <p:childTnLst>
                              <p:par>
                                <p:cTn id="9" presetID="18" presetClass="entr" presetSubtype="6" fill="hold" grpId="0" nodeType="afterEffect">
                                  <p:stCondLst>
                                    <p:cond delay="100"/>
                                  </p:stCondLst>
                                  <p:childTnLst>
                                    <p:set>
                                      <p:cBhvr>
                                        <p:cTn id="10" dur="1" fill="hold">
                                          <p:stCondLst>
                                            <p:cond delay="0"/>
                                          </p:stCondLst>
                                        </p:cTn>
                                        <p:tgtEl>
                                          <p:spTgt spid="5140"/>
                                        </p:tgtEl>
                                        <p:attrNameLst>
                                          <p:attrName>style.visibility</p:attrName>
                                        </p:attrNameLst>
                                      </p:cBhvr>
                                      <p:to>
                                        <p:strVal val="visible"/>
                                      </p:to>
                                    </p:set>
                                    <p:animEffect transition="in" filter="strips(downRight)">
                                      <p:cBhvr>
                                        <p:cTn id="11" dur="500"/>
                                        <p:tgtEl>
                                          <p:spTgt spid="5140"/>
                                        </p:tgtEl>
                                      </p:cBhvr>
                                    </p:animEffect>
                                  </p:childTnLst>
                                </p:cTn>
                              </p:par>
                            </p:childTnLst>
                          </p:cTn>
                        </p:par>
                        <p:par>
                          <p:cTn id="12" fill="hold">
                            <p:stCondLst>
                              <p:cond delay="1100"/>
                            </p:stCondLst>
                            <p:childTnLst>
                              <p:par>
                                <p:cTn id="13" presetID="18" presetClass="entr" presetSubtype="6" fill="hold" grpId="0" nodeType="afterEffect">
                                  <p:stCondLst>
                                    <p:cond delay="100"/>
                                  </p:stCondLst>
                                  <p:childTnLst>
                                    <p:set>
                                      <p:cBhvr>
                                        <p:cTn id="14" dur="1" fill="hold">
                                          <p:stCondLst>
                                            <p:cond delay="0"/>
                                          </p:stCondLst>
                                        </p:cTn>
                                        <p:tgtEl>
                                          <p:spTgt spid="5126">
                                            <p:bg/>
                                          </p:spTgt>
                                        </p:tgtEl>
                                        <p:attrNameLst>
                                          <p:attrName>style.visibility</p:attrName>
                                        </p:attrNameLst>
                                      </p:cBhvr>
                                      <p:to>
                                        <p:strVal val="visible"/>
                                      </p:to>
                                    </p:set>
                                    <p:animEffect transition="in" filter="strips(downRight)">
                                      <p:cBhvr>
                                        <p:cTn id="15" dur="500"/>
                                        <p:tgtEl>
                                          <p:spTgt spid="5126">
                                            <p:bg/>
                                          </p:spTgt>
                                        </p:tgtEl>
                                      </p:cBhvr>
                                    </p:animEffect>
                                  </p:childTnLst>
                                </p:cTn>
                              </p:par>
                            </p:childTnLst>
                          </p:cTn>
                        </p:par>
                        <p:par>
                          <p:cTn id="16" fill="hold">
                            <p:stCondLst>
                              <p:cond delay="1700"/>
                            </p:stCondLst>
                            <p:childTnLst>
                              <p:par>
                                <p:cTn id="17" presetID="18" presetClass="entr" presetSubtype="6" fill="hold" nodeType="afterEffect">
                                  <p:stCondLst>
                                    <p:cond delay="100"/>
                                  </p:stCondLst>
                                  <p:childTnLst>
                                    <p:set>
                                      <p:cBhvr>
                                        <p:cTn id="18" dur="1" fill="hold">
                                          <p:stCondLst>
                                            <p:cond delay="0"/>
                                          </p:stCondLst>
                                        </p:cTn>
                                        <p:tgtEl>
                                          <p:spTgt spid="5126">
                                            <p:txEl>
                                              <p:pRg st="0" end="0"/>
                                            </p:txEl>
                                          </p:spTgt>
                                        </p:tgtEl>
                                        <p:attrNameLst>
                                          <p:attrName>style.visibility</p:attrName>
                                        </p:attrNameLst>
                                      </p:cBhvr>
                                      <p:to>
                                        <p:strVal val="visible"/>
                                      </p:to>
                                    </p:set>
                                    <p:animEffect transition="in" filter="strips(downRight)">
                                      <p:cBhvr>
                                        <p:cTn id="19" dur="500"/>
                                        <p:tgtEl>
                                          <p:spTgt spid="5126">
                                            <p:txEl>
                                              <p:pRg st="0" end="0"/>
                                            </p:txEl>
                                          </p:spTgt>
                                        </p:tgtEl>
                                      </p:cBhvr>
                                    </p:animEffect>
                                  </p:childTnLst>
                                </p:cTn>
                              </p:par>
                            </p:childTnLst>
                          </p:cTn>
                        </p:par>
                        <p:par>
                          <p:cTn id="20" fill="hold">
                            <p:stCondLst>
                              <p:cond delay="2300"/>
                            </p:stCondLst>
                            <p:childTnLst>
                              <p:par>
                                <p:cTn id="21" presetID="18" presetClass="entr" presetSubtype="6" fill="hold" grpId="0" nodeType="afterEffect">
                                  <p:stCondLst>
                                    <p:cond delay="0"/>
                                  </p:stCondLst>
                                  <p:childTnLst>
                                    <p:set>
                                      <p:cBhvr>
                                        <p:cTn id="22" dur="1" fill="hold">
                                          <p:stCondLst>
                                            <p:cond delay="0"/>
                                          </p:stCondLst>
                                        </p:cTn>
                                        <p:tgtEl>
                                          <p:spTgt spid="5131"/>
                                        </p:tgtEl>
                                        <p:attrNameLst>
                                          <p:attrName>style.visibility</p:attrName>
                                        </p:attrNameLst>
                                      </p:cBhvr>
                                      <p:to>
                                        <p:strVal val="visible"/>
                                      </p:to>
                                    </p:set>
                                    <p:animEffect transition="in" filter="strips(downRight)">
                                      <p:cBhvr>
                                        <p:cTn id="23" dur="500"/>
                                        <p:tgtEl>
                                          <p:spTgt spid="5131"/>
                                        </p:tgtEl>
                                      </p:cBhvr>
                                    </p:animEffect>
                                  </p:childTnLst>
                                </p:cTn>
                              </p:par>
                            </p:childTnLst>
                          </p:cTn>
                        </p:par>
                        <p:par>
                          <p:cTn id="24" fill="hold">
                            <p:stCondLst>
                              <p:cond delay="2800"/>
                            </p:stCondLst>
                            <p:childTnLst>
                              <p:par>
                                <p:cTn id="25" presetID="18" presetClass="entr" presetSubtype="6" fill="hold" grpId="0" nodeType="afterEffect">
                                  <p:stCondLst>
                                    <p:cond delay="100"/>
                                  </p:stCondLst>
                                  <p:childTnLst>
                                    <p:set>
                                      <p:cBhvr>
                                        <p:cTn id="26" dur="1" fill="hold">
                                          <p:stCondLst>
                                            <p:cond delay="0"/>
                                          </p:stCondLst>
                                        </p:cTn>
                                        <p:tgtEl>
                                          <p:spTgt spid="5132"/>
                                        </p:tgtEl>
                                        <p:attrNameLst>
                                          <p:attrName>style.visibility</p:attrName>
                                        </p:attrNameLst>
                                      </p:cBhvr>
                                      <p:to>
                                        <p:strVal val="visible"/>
                                      </p:to>
                                    </p:set>
                                    <p:animEffect transition="in" filter="strips(downRight)">
                                      <p:cBhvr>
                                        <p:cTn id="27" dur="500"/>
                                        <p:tgtEl>
                                          <p:spTgt spid="5132"/>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5127"/>
                                        </p:tgtEl>
                                        <p:attrNameLst>
                                          <p:attrName>style.visibility</p:attrName>
                                        </p:attrNameLst>
                                      </p:cBhvr>
                                      <p:to>
                                        <p:strVal val="visible"/>
                                      </p:to>
                                    </p:set>
                                    <p:anim calcmode="lin" valueType="num">
                                      <p:cBhvr>
                                        <p:cTn id="32" dur="1000" fill="hold"/>
                                        <p:tgtEl>
                                          <p:spTgt spid="5127"/>
                                        </p:tgtEl>
                                        <p:attrNameLst>
                                          <p:attrName>ppt_w</p:attrName>
                                        </p:attrNameLst>
                                      </p:cBhvr>
                                      <p:tavLst>
                                        <p:tav tm="0">
                                          <p:val>
                                            <p:strVal val="#ppt_w*0.70"/>
                                          </p:val>
                                        </p:tav>
                                        <p:tav tm="100000">
                                          <p:val>
                                            <p:strVal val="#ppt_w"/>
                                          </p:val>
                                        </p:tav>
                                      </p:tavLst>
                                    </p:anim>
                                    <p:anim calcmode="lin" valueType="num">
                                      <p:cBhvr>
                                        <p:cTn id="33" dur="1000" fill="hold"/>
                                        <p:tgtEl>
                                          <p:spTgt spid="5127"/>
                                        </p:tgtEl>
                                        <p:attrNameLst>
                                          <p:attrName>ppt_h</p:attrName>
                                        </p:attrNameLst>
                                      </p:cBhvr>
                                      <p:tavLst>
                                        <p:tav tm="0">
                                          <p:val>
                                            <p:strVal val="#ppt_h"/>
                                          </p:val>
                                        </p:tav>
                                        <p:tav tm="100000">
                                          <p:val>
                                            <p:strVal val="#ppt_h"/>
                                          </p:val>
                                        </p:tav>
                                      </p:tavLst>
                                    </p:anim>
                                    <p:animEffect transition="in" filter="fade">
                                      <p:cBhvr>
                                        <p:cTn id="34" dur="1000"/>
                                        <p:tgtEl>
                                          <p:spTgt spid="5127"/>
                                        </p:tgtEl>
                                      </p:cBhvr>
                                    </p:animEffect>
                                  </p:childTnLst>
                                </p:cTn>
                              </p:par>
                            </p:childTnLst>
                          </p:cTn>
                        </p:par>
                        <p:par>
                          <p:cTn id="35" fill="hold">
                            <p:stCondLst>
                              <p:cond delay="1000"/>
                            </p:stCondLst>
                            <p:childTnLst>
                              <p:par>
                                <p:cTn id="36" presetID="18" presetClass="entr" presetSubtype="6" fill="hold" grpId="0" nodeType="afterEffect">
                                  <p:stCondLst>
                                    <p:cond delay="100"/>
                                  </p:stCondLst>
                                  <p:childTnLst>
                                    <p:set>
                                      <p:cBhvr>
                                        <p:cTn id="37" dur="1" fill="hold">
                                          <p:stCondLst>
                                            <p:cond delay="0"/>
                                          </p:stCondLst>
                                        </p:cTn>
                                        <p:tgtEl>
                                          <p:spTgt spid="5138"/>
                                        </p:tgtEl>
                                        <p:attrNameLst>
                                          <p:attrName>style.visibility</p:attrName>
                                        </p:attrNameLst>
                                      </p:cBhvr>
                                      <p:to>
                                        <p:strVal val="visible"/>
                                      </p:to>
                                    </p:set>
                                    <p:animEffect transition="in" filter="strips(downRight)">
                                      <p:cBhvr>
                                        <p:cTn id="38" dur="500"/>
                                        <p:tgtEl>
                                          <p:spTgt spid="5138"/>
                                        </p:tgtEl>
                                      </p:cBhvr>
                                    </p:animEffect>
                                  </p:childTnLst>
                                </p:cTn>
                              </p:par>
                            </p:childTnLst>
                          </p:cTn>
                        </p:par>
                        <p:par>
                          <p:cTn id="39" fill="hold">
                            <p:stCondLst>
                              <p:cond delay="1600"/>
                            </p:stCondLst>
                            <p:childTnLst>
                              <p:par>
                                <p:cTn id="40" presetID="18" presetClass="entr" presetSubtype="6" fill="hold" grpId="0" nodeType="afterEffect">
                                  <p:stCondLst>
                                    <p:cond delay="500"/>
                                  </p:stCondLst>
                                  <p:childTnLst>
                                    <p:set>
                                      <p:cBhvr>
                                        <p:cTn id="41" dur="1" fill="hold">
                                          <p:stCondLst>
                                            <p:cond delay="0"/>
                                          </p:stCondLst>
                                        </p:cTn>
                                        <p:tgtEl>
                                          <p:spTgt spid="5128"/>
                                        </p:tgtEl>
                                        <p:attrNameLst>
                                          <p:attrName>style.visibility</p:attrName>
                                        </p:attrNameLst>
                                      </p:cBhvr>
                                      <p:to>
                                        <p:strVal val="visible"/>
                                      </p:to>
                                    </p:set>
                                    <p:animEffect transition="in" filter="strips(downRight)">
                                      <p:cBhvr>
                                        <p:cTn id="42" dur="500"/>
                                        <p:tgtEl>
                                          <p:spTgt spid="512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5141"/>
                                        </p:tgtEl>
                                        <p:attrNameLst>
                                          <p:attrName>style.visibility</p:attrName>
                                        </p:attrNameLst>
                                      </p:cBhvr>
                                      <p:to>
                                        <p:strVal val="visible"/>
                                      </p:to>
                                    </p:set>
                                    <p:animEffect transition="in" filter="strips(downRight)">
                                      <p:cBhvr>
                                        <p:cTn id="47" dur="500"/>
                                        <p:tgtEl>
                                          <p:spTgt spid="5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p:bldP spid="5126" grpId="0" build="allAtOnce" animBg="1"/>
      <p:bldP spid="5127" grpId="0" animBg="1"/>
      <p:bldP spid="5128" grpId="0" animBg="1"/>
      <p:bldP spid="5131" grpId="0" animBg="1"/>
      <p:bldP spid="5132" grpId="0" animBg="1"/>
      <p:bldP spid="5138" grpId="0" animBg="1"/>
      <p:bldP spid="5140" grpId="0" animBg="1"/>
      <p:bldP spid="51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arco  di Susa"/>
          <p:cNvPicPr>
            <a:picLocks noChangeAspect="1" noChangeArrowheads="1"/>
          </p:cNvPicPr>
          <p:nvPr/>
        </p:nvPicPr>
        <p:blipFill>
          <a:blip r:embed="rId3" cstate="print"/>
          <a:srcRect/>
          <a:stretch>
            <a:fillRect/>
          </a:stretch>
        </p:blipFill>
        <p:spPr bwMode="auto">
          <a:xfrm>
            <a:off x="4887913" y="211138"/>
            <a:ext cx="4000500" cy="4933950"/>
          </a:xfrm>
          <a:prstGeom prst="rect">
            <a:avLst/>
          </a:prstGeom>
          <a:noFill/>
          <a:ln w="25400">
            <a:solidFill>
              <a:srgbClr val="99CCFF"/>
            </a:solidFill>
            <a:miter lim="800000"/>
            <a:headEnd/>
            <a:tailEnd/>
          </a:ln>
        </p:spPr>
      </p:pic>
      <p:sp>
        <p:nvSpPr>
          <p:cNvPr id="18437" name="Text Box 5"/>
          <p:cNvSpPr txBox="1">
            <a:spLocks noChangeArrowheads="1"/>
          </p:cNvSpPr>
          <p:nvPr/>
        </p:nvSpPr>
        <p:spPr bwMode="auto">
          <a:xfrm>
            <a:off x="228600" y="180975"/>
            <a:ext cx="4337050" cy="6337300"/>
          </a:xfrm>
          <a:prstGeom prst="rect">
            <a:avLst/>
          </a:prstGeom>
          <a:solidFill>
            <a:srgbClr val="99CCFF"/>
          </a:solidFill>
          <a:ln w="38100">
            <a:solidFill>
              <a:srgbClr val="000080"/>
            </a:solidFill>
            <a:miter lim="800000"/>
            <a:headEnd/>
            <a:tailEnd/>
          </a:ln>
          <a:effectLst/>
        </p:spPr>
        <p:txBody>
          <a:bodyPr>
            <a:spAutoFit/>
          </a:bodyPr>
          <a:lstStyle/>
          <a:p>
            <a:r>
              <a:rPr lang="it-IT" sz="2400"/>
              <a:t>CIL V, 7231 = ILS 94</a:t>
            </a:r>
          </a:p>
          <a:p>
            <a:endParaRPr lang="it-IT" sz="2400"/>
          </a:p>
          <a:p>
            <a:r>
              <a:rPr lang="it-IT" sz="2400"/>
              <a:t>Imp. Caesari Augusto divi f., pontifici maxumo, tribunic(ia) potestate XV, imp(eratori) XIII, / M. Iulius regis Donni f. Cottius </a:t>
            </a:r>
            <a:r>
              <a:rPr lang="it-IT" sz="2400">
                <a:solidFill>
                  <a:srgbClr val="008000"/>
                </a:solidFill>
              </a:rPr>
              <a:t>praefectus ceivitatium</a:t>
            </a:r>
            <a:r>
              <a:rPr lang="it-IT" sz="2400"/>
              <a:t> quae subscriptae sunt: Segoviorum Segusinorum / Belacorum Caturigum Medullorum Tebaviorum Adanatium Savincatium Ecdiniorum Veaminiorum / Venisanorum Iemeriorum Vesubianiorum Quadiatium et ceivitates quae sub eo praefecto fuerunt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ChangeArrowheads="1"/>
          </p:cNvSpPr>
          <p:nvPr/>
        </p:nvSpPr>
        <p:spPr bwMode="auto">
          <a:xfrm>
            <a:off x="519113" y="939800"/>
            <a:ext cx="4030662" cy="4876800"/>
          </a:xfrm>
          <a:prstGeom prst="rect">
            <a:avLst/>
          </a:prstGeom>
          <a:solidFill>
            <a:srgbClr val="FFFFFF"/>
          </a:solidFill>
          <a:ln w="38100">
            <a:solidFill>
              <a:srgbClr val="333333"/>
            </a:solidFill>
            <a:miter lim="800000"/>
            <a:headEnd/>
            <a:tailEnd/>
          </a:ln>
          <a:effectLst/>
        </p:spPr>
        <p:txBody>
          <a:bodyPr anchor="ctr">
            <a:spAutoFit/>
          </a:bodyPr>
          <a:lstStyle/>
          <a:p>
            <a:pPr algn="just"/>
            <a:r>
              <a:rPr lang="it-IT" sz="2400"/>
              <a:t>AE 1899, 209 = AE 1994, 753</a:t>
            </a:r>
          </a:p>
          <a:p>
            <a:pPr algn="just"/>
            <a:endParaRPr lang="it-IT" sz="2400"/>
          </a:p>
          <a:p>
            <a:r>
              <a:rPr lang="it-IT" sz="2400"/>
              <a:t>[C(aius) Iulius Cotti f(ilius) D]onni reg[is n(epos) Donnus] </a:t>
            </a:r>
            <a:r>
              <a:rPr lang="it-IT" sz="2400">
                <a:solidFill>
                  <a:srgbClr val="008000"/>
                </a:solidFill>
              </a:rPr>
              <a:t>praef(ectus) [ci]v[itatium Cottianorum</a:t>
            </a:r>
            <a:r>
              <a:rPr lang="it-IT" sz="2400"/>
              <a:t> quibus pa]ter eius praefuit / [C(aius) Iulius Donni f(ilius) C]otti n(epos) [Cottius port]icum cum [suis ornamentis et do]mus dederunt </a:t>
            </a:r>
          </a:p>
        </p:txBody>
      </p:sp>
      <p:sp>
        <p:nvSpPr>
          <p:cNvPr id="17415" name="Text Box 7"/>
          <p:cNvSpPr txBox="1">
            <a:spLocks noChangeArrowheads="1"/>
          </p:cNvSpPr>
          <p:nvPr/>
        </p:nvSpPr>
        <p:spPr bwMode="auto">
          <a:xfrm>
            <a:off x="6138863" y="1154113"/>
            <a:ext cx="2025650" cy="3700462"/>
          </a:xfrm>
          <a:prstGeom prst="rect">
            <a:avLst/>
          </a:prstGeom>
          <a:solidFill>
            <a:srgbClr val="FFCC99"/>
          </a:solidFill>
          <a:ln w="38100">
            <a:solidFill>
              <a:srgbClr val="993300"/>
            </a:solidFill>
            <a:miter lim="800000"/>
            <a:headEnd/>
            <a:tailEnd/>
          </a:ln>
          <a:effectLst/>
        </p:spPr>
        <p:txBody>
          <a:bodyPr wrap="none">
            <a:spAutoFit/>
          </a:bodyPr>
          <a:lstStyle/>
          <a:p>
            <a:pPr algn="ctr"/>
            <a:r>
              <a:rPr lang="it-IT" b="1" i="1"/>
              <a:t>Donnus</a:t>
            </a:r>
          </a:p>
          <a:p>
            <a:pPr algn="ctr"/>
            <a:endParaRPr lang="it-IT" b="1" i="1"/>
          </a:p>
          <a:p>
            <a:pPr algn="ctr"/>
            <a:endParaRPr lang="it-IT" b="1" i="1"/>
          </a:p>
          <a:p>
            <a:pPr algn="ctr"/>
            <a:endParaRPr lang="it-IT" b="1" i="1"/>
          </a:p>
          <a:p>
            <a:pPr algn="ctr"/>
            <a:r>
              <a:rPr lang="it-IT" b="1" i="1"/>
              <a:t>M. Iulius Cottius</a:t>
            </a:r>
          </a:p>
          <a:p>
            <a:pPr algn="ctr"/>
            <a:endParaRPr lang="it-IT" b="1" i="1"/>
          </a:p>
          <a:p>
            <a:pPr algn="ctr"/>
            <a:endParaRPr lang="it-IT" b="1" i="1"/>
          </a:p>
          <a:p>
            <a:pPr algn="ctr"/>
            <a:endParaRPr lang="it-IT" b="1" i="1"/>
          </a:p>
          <a:p>
            <a:pPr algn="ctr"/>
            <a:r>
              <a:rPr lang="it-IT" b="1" i="1"/>
              <a:t>C. Iulius Donnus</a:t>
            </a:r>
          </a:p>
          <a:p>
            <a:pPr algn="ctr"/>
            <a:endParaRPr lang="it-IT" b="1" i="1"/>
          </a:p>
          <a:p>
            <a:pPr algn="ctr"/>
            <a:endParaRPr lang="it-IT" b="1" i="1"/>
          </a:p>
          <a:p>
            <a:pPr algn="ctr"/>
            <a:endParaRPr lang="it-IT" b="1" i="1"/>
          </a:p>
          <a:p>
            <a:pPr algn="ctr"/>
            <a:r>
              <a:rPr lang="it-IT" b="1" i="1"/>
              <a:t>C. Iulius Cottius</a:t>
            </a:r>
          </a:p>
        </p:txBody>
      </p:sp>
      <p:sp>
        <p:nvSpPr>
          <p:cNvPr id="17416" name="Line 8"/>
          <p:cNvSpPr>
            <a:spLocks noChangeShapeType="1"/>
          </p:cNvSpPr>
          <p:nvPr/>
        </p:nvSpPr>
        <p:spPr bwMode="auto">
          <a:xfrm>
            <a:off x="7170738" y="1493838"/>
            <a:ext cx="0" cy="842962"/>
          </a:xfrm>
          <a:prstGeom prst="line">
            <a:avLst/>
          </a:prstGeom>
          <a:noFill/>
          <a:ln w="28575">
            <a:solidFill>
              <a:srgbClr val="FF3300"/>
            </a:solidFill>
            <a:round/>
            <a:headEnd/>
            <a:tailEnd/>
          </a:ln>
          <a:effectLst/>
        </p:spPr>
        <p:txBody>
          <a:bodyPr/>
          <a:lstStyle/>
          <a:p>
            <a:endParaRPr lang="it-IT"/>
          </a:p>
        </p:txBody>
      </p:sp>
      <p:sp>
        <p:nvSpPr>
          <p:cNvPr id="17417" name="Line 9"/>
          <p:cNvSpPr>
            <a:spLocks noChangeShapeType="1"/>
          </p:cNvSpPr>
          <p:nvPr/>
        </p:nvSpPr>
        <p:spPr bwMode="auto">
          <a:xfrm>
            <a:off x="7154863" y="2609850"/>
            <a:ext cx="0" cy="842963"/>
          </a:xfrm>
          <a:prstGeom prst="line">
            <a:avLst/>
          </a:prstGeom>
          <a:noFill/>
          <a:ln w="28575">
            <a:solidFill>
              <a:srgbClr val="FF3300"/>
            </a:solidFill>
            <a:round/>
            <a:headEnd/>
            <a:tailEnd/>
          </a:ln>
          <a:effectLst/>
        </p:spPr>
        <p:txBody>
          <a:bodyPr/>
          <a:lstStyle/>
          <a:p>
            <a:endParaRPr lang="it-IT"/>
          </a:p>
        </p:txBody>
      </p:sp>
      <p:sp>
        <p:nvSpPr>
          <p:cNvPr id="17418" name="Line 10"/>
          <p:cNvSpPr>
            <a:spLocks noChangeShapeType="1"/>
          </p:cNvSpPr>
          <p:nvPr/>
        </p:nvSpPr>
        <p:spPr bwMode="auto">
          <a:xfrm>
            <a:off x="7154863" y="3698875"/>
            <a:ext cx="0" cy="842963"/>
          </a:xfrm>
          <a:prstGeom prst="line">
            <a:avLst/>
          </a:prstGeom>
          <a:noFill/>
          <a:ln w="28575">
            <a:solidFill>
              <a:srgbClr val="FF3300"/>
            </a:solidFill>
            <a:round/>
            <a:headEnd/>
            <a:tailEnd/>
          </a:ln>
          <a:effectLst/>
        </p:spPr>
        <p:txBody>
          <a:bodyPr/>
          <a:lstStyle/>
          <a:p>
            <a:endParaRPr lang="it-I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ChangeArrowheads="1"/>
          </p:cNvSpPr>
          <p:nvPr/>
        </p:nvSpPr>
        <p:spPr bwMode="auto">
          <a:xfrm>
            <a:off x="1117600" y="1892300"/>
            <a:ext cx="6983413" cy="2686050"/>
          </a:xfrm>
          <a:prstGeom prst="rect">
            <a:avLst/>
          </a:prstGeom>
          <a:solidFill>
            <a:srgbClr val="CC99FF"/>
          </a:solidFill>
          <a:ln w="38100">
            <a:solidFill>
              <a:srgbClr val="333399"/>
            </a:solidFill>
            <a:miter lim="800000"/>
            <a:headEnd/>
            <a:tailEnd/>
          </a:ln>
          <a:effectLst/>
        </p:spPr>
        <p:txBody>
          <a:bodyPr anchor="ctr">
            <a:spAutoFit/>
          </a:bodyPr>
          <a:lstStyle/>
          <a:p>
            <a:r>
              <a:rPr lang="it-IT" sz="2400"/>
              <a:t>CIL VI, 3720 = CIL VI, 31032 = ILS 1418 </a:t>
            </a:r>
            <a:br>
              <a:rPr lang="it-IT" sz="2400"/>
            </a:br>
            <a:endParaRPr lang="it-IT" sz="2400"/>
          </a:p>
          <a:p>
            <a:r>
              <a:rPr lang="it-IT" sz="2400"/>
              <a:t>Soli Lunae / Apollini / Dianae / Ti(berius) Claudius / Pollio / proc(urator) Aug(usti) / XX hereditatium / proc(urator) Alpium / Graiarum / flamen Carmentalis / praef(ectus) gentium in Africa / praef(ectus) alae Flaviae milliari[ae]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1979613" y="404813"/>
            <a:ext cx="5051425" cy="739775"/>
          </a:xfrm>
          <a:prstGeom prst="rect">
            <a:avLst/>
          </a:prstGeom>
          <a:solidFill>
            <a:srgbClr val="99CCFF"/>
          </a:solidFill>
          <a:ln w="38100">
            <a:solidFill>
              <a:srgbClr val="000080"/>
            </a:solidFill>
            <a:miter lim="800000"/>
            <a:headEnd/>
            <a:tailEnd/>
          </a:ln>
          <a:effectLst/>
        </p:spPr>
        <p:txBody>
          <a:bodyPr wrap="none">
            <a:spAutoFit/>
          </a:bodyPr>
          <a:lstStyle/>
          <a:p>
            <a:r>
              <a:rPr lang="it-IT" sz="4000" b="1" i="1">
                <a:solidFill>
                  <a:srgbClr val="FF3300"/>
                </a:solidFill>
              </a:rPr>
              <a:t>Provinciae Caesaris</a:t>
            </a:r>
          </a:p>
        </p:txBody>
      </p:sp>
      <p:sp>
        <p:nvSpPr>
          <p:cNvPr id="6147" name="Text Box 3"/>
          <p:cNvSpPr txBox="1">
            <a:spLocks noChangeArrowheads="1"/>
          </p:cNvSpPr>
          <p:nvPr/>
        </p:nvSpPr>
        <p:spPr bwMode="auto">
          <a:xfrm>
            <a:off x="1" y="2947988"/>
            <a:ext cx="3486149" cy="830997"/>
          </a:xfrm>
          <a:prstGeom prst="rect">
            <a:avLst/>
          </a:prstGeom>
          <a:solidFill>
            <a:srgbClr val="CC99FF"/>
          </a:solidFill>
          <a:ln w="38100">
            <a:solidFill>
              <a:srgbClr val="333399"/>
            </a:solidFill>
            <a:miter lim="800000"/>
            <a:headEnd/>
            <a:tailEnd/>
          </a:ln>
          <a:effectLst/>
        </p:spPr>
        <p:txBody>
          <a:bodyPr wrap="square">
            <a:spAutoFit/>
          </a:bodyPr>
          <a:lstStyle/>
          <a:p>
            <a:r>
              <a:rPr lang="it-IT" sz="2400" b="1" i="1" dirty="0" err="1"/>
              <a:t>Praefectus</a:t>
            </a:r>
            <a:r>
              <a:rPr lang="it-IT" sz="2400" b="1" i="1" dirty="0"/>
              <a:t> </a:t>
            </a:r>
            <a:r>
              <a:rPr lang="it-IT" sz="2400" b="1" i="1" dirty="0" err="1"/>
              <a:t>Aegypti</a:t>
            </a:r>
            <a:r>
              <a:rPr lang="it-IT" sz="2400" b="1" i="1" dirty="0"/>
              <a:t> </a:t>
            </a:r>
            <a:r>
              <a:rPr lang="it-IT" sz="2400" b="1" i="1" dirty="0" err="1"/>
              <a:t>et</a:t>
            </a:r>
            <a:r>
              <a:rPr lang="it-IT" sz="2400" b="1" i="1" dirty="0"/>
              <a:t> </a:t>
            </a:r>
            <a:r>
              <a:rPr lang="it-IT" sz="2400" b="1" i="1" dirty="0" err="1"/>
              <a:t>Alexandriae</a:t>
            </a:r>
            <a:endParaRPr lang="it-IT" sz="2400" b="1" i="1" dirty="0"/>
          </a:p>
        </p:txBody>
      </p:sp>
      <p:sp>
        <p:nvSpPr>
          <p:cNvPr id="6155" name="Text Box 11"/>
          <p:cNvSpPr txBox="1">
            <a:spLocks noChangeArrowheads="1"/>
          </p:cNvSpPr>
          <p:nvPr/>
        </p:nvSpPr>
        <p:spPr bwMode="auto">
          <a:xfrm>
            <a:off x="4019550" y="2852738"/>
            <a:ext cx="5124450" cy="1569660"/>
          </a:xfrm>
          <a:prstGeom prst="rect">
            <a:avLst/>
          </a:prstGeom>
          <a:solidFill>
            <a:srgbClr val="CC99FF"/>
          </a:solidFill>
          <a:ln w="25400">
            <a:solidFill>
              <a:srgbClr val="666699"/>
            </a:solidFill>
            <a:miter lim="800000"/>
            <a:headEnd/>
            <a:tailEnd/>
          </a:ln>
          <a:effectLst/>
        </p:spPr>
        <p:txBody>
          <a:bodyPr wrap="square">
            <a:spAutoFit/>
          </a:bodyPr>
          <a:lstStyle/>
          <a:p>
            <a:pPr algn="just"/>
            <a:r>
              <a:rPr lang="it-IT" sz="2400" b="1" dirty="0"/>
              <a:t>La carica, introdotta fin dalla conquista dell’Egitto, nel 30 a.C.,  costituisce agli inizi il vertice della carriera equestre</a:t>
            </a:r>
          </a:p>
        </p:txBody>
      </p:sp>
      <p:sp>
        <p:nvSpPr>
          <p:cNvPr id="6156" name="Text Box 12"/>
          <p:cNvSpPr txBox="1">
            <a:spLocks noChangeArrowheads="1"/>
          </p:cNvSpPr>
          <p:nvPr/>
        </p:nvSpPr>
        <p:spPr bwMode="auto">
          <a:xfrm>
            <a:off x="503238" y="1444625"/>
            <a:ext cx="8118475" cy="1200329"/>
          </a:xfrm>
          <a:prstGeom prst="rect">
            <a:avLst/>
          </a:prstGeom>
          <a:solidFill>
            <a:srgbClr val="CCFFCC"/>
          </a:solidFill>
          <a:ln w="38100">
            <a:solidFill>
              <a:srgbClr val="003300"/>
            </a:solidFill>
            <a:miter lim="800000"/>
            <a:headEnd/>
            <a:tailEnd/>
          </a:ln>
          <a:effectLst/>
        </p:spPr>
        <p:txBody>
          <a:bodyPr>
            <a:spAutoFit/>
          </a:bodyPr>
          <a:lstStyle/>
          <a:p>
            <a:pPr algn="just"/>
            <a:r>
              <a:rPr lang="it-IT" b="1" dirty="0"/>
              <a:t>     </a:t>
            </a:r>
            <a:r>
              <a:rPr lang="it-IT" sz="2400" b="1" dirty="0"/>
              <a:t>A questa evoluzione sfugge la più importante delle province “equestri”, l’Egitto, che per tutta l’età del principato sarà affidata ad un: </a:t>
            </a:r>
          </a:p>
        </p:txBody>
      </p:sp>
      <p:sp>
        <p:nvSpPr>
          <p:cNvPr id="6158" name="Text Box 14"/>
          <p:cNvSpPr txBox="1">
            <a:spLocks noChangeArrowheads="1"/>
          </p:cNvSpPr>
          <p:nvPr/>
        </p:nvSpPr>
        <p:spPr bwMode="auto">
          <a:xfrm>
            <a:off x="0" y="4894263"/>
            <a:ext cx="9144000" cy="1569660"/>
          </a:xfrm>
          <a:prstGeom prst="rect">
            <a:avLst/>
          </a:prstGeom>
          <a:solidFill>
            <a:srgbClr val="99CCFF"/>
          </a:solidFill>
          <a:ln w="38100">
            <a:solidFill>
              <a:srgbClr val="000080"/>
            </a:solidFill>
            <a:miter lim="800000"/>
            <a:headEnd/>
            <a:tailEnd/>
          </a:ln>
          <a:effectLst/>
        </p:spPr>
        <p:txBody>
          <a:bodyPr wrap="square">
            <a:spAutoFit/>
          </a:bodyPr>
          <a:lstStyle/>
          <a:p>
            <a:pPr algn="just"/>
            <a:r>
              <a:rPr lang="it-IT" sz="2400" b="1" dirty="0"/>
              <a:t>La particolarità dell’Egitto, è sottolineata dal divieto per i senatori (e  i cavalieri illustri) di entrare nella provincia se non autorizzati dall’imperatore e dalla presenza di 3 legioni poste al comando del </a:t>
            </a:r>
            <a:r>
              <a:rPr lang="it-IT" sz="2400" b="1" i="1" dirty="0" err="1"/>
              <a:t>praefectus</a:t>
            </a:r>
            <a:r>
              <a:rPr lang="it-IT" sz="1600" b="1" dirty="0"/>
              <a:t>.</a:t>
            </a:r>
          </a:p>
        </p:txBody>
      </p:sp>
      <p:sp>
        <p:nvSpPr>
          <p:cNvPr id="8" name="Freccia a destra 7"/>
          <p:cNvSpPr/>
          <p:nvPr/>
        </p:nvSpPr>
        <p:spPr>
          <a:xfrm>
            <a:off x="1695450" y="3829050"/>
            <a:ext cx="2057400" cy="32385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strips(downRight)">
                                      <p:cBhvr>
                                        <p:cTn id="7" dur="500"/>
                                        <p:tgtEl>
                                          <p:spTgt spid="6147"/>
                                        </p:tgtEl>
                                      </p:cBhvr>
                                    </p:animEffect>
                                  </p:childTnLst>
                                </p:cTn>
                              </p:par>
                            </p:childTnLst>
                          </p:cTn>
                        </p:par>
                        <p:par>
                          <p:cTn id="8" fill="hold">
                            <p:stCondLst>
                              <p:cond delay="500"/>
                            </p:stCondLst>
                            <p:childTnLst>
                              <p:par>
                                <p:cTn id="9" presetID="18" presetClass="entr" presetSubtype="6" fill="hold" grpId="0" nodeType="afterEffect">
                                  <p:stCondLst>
                                    <p:cond delay="100"/>
                                  </p:stCondLst>
                                  <p:childTnLst>
                                    <p:set>
                                      <p:cBhvr>
                                        <p:cTn id="10" dur="1" fill="hold">
                                          <p:stCondLst>
                                            <p:cond delay="0"/>
                                          </p:stCondLst>
                                        </p:cTn>
                                        <p:tgtEl>
                                          <p:spTgt spid="6155"/>
                                        </p:tgtEl>
                                        <p:attrNameLst>
                                          <p:attrName>style.visibility</p:attrName>
                                        </p:attrNameLst>
                                      </p:cBhvr>
                                      <p:to>
                                        <p:strVal val="visible"/>
                                      </p:to>
                                    </p:set>
                                    <p:animEffect transition="in" filter="strips(downRight)">
                                      <p:cBhvr>
                                        <p:cTn id="11" dur="500"/>
                                        <p:tgtEl>
                                          <p:spTgt spid="615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158"/>
                                        </p:tgtEl>
                                        <p:attrNameLst>
                                          <p:attrName>style.visibility</p:attrName>
                                        </p:attrNameLst>
                                      </p:cBhvr>
                                      <p:to>
                                        <p:strVal val="visible"/>
                                      </p:to>
                                    </p:set>
                                    <p:animEffect transition="in" filter="blinds(horizontal)">
                                      <p:cBhvr>
                                        <p:cTn id="16" dur="500"/>
                                        <p:tgtEl>
                                          <p:spTgt spid="6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p:bldP spid="6155" grpId="0" animBg="1"/>
      <p:bldP spid="615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sciatopo.altervista.org/augusto.jpg"/>
          <p:cNvPicPr>
            <a:picLocks noChangeAspect="1" noChangeArrowheads="1"/>
          </p:cNvPicPr>
          <p:nvPr/>
        </p:nvPicPr>
        <p:blipFill>
          <a:blip r:embed="rId3"/>
          <a:srcRect/>
          <a:stretch>
            <a:fillRect/>
          </a:stretch>
        </p:blipFill>
        <p:spPr bwMode="auto">
          <a:xfrm>
            <a:off x="-8348345" y="-7353300"/>
            <a:ext cx="27765375" cy="284226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s://upload.wikimedia.org/wikipedia/commons/thumb/8/82/Shepherd_Map_of_Ancient_Italy%2C_Northern_Part.jpg/800px-Shepherd_Map_of_Ancient_Italy%2C_Northern_Part.jpg"/>
          <p:cNvPicPr>
            <a:picLocks noChangeAspect="1" noChangeArrowheads="1"/>
          </p:cNvPicPr>
          <p:nvPr/>
        </p:nvPicPr>
        <p:blipFill>
          <a:blip r:embed="rId3"/>
          <a:srcRect/>
          <a:stretch>
            <a:fillRect/>
          </a:stretch>
        </p:blipFill>
        <p:spPr bwMode="auto">
          <a:xfrm>
            <a:off x="0" y="0"/>
            <a:ext cx="9144000" cy="744093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upload.wikimedia.org/wikipedia/commons/thumb/d/d0/Shepherd-c-030-031.jpg/800px-Shepherd-c-030-03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roma.andreapollett.com/S5/RIONI-REG.GIF"/>
          <p:cNvPicPr>
            <a:picLocks noChangeAspect="1" noChangeArrowheads="1"/>
          </p:cNvPicPr>
          <p:nvPr/>
        </p:nvPicPr>
        <p:blipFill>
          <a:blip r:embed="rId3"/>
          <a:srcRect/>
          <a:stretch>
            <a:fillRect/>
          </a:stretch>
        </p:blipFill>
        <p:spPr bwMode="auto">
          <a:xfrm>
            <a:off x="0" y="1"/>
            <a:ext cx="9144000" cy="6858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static.guide.supereva.it/guide/archeologia_/Romaaugustea.jpg"/>
          <p:cNvPicPr>
            <a:picLocks noChangeAspect="1" noChangeArrowheads="1"/>
          </p:cNvPicPr>
          <p:nvPr/>
        </p:nvPicPr>
        <p:blipFill>
          <a:blip r:embed="rId3"/>
          <a:srcRect/>
          <a:stretch>
            <a:fillRect/>
          </a:stretch>
        </p:blipFill>
        <p:spPr bwMode="auto">
          <a:xfrm>
            <a:off x="0" y="0"/>
            <a:ext cx="9144000" cy="6933755"/>
          </a:xfrm>
          <a:prstGeom prst="rect">
            <a:avLst/>
          </a:prstGeom>
          <a:noFill/>
        </p:spPr>
      </p:pic>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12235</TotalTime>
  <Words>2839</Words>
  <Application>Microsoft Office PowerPoint</Application>
  <PresentationFormat>Presentazione su schermo (4:3)</PresentationFormat>
  <Paragraphs>172</Paragraphs>
  <Slides>20</Slides>
  <Notes>15</Notes>
  <HiddenSlides>0</HiddenSlides>
  <MMClips>0</MMClips>
  <ScaleCrop>false</ScaleCrop>
  <HeadingPairs>
    <vt:vector size="4" baseType="variant">
      <vt:variant>
        <vt:lpstr>Tema</vt:lpstr>
      </vt:variant>
      <vt:variant>
        <vt:i4>1</vt:i4>
      </vt:variant>
      <vt:variant>
        <vt:lpstr>Titoli diapositive</vt:lpstr>
      </vt:variant>
      <vt:variant>
        <vt:i4>20</vt:i4>
      </vt:variant>
    </vt:vector>
  </HeadingPairs>
  <TitlesOfParts>
    <vt:vector size="21"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949</cp:revision>
  <dcterms:created xsi:type="dcterms:W3CDTF">2005-01-07T18:55:55Z</dcterms:created>
  <dcterms:modified xsi:type="dcterms:W3CDTF">2017-02-15T13:57:06Z</dcterms:modified>
</cp:coreProperties>
</file>