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9" r:id="rId3"/>
    <p:sldId id="284" r:id="rId4"/>
    <p:sldId id="286" r:id="rId5"/>
    <p:sldId id="289" r:id="rId6"/>
    <p:sldId id="287" r:id="rId7"/>
    <p:sldId id="290" r:id="rId8"/>
    <p:sldId id="291" r:id="rId9"/>
    <p:sldId id="260" r:id="rId10"/>
    <p:sldId id="261" r:id="rId11"/>
    <p:sldId id="294" r:id="rId12"/>
    <p:sldId id="292" r:id="rId13"/>
    <p:sldId id="293" r:id="rId14"/>
    <p:sldId id="295" r:id="rId15"/>
    <p:sldId id="300" r:id="rId16"/>
    <p:sldId id="299" r:id="rId17"/>
    <p:sldId id="296" r:id="rId18"/>
    <p:sldId id="297" r:id="rId19"/>
    <p:sldId id="298" r:id="rId20"/>
    <p:sldId id="262" r:id="rId21"/>
    <p:sldId id="263" r:id="rId22"/>
    <p:sldId id="266" r:id="rId23"/>
    <p:sldId id="264" r:id="rId24"/>
    <p:sldId id="265" r:id="rId25"/>
    <p:sldId id="267" r:id="rId26"/>
    <p:sldId id="257" r:id="rId27"/>
    <p:sldId id="301" r:id="rId28"/>
    <p:sldId id="269" r:id="rId29"/>
    <p:sldId id="271" r:id="rId30"/>
    <p:sldId id="276" r:id="rId31"/>
    <p:sldId id="272" r:id="rId32"/>
    <p:sldId id="273" r:id="rId33"/>
    <p:sldId id="274" r:id="rId34"/>
    <p:sldId id="275" r:id="rId35"/>
    <p:sldId id="277" r:id="rId36"/>
    <p:sldId id="270" r:id="rId37"/>
    <p:sldId id="268" r:id="rId38"/>
    <p:sldId id="278" r:id="rId39"/>
    <p:sldId id="279" r:id="rId40"/>
    <p:sldId id="280" r:id="rId41"/>
    <p:sldId id="281" r:id="rId42"/>
    <p:sldId id="282" r:id="rId43"/>
    <p:sldId id="283" r:id="rId44"/>
    <p:sldId id="258" r:id="rId45"/>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8817" autoAdjust="0"/>
  </p:normalViewPr>
  <p:slideViewPr>
    <p:cSldViewPr snapToGrid="0">
      <p:cViewPr>
        <p:scale>
          <a:sx n="40" d="100"/>
          <a:sy n="40" d="100"/>
        </p:scale>
        <p:origin x="-2256" y="-72"/>
      </p:cViewPr>
      <p:guideLst>
        <p:guide orient="horz" pos="2160"/>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3FAFF2-9D53-478F-B047-B264ED68BA4D}" type="datetimeFigureOut">
              <a:rPr lang="it-IT" smtClean="0"/>
              <a:pPr/>
              <a:t>15/02/2017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FD78B1-019A-4240-930D-72165C33F519}"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Nel 30 concesso ad augusto lo </a:t>
            </a:r>
            <a:r>
              <a:rPr lang="it-IT" sz="1800" dirty="0" err="1" smtClean="0"/>
              <a:t>ius</a:t>
            </a:r>
            <a:r>
              <a:rPr lang="it-IT" sz="1800" dirty="0" smtClean="0"/>
              <a:t> </a:t>
            </a:r>
            <a:r>
              <a:rPr lang="it-IT" sz="1800" dirty="0" err="1" smtClean="0"/>
              <a:t>auxilli</a:t>
            </a:r>
            <a:r>
              <a:rPr lang="it-IT" sz="1800" dirty="0" smtClean="0"/>
              <a:t> il diritto di portare aiuto alla plebe addirittura</a:t>
            </a:r>
            <a:r>
              <a:rPr lang="it-IT" sz="1800" baseline="0" dirty="0" smtClean="0"/>
              <a:t> ulteriore ai poteri tribunizi dotati di qualcosa in +, si estende oltre la distanza </a:t>
            </a:r>
            <a:r>
              <a:rPr lang="it-IT" sz="1800" baseline="0" dirty="0" err="1" smtClean="0"/>
              <a:t>pomeriale</a:t>
            </a:r>
            <a:r>
              <a:rPr lang="it-IT" sz="1800" baseline="0" dirty="0" smtClean="0"/>
              <a:t>, la sottolinea </a:t>
            </a:r>
            <a:r>
              <a:rPr lang="it-IT" sz="1800" baseline="0" dirty="0" err="1" smtClean="0"/>
              <a:t>Dione</a:t>
            </a:r>
            <a:r>
              <a:rPr lang="it-IT" sz="1800" baseline="0" dirty="0" smtClean="0"/>
              <a:t> </a:t>
            </a:r>
            <a:r>
              <a:rPr lang="it-IT" sz="1800" baseline="0" dirty="0" err="1" smtClean="0"/>
              <a:t>Cassio</a:t>
            </a:r>
            <a:r>
              <a:rPr lang="it-IT" sz="1800" baseline="0" dirty="0" smtClean="0"/>
              <a:t> aumenta la prerogativa tribunizia di Augusto</a:t>
            </a:r>
            <a:endParaRPr lang="it-IT" sz="18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Inizi 27,</a:t>
            </a:r>
            <a:r>
              <a:rPr lang="it-IT" sz="1800" baseline="0" dirty="0" smtClean="0"/>
              <a:t> restituito le leggi, l’</a:t>
            </a:r>
            <a:r>
              <a:rPr lang="it-IT" sz="1800" baseline="0" dirty="0" err="1" smtClean="0"/>
              <a:t>imperium</a:t>
            </a:r>
            <a:r>
              <a:rPr lang="it-IT" sz="1800" baseline="0" dirty="0" smtClean="0"/>
              <a:t>, il tribunato, eserciti, attività legislativa ritirando tutti i </a:t>
            </a:r>
            <a:r>
              <a:rPr lang="it-IT" sz="1800" baseline="0" dirty="0" smtClean="0"/>
              <a:t>poteri</a:t>
            </a:r>
          </a:p>
          <a:p>
            <a:r>
              <a:rPr lang="it-IT" sz="1800" baseline="0" dirty="0" smtClean="0">
                <a:sym typeface="Wingdings" pitchFamily="2" charset="2"/>
              </a:rPr>
              <a:t> </a:t>
            </a:r>
            <a:r>
              <a:rPr lang="it-IT" sz="1800" baseline="0" dirty="0" smtClean="0">
                <a:sym typeface="Wingdings" pitchFamily="2" charset="2"/>
              </a:rPr>
              <a:t>il senato non accetta</a:t>
            </a:r>
            <a:r>
              <a:rPr lang="it-IT" sz="1800" baseline="0" dirty="0" smtClean="0">
                <a:sym typeface="Wingdings" pitchFamily="2" charset="2"/>
              </a:rPr>
              <a:t>, quindi Augusto applicò la  </a:t>
            </a:r>
            <a:r>
              <a:rPr lang="it-IT" sz="1800" baseline="0" dirty="0" smtClean="0">
                <a:sym typeface="Wingdings" pitchFamily="2" charset="2"/>
              </a:rPr>
              <a:t>divisione in provincie </a:t>
            </a:r>
            <a:r>
              <a:rPr lang="it-IT" sz="1800" baseline="0" dirty="0" smtClean="0">
                <a:sym typeface="Wingdings" pitchFamily="2" charset="2"/>
              </a:rPr>
              <a:t>pacata  (pacificate </a:t>
            </a:r>
            <a:r>
              <a:rPr lang="it-IT" sz="1800" baseline="0" dirty="0" smtClean="0">
                <a:sym typeface="Wingdings" pitchFamily="2" charset="2"/>
              </a:rPr>
              <a:t>restituite all’amministrazione del </a:t>
            </a:r>
            <a:r>
              <a:rPr lang="it-IT" sz="1800" baseline="0" dirty="0" smtClean="0">
                <a:sym typeface="Wingdings" pitchFamily="2" charset="2"/>
              </a:rPr>
              <a:t>Senato), invece, ad Augusto toccava il controllo </a:t>
            </a:r>
            <a:r>
              <a:rPr lang="it-IT" sz="1800" baseline="0" dirty="0" smtClean="0">
                <a:sym typeface="Wingdings" pitchFamily="2" charset="2"/>
              </a:rPr>
              <a:t>provincie non </a:t>
            </a:r>
            <a:r>
              <a:rPr lang="it-IT" sz="1800" baseline="0" dirty="0" err="1" smtClean="0">
                <a:sym typeface="Wingdings" pitchFamily="2" charset="2"/>
              </a:rPr>
              <a:t>pacatae</a:t>
            </a:r>
            <a:r>
              <a:rPr lang="it-IT" sz="1800" baseline="0" dirty="0" smtClean="0">
                <a:sym typeface="Wingdings" pitchFamily="2" charset="2"/>
              </a:rPr>
              <a:t> </a:t>
            </a:r>
            <a:r>
              <a:rPr lang="it-IT" sz="1800" baseline="0" dirty="0" smtClean="0">
                <a:sym typeface="Wingdings" pitchFamily="2" charset="2"/>
              </a:rPr>
              <a:t>(l’avrebbe </a:t>
            </a:r>
            <a:r>
              <a:rPr lang="it-IT" sz="1800" baseline="0" dirty="0" smtClean="0">
                <a:sym typeface="Wingdings" pitchFamily="2" charset="2"/>
              </a:rPr>
              <a:t>mantenute sotto al suo </a:t>
            </a:r>
            <a:r>
              <a:rPr lang="it-IT" sz="1800" baseline="0" dirty="0" err="1" smtClean="0">
                <a:sym typeface="Wingdings" pitchFamily="2" charset="2"/>
              </a:rPr>
              <a:t>imperium</a:t>
            </a:r>
            <a:r>
              <a:rPr lang="it-IT" sz="1800" baseline="0" dirty="0" smtClean="0">
                <a:sym typeface="Wingdings" pitchFamily="2" charset="2"/>
              </a:rPr>
              <a:t> un potere </a:t>
            </a:r>
            <a:r>
              <a:rPr lang="it-IT" sz="1800" baseline="0" dirty="0" smtClean="0">
                <a:sym typeface="Wingdings" pitchFamily="2" charset="2"/>
              </a:rPr>
              <a:t>decennale </a:t>
            </a:r>
            <a:r>
              <a:rPr lang="it-IT" sz="1800" baseline="0" dirty="0" smtClean="0">
                <a:sym typeface="Wingdings" pitchFamily="2" charset="2"/>
              </a:rPr>
              <a:t>alla fine </a:t>
            </a:r>
            <a:r>
              <a:rPr lang="it-IT" sz="1800" baseline="0" dirty="0" smtClean="0">
                <a:sym typeface="Wingdings" pitchFamily="2" charset="2"/>
              </a:rPr>
              <a:t>rinnovato).</a:t>
            </a:r>
            <a:endParaRPr lang="it-IT" sz="18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4</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u="sng" dirty="0" smtClean="0"/>
              <a:t>Ringraziamento </a:t>
            </a:r>
            <a:r>
              <a:rPr lang="it-IT" sz="2000" u="sng" dirty="0" smtClean="0"/>
              <a:t>senato</a:t>
            </a:r>
          </a:p>
          <a:p>
            <a:pPr>
              <a:buFont typeface="Wingdings"/>
              <a:buChar char="à"/>
            </a:pPr>
            <a:r>
              <a:rPr lang="it-IT" sz="2000" u="sng" dirty="0" smtClean="0">
                <a:sym typeface="Wingdings" pitchFamily="2" charset="2"/>
              </a:rPr>
              <a:t>titolo</a:t>
            </a:r>
            <a:r>
              <a:rPr lang="it-IT" sz="2000" u="sng" baseline="0" dirty="0" smtClean="0">
                <a:sym typeface="Wingdings" pitchFamily="2" charset="2"/>
              </a:rPr>
              <a:t> </a:t>
            </a:r>
            <a:r>
              <a:rPr lang="it-IT" sz="2000" u="sng" baseline="0" dirty="0" smtClean="0">
                <a:sym typeface="Wingdings" pitchFamily="2" charset="2"/>
              </a:rPr>
              <a:t>di </a:t>
            </a:r>
            <a:r>
              <a:rPr lang="it-IT" sz="2000" u="sng" baseline="0" dirty="0" err="1" smtClean="0">
                <a:sym typeface="Wingdings" pitchFamily="2" charset="2"/>
              </a:rPr>
              <a:t>Augustus</a:t>
            </a:r>
            <a:endParaRPr lang="it-IT" sz="2000" u="sng" baseline="0" dirty="0" smtClean="0">
              <a:sym typeface="Wingdings" pitchFamily="2" charset="2"/>
            </a:endParaRPr>
          </a:p>
          <a:p>
            <a:pPr>
              <a:buFont typeface="Wingdings"/>
              <a:buChar char="à"/>
            </a:pPr>
            <a:r>
              <a:rPr lang="it-IT" sz="2000" u="sng" baseline="0" dirty="0" smtClean="0">
                <a:sym typeface="Wingdings" pitchFamily="2" charset="2"/>
              </a:rPr>
              <a:t>augusto </a:t>
            </a:r>
            <a:r>
              <a:rPr lang="it-IT" sz="2000" u="sng" baseline="0" dirty="0" smtClean="0">
                <a:sym typeface="Wingdings" pitchFamily="2" charset="2"/>
              </a:rPr>
              <a:t>appellativo ulteriore alla dimensione </a:t>
            </a:r>
            <a:r>
              <a:rPr lang="it-IT" sz="2000" u="sng" baseline="0" dirty="0" smtClean="0">
                <a:sym typeface="Wingdings" pitchFamily="2" charset="2"/>
              </a:rPr>
              <a:t>umana</a:t>
            </a:r>
          </a:p>
          <a:p>
            <a:pPr>
              <a:buFont typeface="Wingdings"/>
              <a:buNone/>
            </a:pPr>
            <a:r>
              <a:rPr lang="it-IT" sz="2000" u="sng" baseline="0" dirty="0" smtClean="0">
                <a:sym typeface="Wingdings" pitchFamily="2" charset="2"/>
              </a:rPr>
              <a:t> </a:t>
            </a:r>
            <a:r>
              <a:rPr lang="it-IT" sz="2000" u="sng" baseline="0" dirty="0" err="1" smtClean="0">
                <a:sym typeface="Wingdings" pitchFamily="2" charset="2"/>
              </a:rPr>
              <a:t>sebastos</a:t>
            </a:r>
            <a:r>
              <a:rPr lang="it-IT" sz="2000" u="sng" baseline="0" dirty="0" smtClean="0">
                <a:sym typeface="Wingdings" pitchFamily="2" charset="2"/>
              </a:rPr>
              <a:t> una persona veneranda</a:t>
            </a:r>
            <a:endParaRPr lang="it-IT" sz="2000" u="sng"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5</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70000" lnSpcReduction="20000"/>
          </a:bodyPr>
          <a:lstStyle/>
          <a:p>
            <a:pPr algn="just"/>
            <a:r>
              <a:rPr lang="it-IT" sz="2000" b="1" i="1" dirty="0" err="1" smtClean="0"/>
              <a:t>Res</a:t>
            </a:r>
            <a:r>
              <a:rPr lang="it-IT" sz="2000" b="1" i="1" dirty="0" smtClean="0"/>
              <a:t> </a:t>
            </a:r>
            <a:r>
              <a:rPr lang="it-IT" sz="2000" b="1" i="1" dirty="0" err="1" smtClean="0"/>
              <a:t>Gestae</a:t>
            </a:r>
            <a:r>
              <a:rPr lang="it-IT" sz="2000" b="1" dirty="0" smtClean="0"/>
              <a:t>, 34: </a:t>
            </a:r>
            <a:r>
              <a:rPr lang="it-IT" sz="2000" b="1" i="1" dirty="0" smtClean="0"/>
              <a:t>In </a:t>
            </a:r>
            <a:r>
              <a:rPr lang="it-IT" sz="2000" b="1" i="1" dirty="0" err="1" smtClean="0"/>
              <a:t>consulatu</a:t>
            </a:r>
            <a:r>
              <a:rPr lang="it-IT" sz="2000" b="1" i="1" dirty="0" smtClean="0"/>
              <a:t> </a:t>
            </a:r>
            <a:r>
              <a:rPr lang="it-IT" sz="2000" b="1" i="1" dirty="0" err="1" smtClean="0"/>
              <a:t>sexto</a:t>
            </a:r>
            <a:r>
              <a:rPr lang="it-IT" sz="2000" b="1" i="1" dirty="0" smtClean="0"/>
              <a:t> </a:t>
            </a:r>
            <a:r>
              <a:rPr lang="it-IT" sz="2000" b="1" i="1" dirty="0" err="1" smtClean="0"/>
              <a:t>et</a:t>
            </a:r>
            <a:r>
              <a:rPr lang="it-IT" sz="2000" b="1" i="1" dirty="0" smtClean="0"/>
              <a:t> </a:t>
            </a:r>
            <a:r>
              <a:rPr lang="it-IT" sz="2000" b="1" i="1" dirty="0" err="1" smtClean="0"/>
              <a:t>septimo</a:t>
            </a:r>
            <a:r>
              <a:rPr lang="it-IT" sz="2000" b="1" i="1" dirty="0" smtClean="0"/>
              <a:t>, </a:t>
            </a:r>
            <a:r>
              <a:rPr lang="it-IT" sz="2000" b="1" i="1" dirty="0" err="1" smtClean="0"/>
              <a:t>postquam</a:t>
            </a:r>
            <a:r>
              <a:rPr lang="it-IT" sz="2000" b="1" i="1" dirty="0" smtClean="0"/>
              <a:t> bella </a:t>
            </a:r>
            <a:r>
              <a:rPr lang="it-IT" sz="2000" b="1" i="1" dirty="0" err="1" smtClean="0"/>
              <a:t>civilia</a:t>
            </a:r>
            <a:r>
              <a:rPr lang="it-IT" sz="2000" b="1" i="1" dirty="0" smtClean="0"/>
              <a:t> </a:t>
            </a:r>
            <a:r>
              <a:rPr lang="it-IT" sz="2000" b="1" i="1" dirty="0" err="1" smtClean="0"/>
              <a:t>exstinseram</a:t>
            </a:r>
            <a:r>
              <a:rPr lang="it-IT" sz="2000" b="1" i="1" dirty="0" smtClean="0"/>
              <a:t>, per </a:t>
            </a:r>
            <a:r>
              <a:rPr lang="it-IT" sz="2000" b="1" i="1" dirty="0" err="1" smtClean="0"/>
              <a:t>consensum</a:t>
            </a:r>
            <a:r>
              <a:rPr lang="it-IT" sz="2000" b="1" i="1" dirty="0" smtClean="0"/>
              <a:t> </a:t>
            </a:r>
            <a:r>
              <a:rPr lang="it-IT" sz="2000" b="1" i="1" dirty="0" err="1" smtClean="0"/>
              <a:t>universorum</a:t>
            </a:r>
            <a:r>
              <a:rPr lang="it-IT" sz="2000" b="1" i="1" dirty="0" smtClean="0"/>
              <a:t> </a:t>
            </a:r>
            <a:r>
              <a:rPr lang="it-IT" sz="2000" b="1" i="1" dirty="0" err="1" smtClean="0"/>
              <a:t>potens</a:t>
            </a:r>
            <a:r>
              <a:rPr lang="it-IT" sz="2000" b="1" i="1" dirty="0" smtClean="0"/>
              <a:t> rerum omnium, rem </a:t>
            </a:r>
            <a:r>
              <a:rPr lang="it-IT" sz="2000" b="1" i="1" dirty="0" err="1" smtClean="0"/>
              <a:t>publicam</a:t>
            </a:r>
            <a:r>
              <a:rPr lang="it-IT" sz="2000" b="1" i="1" dirty="0" smtClean="0"/>
              <a:t> ex </a:t>
            </a:r>
            <a:r>
              <a:rPr lang="it-IT" sz="2000" b="1" i="1" dirty="0" err="1" smtClean="0"/>
              <a:t>mea</a:t>
            </a:r>
            <a:r>
              <a:rPr lang="it-IT" sz="2000" b="1" i="1" dirty="0" smtClean="0"/>
              <a:t> </a:t>
            </a:r>
            <a:r>
              <a:rPr lang="it-IT" sz="2000" b="1" i="1" dirty="0" err="1" smtClean="0"/>
              <a:t>potestate</a:t>
            </a:r>
            <a:r>
              <a:rPr lang="it-IT" sz="2000" b="1" i="1" dirty="0" smtClean="0"/>
              <a:t> in </a:t>
            </a:r>
            <a:r>
              <a:rPr lang="it-IT" sz="2000" b="1" i="1" dirty="0" err="1" smtClean="0"/>
              <a:t>senatus</a:t>
            </a:r>
            <a:r>
              <a:rPr lang="it-IT" sz="2000" b="1" i="1" dirty="0" smtClean="0"/>
              <a:t> </a:t>
            </a:r>
            <a:r>
              <a:rPr lang="it-IT" sz="2000" b="1" i="1" dirty="0" err="1" smtClean="0"/>
              <a:t>populique</a:t>
            </a:r>
            <a:r>
              <a:rPr lang="it-IT" sz="2000" b="1" i="1" dirty="0" smtClean="0"/>
              <a:t> Romani </a:t>
            </a:r>
            <a:r>
              <a:rPr lang="it-IT" sz="2000" b="1" i="1" dirty="0" err="1" smtClean="0"/>
              <a:t>arbitrium</a:t>
            </a:r>
            <a:r>
              <a:rPr lang="it-IT" sz="2000" b="1" i="1" dirty="0" smtClean="0"/>
              <a:t> </a:t>
            </a:r>
            <a:r>
              <a:rPr lang="it-IT" sz="2000" b="1" i="1" dirty="0" err="1" smtClean="0"/>
              <a:t>transtuli</a:t>
            </a:r>
            <a:r>
              <a:rPr lang="it-IT" sz="2000" b="1" i="1" dirty="0" smtClean="0"/>
              <a:t>. Quo pro merito </a:t>
            </a:r>
            <a:r>
              <a:rPr lang="it-IT" sz="2000" b="1" i="1" dirty="0" err="1" smtClean="0"/>
              <a:t>meo</a:t>
            </a:r>
            <a:r>
              <a:rPr lang="it-IT" sz="2000" b="1" i="1" dirty="0" smtClean="0"/>
              <a:t> </a:t>
            </a:r>
            <a:r>
              <a:rPr lang="it-IT" sz="2000" b="1" i="1" dirty="0" err="1" smtClean="0"/>
              <a:t>senatus</a:t>
            </a:r>
            <a:r>
              <a:rPr lang="it-IT" sz="2000" b="1" i="1" dirty="0" smtClean="0"/>
              <a:t> consulto </a:t>
            </a:r>
            <a:r>
              <a:rPr lang="it-IT" sz="2000" b="1" i="1" dirty="0" err="1" smtClean="0"/>
              <a:t>Augustus</a:t>
            </a:r>
            <a:r>
              <a:rPr lang="it-IT" sz="2000" b="1" i="1" dirty="0" smtClean="0"/>
              <a:t> </a:t>
            </a:r>
            <a:r>
              <a:rPr lang="it-IT" sz="2000" b="1" i="1" dirty="0" err="1" smtClean="0"/>
              <a:t>appellatus</a:t>
            </a:r>
            <a:r>
              <a:rPr lang="it-IT" sz="2000" b="1" i="1" dirty="0" smtClean="0"/>
              <a:t> sum </a:t>
            </a:r>
            <a:r>
              <a:rPr lang="it-IT" sz="2000" b="1" i="1" dirty="0" err="1" smtClean="0"/>
              <a:t>et</a:t>
            </a:r>
            <a:r>
              <a:rPr lang="it-IT" sz="2000" b="1" i="1" dirty="0" smtClean="0"/>
              <a:t> </a:t>
            </a:r>
            <a:r>
              <a:rPr lang="it-IT" sz="2000" b="1" i="1" dirty="0" err="1" smtClean="0"/>
              <a:t>laureis</a:t>
            </a:r>
            <a:r>
              <a:rPr lang="it-IT" sz="2000" b="1" i="1" dirty="0" smtClean="0"/>
              <a:t> </a:t>
            </a:r>
            <a:r>
              <a:rPr lang="it-IT" sz="2000" b="1" i="1" dirty="0" err="1" smtClean="0"/>
              <a:t>postes</a:t>
            </a:r>
            <a:r>
              <a:rPr lang="it-IT" sz="2000" b="1" i="1" dirty="0" smtClean="0"/>
              <a:t> </a:t>
            </a:r>
            <a:r>
              <a:rPr lang="it-IT" sz="2000" b="1" i="1" dirty="0" err="1" smtClean="0"/>
              <a:t>aedium</a:t>
            </a:r>
            <a:r>
              <a:rPr lang="it-IT" sz="2000" b="1" i="1" dirty="0" smtClean="0"/>
              <a:t> </a:t>
            </a:r>
            <a:r>
              <a:rPr lang="it-IT" sz="2000" b="1" i="1" dirty="0" err="1" smtClean="0"/>
              <a:t>mearum</a:t>
            </a:r>
            <a:r>
              <a:rPr lang="it-IT" sz="2000" b="1" i="1" dirty="0" smtClean="0"/>
              <a:t> vestiti </a:t>
            </a:r>
            <a:r>
              <a:rPr lang="it-IT" sz="2000" b="1" i="1" dirty="0" err="1" smtClean="0"/>
              <a:t>publice</a:t>
            </a:r>
            <a:r>
              <a:rPr lang="it-IT" sz="2000" b="1" i="1" dirty="0" smtClean="0"/>
              <a:t> </a:t>
            </a:r>
            <a:r>
              <a:rPr lang="it-IT" sz="2000" b="1" i="1" dirty="0" err="1" smtClean="0"/>
              <a:t>coronaque</a:t>
            </a:r>
            <a:r>
              <a:rPr lang="it-IT" sz="2000" b="1" i="1" dirty="0" smtClean="0"/>
              <a:t> civica super </a:t>
            </a:r>
            <a:r>
              <a:rPr lang="it-IT" sz="2000" b="1" i="1" dirty="0" err="1" smtClean="0"/>
              <a:t>ianuam</a:t>
            </a:r>
            <a:r>
              <a:rPr lang="it-IT" sz="2000" b="1" i="1" dirty="0" smtClean="0"/>
              <a:t> </a:t>
            </a:r>
            <a:r>
              <a:rPr lang="it-IT" sz="2000" b="1" i="1" dirty="0" err="1" smtClean="0"/>
              <a:t>meam</a:t>
            </a:r>
            <a:r>
              <a:rPr lang="it-IT" sz="2000" b="1" i="1" dirty="0" smtClean="0"/>
              <a:t> </a:t>
            </a:r>
            <a:r>
              <a:rPr lang="it-IT" sz="2000" b="1" i="1" dirty="0" err="1" smtClean="0"/>
              <a:t>fixa</a:t>
            </a:r>
            <a:r>
              <a:rPr lang="it-IT" sz="2000" b="1" i="1" dirty="0" smtClean="0"/>
              <a:t> est </a:t>
            </a:r>
            <a:r>
              <a:rPr lang="it-IT" sz="2000" b="1" i="1" dirty="0" err="1" smtClean="0"/>
              <a:t>et</a:t>
            </a:r>
            <a:r>
              <a:rPr lang="it-IT" sz="2000" b="1" i="1" dirty="0" smtClean="0"/>
              <a:t> </a:t>
            </a:r>
            <a:r>
              <a:rPr lang="it-IT" sz="2000" b="1" i="1" dirty="0" err="1" smtClean="0"/>
              <a:t>clupeus</a:t>
            </a:r>
            <a:r>
              <a:rPr lang="it-IT" sz="2000" b="1" i="1" dirty="0" smtClean="0"/>
              <a:t> </a:t>
            </a:r>
            <a:r>
              <a:rPr lang="it-IT" sz="2000" b="1" i="1" dirty="0" err="1" smtClean="0"/>
              <a:t>aureus</a:t>
            </a:r>
            <a:r>
              <a:rPr lang="it-IT" sz="2000" b="1" i="1" dirty="0" smtClean="0"/>
              <a:t> in curia </a:t>
            </a:r>
            <a:r>
              <a:rPr lang="it-IT" sz="2000" b="1" i="1" dirty="0" err="1" smtClean="0"/>
              <a:t>Iulia</a:t>
            </a:r>
            <a:r>
              <a:rPr lang="it-IT" sz="2000" b="1" i="1" dirty="0" smtClean="0"/>
              <a:t> </a:t>
            </a:r>
            <a:r>
              <a:rPr lang="it-IT" sz="2000" b="1" i="1" dirty="0" err="1" smtClean="0"/>
              <a:t>positus</a:t>
            </a:r>
            <a:r>
              <a:rPr lang="it-IT" sz="2000" b="1" i="1" dirty="0" smtClean="0"/>
              <a:t>, </a:t>
            </a:r>
            <a:r>
              <a:rPr lang="it-IT" sz="2000" b="1" i="1" dirty="0" err="1" smtClean="0"/>
              <a:t>quem</a:t>
            </a:r>
            <a:r>
              <a:rPr lang="it-IT" sz="2000" b="1" i="1" dirty="0" smtClean="0"/>
              <a:t> </a:t>
            </a:r>
            <a:r>
              <a:rPr lang="it-IT" sz="2000" b="1" i="1" dirty="0" err="1" smtClean="0"/>
              <a:t>mihi</a:t>
            </a:r>
            <a:r>
              <a:rPr lang="it-IT" sz="2000" b="1" i="1" dirty="0" smtClean="0"/>
              <a:t> </a:t>
            </a:r>
            <a:r>
              <a:rPr lang="it-IT" sz="2000" b="1" i="1" dirty="0" err="1" smtClean="0"/>
              <a:t>senatum</a:t>
            </a:r>
            <a:r>
              <a:rPr lang="it-IT" sz="2000" b="1" i="1" dirty="0" smtClean="0"/>
              <a:t>  </a:t>
            </a:r>
            <a:r>
              <a:rPr lang="it-IT" sz="2000" b="1" i="1" dirty="0" err="1" smtClean="0"/>
              <a:t>populumque</a:t>
            </a:r>
            <a:r>
              <a:rPr lang="it-IT" sz="2000" b="1" i="1" dirty="0" smtClean="0"/>
              <a:t> </a:t>
            </a:r>
            <a:r>
              <a:rPr lang="it-IT" sz="2000" b="1" i="1" dirty="0" err="1" smtClean="0"/>
              <a:t>Romanum</a:t>
            </a:r>
            <a:r>
              <a:rPr lang="it-IT" sz="2000" b="1" i="1" dirty="0" smtClean="0"/>
              <a:t> dare </a:t>
            </a:r>
            <a:r>
              <a:rPr lang="it-IT" sz="2000" b="1" i="1" dirty="0" err="1" smtClean="0"/>
              <a:t>virtutis</a:t>
            </a:r>
            <a:r>
              <a:rPr lang="it-IT" sz="2000" b="1" i="1" dirty="0" smtClean="0"/>
              <a:t> </a:t>
            </a:r>
            <a:r>
              <a:rPr lang="it-IT" sz="2000" b="1" i="1" dirty="0" err="1" smtClean="0"/>
              <a:t>clementiaeque</a:t>
            </a:r>
            <a:r>
              <a:rPr lang="it-IT" sz="2000" b="1" i="1" dirty="0" smtClean="0"/>
              <a:t> </a:t>
            </a:r>
            <a:r>
              <a:rPr lang="it-IT" sz="2000" b="1" i="1" dirty="0" err="1" smtClean="0"/>
              <a:t>et</a:t>
            </a:r>
            <a:r>
              <a:rPr lang="it-IT" sz="2000" b="1" i="1" dirty="0" smtClean="0"/>
              <a:t> </a:t>
            </a:r>
            <a:r>
              <a:rPr lang="it-IT" sz="2000" b="1" i="1" dirty="0" err="1" smtClean="0"/>
              <a:t>iustitiae</a:t>
            </a:r>
            <a:r>
              <a:rPr lang="it-IT" sz="2000" b="1" i="1" dirty="0" smtClean="0"/>
              <a:t> </a:t>
            </a:r>
            <a:r>
              <a:rPr lang="it-IT" sz="2000" b="1" i="1" dirty="0" err="1" smtClean="0"/>
              <a:t>et</a:t>
            </a:r>
            <a:r>
              <a:rPr lang="it-IT" sz="2000" b="1" i="1" dirty="0" smtClean="0"/>
              <a:t> </a:t>
            </a:r>
            <a:r>
              <a:rPr lang="it-IT" sz="2000" b="1" i="1" dirty="0" err="1" smtClean="0"/>
              <a:t>pietatis</a:t>
            </a:r>
            <a:r>
              <a:rPr lang="it-IT" sz="2000" b="1" i="1" dirty="0" smtClean="0"/>
              <a:t> </a:t>
            </a:r>
            <a:r>
              <a:rPr lang="it-IT" sz="2000" b="1" i="1" dirty="0" err="1" smtClean="0"/>
              <a:t>caussa</a:t>
            </a:r>
            <a:r>
              <a:rPr lang="it-IT" sz="2000" b="1" i="1" dirty="0" smtClean="0"/>
              <a:t> </a:t>
            </a:r>
            <a:r>
              <a:rPr lang="it-IT" sz="2000" b="1" i="1" dirty="0" err="1" smtClean="0"/>
              <a:t>testatum</a:t>
            </a:r>
            <a:r>
              <a:rPr lang="it-IT" sz="2000" b="1" i="1" dirty="0" smtClean="0"/>
              <a:t> est per </a:t>
            </a:r>
            <a:r>
              <a:rPr lang="it-IT" sz="2000" b="1" i="1" dirty="0" err="1" smtClean="0"/>
              <a:t>eius</a:t>
            </a:r>
            <a:r>
              <a:rPr lang="it-IT" sz="2000" b="1" i="1" dirty="0" smtClean="0"/>
              <a:t> </a:t>
            </a:r>
            <a:r>
              <a:rPr lang="it-IT" sz="2000" b="1" i="1" dirty="0" err="1" smtClean="0"/>
              <a:t>clupei</a:t>
            </a:r>
            <a:r>
              <a:rPr lang="it-IT" sz="2000" b="1" i="1" dirty="0" smtClean="0"/>
              <a:t> </a:t>
            </a:r>
            <a:r>
              <a:rPr lang="it-IT" sz="2000" b="1" i="1" dirty="0" err="1" smtClean="0"/>
              <a:t>inscriptionem</a:t>
            </a:r>
            <a:r>
              <a:rPr lang="it-IT" sz="2000" b="1" i="1" dirty="0" smtClean="0"/>
              <a:t>. Post </a:t>
            </a:r>
            <a:r>
              <a:rPr lang="it-IT" sz="2000" b="1" i="1" dirty="0" err="1" smtClean="0"/>
              <a:t>id</a:t>
            </a:r>
            <a:r>
              <a:rPr lang="it-IT" sz="2000" b="1" i="1" dirty="0" smtClean="0"/>
              <a:t> </a:t>
            </a:r>
            <a:r>
              <a:rPr lang="it-IT" sz="2000" b="1" i="1" dirty="0" err="1" smtClean="0"/>
              <a:t>tempus</a:t>
            </a:r>
            <a:r>
              <a:rPr lang="it-IT" sz="2000" b="1" i="1" dirty="0" smtClean="0"/>
              <a:t> </a:t>
            </a:r>
            <a:r>
              <a:rPr lang="it-IT" sz="2000" b="1" i="1" dirty="0" err="1" smtClean="0"/>
              <a:t>auctoritate</a:t>
            </a:r>
            <a:r>
              <a:rPr lang="it-IT" sz="2000" b="1" i="1" dirty="0" smtClean="0"/>
              <a:t> omnibus </a:t>
            </a:r>
            <a:r>
              <a:rPr lang="it-IT" sz="2000" b="1" i="1" dirty="0" err="1" smtClean="0"/>
              <a:t>praestiti</a:t>
            </a:r>
            <a:r>
              <a:rPr lang="it-IT" sz="2000" b="1" i="1" dirty="0" smtClean="0"/>
              <a:t>, </a:t>
            </a:r>
            <a:r>
              <a:rPr lang="it-IT" sz="2000" b="1" i="1" dirty="0" err="1" smtClean="0"/>
              <a:t>potestatis</a:t>
            </a:r>
            <a:r>
              <a:rPr lang="it-IT" sz="2000" b="1" i="1" dirty="0" smtClean="0"/>
              <a:t> </a:t>
            </a:r>
            <a:r>
              <a:rPr lang="it-IT" sz="2000" b="1" i="1" dirty="0" err="1" smtClean="0"/>
              <a:t>autem</a:t>
            </a:r>
            <a:r>
              <a:rPr lang="it-IT" sz="2000" b="1" i="1" dirty="0" smtClean="0"/>
              <a:t> nihilo </a:t>
            </a:r>
            <a:r>
              <a:rPr lang="it-IT" sz="2000" b="1" i="1" dirty="0" err="1" smtClean="0"/>
              <a:t>amplius</a:t>
            </a:r>
            <a:r>
              <a:rPr lang="it-IT" sz="2000" b="1" i="1" dirty="0" smtClean="0"/>
              <a:t> </a:t>
            </a:r>
            <a:r>
              <a:rPr lang="it-IT" sz="2000" b="1" i="1" dirty="0" err="1" smtClean="0"/>
              <a:t>habui</a:t>
            </a:r>
            <a:r>
              <a:rPr lang="it-IT" sz="2000" b="1" i="1" dirty="0" smtClean="0"/>
              <a:t> </a:t>
            </a:r>
            <a:r>
              <a:rPr lang="it-IT" sz="2000" b="1" i="1" dirty="0" err="1" smtClean="0"/>
              <a:t>quam</a:t>
            </a:r>
            <a:r>
              <a:rPr lang="it-IT" sz="2000" b="1" i="1" dirty="0" smtClean="0"/>
              <a:t> </a:t>
            </a:r>
            <a:r>
              <a:rPr lang="it-IT" sz="2000" b="1" i="1" dirty="0" err="1" smtClean="0"/>
              <a:t>ceteri</a:t>
            </a:r>
            <a:r>
              <a:rPr lang="it-IT" sz="2000" b="1" i="1" dirty="0" smtClean="0"/>
              <a:t> qui </a:t>
            </a:r>
            <a:r>
              <a:rPr lang="it-IT" sz="2000" b="1" i="1" dirty="0" err="1" smtClean="0"/>
              <a:t>mihi</a:t>
            </a:r>
            <a:r>
              <a:rPr lang="it-IT" sz="2000" b="1" i="1" dirty="0" smtClean="0"/>
              <a:t> </a:t>
            </a:r>
            <a:r>
              <a:rPr lang="it-IT" sz="2000" b="1" i="1" dirty="0" err="1" smtClean="0"/>
              <a:t>quoque</a:t>
            </a:r>
            <a:r>
              <a:rPr lang="it-IT" sz="2000" b="1" i="1" dirty="0" smtClean="0"/>
              <a:t> in </a:t>
            </a:r>
            <a:r>
              <a:rPr lang="it-IT" sz="2000" b="1" i="1" dirty="0" err="1" smtClean="0"/>
              <a:t>magistratu</a:t>
            </a:r>
            <a:r>
              <a:rPr lang="it-IT" sz="2000" b="1" i="1" dirty="0" smtClean="0"/>
              <a:t> </a:t>
            </a:r>
            <a:r>
              <a:rPr lang="it-IT" sz="2000" b="1" i="1" dirty="0" err="1" smtClean="0"/>
              <a:t>conlegae</a:t>
            </a:r>
            <a:r>
              <a:rPr lang="it-IT" sz="2000" b="1" i="1" dirty="0" smtClean="0"/>
              <a:t> </a:t>
            </a:r>
            <a:r>
              <a:rPr lang="it-IT" sz="2000" b="1" i="1" dirty="0" err="1" smtClean="0"/>
              <a:t>fuerunt</a:t>
            </a:r>
            <a:r>
              <a:rPr lang="it-IT" sz="2000" b="1" i="1" dirty="0" smtClean="0"/>
              <a:t>.</a:t>
            </a:r>
            <a:endParaRPr lang="it-IT" sz="2000" b="1" dirty="0" smtClean="0"/>
          </a:p>
          <a:p>
            <a:pPr algn="just"/>
            <a:r>
              <a:rPr lang="it-IT" sz="2000" b="1" dirty="0" smtClean="0"/>
              <a:t>     “Nel mio sesto e settimo consolato, dopo che ebbi estinto le guerre civili, assunto per  universale consenso il controllo degli affari delle  stato, </a:t>
            </a:r>
            <a:r>
              <a:rPr lang="it-IT" sz="2000" b="1" u="sng" dirty="0" smtClean="0"/>
              <a:t>trasmisi il governo della repubblica dal mio potere alla volontà del senato e del popolo romano.</a:t>
            </a:r>
            <a:r>
              <a:rPr lang="it-IT" sz="2000" b="1" dirty="0" smtClean="0"/>
              <a:t> Per questo mio merito, con decreto del senato ebbi </a:t>
            </a:r>
            <a:r>
              <a:rPr lang="it-IT" sz="2000" b="1" u="sng" dirty="0" smtClean="0"/>
              <a:t>l’appellativo di Augusto e la porta della mia casa fu ornata pubblicamente di alloro, ed una corona civica fu affissa sopra l’entrata</a:t>
            </a:r>
            <a:r>
              <a:rPr lang="it-IT" sz="2000" b="1" dirty="0" smtClean="0"/>
              <a:t>; nella curia Giulia fu posto un clipeo d’oro che il senato ed il popolo romano mi vollero offrire in riconoscimento del mio valore, della mia clemenza, del mio senso di giustizia e di pietà come prova l’iscrizione che lo accompagna. Da allora in poi </a:t>
            </a:r>
            <a:r>
              <a:rPr lang="it-IT" sz="2000" b="1" u="sng" dirty="0" smtClean="0"/>
              <a:t>fui superiore a tutti in </a:t>
            </a:r>
            <a:r>
              <a:rPr lang="it-IT" sz="2000" b="1" i="1" u="sng" dirty="0" err="1" smtClean="0"/>
              <a:t>auctoritas</a:t>
            </a:r>
            <a:r>
              <a:rPr lang="it-IT" sz="2000" b="1" u="sng" dirty="0" smtClean="0"/>
              <a:t>, sebbene non avessi maggiore </a:t>
            </a:r>
            <a:r>
              <a:rPr lang="it-IT" sz="2000" b="1" i="1" u="sng" dirty="0" err="1" smtClean="0"/>
              <a:t>potestas</a:t>
            </a:r>
            <a:r>
              <a:rPr lang="it-IT" sz="2000" b="1" u="sng" dirty="0" smtClean="0"/>
              <a:t> di tutti gli altri che furono miei colleghi in ciascuna magistratura”. </a:t>
            </a:r>
          </a:p>
          <a:p>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6</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Nel23 rinuncia al consolato, lo assumerà nei momenti</a:t>
            </a:r>
            <a:r>
              <a:rPr lang="it-IT" sz="1800" baseline="0" dirty="0" smtClean="0"/>
              <a:t> particolari e di </a:t>
            </a:r>
            <a:r>
              <a:rPr lang="it-IT" sz="1800" baseline="0" dirty="0" smtClean="0"/>
              <a:t>passaggio</a:t>
            </a:r>
          </a:p>
          <a:p>
            <a:pPr>
              <a:buFont typeface="Wingdings"/>
              <a:buChar char="à"/>
            </a:pPr>
            <a:r>
              <a:rPr lang="it-IT" sz="1800" baseline="0" dirty="0" smtClean="0">
                <a:sym typeface="Wingdings" pitchFamily="2" charset="2"/>
              </a:rPr>
              <a:t>podestà </a:t>
            </a:r>
            <a:r>
              <a:rPr lang="it-IT" sz="1800" baseline="0" dirty="0" smtClean="0">
                <a:sym typeface="Wingdings" pitchFamily="2" charset="2"/>
              </a:rPr>
              <a:t>tribunizia a vita</a:t>
            </a:r>
            <a:r>
              <a:rPr lang="it-IT" sz="1800" baseline="0" dirty="0" smtClean="0">
                <a:sym typeface="Wingdings" pitchFamily="2" charset="2"/>
              </a:rPr>
              <a:t>,</a:t>
            </a:r>
          </a:p>
          <a:p>
            <a:pPr>
              <a:buFont typeface="Wingdings"/>
              <a:buChar char="à"/>
            </a:pPr>
            <a:r>
              <a:rPr lang="it-IT" sz="1800" baseline="0" dirty="0" smtClean="0">
                <a:sym typeface="Wingdings" pitchFamily="2" charset="2"/>
              </a:rPr>
              <a:t> </a:t>
            </a:r>
            <a:r>
              <a:rPr lang="it-IT" sz="1800" baseline="0" dirty="0" smtClean="0">
                <a:sym typeface="Wingdings" pitchFamily="2" charset="2"/>
              </a:rPr>
              <a:t>trattare </a:t>
            </a:r>
            <a:r>
              <a:rPr lang="it-IT" sz="1800" baseline="0" dirty="0" smtClean="0">
                <a:sym typeface="Wingdings" pitchFamily="2" charset="2"/>
              </a:rPr>
              <a:t>diritto </a:t>
            </a:r>
            <a:r>
              <a:rPr lang="it-IT" sz="1800" baseline="0" dirty="0" smtClean="0">
                <a:sym typeface="Wingdings" pitchFamily="2" charset="2"/>
              </a:rPr>
              <a:t>con lo stato, </a:t>
            </a:r>
            <a:r>
              <a:rPr lang="it-IT" sz="1800" baseline="0" dirty="0" err="1" smtClean="0">
                <a:sym typeface="Wingdings" pitchFamily="2" charset="2"/>
              </a:rPr>
              <a:t>imperium</a:t>
            </a:r>
            <a:r>
              <a:rPr lang="it-IT" sz="1800" baseline="0" dirty="0" smtClean="0">
                <a:sym typeface="Wingdings" pitchFamily="2" charset="2"/>
              </a:rPr>
              <a:t> proconsolare perpetuo, senza essere tenuto a </a:t>
            </a:r>
            <a:r>
              <a:rPr lang="it-IT" sz="1800" baseline="0" dirty="0" smtClean="0">
                <a:sym typeface="Wingdings" pitchFamily="2" charset="2"/>
              </a:rPr>
              <a:t>deporlo</a:t>
            </a:r>
          </a:p>
          <a:p>
            <a:pPr>
              <a:buFont typeface="Wingdings"/>
              <a:buChar char="à"/>
            </a:pPr>
            <a:r>
              <a:rPr lang="it-IT" sz="1800" baseline="0" dirty="0" err="1" smtClean="0">
                <a:sym typeface="Wingdings" pitchFamily="2" charset="2"/>
              </a:rPr>
              <a:t>ius</a:t>
            </a:r>
            <a:r>
              <a:rPr lang="it-IT" sz="1800" baseline="0" dirty="0" smtClean="0">
                <a:sym typeface="Wingdings" pitchFamily="2" charset="2"/>
              </a:rPr>
              <a:t> </a:t>
            </a:r>
            <a:r>
              <a:rPr lang="it-IT" sz="1800" baseline="0" dirty="0" err="1" smtClean="0">
                <a:sym typeface="Wingdings" pitchFamily="2" charset="2"/>
              </a:rPr>
              <a:t>agendi</a:t>
            </a:r>
            <a:r>
              <a:rPr lang="it-IT" sz="1800" baseline="0" dirty="0" smtClean="0">
                <a:sym typeface="Wingdings" pitchFamily="2" charset="2"/>
              </a:rPr>
              <a:t> </a:t>
            </a:r>
            <a:r>
              <a:rPr lang="it-IT" sz="1800" baseline="0" dirty="0" err="1" smtClean="0">
                <a:sym typeface="Wingdings" pitchFamily="2" charset="2"/>
              </a:rPr>
              <a:t>commissariatum</a:t>
            </a:r>
            <a:r>
              <a:rPr lang="it-IT" sz="1800" baseline="0" dirty="0" smtClean="0">
                <a:sym typeface="Wingdings" pitchFamily="2" charset="2"/>
              </a:rPr>
              <a:t> assume su di se i poteri del tribuno della plebe e del </a:t>
            </a:r>
            <a:r>
              <a:rPr lang="it-IT" sz="1800" baseline="0" dirty="0" smtClean="0">
                <a:sym typeface="Wingdings" pitchFamily="2" charset="2"/>
              </a:rPr>
              <a:t>console</a:t>
            </a:r>
          </a:p>
          <a:p>
            <a:pPr>
              <a:buFont typeface="Wingdings"/>
              <a:buChar char="à"/>
            </a:pPr>
            <a:r>
              <a:rPr lang="it-IT" sz="1800" baseline="0" dirty="0" smtClean="0">
                <a:sym typeface="Wingdings" pitchFamily="2" charset="2"/>
              </a:rPr>
              <a:t>vincoli magistrati sono </a:t>
            </a:r>
            <a:r>
              <a:rPr lang="it-IT" sz="1800" baseline="0" dirty="0" smtClean="0">
                <a:sym typeface="Wingdings" pitchFamily="2" charset="2"/>
              </a:rPr>
              <a:t>normali, </a:t>
            </a:r>
            <a:r>
              <a:rPr lang="it-IT" sz="1800" baseline="0" dirty="0" smtClean="0">
                <a:sym typeface="Wingdings" pitchFamily="2" charset="2"/>
              </a:rPr>
              <a:t>ma nel </a:t>
            </a:r>
            <a:r>
              <a:rPr lang="it-IT" sz="1800" baseline="0" dirty="0" smtClean="0">
                <a:sym typeface="Wingdings" pitchFamily="2" charset="2"/>
              </a:rPr>
              <a:t>suo caso </a:t>
            </a:r>
            <a:r>
              <a:rPr lang="it-IT" sz="1800" baseline="0" dirty="0" smtClean="0">
                <a:sym typeface="Wingdings" pitchFamily="2" charset="2"/>
              </a:rPr>
              <a:t>i poteri </a:t>
            </a:r>
            <a:r>
              <a:rPr lang="it-IT" sz="1800" baseline="0" dirty="0" smtClean="0">
                <a:sym typeface="Wingdings" pitchFamily="2" charset="2"/>
              </a:rPr>
              <a:t>vitalizi </a:t>
            </a:r>
            <a:r>
              <a:rPr lang="it-IT" sz="1800" baseline="0" dirty="0" smtClean="0">
                <a:sym typeface="Wingdings" pitchFamily="2" charset="2"/>
              </a:rPr>
              <a:t>non hanno termine e si </a:t>
            </a:r>
            <a:r>
              <a:rPr lang="it-IT" sz="1800" baseline="0" dirty="0" smtClean="0">
                <a:sym typeface="Wingdings" pitchFamily="2" charset="2"/>
              </a:rPr>
              <a:t>viene a determinare una sua superiorità anche a dispetto dei suoi </a:t>
            </a:r>
            <a:r>
              <a:rPr lang="it-IT" sz="1800" baseline="0" dirty="0" smtClean="0">
                <a:sym typeface="Wingdings" pitchFamily="2" charset="2"/>
              </a:rPr>
              <a:t>colleghi</a:t>
            </a:r>
          </a:p>
          <a:p>
            <a:pPr>
              <a:buFont typeface="Wingdings"/>
              <a:buChar char="à"/>
            </a:pPr>
            <a:r>
              <a:rPr lang="it-IT" sz="1800" baseline="0" dirty="0" err="1" smtClean="0">
                <a:sym typeface="Wingdings" pitchFamily="2" charset="2"/>
              </a:rPr>
              <a:t>auctoritas</a:t>
            </a:r>
            <a:r>
              <a:rPr lang="it-IT" sz="1800" baseline="0" dirty="0" smtClean="0">
                <a:sym typeface="Wingdings" pitchFamily="2" charset="2"/>
              </a:rPr>
              <a:t> </a:t>
            </a:r>
            <a:r>
              <a:rPr lang="it-IT" sz="1800" baseline="0" dirty="0" smtClean="0">
                <a:sym typeface="Wingdings" pitchFamily="2" charset="2"/>
              </a:rPr>
              <a:t>di non essere </a:t>
            </a:r>
            <a:r>
              <a:rPr lang="it-IT" sz="1800" baseline="0" dirty="0" smtClean="0">
                <a:sym typeface="Wingdings" pitchFamily="2" charset="2"/>
              </a:rPr>
              <a:t>superiore come </a:t>
            </a:r>
            <a:r>
              <a:rPr lang="it-IT" sz="1800" baseline="0" dirty="0" err="1" smtClean="0">
                <a:sym typeface="Wingdings" pitchFamily="2" charset="2"/>
              </a:rPr>
              <a:t>potestas</a:t>
            </a:r>
            <a:r>
              <a:rPr lang="it-IT" sz="1800" baseline="0" dirty="0" smtClean="0">
                <a:sym typeface="Wingdings" pitchFamily="2" charset="2"/>
              </a:rPr>
              <a:t> </a:t>
            </a:r>
            <a:r>
              <a:rPr lang="it-IT" sz="1800" baseline="0" dirty="0" smtClean="0">
                <a:sym typeface="Wingdings" pitchFamily="2" charset="2"/>
              </a:rPr>
              <a:t>ma di esserlo per una maggiore </a:t>
            </a:r>
            <a:r>
              <a:rPr lang="it-IT" sz="1800" baseline="0" dirty="0" err="1" smtClean="0">
                <a:sym typeface="Wingdings" pitchFamily="2" charset="2"/>
              </a:rPr>
              <a:t>auctoritas</a:t>
            </a:r>
            <a:r>
              <a:rPr lang="it-IT" sz="1800" baseline="0" dirty="0" smtClean="0">
                <a:sym typeface="Wingdings" pitchFamily="2" charset="2"/>
              </a:rPr>
              <a:t> ma nella realtà dei fatti ha più </a:t>
            </a:r>
            <a:r>
              <a:rPr lang="it-IT" sz="1800" baseline="0" dirty="0" smtClean="0">
                <a:sym typeface="Wingdings" pitchFamily="2" charset="2"/>
              </a:rPr>
              <a:t>poteri superiori a qualsiasi carica</a:t>
            </a:r>
            <a:endParaRPr lang="it-IT" sz="18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7</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Poteri che assume quelli propri</a:t>
            </a:r>
            <a:r>
              <a:rPr lang="it-IT" sz="2400" baseline="0" dirty="0" smtClean="0"/>
              <a:t> del console, poteri consolari vitalizi non legati all’esercizio della </a:t>
            </a:r>
            <a:r>
              <a:rPr lang="it-IT" sz="2400" baseline="0" dirty="0" smtClean="0"/>
              <a:t>carica</a:t>
            </a:r>
          </a:p>
          <a:p>
            <a:r>
              <a:rPr lang="it-IT" sz="2400" baseline="0" dirty="0" smtClean="0">
                <a:sym typeface="Wingdings" pitchFamily="2" charset="2"/>
              </a:rPr>
              <a:t> </a:t>
            </a:r>
            <a:r>
              <a:rPr lang="it-IT" sz="2400" baseline="0" dirty="0" smtClean="0">
                <a:sym typeface="Wingdings" pitchFamily="2" charset="2"/>
              </a:rPr>
              <a:t>attribuzione di un potere sulle provincie superiori a quello dei magistrati ordinari di stanza in quelle regioni</a:t>
            </a:r>
            <a:endParaRPr lang="it-IT" sz="24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8</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Tutti</a:t>
            </a:r>
            <a:r>
              <a:rPr lang="it-IT" sz="1800" baseline="0" dirty="0" smtClean="0"/>
              <a:t> i riconoscimenti </a:t>
            </a:r>
            <a:r>
              <a:rPr lang="it-IT" sz="1800" baseline="0" dirty="0" smtClean="0"/>
              <a:t>erano </a:t>
            </a:r>
            <a:r>
              <a:rPr lang="it-IT" sz="1800" baseline="0" dirty="0" smtClean="0"/>
              <a:t>meriti sul campo di battaglia o sono estorsioni, o addirittura per volontà divina, in modo da ringraziarsi? </a:t>
            </a:r>
            <a:endParaRPr lang="it-IT" sz="1800" baseline="0" dirty="0" smtClean="0"/>
          </a:p>
          <a:p>
            <a:r>
              <a:rPr lang="it-IT" sz="1800" baseline="0" dirty="0" smtClean="0"/>
              <a:t>Era un Politico </a:t>
            </a:r>
            <a:r>
              <a:rPr lang="it-IT" sz="1800" baseline="0" dirty="0" smtClean="0"/>
              <a:t>abilissimo, </a:t>
            </a:r>
            <a:r>
              <a:rPr lang="it-IT" sz="1800" baseline="0" dirty="0" smtClean="0"/>
              <a:t>ottiene il controllo </a:t>
            </a:r>
            <a:r>
              <a:rPr lang="it-IT" sz="1800" baseline="0" dirty="0" smtClean="0"/>
              <a:t>assoluto dello stato, </a:t>
            </a:r>
            <a:r>
              <a:rPr lang="it-IT" sz="1800" baseline="0" dirty="0" smtClean="0"/>
              <a:t>ma anche </a:t>
            </a:r>
            <a:r>
              <a:rPr lang="it-IT" sz="1800" baseline="0" dirty="0" smtClean="0"/>
              <a:t>grazie </a:t>
            </a:r>
            <a:r>
              <a:rPr lang="it-IT" sz="1800" baseline="0" dirty="0" smtClean="0"/>
              <a:t>all’esercito, e inoltre, ottiene il controllo </a:t>
            </a:r>
            <a:r>
              <a:rPr lang="it-IT" sz="1800" baseline="0" dirty="0" smtClean="0"/>
              <a:t>delle assemblee, dei </a:t>
            </a:r>
            <a:r>
              <a:rPr lang="it-IT" sz="1800" baseline="0" dirty="0" smtClean="0"/>
              <a:t>magistrati</a:t>
            </a:r>
          </a:p>
          <a:p>
            <a:pPr>
              <a:buFont typeface="Wingdings"/>
              <a:buChar char="à"/>
            </a:pPr>
            <a:r>
              <a:rPr lang="it-IT" sz="1800" baseline="0" dirty="0" smtClean="0">
                <a:sym typeface="Wingdings" pitchFamily="2" charset="2"/>
              </a:rPr>
              <a:t>a </a:t>
            </a:r>
            <a:r>
              <a:rPr lang="it-IT" sz="1800" baseline="0" dirty="0" smtClean="0">
                <a:sym typeface="Wingdings" pitchFamily="2" charset="2"/>
              </a:rPr>
              <a:t>partire dal 43 fino al 23 nuove leve di </a:t>
            </a:r>
            <a:r>
              <a:rPr lang="it-IT" sz="1800" baseline="0" dirty="0" smtClean="0">
                <a:sym typeface="Wingdings" pitchFamily="2" charset="2"/>
              </a:rPr>
              <a:t>senatori </a:t>
            </a:r>
            <a:r>
              <a:rPr lang="it-IT" sz="1800" baseline="0" dirty="0" smtClean="0">
                <a:sym typeface="Wingdings" pitchFamily="2" charset="2"/>
              </a:rPr>
              <a:t>si sono formate e hanno acceduto grazie a lui, creando un sistema </a:t>
            </a:r>
            <a:r>
              <a:rPr lang="it-IT" sz="1800" baseline="0" dirty="0" smtClean="0">
                <a:sym typeface="Wingdings" pitchFamily="2" charset="2"/>
              </a:rPr>
              <a:t>notevole</a:t>
            </a:r>
          </a:p>
          <a:p>
            <a:pPr>
              <a:buFont typeface="Wingdings"/>
              <a:buChar char="à"/>
            </a:pPr>
            <a:r>
              <a:rPr lang="it-IT" sz="1800" baseline="0" dirty="0" smtClean="0">
                <a:sym typeface="Wingdings" pitchFamily="2" charset="2"/>
              </a:rPr>
              <a:t>potere </a:t>
            </a:r>
            <a:r>
              <a:rPr lang="it-IT" sz="1800" baseline="0" dirty="0" smtClean="0">
                <a:sym typeface="Wingdings" pitchFamily="2" charset="2"/>
              </a:rPr>
              <a:t>al 56 anni, persone che sono morte avendo come lui come punto di riferimento; da una parte ringraziamento, chi vuole fare carriera, in ogni caso controllo totale, soldati fedeli alla memoria del padre e alla </a:t>
            </a:r>
            <a:r>
              <a:rPr lang="it-IT" sz="1800" baseline="0" dirty="0" smtClean="0">
                <a:sym typeface="Wingdings" pitchFamily="2" charset="2"/>
              </a:rPr>
              <a:t>sua</a:t>
            </a:r>
          </a:p>
          <a:p>
            <a:pPr>
              <a:buFont typeface="Wingdings"/>
              <a:buNone/>
            </a:pPr>
            <a:r>
              <a:rPr lang="it-IT" sz="1800" baseline="0" dirty="0" smtClean="0">
                <a:sym typeface="Wingdings" pitchFamily="2" charset="2"/>
              </a:rPr>
              <a:t> </a:t>
            </a:r>
            <a:r>
              <a:rPr lang="it-IT" sz="1800" baseline="0" dirty="0" smtClean="0">
                <a:sym typeface="Wingdings" pitchFamily="2" charset="2"/>
              </a:rPr>
              <a:t>non ha nemmeno bisogno di sollecitarlo, ha avuto capacità politiche </a:t>
            </a:r>
            <a:r>
              <a:rPr lang="it-IT" sz="1800" baseline="0" dirty="0" smtClean="0">
                <a:sym typeface="Wingdings" pitchFamily="2" charset="2"/>
              </a:rPr>
              <a:t>straordinarie, </a:t>
            </a:r>
            <a:r>
              <a:rPr lang="it-IT" sz="1800" baseline="0" dirty="0" smtClean="0">
                <a:sym typeface="Wingdings" pitchFamily="2" charset="2"/>
              </a:rPr>
              <a:t>abilità </a:t>
            </a:r>
            <a:r>
              <a:rPr lang="it-IT" sz="1800" baseline="0" dirty="0" smtClean="0">
                <a:sym typeface="Wingdings" pitchFamily="2" charset="2"/>
              </a:rPr>
              <a:t>notevoli</a:t>
            </a:r>
          </a:p>
          <a:p>
            <a:pPr>
              <a:buFont typeface="Wingdings"/>
              <a:buChar char="à"/>
            </a:pPr>
            <a:r>
              <a:rPr lang="it-IT" sz="1800" baseline="0" dirty="0" smtClean="0">
                <a:sym typeface="Wingdings" pitchFamily="2" charset="2"/>
              </a:rPr>
              <a:t>superiore </a:t>
            </a:r>
            <a:r>
              <a:rPr lang="it-IT" sz="1800" baseline="0" dirty="0" err="1" smtClean="0">
                <a:sym typeface="Wingdings" pitchFamily="2" charset="2"/>
              </a:rPr>
              <a:t>auctoritas</a:t>
            </a:r>
            <a:r>
              <a:rPr lang="it-IT" sz="1800" baseline="0" dirty="0" smtClean="0">
                <a:sym typeface="Wingdings" pitchFamily="2" charset="2"/>
              </a:rPr>
              <a:t> e uguale </a:t>
            </a:r>
            <a:r>
              <a:rPr lang="it-IT" sz="1800" baseline="0" dirty="0" err="1" smtClean="0">
                <a:sym typeface="Wingdings" pitchFamily="2" charset="2"/>
              </a:rPr>
              <a:t>potestas</a:t>
            </a:r>
            <a:endParaRPr lang="it-IT" sz="1800" baseline="0" dirty="0" smtClean="0">
              <a:sym typeface="Wingdings" pitchFamily="2" charset="2"/>
            </a:endParaRPr>
          </a:p>
          <a:p>
            <a:pPr>
              <a:buFont typeface="Wingdings"/>
              <a:buChar char="à"/>
            </a:pPr>
            <a:r>
              <a:rPr lang="it-IT" sz="1800" baseline="0" dirty="0" smtClean="0">
                <a:sym typeface="Wingdings" pitchFamily="2" charset="2"/>
              </a:rPr>
              <a:t>potrebbe </a:t>
            </a:r>
            <a:r>
              <a:rPr lang="it-IT" sz="1800" baseline="0" dirty="0" smtClean="0">
                <a:sym typeface="Wingdings" pitchFamily="2" charset="2"/>
              </a:rPr>
              <a:t>riferirsi a tutti i magistrati dotati di un </a:t>
            </a:r>
            <a:r>
              <a:rPr lang="it-IT" sz="1800" baseline="0" dirty="0" err="1" smtClean="0">
                <a:sym typeface="Wingdings" pitchFamily="2" charset="2"/>
              </a:rPr>
              <a:t>imperium</a:t>
            </a:r>
            <a:r>
              <a:rPr lang="it-IT" sz="1800" baseline="0" dirty="0" smtClean="0">
                <a:sym typeface="Wingdings" pitchFamily="2" charset="2"/>
              </a:rPr>
              <a:t>, </a:t>
            </a:r>
            <a:r>
              <a:rPr lang="it-IT" sz="1800" baseline="0" dirty="0" err="1" smtClean="0">
                <a:sym typeface="Wingdings" pitchFamily="2" charset="2"/>
              </a:rPr>
              <a:t>tribunicia</a:t>
            </a:r>
            <a:r>
              <a:rPr lang="it-IT" sz="1800" baseline="0" dirty="0" smtClean="0">
                <a:sym typeface="Wingdings" pitchFamily="2" charset="2"/>
              </a:rPr>
              <a:t> </a:t>
            </a:r>
            <a:r>
              <a:rPr lang="it-IT" sz="1800" baseline="0" dirty="0" err="1" smtClean="0">
                <a:sym typeface="Wingdings" pitchFamily="2" charset="2"/>
              </a:rPr>
              <a:t>potestas</a:t>
            </a:r>
            <a:r>
              <a:rPr lang="it-IT" sz="1800" baseline="0" dirty="0" smtClean="0">
                <a:sym typeface="Wingdings" pitchFamily="2" charset="2"/>
              </a:rPr>
              <a:t>, o insigniti di </a:t>
            </a:r>
            <a:r>
              <a:rPr lang="it-IT" sz="1800" baseline="0" dirty="0" err="1" smtClean="0">
                <a:sym typeface="Wingdings" pitchFamily="2" charset="2"/>
              </a:rPr>
              <a:t>imperia</a:t>
            </a:r>
            <a:r>
              <a:rPr lang="it-IT" sz="1800" baseline="0" dirty="0" smtClean="0">
                <a:sym typeface="Wingdings" pitchFamily="2" charset="2"/>
              </a:rPr>
              <a:t> straordinari oppure riferendosi ai suoi </a:t>
            </a:r>
            <a:r>
              <a:rPr lang="it-IT" sz="1800" baseline="0" dirty="0" smtClean="0">
                <a:sym typeface="Wingdings" pitchFamily="2" charset="2"/>
              </a:rPr>
              <a:t>correggenti</a:t>
            </a:r>
          </a:p>
          <a:p>
            <a:pPr>
              <a:buFont typeface="Wingdings"/>
              <a:buNone/>
            </a:pPr>
            <a:r>
              <a:rPr lang="it-IT" sz="1800" baseline="0" dirty="0" smtClean="0">
                <a:sym typeface="Wingdings" pitchFamily="2" charset="2"/>
              </a:rPr>
              <a:t> </a:t>
            </a:r>
            <a:r>
              <a:rPr lang="it-IT" sz="1800" baseline="0" dirty="0" smtClean="0">
                <a:sym typeface="Wingdings" pitchFamily="2" charset="2"/>
              </a:rPr>
              <a:t>primato </a:t>
            </a:r>
            <a:r>
              <a:rPr lang="it-IT" sz="1800" baseline="0" dirty="0" smtClean="0">
                <a:sym typeface="Wingdings" pitchFamily="2" charset="2"/>
              </a:rPr>
              <a:t>dell’</a:t>
            </a:r>
            <a:r>
              <a:rPr lang="it-IT" sz="1800" baseline="0" dirty="0" err="1" smtClean="0">
                <a:sym typeface="Wingdings" pitchFamily="2" charset="2"/>
              </a:rPr>
              <a:t>auctoritas</a:t>
            </a:r>
            <a:endParaRPr lang="it-IT" sz="18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9</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Stato</a:t>
            </a:r>
            <a:r>
              <a:rPr lang="it-IT" sz="2000" baseline="0" dirty="0" smtClean="0"/>
              <a:t> completamente </a:t>
            </a:r>
            <a:r>
              <a:rPr lang="it-IT" sz="2000" baseline="0" dirty="0" smtClean="0"/>
              <a:t>nuovo</a:t>
            </a:r>
          </a:p>
          <a:p>
            <a:pPr>
              <a:buFont typeface="Wingdings"/>
              <a:buChar char="à"/>
            </a:pPr>
            <a:r>
              <a:rPr lang="it-IT" sz="2000" baseline="0" dirty="0" smtClean="0">
                <a:sym typeface="Wingdings" pitchFamily="2" charset="2"/>
              </a:rPr>
              <a:t>senato </a:t>
            </a:r>
            <a:r>
              <a:rPr lang="it-IT" sz="2000" baseline="0" dirty="0" smtClean="0">
                <a:sym typeface="Wingdings" pitchFamily="2" charset="2"/>
              </a:rPr>
              <a:t>non ha + funzioni politiche, competenze nell’ambito del diritto </a:t>
            </a:r>
            <a:r>
              <a:rPr lang="it-IT" sz="2000" baseline="0" dirty="0" smtClean="0">
                <a:sym typeface="Wingdings" pitchFamily="2" charset="2"/>
              </a:rPr>
              <a:t>privato</a:t>
            </a:r>
          </a:p>
          <a:p>
            <a:pPr>
              <a:buFont typeface="Wingdings"/>
              <a:buChar char="à"/>
            </a:pPr>
            <a:r>
              <a:rPr lang="it-IT" sz="2000" baseline="0" dirty="0" err="1" smtClean="0">
                <a:sym typeface="Wingdings" pitchFamily="2" charset="2"/>
              </a:rPr>
              <a:t>Assemble</a:t>
            </a:r>
            <a:r>
              <a:rPr lang="it-IT" sz="2000" baseline="0" dirty="0" smtClean="0">
                <a:sym typeface="Wingdings" pitchFamily="2" charset="2"/>
              </a:rPr>
              <a:t> </a:t>
            </a:r>
            <a:r>
              <a:rPr lang="it-IT" sz="2000" baseline="0" dirty="0" smtClean="0">
                <a:sym typeface="Wingdings" pitchFamily="2" charset="2"/>
              </a:rPr>
              <a:t>popolari: ambito elettorale votazioni plebiscitari, </a:t>
            </a:r>
            <a:r>
              <a:rPr lang="it-IT" sz="2000" baseline="0" dirty="0" smtClean="0">
                <a:sym typeface="Wingdings" pitchFamily="2" charset="2"/>
              </a:rPr>
              <a:t>è una votazione improntata dalla personalità </a:t>
            </a:r>
            <a:r>
              <a:rPr lang="it-IT" sz="2000" baseline="0" dirty="0" smtClean="0">
                <a:sym typeface="Wingdings" pitchFamily="2" charset="2"/>
              </a:rPr>
              <a:t>sostenute dal </a:t>
            </a:r>
            <a:r>
              <a:rPr lang="it-IT" sz="2000" baseline="0" dirty="0" err="1" smtClean="0">
                <a:sym typeface="Wingdings" pitchFamily="2" charset="2"/>
              </a:rPr>
              <a:t>princeps</a:t>
            </a:r>
            <a:r>
              <a:rPr lang="it-IT" sz="2000" baseline="0" dirty="0" smtClean="0">
                <a:sym typeface="Wingdings" pitchFamily="2" charset="2"/>
              </a:rPr>
              <a:t>; il </a:t>
            </a:r>
            <a:r>
              <a:rPr lang="it-IT" sz="2000" baseline="0" dirty="0" err="1" smtClean="0">
                <a:sym typeface="Wingdings" pitchFamily="2" charset="2"/>
              </a:rPr>
              <a:t>princeps</a:t>
            </a:r>
            <a:r>
              <a:rPr lang="it-IT" sz="2000" baseline="0" dirty="0" smtClean="0">
                <a:sym typeface="Wingdings" pitchFamily="2" charset="2"/>
              </a:rPr>
              <a:t> convoca a sua discrezione le assemblee</a:t>
            </a:r>
            <a:endParaRPr lang="it-IT" sz="20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12</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Varie </a:t>
            </a:r>
            <a:r>
              <a:rPr lang="it-IT" sz="1800" dirty="0" smtClean="0"/>
              <a:t>magistrature</a:t>
            </a:r>
          </a:p>
          <a:p>
            <a:r>
              <a:rPr lang="it-IT" sz="1800" dirty="0" smtClean="0">
                <a:sym typeface="Wingdings" pitchFamily="2" charset="2"/>
              </a:rPr>
              <a:t> </a:t>
            </a:r>
            <a:r>
              <a:rPr lang="it-IT" sz="1800" dirty="0" smtClean="0">
                <a:sym typeface="Wingdings" pitchFamily="2" charset="2"/>
              </a:rPr>
              <a:t>pretura importanza</a:t>
            </a:r>
            <a:r>
              <a:rPr lang="it-IT" sz="1800" baseline="0" dirty="0" smtClean="0">
                <a:sym typeface="Wingdings" pitchFamily="2" charset="2"/>
              </a:rPr>
              <a:t> </a:t>
            </a:r>
            <a:r>
              <a:rPr lang="it-IT" sz="1800" baseline="0" dirty="0" smtClean="0">
                <a:sym typeface="Wingdings" pitchFamily="2" charset="2"/>
              </a:rPr>
              <a:t>come fonte </a:t>
            </a:r>
            <a:r>
              <a:rPr lang="it-IT" sz="1800" baseline="0" dirty="0" smtClean="0">
                <a:sym typeface="Wingdings" pitchFamily="2" charset="2"/>
              </a:rPr>
              <a:t>di diritto, del </a:t>
            </a:r>
            <a:r>
              <a:rPr lang="it-IT" sz="1800" baseline="0" dirty="0" err="1" smtClean="0">
                <a:sym typeface="Wingdings" pitchFamily="2" charset="2"/>
              </a:rPr>
              <a:t>pretor</a:t>
            </a:r>
            <a:r>
              <a:rPr lang="it-IT" sz="1800" baseline="0" dirty="0" smtClean="0">
                <a:sym typeface="Wingdings" pitchFamily="2" charset="2"/>
              </a:rPr>
              <a:t> </a:t>
            </a:r>
            <a:r>
              <a:rPr lang="it-IT" sz="1800" baseline="0" dirty="0" err="1" smtClean="0">
                <a:sym typeface="Wingdings" pitchFamily="2" charset="2"/>
              </a:rPr>
              <a:t>urbanus</a:t>
            </a:r>
            <a:endParaRPr lang="it-IT" sz="1800" baseline="0" dirty="0" smtClean="0">
              <a:sym typeface="Wingdings" pitchFamily="2" charset="2"/>
            </a:endParaRPr>
          </a:p>
          <a:p>
            <a:r>
              <a:rPr lang="it-IT" sz="1800" baseline="0" dirty="0" smtClean="0">
                <a:sym typeface="Wingdings" pitchFamily="2" charset="2"/>
              </a:rPr>
              <a:t>Edilità </a:t>
            </a:r>
            <a:r>
              <a:rPr lang="it-IT" sz="1800" baseline="0" dirty="0" smtClean="0">
                <a:sym typeface="Wingdings" pitchFamily="2" charset="2"/>
              </a:rPr>
              <a:t>carica importante del giovane senatore si faceva conoscere nell’età repubblicana anche attraverso giochi.. Ora la carriera politica è legata alla simpatia del </a:t>
            </a:r>
            <a:r>
              <a:rPr lang="it-IT" sz="1800" baseline="0" dirty="0" err="1" smtClean="0">
                <a:sym typeface="Wingdings" pitchFamily="2" charset="2"/>
              </a:rPr>
              <a:t>princeps</a:t>
            </a:r>
            <a:r>
              <a:rPr lang="it-IT" sz="1800" baseline="0" dirty="0" smtClean="0">
                <a:sym typeface="Wingdings" pitchFamily="2" charset="2"/>
              </a:rPr>
              <a:t> a sua discrezione, Edili </a:t>
            </a:r>
            <a:r>
              <a:rPr lang="it-IT" sz="1800" baseline="0" dirty="0" smtClean="0">
                <a:sym typeface="Wingdings" pitchFamily="2" charset="2"/>
              </a:rPr>
              <a:t>dovevano spendere </a:t>
            </a:r>
            <a:r>
              <a:rPr lang="it-IT" sz="1800" baseline="0" dirty="0" smtClean="0">
                <a:sym typeface="Wingdings" pitchFamily="2" charset="2"/>
              </a:rPr>
              <a:t>moltissimi </a:t>
            </a:r>
            <a:r>
              <a:rPr lang="it-IT" sz="1800" baseline="0" dirty="0" smtClean="0">
                <a:sym typeface="Wingdings" pitchFamily="2" charset="2"/>
              </a:rPr>
              <a:t>soldi e </a:t>
            </a:r>
            <a:r>
              <a:rPr lang="it-IT" sz="1800" baseline="0" dirty="0" smtClean="0">
                <a:sym typeface="Wingdings" pitchFamily="2" charset="2"/>
              </a:rPr>
              <a:t>si cercherà di evitare l’edilità fonte di spesa eccessiva; </a:t>
            </a:r>
            <a:endParaRPr lang="it-IT" sz="1800" baseline="0" dirty="0" smtClean="0">
              <a:sym typeface="Wingdings" pitchFamily="2" charset="2"/>
            </a:endParaRPr>
          </a:p>
          <a:p>
            <a:r>
              <a:rPr lang="it-IT" sz="1800" baseline="0" dirty="0" smtClean="0">
                <a:sym typeface="Wingdings" pitchFamily="2" charset="2"/>
              </a:rPr>
              <a:t>la </a:t>
            </a:r>
            <a:r>
              <a:rPr lang="it-IT" sz="1800" baseline="0" dirty="0" err="1" smtClean="0">
                <a:sym typeface="Wingdings" pitchFamily="2" charset="2"/>
              </a:rPr>
              <a:t>Res</a:t>
            </a:r>
            <a:r>
              <a:rPr lang="it-IT" sz="1800" baseline="0" dirty="0" smtClean="0">
                <a:sym typeface="Wingdings" pitchFamily="2" charset="2"/>
              </a:rPr>
              <a:t> </a:t>
            </a:r>
            <a:r>
              <a:rPr lang="it-IT" sz="1800" baseline="0" dirty="0" err="1" smtClean="0">
                <a:sym typeface="Wingdings" pitchFamily="2" charset="2"/>
              </a:rPr>
              <a:t>publica</a:t>
            </a:r>
            <a:r>
              <a:rPr lang="it-IT" sz="1800" baseline="0" dirty="0" smtClean="0">
                <a:sym typeface="Wingdings" pitchFamily="2" charset="2"/>
              </a:rPr>
              <a:t> è state rinnovata in toto, intervento personale di Augusto, interviene nella concessione di fondi; Tribunato della plebe è annientato delle sue funzioni</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13</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Problema della sua successione, nel programma della </a:t>
            </a:r>
            <a:r>
              <a:rPr lang="it-IT" sz="1800" dirty="0" err="1" smtClean="0"/>
              <a:t>res</a:t>
            </a:r>
            <a:r>
              <a:rPr lang="it-IT" sz="1800" baseline="0" dirty="0" smtClean="0"/>
              <a:t> pubblica deve essere suggerita </a:t>
            </a:r>
            <a:r>
              <a:rPr lang="it-IT" sz="1800" baseline="0" dirty="0" smtClean="0"/>
              <a:t>e accettata </a:t>
            </a:r>
            <a:r>
              <a:rPr lang="it-IT" sz="1800" baseline="0" dirty="0" smtClean="0"/>
              <a:t>in termini che tutti comprendano, in modo tale che l’idea </a:t>
            </a:r>
            <a:r>
              <a:rPr lang="it-IT" sz="1800" baseline="0" dirty="0" smtClean="0"/>
              <a:t>della </a:t>
            </a:r>
            <a:r>
              <a:rPr lang="it-IT" sz="1800" baseline="0" dirty="0" err="1" smtClean="0"/>
              <a:t>res</a:t>
            </a:r>
            <a:r>
              <a:rPr lang="it-IT" sz="1800" baseline="0" dirty="0" smtClean="0"/>
              <a:t> </a:t>
            </a:r>
            <a:r>
              <a:rPr lang="it-IT" sz="1800" baseline="0" dirty="0" err="1" smtClean="0"/>
              <a:t>publica</a:t>
            </a:r>
            <a:r>
              <a:rPr lang="it-IT" sz="1800" baseline="0" dirty="0" smtClean="0"/>
              <a:t> continui; </a:t>
            </a:r>
            <a:endParaRPr lang="it-IT" sz="1800" baseline="0" dirty="0" smtClean="0"/>
          </a:p>
          <a:p>
            <a:r>
              <a:rPr lang="it-IT" sz="1800" baseline="0" dirty="0" smtClean="0">
                <a:sym typeface="Wingdings" pitchFamily="2" charset="2"/>
              </a:rPr>
              <a:t></a:t>
            </a:r>
            <a:r>
              <a:rPr lang="it-IT" sz="1800" baseline="0" dirty="0" smtClean="0"/>
              <a:t>si </a:t>
            </a:r>
            <a:r>
              <a:rPr lang="it-IT" sz="1800" baseline="0" dirty="0" smtClean="0"/>
              <a:t>utilizzano lo strumento matrimoniale</a:t>
            </a:r>
            <a:endParaRPr lang="it-IT" sz="18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Avrà</a:t>
            </a:r>
            <a:r>
              <a:rPr lang="it-IT" baseline="0" dirty="0" smtClean="0"/>
              <a:t> soltanto una figlia strumento dei matrimoni di </a:t>
            </a:r>
            <a:r>
              <a:rPr lang="it-IT" baseline="0" dirty="0" smtClean="0"/>
              <a:t>Giulia</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r>
              <a:rPr lang="it-IT" dirty="0" smtClean="0"/>
              <a:t>Politica </a:t>
            </a:r>
            <a:r>
              <a:rPr lang="it-IT" dirty="0" smtClean="0"/>
              <a:t>matrimoniale estese era tesa a legare tutte</a:t>
            </a:r>
            <a:r>
              <a:rPr lang="it-IT" baseline="0" dirty="0" smtClean="0"/>
              <a:t> le principali famiglie dell’aristocrazia</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Le garanzie </a:t>
            </a:r>
            <a:r>
              <a:rPr lang="it-IT" sz="1600" dirty="0" smtClean="0"/>
              <a:t>particolarmente veloci </a:t>
            </a:r>
            <a:r>
              <a:rPr lang="it-IT" sz="1600" dirty="0" smtClean="0"/>
              <a:t>indicano pertanto </a:t>
            </a:r>
            <a:r>
              <a:rPr lang="it-IT" sz="1600" dirty="0" smtClean="0"/>
              <a:t>disposizioni di</a:t>
            </a:r>
            <a:r>
              <a:rPr lang="it-IT" sz="1600" baseline="0" dirty="0" smtClean="0"/>
              <a:t> </a:t>
            </a:r>
            <a:r>
              <a:rPr lang="it-IT" sz="1600" baseline="0" dirty="0" smtClean="0"/>
              <a:t>Augusto e un netto </a:t>
            </a:r>
            <a:r>
              <a:rPr lang="it-IT" sz="1600" baseline="0" dirty="0" smtClean="0"/>
              <a:t>conferimento di poteri straordinari e </a:t>
            </a:r>
            <a:r>
              <a:rPr lang="it-IT" sz="1600" baseline="0" dirty="0" smtClean="0"/>
              <a:t>un evidente conferimento </a:t>
            </a:r>
            <a:r>
              <a:rPr lang="it-IT" sz="1600" baseline="0" dirty="0" smtClean="0"/>
              <a:t>di una maggiore </a:t>
            </a:r>
            <a:r>
              <a:rPr lang="it-IT" sz="1600" baseline="0" dirty="0" err="1" smtClean="0"/>
              <a:t>auctoritas</a:t>
            </a:r>
            <a:endParaRPr lang="it-IT" sz="1600" baseline="0" dirty="0" smtClean="0"/>
          </a:p>
          <a:p>
            <a:r>
              <a:rPr lang="it-IT" sz="1600" baseline="0" dirty="0" smtClean="0">
                <a:sym typeface="Wingdings" pitchFamily="2" charset="2"/>
              </a:rPr>
              <a:t> </a:t>
            </a:r>
            <a:r>
              <a:rPr lang="it-IT" sz="1600" baseline="0" dirty="0" smtClean="0">
                <a:sym typeface="Wingdings" pitchFamily="2" charset="2"/>
              </a:rPr>
              <a:t>prime nozze con Claudio Marcello è nipote di Augusto, carriera particolarmente breve, consolato di 10 anni in anticipo rispetto all’età minima prevista; cugini di primo grado consuetudine di epoca antica </a:t>
            </a:r>
            <a:r>
              <a:rPr lang="it-IT" sz="1600" baseline="0" dirty="0" smtClean="0">
                <a:sym typeface="Wingdings" pitchFamily="2" charset="2"/>
              </a:rPr>
              <a:t>già sposi </a:t>
            </a:r>
            <a:r>
              <a:rPr lang="it-IT" sz="1600" baseline="0" dirty="0" smtClean="0">
                <a:sym typeface="Wingdings" pitchFamily="2" charset="2"/>
              </a:rPr>
              <a:t>cugini di 1 grado</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5 figli con M. </a:t>
            </a:r>
            <a:r>
              <a:rPr lang="it-IT" dirty="0" err="1" smtClean="0"/>
              <a:t>Vispanio</a:t>
            </a:r>
            <a:r>
              <a:rPr lang="it-IT" dirty="0" smtClean="0"/>
              <a:t> Agrippa</a:t>
            </a:r>
            <a:r>
              <a:rPr lang="it-IT" dirty="0" smtClean="0">
                <a:sym typeface="Wingdings" pitchFamily="2" charset="2"/>
              </a:rPr>
              <a:t> Gaio</a:t>
            </a:r>
            <a:r>
              <a:rPr lang="it-IT" baseline="0" dirty="0" smtClean="0">
                <a:sym typeface="Wingdings" pitchFamily="2" charset="2"/>
              </a:rPr>
              <a:t> Cesare, Lucio Cesare, </a:t>
            </a:r>
            <a:r>
              <a:rPr lang="it-IT" baseline="0" dirty="0" err="1" smtClean="0">
                <a:sym typeface="Wingdings" pitchFamily="2" charset="2"/>
              </a:rPr>
              <a:t>Giulli</a:t>
            </a:r>
            <a:r>
              <a:rPr lang="it-IT" baseline="0" dirty="0" smtClean="0">
                <a:sym typeface="Wingdings" pitchFamily="2" charset="2"/>
              </a:rPr>
              <a:t> II, Agrippina I, Agrippa Postumo</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Adotta</a:t>
            </a:r>
            <a:r>
              <a:rPr lang="it-IT" sz="1600" baseline="0" dirty="0" smtClean="0"/>
              <a:t> i suoi primi nipoti </a:t>
            </a:r>
            <a:r>
              <a:rPr lang="it-IT" sz="1600" baseline="0" dirty="0" smtClean="0"/>
              <a:t>nel </a:t>
            </a:r>
            <a:r>
              <a:rPr lang="it-IT" sz="1600" baseline="0" dirty="0" smtClean="0"/>
              <a:t>il </a:t>
            </a:r>
            <a:r>
              <a:rPr lang="it-IT" sz="1600" baseline="0" dirty="0" smtClean="0"/>
              <a:t>17°a.C. </a:t>
            </a:r>
            <a:r>
              <a:rPr lang="it-IT" sz="1600" baseline="0" dirty="0" smtClean="0"/>
              <a:t>con i Ludi </a:t>
            </a:r>
            <a:r>
              <a:rPr lang="it-IT" sz="1600" baseline="0" dirty="0" err="1" smtClean="0"/>
              <a:t>Seculares</a:t>
            </a:r>
            <a:r>
              <a:rPr lang="it-IT" sz="1600" baseline="0" dirty="0" smtClean="0"/>
              <a:t>, poteri straordinari ad </a:t>
            </a:r>
            <a:r>
              <a:rPr lang="it-IT" sz="1600" baseline="0" dirty="0" smtClean="0"/>
              <a:t>Agrippa</a:t>
            </a:r>
          </a:p>
          <a:p>
            <a:pPr>
              <a:buFont typeface="Wingdings"/>
              <a:buChar char="à"/>
            </a:pPr>
            <a:r>
              <a:rPr lang="it-IT" sz="1600" baseline="0" dirty="0" smtClean="0">
                <a:sym typeface="Wingdings" pitchFamily="2" charset="2"/>
              </a:rPr>
              <a:t>posizione </a:t>
            </a:r>
            <a:r>
              <a:rPr lang="it-IT" sz="1600" baseline="0" dirty="0" smtClean="0">
                <a:sym typeface="Wingdings" pitchFamily="2" charset="2"/>
              </a:rPr>
              <a:t>salvaguardata da Agrippa che è il </a:t>
            </a:r>
            <a:r>
              <a:rPr lang="it-IT" sz="1600" baseline="0" dirty="0" smtClean="0">
                <a:sym typeface="Wingdings" pitchFamily="2" charset="2"/>
              </a:rPr>
              <a:t>padre e </a:t>
            </a:r>
            <a:r>
              <a:rPr lang="it-IT" sz="1600" baseline="0" dirty="0" smtClean="0">
                <a:sym typeface="Wingdings" pitchFamily="2" charset="2"/>
              </a:rPr>
              <a:t>stenderà buona parte della </a:t>
            </a:r>
            <a:r>
              <a:rPr lang="it-IT" sz="1600" baseline="0" dirty="0" smtClean="0">
                <a:sym typeface="Wingdings" pitchFamily="2" charset="2"/>
              </a:rPr>
              <a:t>famiglia; </a:t>
            </a:r>
            <a:r>
              <a:rPr lang="it-IT" sz="1600" baseline="0" dirty="0" smtClean="0">
                <a:sym typeface="Wingdings" pitchFamily="2" charset="2"/>
              </a:rPr>
              <a:t>è ipocondriaco; quindi assegnazione </a:t>
            </a:r>
            <a:r>
              <a:rPr lang="it-IT" sz="1600" baseline="0" dirty="0" err="1" smtClean="0">
                <a:sym typeface="Wingdings" pitchFamily="2" charset="2"/>
              </a:rPr>
              <a:t>imperium</a:t>
            </a:r>
            <a:r>
              <a:rPr lang="it-IT" sz="1600" baseline="0" dirty="0" smtClean="0">
                <a:sym typeface="Wingdings" pitchFamily="2" charset="2"/>
              </a:rPr>
              <a:t> proconsolare , </a:t>
            </a:r>
            <a:r>
              <a:rPr lang="it-IT" sz="1600" baseline="0" dirty="0" err="1" smtClean="0">
                <a:sym typeface="Wingdings" pitchFamily="2" charset="2"/>
              </a:rPr>
              <a:t>tribunicia</a:t>
            </a:r>
            <a:r>
              <a:rPr lang="it-IT" sz="1600" baseline="0" dirty="0" smtClean="0">
                <a:sym typeface="Wingdings" pitchFamily="2" charset="2"/>
              </a:rPr>
              <a:t> </a:t>
            </a:r>
            <a:r>
              <a:rPr lang="it-IT" sz="1600" baseline="0" dirty="0" err="1" smtClean="0">
                <a:sym typeface="Wingdings" pitchFamily="2" charset="2"/>
              </a:rPr>
              <a:t>potestas</a:t>
            </a:r>
            <a:endParaRPr lang="it-IT" sz="1600" baseline="0" dirty="0" smtClean="0">
              <a:sym typeface="Wingdings" pitchFamily="2" charset="2"/>
            </a:endParaRPr>
          </a:p>
          <a:p>
            <a:pPr>
              <a:buFont typeface="Wingdings"/>
              <a:buChar char="à"/>
            </a:pPr>
            <a:r>
              <a:rPr lang="it-IT" sz="1600" baseline="0" dirty="0" err="1" smtClean="0">
                <a:sym typeface="Wingdings" pitchFamily="2" charset="2"/>
              </a:rPr>
              <a:t>xò</a:t>
            </a:r>
            <a:r>
              <a:rPr lang="it-IT" sz="1600" baseline="0" dirty="0" smtClean="0">
                <a:sym typeface="Wingdings" pitchFamily="2" charset="2"/>
              </a:rPr>
              <a:t> </a:t>
            </a:r>
            <a:r>
              <a:rPr lang="it-IT" sz="1600" baseline="0" dirty="0" smtClean="0">
                <a:sym typeface="Wingdings" pitchFamily="2" charset="2"/>
              </a:rPr>
              <a:t>la morte di Agrippa riapre il problema, cosi in modo tale di difendere la posizione dei </a:t>
            </a:r>
            <a:r>
              <a:rPr lang="it-IT" sz="1600" baseline="0" dirty="0" err="1" smtClean="0">
                <a:sym typeface="Wingdings" pitchFamily="2" charset="2"/>
              </a:rPr>
              <a:t>princeps</a:t>
            </a:r>
            <a:endParaRPr lang="it-IT" sz="1600" baseline="0" dirty="0" smtClean="0">
              <a:sym typeface="Wingdings" pitchFamily="2" charset="2"/>
            </a:endParaRPr>
          </a:p>
          <a:p>
            <a:pPr>
              <a:buFont typeface="Wingdings"/>
              <a:buNone/>
            </a:pPr>
            <a:r>
              <a:rPr lang="it-IT" sz="1600" baseline="0" dirty="0" smtClean="0">
                <a:sym typeface="Wingdings" pitchFamily="2" charset="2"/>
              </a:rPr>
              <a:t> </a:t>
            </a:r>
            <a:r>
              <a:rPr lang="it-IT" sz="1600" baseline="0" dirty="0" smtClean="0">
                <a:sym typeface="Wingdings" pitchFamily="2" charset="2"/>
              </a:rPr>
              <a:t>Tiberio figlio di primo letto di Livia </a:t>
            </a:r>
            <a:r>
              <a:rPr lang="it-IT" sz="1600" baseline="0" dirty="0" smtClean="0">
                <a:sym typeface="Wingdings" pitchFamily="2" charset="2"/>
              </a:rPr>
              <a:t>gli </a:t>
            </a:r>
            <a:r>
              <a:rPr lang="it-IT" sz="1600" baseline="0" dirty="0" smtClean="0">
                <a:sym typeface="Wingdings" pitchFamily="2" charset="2"/>
              </a:rPr>
              <a:t>viene fatta sposare Giulia, posizione rafforzata con la </a:t>
            </a:r>
            <a:r>
              <a:rPr lang="it-IT" sz="1600" baseline="0" dirty="0" err="1" smtClean="0">
                <a:sym typeface="Wingdings" pitchFamily="2" charset="2"/>
              </a:rPr>
              <a:t>tribunicia</a:t>
            </a:r>
            <a:r>
              <a:rPr lang="it-IT" sz="1600" baseline="0" dirty="0" smtClean="0">
                <a:sym typeface="Wingdings" pitchFamily="2" charset="2"/>
              </a:rPr>
              <a:t> </a:t>
            </a:r>
            <a:r>
              <a:rPr lang="it-IT" sz="1600" baseline="0" dirty="0" err="1" smtClean="0">
                <a:sym typeface="Wingdings" pitchFamily="2" charset="2"/>
              </a:rPr>
              <a:t>potestas</a:t>
            </a:r>
            <a:r>
              <a:rPr lang="it-IT" sz="1600" baseline="0" dirty="0" smtClean="0">
                <a:sym typeface="Wingdings" pitchFamily="2" charset="2"/>
              </a:rPr>
              <a:t> anche se è meno solida tale ricostruzione di successione</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Druso figlio legittimo</a:t>
            </a:r>
            <a:r>
              <a:rPr lang="it-IT" sz="1600" baseline="0" dirty="0" smtClean="0"/>
              <a:t> di Ottaviano è una leggenda ancora </a:t>
            </a:r>
            <a:r>
              <a:rPr lang="it-IT" sz="1600" baseline="0" dirty="0" smtClean="0"/>
              <a:t>misteriosa</a:t>
            </a:r>
          </a:p>
          <a:p>
            <a:r>
              <a:rPr lang="it-IT" sz="1600" baseline="0" dirty="0" smtClean="0">
                <a:sym typeface="Wingdings" pitchFamily="2" charset="2"/>
              </a:rPr>
              <a:t> </a:t>
            </a:r>
            <a:r>
              <a:rPr lang="it-IT" sz="1600" baseline="0" dirty="0" smtClean="0">
                <a:sym typeface="Wingdings" pitchFamily="2" charset="2"/>
              </a:rPr>
              <a:t>è nato prima del matrimonio quando Tiberio era un anticesariano, quando ci sono le liste di proscrizione fugge con la moglie che era già in cinta per mesi, Augusto garantisce l’incolumità a Tiberio Claudio Nerone, se ripudiasse Livia; rapporto in atto fra Livia e Ottaviano</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Serie di matrimoni che dovevano essere </a:t>
            </a:r>
            <a:r>
              <a:rPr lang="it-IT" sz="1600" dirty="0" smtClean="0"/>
              <a:t>spezzati</a:t>
            </a:r>
          </a:p>
          <a:p>
            <a:pPr>
              <a:buFont typeface="Wingdings"/>
              <a:buChar char="à"/>
            </a:pPr>
            <a:r>
              <a:rPr lang="it-IT" sz="1600" dirty="0" smtClean="0">
                <a:sym typeface="Wingdings" pitchFamily="2" charset="2"/>
              </a:rPr>
              <a:t>nel </a:t>
            </a:r>
            <a:r>
              <a:rPr lang="it-IT" sz="1600" dirty="0" smtClean="0">
                <a:sym typeface="Wingdings" pitchFamily="2" charset="2"/>
              </a:rPr>
              <a:t>6 Tiberio abbandona Roma, si reca</a:t>
            </a:r>
            <a:r>
              <a:rPr lang="it-IT" sz="1600" baseline="0" dirty="0" smtClean="0">
                <a:sym typeface="Wingdings" pitchFamily="2" charset="2"/>
              </a:rPr>
              <a:t> a Rodi come una sorte di </a:t>
            </a:r>
            <a:r>
              <a:rPr lang="it-IT" sz="1600" baseline="0" dirty="0" smtClean="0">
                <a:sym typeface="Wingdings" pitchFamily="2" charset="2"/>
              </a:rPr>
              <a:t>esilio</a:t>
            </a:r>
          </a:p>
          <a:p>
            <a:pPr>
              <a:buFont typeface="Wingdings"/>
              <a:buChar char="à"/>
            </a:pPr>
            <a:r>
              <a:rPr lang="it-IT" sz="1600" baseline="0" dirty="0" smtClean="0">
                <a:sym typeface="Wingdings" pitchFamily="2" charset="2"/>
              </a:rPr>
              <a:t>visione </a:t>
            </a:r>
            <a:r>
              <a:rPr lang="it-IT" sz="1600" baseline="0" dirty="0" smtClean="0">
                <a:sym typeface="Wingdings" pitchFamily="2" charset="2"/>
              </a:rPr>
              <a:t>di Tiberio: </a:t>
            </a:r>
            <a:r>
              <a:rPr lang="it-IT" sz="1600" baseline="0" dirty="0" smtClean="0">
                <a:sym typeface="Wingdings" pitchFamily="2" charset="2"/>
              </a:rPr>
              <a:t>andato a Rodi </a:t>
            </a:r>
            <a:r>
              <a:rPr lang="it-IT" sz="1600" baseline="0" dirty="0" smtClean="0">
                <a:sym typeface="Wingdings" pitchFamily="2" charset="2"/>
              </a:rPr>
              <a:t>per non dare ombra ai figli dell’imperatore nel momento in cui si affacciavano sullo scenario politico, versione opposta vede dei motivi politici poiché si forma una corte attorno ad Augusto e si formano dei gruppi che si contrastano per ottenere un potere dall’imperatore per partecipare al momento decisionale, modi diversi di interpretazione dell’impero</a:t>
            </a:r>
            <a:r>
              <a:rPr lang="it-IT" sz="1600" baseline="0" dirty="0" smtClean="0">
                <a:sym typeface="Wingdings" pitchFamily="2" charset="2"/>
              </a:rPr>
              <a:t>;</a:t>
            </a:r>
          </a:p>
          <a:p>
            <a:pPr>
              <a:buFont typeface="Wingdings"/>
              <a:buChar char="à"/>
            </a:pPr>
            <a:r>
              <a:rPr lang="it-IT" sz="1600" baseline="0" dirty="0" smtClean="0">
                <a:sym typeface="Wingdings" pitchFamily="2" charset="2"/>
              </a:rPr>
              <a:t> </a:t>
            </a:r>
            <a:r>
              <a:rPr lang="it-IT" sz="1600" baseline="0" dirty="0" smtClean="0">
                <a:sym typeface="Wingdings" pitchFamily="2" charset="2"/>
              </a:rPr>
              <a:t>Giulia </a:t>
            </a:r>
            <a:r>
              <a:rPr lang="it-IT" sz="1600" baseline="0" dirty="0" smtClean="0">
                <a:sym typeface="Wingdings" pitchFamily="2" charset="2"/>
              </a:rPr>
              <a:t>aveva una visione </a:t>
            </a:r>
            <a:r>
              <a:rPr lang="it-IT" sz="1600" baseline="0" dirty="0" smtClean="0">
                <a:sym typeface="Wingdings" pitchFamily="2" charset="2"/>
              </a:rPr>
              <a:t>potere orientale invece Tiberio allineato all’idea del potere </a:t>
            </a:r>
            <a:r>
              <a:rPr lang="it-IT" sz="1600" baseline="0" dirty="0" err="1" smtClean="0">
                <a:sym typeface="Wingdings" pitchFamily="2" charset="2"/>
              </a:rPr>
              <a:t>imperatoriale</a:t>
            </a:r>
            <a:r>
              <a:rPr lang="it-IT" sz="1600" baseline="0" dirty="0" smtClean="0">
                <a:sym typeface="Wingdings" pitchFamily="2" charset="2"/>
              </a:rPr>
              <a:t> di Augusto visione molto tradizionale il potere non deve essere ostentato, invece Giulia è per l’opposto se mio </a:t>
            </a:r>
            <a:r>
              <a:rPr lang="it-IT" sz="1600" baseline="0" dirty="0" smtClean="0">
                <a:sym typeface="Wingdings" pitchFamily="2" charset="2"/>
              </a:rPr>
              <a:t>padre </a:t>
            </a:r>
            <a:r>
              <a:rPr lang="it-IT" sz="1600" baseline="0" dirty="0" smtClean="0">
                <a:sym typeface="Wingdings" pitchFamily="2" charset="2"/>
              </a:rPr>
              <a:t>dimentica di essere Cesare io non dimentico di essere figlia di Cesare io sono la figlia dell’imperatore come un potere da dinasta </a:t>
            </a:r>
            <a:r>
              <a:rPr lang="it-IT" sz="1600" baseline="0" dirty="0" err="1" smtClean="0">
                <a:sym typeface="Wingdings" pitchFamily="2" charset="2"/>
              </a:rPr>
              <a:t>ellennistica</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28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Riprende</a:t>
            </a:r>
            <a:r>
              <a:rPr lang="it-IT" baseline="0" dirty="0" smtClean="0"/>
              <a:t> versione </a:t>
            </a:r>
            <a:r>
              <a:rPr lang="it-IT" baseline="0" dirty="0" err="1" smtClean="0"/>
              <a:t>tiberiana</a:t>
            </a:r>
            <a:r>
              <a:rPr lang="it-IT" baseline="0" dirty="0" smtClean="0">
                <a:sym typeface="Wingdings" pitchFamily="2" charset="2"/>
              </a:rPr>
              <a:t> licenza di essere sazio di onori</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30</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Risposta della sua richiesta ad Augusto di ritornare a Roma</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31</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Contrasti con la moglie di</a:t>
            </a:r>
            <a:r>
              <a:rPr lang="it-IT" sz="1600" baseline="0" dirty="0" smtClean="0"/>
              <a:t> Tiberio</a:t>
            </a:r>
            <a:r>
              <a:rPr lang="it-IT" sz="1600" baseline="0" dirty="0" smtClean="0">
                <a:sym typeface="Wingdings" pitchFamily="2" charset="2"/>
              </a:rPr>
              <a:t> movimenti della corte del </a:t>
            </a:r>
            <a:r>
              <a:rPr lang="it-IT" sz="1600" baseline="0" dirty="0" err="1" smtClean="0">
                <a:sym typeface="Wingdings" pitchFamily="2" charset="2"/>
              </a:rPr>
              <a:t>princeps</a:t>
            </a:r>
            <a:r>
              <a:rPr lang="it-IT" sz="1600" baseline="0" dirty="0" smtClean="0">
                <a:sym typeface="Wingdings" pitchFamily="2" charset="2"/>
              </a:rPr>
              <a:t>; 2 figli adottivi di Augusto sono già grandicelli, posizione di Tiberio non ricoperta da altri dopo il 23 a. C. Augusto non avrebbe + ricoperto il consolato, poteri assoluti e controllo totale; consolato nel 5 e 2 quando i figli rivestono la toga virile; aveva luogo durante la toga virile una processione in forma solenne a Roma a cui assistono i consoli, messaggio di rendere + consolidata l’ascesa pubblica dei figli sulla scena politica, tutta la folla avrà la percezione di una sfilata dei figli con il padre che assiste; nel 2 a.C. pater </a:t>
            </a:r>
            <a:r>
              <a:rPr lang="it-IT" sz="1600" baseline="0" dirty="0" err="1" smtClean="0">
                <a:sym typeface="Wingdings" pitchFamily="2" charset="2"/>
              </a:rPr>
              <a:t>patriae</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34</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Vicinanza</a:t>
            </a:r>
            <a:r>
              <a:rPr lang="it-IT" sz="1600" baseline="0" dirty="0" smtClean="0"/>
              <a:t> all’imperatore ritorna in auge Tiberio data la morte dei due </a:t>
            </a:r>
            <a:r>
              <a:rPr lang="it-IT" sz="1600" baseline="0" dirty="0" smtClean="0"/>
              <a:t>figli</a:t>
            </a:r>
          </a:p>
          <a:p>
            <a:pPr>
              <a:buFont typeface="Wingdings"/>
              <a:buChar char="à"/>
            </a:pPr>
            <a:r>
              <a:rPr lang="it-IT" sz="1600" baseline="0" dirty="0" smtClean="0">
                <a:sym typeface="Wingdings" pitchFamily="2" charset="2"/>
              </a:rPr>
              <a:t>chiede </a:t>
            </a:r>
            <a:r>
              <a:rPr lang="it-IT" sz="1600" baseline="0" dirty="0" smtClean="0">
                <a:sym typeface="Wingdings" pitchFamily="2" charset="2"/>
              </a:rPr>
              <a:t>il permesso di tornare la risposta di Augusto è rimani dove stai, nonostante ti abbiamo chiesto di </a:t>
            </a:r>
            <a:r>
              <a:rPr lang="it-IT" sz="1600" baseline="0" dirty="0" smtClean="0">
                <a:sym typeface="Wingdings" pitchFamily="2" charset="2"/>
              </a:rPr>
              <a:t>collaborare</a:t>
            </a:r>
          </a:p>
          <a:p>
            <a:pPr>
              <a:buFont typeface="Wingdings"/>
              <a:buChar char="à"/>
            </a:pPr>
            <a:r>
              <a:rPr lang="it-IT" sz="1600" baseline="0" dirty="0" smtClean="0">
                <a:sym typeface="Wingdings" pitchFamily="2" charset="2"/>
              </a:rPr>
              <a:t>con </a:t>
            </a:r>
            <a:r>
              <a:rPr lang="it-IT" sz="1600" baseline="0" dirty="0" smtClean="0">
                <a:sym typeface="Wingdings" pitchFamily="2" charset="2"/>
              </a:rPr>
              <a:t>la scomparsa dei due figli rientra nel caso del gioco successorio alla morte di Augusto; genuflessione applicata nel cerimoniale di corte a partire del terzo secolo con Diocleziano, cambiano le forme di accesso </a:t>
            </a:r>
            <a:r>
              <a:rPr lang="it-IT" sz="1600" baseline="0" dirty="0" smtClean="0">
                <a:sym typeface="Wingdings" pitchFamily="2" charset="2"/>
              </a:rPr>
              <a:t>all’imperatore</a:t>
            </a:r>
          </a:p>
          <a:p>
            <a:pPr>
              <a:buFont typeface="Wingdings"/>
              <a:buChar char="à"/>
            </a:pPr>
            <a:r>
              <a:rPr lang="it-IT" sz="1600" baseline="0" dirty="0" smtClean="0">
                <a:sym typeface="Wingdings" pitchFamily="2" charset="2"/>
              </a:rPr>
              <a:t>forme </a:t>
            </a:r>
            <a:r>
              <a:rPr lang="it-IT" sz="1600" baseline="0" dirty="0" smtClean="0">
                <a:sym typeface="Wingdings" pitchFamily="2" charset="2"/>
              </a:rPr>
              <a:t>come la genuflessione non sono formalizzate, accesso per Diocleziano con forme fortemente regolato e </a:t>
            </a:r>
            <a:r>
              <a:rPr lang="it-IT" sz="1600" baseline="0" dirty="0" smtClean="0">
                <a:sym typeface="Wingdings" pitchFamily="2" charset="2"/>
              </a:rPr>
              <a:t>rigide</a:t>
            </a:r>
          </a:p>
          <a:p>
            <a:pPr>
              <a:buFont typeface="Wingdings"/>
              <a:buNone/>
            </a:pPr>
            <a:r>
              <a:rPr lang="it-IT" sz="1600" baseline="0" dirty="0" smtClean="0">
                <a:sym typeface="Wingdings" pitchFamily="2" charset="2"/>
              </a:rPr>
              <a:t> </a:t>
            </a:r>
            <a:r>
              <a:rPr lang="it-IT" sz="1600" baseline="0" dirty="0" smtClean="0">
                <a:sym typeface="Wingdings" pitchFamily="2" charset="2"/>
              </a:rPr>
              <a:t>ora accesso + libero e conservazione delle regole repubblicane</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35</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Tiberio sarà costretto ad adottare Germanico fratello del</a:t>
            </a:r>
            <a:r>
              <a:rPr lang="it-IT" sz="1600" baseline="0" dirty="0" smtClean="0"/>
              <a:t> fratello Druso, è legato per sangue ad Augusto, sarà accettato da Tiberio anche se con una certa </a:t>
            </a:r>
            <a:r>
              <a:rPr lang="it-IT" sz="1600" baseline="0" dirty="0" smtClean="0"/>
              <a:t>riluttanza </a:t>
            </a:r>
            <a:r>
              <a:rPr lang="it-IT" sz="1600" baseline="0" dirty="0" smtClean="0"/>
              <a:t>anche se aveva un figlio </a:t>
            </a:r>
            <a:r>
              <a:rPr lang="it-IT" sz="1600" baseline="0" dirty="0" smtClean="0"/>
              <a:t>naturale</a:t>
            </a:r>
          </a:p>
          <a:p>
            <a:pPr>
              <a:buFont typeface="Wingdings"/>
              <a:buChar char="à"/>
            </a:pPr>
            <a:r>
              <a:rPr lang="it-IT" sz="1600" baseline="0" dirty="0" smtClean="0">
                <a:sym typeface="Wingdings" pitchFamily="2" charset="2"/>
              </a:rPr>
              <a:t>Tiberio</a:t>
            </a:r>
            <a:r>
              <a:rPr lang="it-IT" sz="1600" baseline="0" dirty="0" smtClean="0">
                <a:sym typeface="Wingdings" pitchFamily="2" charset="2"/>
              </a:rPr>
              <a:t>, Germanico e poi il figlio naturale </a:t>
            </a:r>
            <a:r>
              <a:rPr lang="it-IT" sz="1600" baseline="0" dirty="0" smtClean="0">
                <a:sym typeface="Wingdings" pitchFamily="2" charset="2"/>
              </a:rPr>
              <a:t>Druso</a:t>
            </a:r>
          </a:p>
          <a:p>
            <a:pPr>
              <a:buFont typeface="Wingdings"/>
              <a:buChar char="à"/>
            </a:pPr>
            <a:r>
              <a:rPr lang="it-IT" sz="1600" baseline="0" dirty="0" smtClean="0">
                <a:sym typeface="Wingdings" pitchFamily="2" charset="2"/>
              </a:rPr>
              <a:t>Germanico era figlio </a:t>
            </a:r>
            <a:r>
              <a:rPr lang="it-IT" sz="1600" baseline="0" dirty="0" smtClean="0">
                <a:sym typeface="Wingdings" pitchFamily="2" charset="2"/>
              </a:rPr>
              <a:t>di Druso e di </a:t>
            </a:r>
            <a:r>
              <a:rPr lang="it-IT" sz="1600" baseline="0" dirty="0" smtClean="0">
                <a:sym typeface="Wingdings" pitchFamily="2" charset="2"/>
              </a:rPr>
              <a:t>Antonia (</a:t>
            </a:r>
            <a:r>
              <a:rPr lang="it-IT" sz="1600" baseline="0" dirty="0" smtClean="0">
                <a:sym typeface="Wingdings" pitchFamily="2" charset="2"/>
              </a:rPr>
              <a:t>figlia nata dal matrimonio di Ottavia e Marco Antonio</a:t>
            </a:r>
            <a:r>
              <a:rPr lang="it-IT" sz="1600" baseline="0" dirty="0" smtClean="0">
                <a:sym typeface="Wingdings" pitchFamily="2" charset="2"/>
              </a:rPr>
              <a:t>)</a:t>
            </a:r>
          </a:p>
          <a:p>
            <a:pPr>
              <a:buFont typeface="Wingdings"/>
              <a:buNone/>
            </a:pPr>
            <a:r>
              <a:rPr lang="it-IT" sz="1600" baseline="0" dirty="0" smtClean="0">
                <a:sym typeface="Wingdings" pitchFamily="2" charset="2"/>
              </a:rPr>
              <a:t> </a:t>
            </a:r>
            <a:r>
              <a:rPr lang="it-IT" sz="1600" baseline="0" dirty="0" smtClean="0">
                <a:sym typeface="Wingdings" pitchFamily="2" charset="2"/>
              </a:rPr>
              <a:t>posizione di Germanico + forte anche della posizione di Tiberio, può vantare un legame di sangue con </a:t>
            </a:r>
            <a:r>
              <a:rPr lang="it-IT" sz="1600" baseline="0" dirty="0" smtClean="0">
                <a:sym typeface="Wingdings" pitchFamily="2" charset="2"/>
              </a:rPr>
              <a:t>Augusto e maggiore popolarità</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36</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Germanico fratello del futuro imperatore Claudio</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37</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Augusto adotterà Tiberio nel momento in cui Tiberio adotta </a:t>
            </a:r>
            <a:r>
              <a:rPr lang="it-IT" sz="1600" dirty="0" smtClean="0"/>
              <a:t>Germanico</a:t>
            </a:r>
          </a:p>
          <a:p>
            <a:pPr>
              <a:buFont typeface="Wingdings"/>
              <a:buChar char="à"/>
            </a:pPr>
            <a:r>
              <a:rPr lang="it-IT" sz="1600" dirty="0" smtClean="0">
                <a:sym typeface="Wingdings" pitchFamily="2" charset="2"/>
              </a:rPr>
              <a:t>serie </a:t>
            </a:r>
            <a:r>
              <a:rPr lang="it-IT" sz="1600" dirty="0" smtClean="0">
                <a:sym typeface="Wingdings" pitchFamily="2" charset="2"/>
              </a:rPr>
              <a:t>di poteri straordinari come </a:t>
            </a:r>
            <a:r>
              <a:rPr lang="it-IT" sz="1600" dirty="0" err="1" smtClean="0">
                <a:sym typeface="Wingdings" pitchFamily="2" charset="2"/>
              </a:rPr>
              <a:t>tribunicia</a:t>
            </a:r>
            <a:r>
              <a:rPr lang="it-IT" sz="1600" dirty="0" smtClean="0">
                <a:sym typeface="Wingdings" pitchFamily="2" charset="2"/>
              </a:rPr>
              <a:t> </a:t>
            </a:r>
            <a:r>
              <a:rPr lang="it-IT" sz="1600" dirty="0" err="1" smtClean="0">
                <a:sym typeface="Wingdings" pitchFamily="2" charset="2"/>
              </a:rPr>
              <a:t>potestas</a:t>
            </a:r>
            <a:r>
              <a:rPr lang="it-IT" sz="1600" dirty="0" smtClean="0">
                <a:sym typeface="Wingdings" pitchFamily="2" charset="2"/>
              </a:rPr>
              <a:t> e poteri </a:t>
            </a:r>
            <a:r>
              <a:rPr lang="it-IT" sz="1600" dirty="0" smtClean="0">
                <a:sym typeface="Wingdings" pitchFamily="2" charset="2"/>
              </a:rPr>
              <a:t>proconsolari</a:t>
            </a:r>
          </a:p>
          <a:p>
            <a:pPr>
              <a:buFont typeface="Wingdings"/>
              <a:buChar char="à"/>
            </a:pPr>
            <a:r>
              <a:rPr lang="it-IT" sz="1600" dirty="0" smtClean="0">
                <a:sym typeface="Wingdings" pitchFamily="2" charset="2"/>
              </a:rPr>
              <a:t>ogni </a:t>
            </a:r>
            <a:r>
              <a:rPr lang="it-IT" sz="1600" dirty="0" err="1" smtClean="0">
                <a:sym typeface="Wingdings" pitchFamily="2" charset="2"/>
              </a:rPr>
              <a:t>salutatio</a:t>
            </a:r>
            <a:r>
              <a:rPr lang="it-IT" sz="1600" dirty="0" smtClean="0">
                <a:sym typeface="Wingdings" pitchFamily="2" charset="2"/>
              </a:rPr>
              <a:t> imperatoria(quando un generale vinceva una</a:t>
            </a:r>
            <a:r>
              <a:rPr lang="it-IT" sz="1600" baseline="0" dirty="0" smtClean="0">
                <a:sym typeface="Wingdings" pitchFamily="2" charset="2"/>
              </a:rPr>
              <a:t> guerra i soldati lo salutavano imperator, tale generale opera sotto l’</a:t>
            </a:r>
            <a:r>
              <a:rPr lang="it-IT" sz="1600" baseline="0" dirty="0" err="1" smtClean="0">
                <a:sym typeface="Wingdings" pitchFamily="2" charset="2"/>
              </a:rPr>
              <a:t>imperium</a:t>
            </a:r>
            <a:r>
              <a:rPr lang="it-IT" sz="1600" baseline="0" dirty="0" smtClean="0">
                <a:sym typeface="Wingdings" pitchFamily="2" charset="2"/>
              </a:rPr>
              <a:t> x Augusto, una </a:t>
            </a:r>
            <a:r>
              <a:rPr lang="it-IT" sz="1600" baseline="0" dirty="0" err="1" smtClean="0">
                <a:sym typeface="Wingdings" pitchFamily="2" charset="2"/>
              </a:rPr>
              <a:t>salutatio</a:t>
            </a:r>
            <a:r>
              <a:rPr lang="it-IT" sz="1600" baseline="0" dirty="0" smtClean="0">
                <a:sym typeface="Wingdings" pitchFamily="2" charset="2"/>
              </a:rPr>
              <a:t> imperatoria vale anche per Augusto ora varrà anche per Tiberio</a:t>
            </a:r>
            <a:r>
              <a:rPr lang="it-IT" sz="1600" baseline="0" dirty="0" smtClean="0">
                <a:sym typeface="Wingdings" pitchFamily="2" charset="2"/>
              </a:rPr>
              <a:t>)</a:t>
            </a:r>
          </a:p>
          <a:p>
            <a:pPr>
              <a:buFont typeface="Wingdings"/>
              <a:buChar char="à"/>
            </a:pPr>
            <a:r>
              <a:rPr lang="it-IT" sz="1600" baseline="0" dirty="0" err="1" smtClean="0">
                <a:sym typeface="Wingdings" pitchFamily="2" charset="2"/>
              </a:rPr>
              <a:t>Tiberium</a:t>
            </a:r>
            <a:r>
              <a:rPr lang="it-IT" sz="1600" baseline="0" dirty="0" smtClean="0">
                <a:sym typeface="Wingdings" pitchFamily="2" charset="2"/>
              </a:rPr>
              <a:t> </a:t>
            </a:r>
            <a:r>
              <a:rPr lang="it-IT" sz="1600" baseline="0" dirty="0" smtClean="0">
                <a:sym typeface="Wingdings" pitchFamily="2" charset="2"/>
              </a:rPr>
              <a:t>stesso </a:t>
            </a:r>
            <a:r>
              <a:rPr lang="it-IT" sz="1600" baseline="0" dirty="0" err="1" smtClean="0">
                <a:sym typeface="Wingdings" pitchFamily="2" charset="2"/>
              </a:rPr>
              <a:t>imperium</a:t>
            </a:r>
            <a:r>
              <a:rPr lang="it-IT" sz="1600" baseline="0" dirty="0" smtClean="0">
                <a:sym typeface="Wingdings" pitchFamily="2" charset="2"/>
              </a:rPr>
              <a:t> di </a:t>
            </a:r>
            <a:r>
              <a:rPr lang="it-IT" sz="1600" baseline="0" dirty="0" smtClean="0">
                <a:sym typeface="Wingdings" pitchFamily="2" charset="2"/>
              </a:rPr>
              <a:t>Augusto</a:t>
            </a:r>
          </a:p>
          <a:p>
            <a:pPr>
              <a:buFont typeface="Wingdings"/>
              <a:buNone/>
            </a:pPr>
            <a:r>
              <a:rPr lang="it-IT" sz="1600" baseline="0" dirty="0" smtClean="0">
                <a:sym typeface="Wingdings" pitchFamily="2" charset="2"/>
              </a:rPr>
              <a:t> </a:t>
            </a:r>
            <a:r>
              <a:rPr lang="it-IT" sz="1600" baseline="0" dirty="0" smtClean="0">
                <a:sym typeface="Wingdings" pitchFamily="2" charset="2"/>
              </a:rPr>
              <a:t>ambasciatori dovranno rivolgersi al plurale sia a Tiberio che Augusto</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38</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13 Augusto farà promulgare ai comizi una legge </a:t>
            </a:r>
            <a:r>
              <a:rPr lang="it-IT" dirty="0" err="1" smtClean="0"/>
              <a:t>affiché</a:t>
            </a:r>
            <a:r>
              <a:rPr lang="it-IT" baseline="0" dirty="0" smtClean="0"/>
              <a:t> parificasse l’</a:t>
            </a:r>
            <a:r>
              <a:rPr lang="it-IT" baseline="0" dirty="0" err="1" smtClean="0"/>
              <a:t>imperium</a:t>
            </a:r>
            <a:r>
              <a:rPr lang="it-IT" baseline="0" dirty="0" smtClean="0"/>
              <a:t> proconsolare di Tiberio con quello di Augusto stesso identico </a:t>
            </a:r>
            <a:r>
              <a:rPr lang="it-IT" baseline="0" dirty="0" err="1" smtClean="0"/>
              <a:t>imperium</a:t>
            </a:r>
            <a:r>
              <a:rPr lang="it-IT" baseline="0" dirty="0" smtClean="0"/>
              <a:t>; 13 poteri di Augusto secondo suo volere equipara i suoi poteri a quelli di Tiberio</a:t>
            </a:r>
            <a:r>
              <a:rPr lang="it-IT" baseline="0" dirty="0" smtClean="0">
                <a:sym typeface="Wingdings" pitchFamily="2" charset="2"/>
              </a:rPr>
              <a:t> augusto muore nel 14 d.C.</a:t>
            </a:r>
            <a:endParaRPr lang="it-IT"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39</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Problema della corte:</a:t>
            </a:r>
            <a:r>
              <a:rPr lang="it-IT" sz="1800" baseline="0" dirty="0" smtClean="0"/>
              <a:t> Augusto </a:t>
            </a:r>
            <a:r>
              <a:rPr lang="it-IT" sz="1800" baseline="0" dirty="0" smtClean="0"/>
              <a:t>difatti gestisce </a:t>
            </a:r>
            <a:r>
              <a:rPr lang="it-IT" sz="1800" baseline="0" dirty="0" smtClean="0"/>
              <a:t>le </a:t>
            </a:r>
            <a:r>
              <a:rPr lang="it-IT" sz="1800" baseline="0" dirty="0" smtClean="0"/>
              <a:t>decisioni </a:t>
            </a:r>
            <a:r>
              <a:rPr lang="it-IT" sz="1800" baseline="0" dirty="0" smtClean="0"/>
              <a:t>dell’impero; </a:t>
            </a:r>
            <a:r>
              <a:rPr lang="it-IT" sz="1800" baseline="0" dirty="0" smtClean="0"/>
              <a:t>il senato </a:t>
            </a:r>
            <a:r>
              <a:rPr lang="it-IT" sz="1800" baseline="0" dirty="0" smtClean="0"/>
              <a:t>non è + un organo decisionale </a:t>
            </a:r>
            <a:r>
              <a:rPr lang="it-IT" sz="1800" baseline="0" dirty="0" smtClean="0"/>
              <a:t>dell’impero</a:t>
            </a:r>
          </a:p>
          <a:p>
            <a:pPr>
              <a:buFont typeface="Wingdings"/>
              <a:buChar char="à"/>
            </a:pPr>
            <a:r>
              <a:rPr lang="it-IT" sz="1800" baseline="0" dirty="0" smtClean="0">
                <a:sym typeface="Wingdings" pitchFamily="2" charset="2"/>
              </a:rPr>
              <a:t>all’interno </a:t>
            </a:r>
            <a:r>
              <a:rPr lang="it-IT" sz="1800" baseline="0" dirty="0" smtClean="0">
                <a:sym typeface="Wingdings" pitchFamily="2" charset="2"/>
              </a:rPr>
              <a:t>dei familiari e collaboratori, nasce una corte che è il vero centro direzionale dell’impero, le altre strutture non hanno + un peso </a:t>
            </a:r>
            <a:r>
              <a:rPr lang="it-IT" sz="1800" baseline="0" dirty="0" smtClean="0">
                <a:sym typeface="Wingdings" pitchFamily="2" charset="2"/>
              </a:rPr>
              <a:t>decisionale</a:t>
            </a:r>
          </a:p>
          <a:p>
            <a:pPr>
              <a:buFont typeface="Wingdings"/>
              <a:buChar char="à"/>
            </a:pPr>
            <a:r>
              <a:rPr lang="it-IT" sz="1800" baseline="0" dirty="0" smtClean="0">
                <a:sym typeface="Wingdings" pitchFamily="2" charset="2"/>
              </a:rPr>
              <a:t>collaboratori tendono </a:t>
            </a:r>
            <a:r>
              <a:rPr lang="it-IT" sz="1800" baseline="0" dirty="0" smtClean="0">
                <a:sym typeface="Wingdings" pitchFamily="2" charset="2"/>
              </a:rPr>
              <a:t>sempre + ad </a:t>
            </a:r>
            <a:r>
              <a:rPr lang="it-IT" sz="1800" baseline="0" dirty="0" smtClean="0">
                <a:sym typeface="Wingdings" pitchFamily="2" charset="2"/>
              </a:rPr>
              <a:t>estendere la propria </a:t>
            </a:r>
            <a:r>
              <a:rPr lang="it-IT" sz="1800" baseline="0" dirty="0" err="1" smtClean="0">
                <a:sym typeface="Wingdings" pitchFamily="2" charset="2"/>
              </a:rPr>
              <a:t>egidia</a:t>
            </a:r>
            <a:r>
              <a:rPr lang="it-IT" sz="1800" baseline="0" dirty="0" smtClean="0">
                <a:sym typeface="Wingdings" pitchFamily="2" charset="2"/>
              </a:rPr>
              <a:t>, </a:t>
            </a:r>
            <a:r>
              <a:rPr lang="it-IT" sz="1800" baseline="0" dirty="0" smtClean="0">
                <a:sym typeface="Wingdings" pitchFamily="2" charset="2"/>
              </a:rPr>
              <a:t>si </a:t>
            </a:r>
            <a:r>
              <a:rPr lang="it-IT" sz="1800" baseline="0" dirty="0" smtClean="0">
                <a:sym typeface="Wingdings" pitchFamily="2" charset="2"/>
              </a:rPr>
              <a:t>iniziano </a:t>
            </a:r>
            <a:r>
              <a:rPr lang="it-IT" sz="1800" baseline="0" dirty="0" smtClean="0">
                <a:sym typeface="Wingdings" pitchFamily="2" charset="2"/>
              </a:rPr>
              <a:t>anche a definire posizioni diverse </a:t>
            </a:r>
            <a:r>
              <a:rPr lang="it-IT" sz="1800" baseline="0" dirty="0" smtClean="0">
                <a:sym typeface="Wingdings" pitchFamily="2" charset="2"/>
              </a:rPr>
              <a:t>per </a:t>
            </a:r>
            <a:r>
              <a:rPr lang="it-IT" sz="1800" baseline="0" dirty="0" smtClean="0">
                <a:sym typeface="Wingdings" pitchFamily="2" charset="2"/>
              </a:rPr>
              <a:t>quanto riguarda l’accesso al potere, un gruppo ha un potere decisionale + forte se vicino al </a:t>
            </a:r>
            <a:r>
              <a:rPr lang="it-IT" sz="1800" baseline="0" dirty="0" err="1" smtClean="0">
                <a:sym typeface="Wingdings" pitchFamily="2" charset="2"/>
              </a:rPr>
              <a:t>princeps</a:t>
            </a:r>
            <a:endParaRPr lang="it-IT" sz="1800" baseline="0" dirty="0" smtClean="0">
              <a:sym typeface="Wingdings" pitchFamily="2" charset="2"/>
            </a:endParaRPr>
          </a:p>
          <a:p>
            <a:pPr>
              <a:buFont typeface="Wingdings"/>
              <a:buChar char="à"/>
            </a:pPr>
            <a:r>
              <a:rPr lang="it-IT" sz="1800" baseline="0" dirty="0" smtClean="0">
                <a:sym typeface="Wingdings" pitchFamily="2" charset="2"/>
              </a:rPr>
              <a:t> </a:t>
            </a:r>
            <a:r>
              <a:rPr lang="it-IT" sz="1800" baseline="0" dirty="0" smtClean="0">
                <a:sym typeface="Wingdings" pitchFamily="2" charset="2"/>
              </a:rPr>
              <a:t>c’è anche un problema di come deve essere inteso il potere; Augusto aveva agito </a:t>
            </a:r>
            <a:r>
              <a:rPr lang="it-IT" sz="1800" baseline="0" dirty="0" smtClean="0">
                <a:sym typeface="Wingdings" pitchFamily="2" charset="2"/>
              </a:rPr>
              <a:t>in modo da </a:t>
            </a:r>
            <a:r>
              <a:rPr lang="it-IT" sz="1800" baseline="0" dirty="0" smtClean="0">
                <a:sym typeface="Wingdings" pitchFamily="2" charset="2"/>
              </a:rPr>
              <a:t>aver ripristinato la </a:t>
            </a:r>
            <a:r>
              <a:rPr lang="it-IT" sz="1800" baseline="0" dirty="0" err="1" smtClean="0">
                <a:sym typeface="Wingdings" pitchFamily="2" charset="2"/>
              </a:rPr>
              <a:t>dignitas</a:t>
            </a:r>
            <a:r>
              <a:rPr lang="it-IT" sz="1800" baseline="0" dirty="0" smtClean="0">
                <a:sym typeface="Wingdings" pitchFamily="2" charset="2"/>
              </a:rPr>
              <a:t> della </a:t>
            </a:r>
            <a:r>
              <a:rPr lang="it-IT" sz="1800" baseline="0" dirty="0" err="1" smtClean="0">
                <a:sym typeface="Wingdings" pitchFamily="2" charset="2"/>
              </a:rPr>
              <a:t>res</a:t>
            </a:r>
            <a:r>
              <a:rPr lang="it-IT" sz="1800" baseline="0" dirty="0" smtClean="0">
                <a:sym typeface="Wingdings" pitchFamily="2" charset="2"/>
              </a:rPr>
              <a:t> </a:t>
            </a:r>
            <a:r>
              <a:rPr lang="it-IT" sz="1800" baseline="0" dirty="0" err="1" smtClean="0">
                <a:sym typeface="Wingdings" pitchFamily="2" charset="2"/>
              </a:rPr>
              <a:t>publica</a:t>
            </a:r>
            <a:r>
              <a:rPr lang="it-IT" sz="1800" baseline="0" dirty="0" smtClean="0">
                <a:sym typeface="Wingdings" pitchFamily="2" charset="2"/>
              </a:rPr>
              <a:t> cosi come era prima della crisi che aveva portato al suo potere doveva assumere uno stile di vita non di monarchia, un gruppo ora si riconosce in questa sorta di livello basso, altri vorrebbero portare a pieno sviluppo tali trasformazioni; </a:t>
            </a:r>
            <a:endParaRPr lang="it-IT" sz="1800" baseline="0" dirty="0" smtClean="0">
              <a:sym typeface="Wingdings" pitchFamily="2" charset="2"/>
            </a:endParaRPr>
          </a:p>
          <a:p>
            <a:pPr>
              <a:buFont typeface="Wingdings"/>
              <a:buChar char="à"/>
            </a:pPr>
            <a:r>
              <a:rPr lang="it-IT" sz="1800" baseline="0" dirty="0" smtClean="0">
                <a:sym typeface="Wingdings" pitchFamily="2" charset="2"/>
              </a:rPr>
              <a:t>una </a:t>
            </a:r>
            <a:r>
              <a:rPr lang="it-IT" sz="1800" baseline="0" dirty="0" smtClean="0">
                <a:sym typeface="Wingdings" pitchFamily="2" charset="2"/>
              </a:rPr>
              <a:t>persona e gruppo </a:t>
            </a:r>
            <a:r>
              <a:rPr lang="it-IT" sz="1800" baseline="0" dirty="0" smtClean="0">
                <a:sym typeface="Wingdings" pitchFamily="2" charset="2"/>
              </a:rPr>
              <a:t>attorno al </a:t>
            </a:r>
            <a:r>
              <a:rPr lang="it-IT" sz="1800" baseline="0" dirty="0" err="1" smtClean="0">
                <a:sym typeface="Wingdings" pitchFamily="2" charset="2"/>
              </a:rPr>
              <a:t>princeps</a:t>
            </a:r>
            <a:r>
              <a:rPr lang="it-IT" sz="1800" baseline="0" dirty="0" smtClean="0">
                <a:sym typeface="Wingdings" pitchFamily="2" charset="2"/>
              </a:rPr>
              <a:t> hanno un </a:t>
            </a:r>
            <a:r>
              <a:rPr lang="it-IT" sz="1800" baseline="0" dirty="0" smtClean="0">
                <a:sym typeface="Wingdings" pitchFamily="2" charset="2"/>
              </a:rPr>
              <a:t>controllo totale della situazione in pieno e in </a:t>
            </a:r>
            <a:r>
              <a:rPr lang="it-IT" sz="1800" baseline="0" dirty="0" smtClean="0">
                <a:sym typeface="Wingdings" pitchFamily="2" charset="2"/>
              </a:rPr>
              <a:t>toto</a:t>
            </a:r>
          </a:p>
          <a:p>
            <a:pPr marL="342900" indent="-342900">
              <a:buFont typeface="Wingdings"/>
              <a:buAutoNum type="arabicParenR"/>
            </a:pPr>
            <a:r>
              <a:rPr lang="it-IT" sz="1800" baseline="0" dirty="0" smtClean="0">
                <a:sym typeface="Wingdings" pitchFamily="2" charset="2"/>
              </a:rPr>
              <a:t>uno </a:t>
            </a:r>
            <a:r>
              <a:rPr lang="it-IT" sz="1800" baseline="0" dirty="0" smtClean="0">
                <a:sym typeface="Wingdings" pitchFamily="2" charset="2"/>
              </a:rPr>
              <a:t>dei gruppi che vogliono dimostrare e di basso profilo sono appunto guidati da Giulia, </a:t>
            </a:r>
            <a:r>
              <a:rPr lang="it-IT" sz="1800" baseline="0" dirty="0" smtClean="0">
                <a:sym typeface="Wingdings" pitchFamily="2" charset="2"/>
              </a:rPr>
              <a:t>illuminanti</a:t>
            </a:r>
          </a:p>
          <a:p>
            <a:pPr marL="342900" indent="-342900">
              <a:buFont typeface="Wingdings"/>
              <a:buAutoNum type="arabicParenR"/>
            </a:pPr>
            <a:r>
              <a:rPr lang="it-IT" sz="1800" baseline="0" dirty="0" smtClean="0">
                <a:sym typeface="Wingdings" pitchFamily="2" charset="2"/>
              </a:rPr>
              <a:t> </a:t>
            </a:r>
            <a:r>
              <a:rPr lang="it-IT" sz="1800" baseline="0" dirty="0" err="1" smtClean="0">
                <a:sym typeface="Wingdings" pitchFamily="2" charset="2"/>
              </a:rPr>
              <a:t>gravis</a:t>
            </a:r>
            <a:r>
              <a:rPr lang="it-IT" sz="1800" baseline="0" dirty="0" smtClean="0">
                <a:sym typeface="Wingdings" pitchFamily="2" charset="2"/>
              </a:rPr>
              <a:t> persona seria: Livia e Gi</a:t>
            </a:r>
            <a:endParaRPr lang="it-IT" sz="18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40</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2 modi di interpretare</a:t>
            </a:r>
            <a:r>
              <a:rPr lang="it-IT" sz="1600" baseline="0" dirty="0" smtClean="0"/>
              <a:t> e manifestare il potere: Augusto ostenta il proprio potere in modo tradizionale, dorme in una brandina militare e vive in modo spoglio, </a:t>
            </a:r>
            <a:r>
              <a:rPr lang="it-IT" sz="1600" baseline="0" dirty="0" smtClean="0"/>
              <a:t>immagine </a:t>
            </a:r>
            <a:r>
              <a:rPr lang="it-IT" sz="1600" baseline="0" dirty="0" smtClean="0"/>
              <a:t>modello campione di una maggiore </a:t>
            </a:r>
            <a:r>
              <a:rPr lang="it-IT" sz="1600" baseline="0" dirty="0" err="1" smtClean="0"/>
              <a:t>auctoritas</a:t>
            </a:r>
            <a:r>
              <a:rPr lang="it-IT" sz="1600" baseline="0" dirty="0" smtClean="0"/>
              <a:t> ma tutto sommato uno come tanti, da parte della moglie profilo sobrio non bisogna dimostrare che la situazione è completamente cambiata, Augusto porta avanti una politica di basso </a:t>
            </a:r>
            <a:r>
              <a:rPr lang="it-IT" sz="1600" baseline="0" dirty="0" smtClean="0"/>
              <a:t>profilo</a:t>
            </a:r>
          </a:p>
          <a:p>
            <a:pPr>
              <a:buFont typeface="Wingdings"/>
              <a:buChar char="à"/>
            </a:pPr>
            <a:r>
              <a:rPr lang="it-IT" sz="1600" baseline="0" dirty="0" smtClean="0">
                <a:sym typeface="Wingdings" pitchFamily="2" charset="2"/>
              </a:rPr>
              <a:t>da </a:t>
            </a:r>
            <a:r>
              <a:rPr lang="it-IT" sz="1600" baseline="0" dirty="0" smtClean="0">
                <a:sym typeface="Wingdings" pitchFamily="2" charset="2"/>
              </a:rPr>
              <a:t>Giulia visione orientale del potere ostentazione del </a:t>
            </a:r>
            <a:r>
              <a:rPr lang="it-IT" sz="1600" baseline="0" dirty="0" smtClean="0">
                <a:sym typeface="Wingdings" pitchFamily="2" charset="2"/>
              </a:rPr>
              <a:t>lusso</a:t>
            </a:r>
          </a:p>
          <a:p>
            <a:pPr>
              <a:buFont typeface="Wingdings"/>
              <a:buChar char="à"/>
            </a:pPr>
            <a:r>
              <a:rPr lang="it-IT" sz="1600" baseline="0" dirty="0" smtClean="0">
                <a:sym typeface="Wingdings" pitchFamily="2" charset="2"/>
              </a:rPr>
              <a:t> </a:t>
            </a:r>
            <a:r>
              <a:rPr lang="it-IT" sz="1600" baseline="0" dirty="0" smtClean="0">
                <a:sym typeface="Wingdings" pitchFamily="2" charset="2"/>
              </a:rPr>
              <a:t>invece rinnovamento delle tradizioni e importanza </a:t>
            </a:r>
            <a:r>
              <a:rPr lang="it-IT" sz="1600" baseline="0" dirty="0" err="1" smtClean="0">
                <a:sym typeface="Wingdings" pitchFamily="2" charset="2"/>
              </a:rPr>
              <a:t>mos</a:t>
            </a:r>
            <a:r>
              <a:rPr lang="it-IT" sz="1600" baseline="0" dirty="0" smtClean="0">
                <a:sym typeface="Wingdings" pitchFamily="2" charset="2"/>
              </a:rPr>
              <a:t> </a:t>
            </a:r>
            <a:r>
              <a:rPr lang="it-IT" sz="1600" baseline="0" dirty="0" err="1" smtClean="0">
                <a:sym typeface="Wingdings" pitchFamily="2" charset="2"/>
              </a:rPr>
              <a:t>Maiorum</a:t>
            </a:r>
            <a:r>
              <a:rPr lang="it-IT" sz="1600" baseline="0" dirty="0" smtClean="0">
                <a:sym typeface="Wingdings" pitchFamily="2" charset="2"/>
              </a:rPr>
              <a:t> da parte di </a:t>
            </a:r>
            <a:r>
              <a:rPr lang="it-IT" sz="1600" baseline="0" dirty="0" smtClean="0">
                <a:sym typeface="Wingdings" pitchFamily="2" charset="2"/>
              </a:rPr>
              <a:t>Augusto</a:t>
            </a:r>
          </a:p>
          <a:p>
            <a:pPr>
              <a:buFont typeface="Wingdings"/>
              <a:buNone/>
            </a:pPr>
            <a:r>
              <a:rPr lang="it-IT" sz="1600" baseline="0" dirty="0" smtClean="0">
                <a:sym typeface="Wingdings" pitchFamily="2" charset="2"/>
              </a:rPr>
              <a:t> </a:t>
            </a:r>
            <a:r>
              <a:rPr lang="it-IT" sz="1600" baseline="0" dirty="0" smtClean="0">
                <a:sym typeface="Wingdings" pitchFamily="2" charset="2"/>
              </a:rPr>
              <a:t>questa dicotomia fra Giulia e Augusta attraversa tutta la famiglia</a:t>
            </a:r>
            <a:endParaRPr lang="it-IT" sz="16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41</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Gaio e Lucio sanno di essere i futuri imperatori, lo dimostrano anche nei gesti sono insolenti, </a:t>
            </a:r>
            <a:r>
              <a:rPr lang="it-IT" sz="1800" dirty="0" err="1" smtClean="0"/>
              <a:t>lussosi</a:t>
            </a:r>
            <a:endParaRPr lang="it-IT" sz="1800" dirty="0" smtClean="0"/>
          </a:p>
          <a:p>
            <a:r>
              <a:rPr lang="it-IT" sz="1800" dirty="0" err="1" smtClean="0"/>
              <a:t>Velleio</a:t>
            </a:r>
            <a:r>
              <a:rPr lang="it-IT" sz="1800" dirty="0" smtClean="0"/>
              <a:t> </a:t>
            </a:r>
            <a:r>
              <a:rPr lang="it-IT" sz="1800" dirty="0" err="1" smtClean="0"/>
              <a:t>Patercolo</a:t>
            </a:r>
            <a:r>
              <a:rPr lang="it-IT" sz="1800" dirty="0" smtClean="0"/>
              <a:t> è storico </a:t>
            </a:r>
            <a:r>
              <a:rPr lang="it-IT" sz="1800" dirty="0" err="1" smtClean="0"/>
              <a:t>filotiberiano</a:t>
            </a:r>
            <a:endParaRPr lang="it-IT" sz="1800" dirty="0" smtClean="0"/>
          </a:p>
          <a:p>
            <a:pPr>
              <a:buFont typeface="Wingdings"/>
              <a:buChar char="à"/>
            </a:pPr>
            <a:r>
              <a:rPr lang="it-IT" sz="1800" dirty="0" smtClean="0">
                <a:sym typeface="Wingdings" pitchFamily="2" charset="2"/>
              </a:rPr>
              <a:t>Giulia </a:t>
            </a:r>
            <a:r>
              <a:rPr lang="it-IT" sz="1800" dirty="0" smtClean="0">
                <a:sym typeface="Wingdings" pitchFamily="2" charset="2"/>
              </a:rPr>
              <a:t>manifestazione della lussuria</a:t>
            </a:r>
            <a:r>
              <a:rPr lang="it-IT" sz="1800" baseline="0" dirty="0" smtClean="0">
                <a:sym typeface="Wingdings" pitchFamily="2" charset="2"/>
              </a:rPr>
              <a:t> e dissolutezza, licenza di peccare, ostentazione di un alta posizione madre dei futuri imperatore; </a:t>
            </a:r>
            <a:endParaRPr lang="it-IT" sz="1800" baseline="0" dirty="0" smtClean="0">
              <a:sym typeface="Wingdings" pitchFamily="2" charset="2"/>
            </a:endParaRPr>
          </a:p>
          <a:p>
            <a:pPr>
              <a:buFont typeface="Wingdings"/>
              <a:buChar char="à"/>
            </a:pPr>
            <a:r>
              <a:rPr lang="it-IT" sz="1800" baseline="0" dirty="0" smtClean="0">
                <a:sym typeface="Wingdings" pitchFamily="2" charset="2"/>
              </a:rPr>
              <a:t>Caligola </a:t>
            </a:r>
            <a:r>
              <a:rPr lang="it-IT" sz="1800" baseline="0" dirty="0" smtClean="0">
                <a:sym typeface="Wingdings" pitchFamily="2" charset="2"/>
              </a:rPr>
              <a:t>figlio di Germanico, </a:t>
            </a:r>
            <a:r>
              <a:rPr lang="it-IT" sz="1800" baseline="0" dirty="0" err="1" smtClean="0">
                <a:sym typeface="Wingdings" pitchFamily="2" charset="2"/>
              </a:rPr>
              <a:t>Germanico</a:t>
            </a:r>
            <a:r>
              <a:rPr lang="it-IT" sz="1800" baseline="0" dirty="0" smtClean="0">
                <a:sym typeface="Wingdings" pitchFamily="2" charset="2"/>
              </a:rPr>
              <a:t> figlio di Antonia pronipote di Marco Antonio, Caligola allevata dalla nonna figlia di Marco Antonio </a:t>
            </a:r>
            <a:r>
              <a:rPr lang="it-IT" sz="1800" baseline="0" dirty="0" smtClean="0">
                <a:sym typeface="Wingdings" pitchFamily="2" charset="2"/>
              </a:rPr>
              <a:t>di visione </a:t>
            </a:r>
            <a:r>
              <a:rPr lang="it-IT" sz="1800" baseline="0" dirty="0" smtClean="0">
                <a:sym typeface="Wingdings" pitchFamily="2" charset="2"/>
              </a:rPr>
              <a:t>della politica orientalizzante</a:t>
            </a:r>
            <a:endParaRPr lang="it-IT" sz="18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42</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O</a:t>
            </a:r>
            <a:r>
              <a:rPr lang="it-IT" sz="2000" baseline="0" dirty="0" smtClean="0"/>
              <a:t> esseri frugali come Ottaviano, o essere un Cesare Caligola il fautore di un tipo di potere orientale assoluto</a:t>
            </a:r>
            <a:endParaRPr lang="it-IT" sz="2000" dirty="0"/>
          </a:p>
        </p:txBody>
      </p:sp>
      <p:sp>
        <p:nvSpPr>
          <p:cNvPr id="4" name="Segnaposto numero diapositiva 3"/>
          <p:cNvSpPr>
            <a:spLocks noGrp="1"/>
          </p:cNvSpPr>
          <p:nvPr>
            <p:ph type="sldNum" sz="quarter" idx="10"/>
          </p:nvPr>
        </p:nvSpPr>
        <p:spPr/>
        <p:txBody>
          <a:bodyPr/>
          <a:lstStyle/>
          <a:p>
            <a:fld id="{FCFD78B1-019A-4240-930D-72165C33F519}" type="slidenum">
              <a:rPr lang="it-IT" smtClean="0"/>
              <a:pPr/>
              <a:t>43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24F00614-6941-4F60-BF3D-6A3FB11BB1C1}"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0581DC86-82B0-4AC4-97B0-E706E54302BF}"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F3052A3C-CCFE-471A-A907-39EA5C585C3A}"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FE5DF441-E03A-457B-9A66-95DDC628C413}"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84FD2684-B5E0-4CDF-9B5F-F95621D6E44E}"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300CA388-B69F-47BB-9967-893E3B88CA09}"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A67BAFFF-7C6B-4853-9AF6-8AFE8CD006F9}"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80B3309E-655F-4230-9E8A-5B113F52216D}"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CACC7DA8-44E4-48EC-80A9-1E1463104F37}"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C86F5381-0A04-47C8-976E-7F89820016B8}"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98F869F8-4E90-47F1-8FFA-CB0EB9EB36B1}"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5000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9E7B11EF-0193-4CEA-99BF-D056AFAC352B}"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jpeg"/><Relationship Id="rId7"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Augusto busto"/>
          <p:cNvPicPr>
            <a:picLocks noChangeAspect="1" noChangeArrowheads="1"/>
          </p:cNvPicPr>
          <p:nvPr/>
        </p:nvPicPr>
        <p:blipFill>
          <a:blip r:embed="rId2" cstate="print"/>
          <a:srcRect/>
          <a:stretch>
            <a:fillRect/>
          </a:stretch>
        </p:blipFill>
        <p:spPr bwMode="auto">
          <a:xfrm>
            <a:off x="5580063" y="404813"/>
            <a:ext cx="3136900" cy="5778500"/>
          </a:xfrm>
          <a:prstGeom prst="rect">
            <a:avLst/>
          </a:prstGeom>
          <a:noFill/>
          <a:ln w="38100">
            <a:solidFill>
              <a:srgbClr val="808000"/>
            </a:solidFill>
            <a:miter lim="800000"/>
            <a:headEnd/>
            <a:tailEnd/>
          </a:ln>
        </p:spPr>
      </p:pic>
      <p:sp>
        <p:nvSpPr>
          <p:cNvPr id="2055" name="Text Box 7"/>
          <p:cNvSpPr txBox="1">
            <a:spLocks noChangeArrowheads="1"/>
          </p:cNvSpPr>
          <p:nvPr/>
        </p:nvSpPr>
        <p:spPr bwMode="auto">
          <a:xfrm>
            <a:off x="0" y="0"/>
            <a:ext cx="5448300" cy="6858000"/>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3200" b="1" dirty="0"/>
              <a:t>36 a.C.</a:t>
            </a:r>
            <a:r>
              <a:rPr lang="it-IT" sz="2800" b="1" dirty="0"/>
              <a:t>: gode del </a:t>
            </a:r>
            <a:r>
              <a:rPr lang="it-IT" sz="2800" b="1" i="1" dirty="0" err="1"/>
              <a:t>consensus</a:t>
            </a:r>
            <a:r>
              <a:rPr lang="it-IT" sz="2800" b="1" i="1" dirty="0"/>
              <a:t> </a:t>
            </a:r>
            <a:r>
              <a:rPr lang="it-IT" sz="2800" b="1" i="1" dirty="0" err="1"/>
              <a:t>universorum</a:t>
            </a:r>
            <a:r>
              <a:rPr lang="it-IT" sz="2800" b="1" dirty="0"/>
              <a:t>; gli sono stati attribuite, per decreto del Senato, alcune delle prerogative del tribuno della plebe: a) nessuno poteva offendere  Cesare Ottaviano con parole o con azioni (= </a:t>
            </a:r>
            <a:r>
              <a:rPr lang="it-IT" sz="2800" b="1" i="1" dirty="0" err="1"/>
              <a:t>sacrosanctitas</a:t>
            </a:r>
            <a:r>
              <a:rPr lang="it-IT" sz="2800" b="1" dirty="0"/>
              <a:t>); chi lo avesse offeso sarebbe stato sottoposto alle stesse pene in cui incorreva chi offendeva il tribuno della plebe; b) a Cesare Ottaviano è dato il diritto di sedere in Senato nei banchi  destinati ai tribuni della plebe.</a:t>
            </a:r>
            <a:r>
              <a:rPr lang="it-IT" dirty="0"/>
              <a:t> </a:t>
            </a:r>
            <a:r>
              <a:rPr lang="it-IT" b="1" dirty="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1" y="1362300"/>
            <a:ext cx="6168571" cy="3785652"/>
          </a:xfrm>
          <a:prstGeom prst="rect">
            <a:avLst/>
          </a:prstGeom>
          <a:solidFill>
            <a:srgbClr val="CCFFFF"/>
          </a:solidFill>
          <a:ln w="38100">
            <a:solidFill>
              <a:srgbClr val="008080"/>
            </a:solidFill>
            <a:miter lim="800000"/>
            <a:headEnd/>
            <a:tailEnd/>
          </a:ln>
          <a:effectLst/>
        </p:spPr>
        <p:txBody>
          <a:bodyPr wrap="square" anchor="ctr">
            <a:spAutoFit/>
          </a:bodyPr>
          <a:lstStyle/>
          <a:p>
            <a:pPr algn="just"/>
            <a:r>
              <a:rPr lang="it-IT" sz="2400" b="1" dirty="0" err="1"/>
              <a:t>Res</a:t>
            </a:r>
            <a:r>
              <a:rPr lang="it-IT" sz="2400" b="1" dirty="0"/>
              <a:t> </a:t>
            </a:r>
            <a:r>
              <a:rPr lang="it-IT" sz="2400" b="1" dirty="0" err="1"/>
              <a:t>Gestae</a:t>
            </a:r>
            <a:r>
              <a:rPr lang="it-IT" sz="2400" b="1" dirty="0"/>
              <a:t>, 25.3-5</a:t>
            </a:r>
            <a:r>
              <a:rPr lang="it-IT" sz="2400" dirty="0"/>
              <a:t>: </a:t>
            </a:r>
            <a:r>
              <a:rPr lang="it-IT" sz="2400" b="1" i="1" dirty="0" err="1"/>
              <a:t>Iuravit</a:t>
            </a:r>
            <a:r>
              <a:rPr lang="it-IT" sz="2400" b="1" i="1" dirty="0"/>
              <a:t> in </a:t>
            </a:r>
            <a:r>
              <a:rPr lang="it-IT" sz="2400" b="1" i="1" dirty="0" err="1"/>
              <a:t>mea</a:t>
            </a:r>
            <a:r>
              <a:rPr lang="it-IT" sz="2400" b="1" i="1" dirty="0"/>
              <a:t> </a:t>
            </a:r>
            <a:r>
              <a:rPr lang="it-IT" sz="2400" b="1" i="1" dirty="0" err="1"/>
              <a:t>verba</a:t>
            </a:r>
            <a:r>
              <a:rPr lang="it-IT" sz="2400" b="1" i="1" dirty="0"/>
              <a:t> </a:t>
            </a:r>
            <a:r>
              <a:rPr lang="it-IT" sz="2400" b="1" i="1" dirty="0" err="1"/>
              <a:t>tota</a:t>
            </a:r>
            <a:r>
              <a:rPr lang="it-IT" sz="2400" b="1" i="1" dirty="0"/>
              <a:t> Italia sponte sua, </a:t>
            </a:r>
            <a:r>
              <a:rPr lang="it-IT" sz="2400" b="1" i="1" dirty="0" err="1"/>
              <a:t>et</a:t>
            </a:r>
            <a:r>
              <a:rPr lang="it-IT" sz="2400" b="1" i="1" dirty="0"/>
              <a:t> me belli quo </a:t>
            </a:r>
            <a:r>
              <a:rPr lang="it-IT" sz="2400" b="1" i="1" dirty="0" err="1"/>
              <a:t>vici</a:t>
            </a:r>
            <a:r>
              <a:rPr lang="it-IT" sz="2400" b="1" i="1" dirty="0"/>
              <a:t> ad </a:t>
            </a:r>
            <a:r>
              <a:rPr lang="it-IT" sz="2400" b="1" i="1" dirty="0" err="1"/>
              <a:t>Actium</a:t>
            </a:r>
            <a:r>
              <a:rPr lang="it-IT" sz="2400" b="1" i="1" dirty="0"/>
              <a:t> </a:t>
            </a:r>
            <a:r>
              <a:rPr lang="it-IT" sz="2400" b="1" i="1" dirty="0" err="1"/>
              <a:t>ducem</a:t>
            </a:r>
            <a:r>
              <a:rPr lang="it-IT" sz="2400" b="1" i="1" dirty="0"/>
              <a:t> </a:t>
            </a:r>
            <a:r>
              <a:rPr lang="it-IT" sz="2400" b="1" i="1" dirty="0" err="1"/>
              <a:t>depoposcit</a:t>
            </a:r>
            <a:r>
              <a:rPr lang="it-IT" sz="2400" b="1" i="1" dirty="0"/>
              <a:t>; </a:t>
            </a:r>
            <a:r>
              <a:rPr lang="it-IT" sz="2400" b="1" i="1" dirty="0" err="1"/>
              <a:t>iuraverunt</a:t>
            </a:r>
            <a:r>
              <a:rPr lang="it-IT" sz="2400" b="1" i="1" dirty="0"/>
              <a:t> in </a:t>
            </a:r>
            <a:r>
              <a:rPr lang="it-IT" sz="2400" b="1" i="1" dirty="0" err="1"/>
              <a:t>eadem</a:t>
            </a:r>
            <a:r>
              <a:rPr lang="it-IT" sz="2400" b="1" i="1" dirty="0"/>
              <a:t> </a:t>
            </a:r>
            <a:r>
              <a:rPr lang="it-IT" sz="2400" b="1" i="1" dirty="0" err="1"/>
              <a:t>verba</a:t>
            </a:r>
            <a:r>
              <a:rPr lang="it-IT" sz="2400" b="1" i="1" dirty="0"/>
              <a:t> </a:t>
            </a:r>
            <a:r>
              <a:rPr lang="it-IT" sz="2400" b="1" i="1" dirty="0" err="1"/>
              <a:t>provinciae</a:t>
            </a:r>
            <a:r>
              <a:rPr lang="it-IT" sz="2400" b="1" i="1" dirty="0"/>
              <a:t> </a:t>
            </a:r>
            <a:r>
              <a:rPr lang="it-IT" sz="2400" b="1" i="1" dirty="0" err="1"/>
              <a:t>Galliae</a:t>
            </a:r>
            <a:r>
              <a:rPr lang="it-IT" sz="2400" b="1" i="1" dirty="0"/>
              <a:t>, </a:t>
            </a:r>
            <a:r>
              <a:rPr lang="it-IT" sz="2400" b="1" i="1" dirty="0" err="1"/>
              <a:t>Hispaniae</a:t>
            </a:r>
            <a:r>
              <a:rPr lang="it-IT" sz="2400" b="1" i="1" dirty="0"/>
              <a:t>, Africa, </a:t>
            </a:r>
            <a:r>
              <a:rPr lang="it-IT" sz="2400" b="1" i="1" dirty="0" err="1"/>
              <a:t>sicilia</a:t>
            </a:r>
            <a:r>
              <a:rPr lang="it-IT" sz="2400" b="1" i="1" dirty="0"/>
              <a:t>, </a:t>
            </a:r>
            <a:r>
              <a:rPr lang="it-IT" sz="2400" b="1" i="1" dirty="0" err="1"/>
              <a:t>Sardinia</a:t>
            </a:r>
            <a:r>
              <a:rPr lang="it-IT" sz="2400" b="1" i="1" dirty="0"/>
              <a:t>.</a:t>
            </a:r>
            <a:endParaRPr lang="it-IT" sz="2400" b="1" dirty="0"/>
          </a:p>
          <a:p>
            <a:pPr algn="just"/>
            <a:r>
              <a:rPr lang="it-IT" sz="2400" dirty="0"/>
              <a:t>     “</a:t>
            </a:r>
            <a:r>
              <a:rPr lang="it-IT" sz="2400" b="1" dirty="0"/>
              <a:t>L’Italia intera,  di sua propria volontà, mi giurò fedeltà e volle me come capo nella guerra che vinsi ad </a:t>
            </a:r>
            <a:r>
              <a:rPr lang="it-IT" sz="2400" b="1" dirty="0" err="1"/>
              <a:t>Azio</a:t>
            </a:r>
            <a:r>
              <a:rPr lang="it-IT" sz="2400" b="1" dirty="0"/>
              <a:t>; allo stesso modo giurarono fedeltà le province di Gallia, Spagna, Africa, Sicilia e Sardegna”.</a:t>
            </a:r>
            <a:r>
              <a:rPr lang="it-IT" sz="2400" dirty="0"/>
              <a:t> </a:t>
            </a:r>
          </a:p>
        </p:txBody>
      </p:sp>
      <p:pic>
        <p:nvPicPr>
          <p:cNvPr id="5125" name="Picture 5" descr="Augusto busto"/>
          <p:cNvPicPr>
            <a:picLocks noChangeAspect="1" noChangeArrowheads="1"/>
          </p:cNvPicPr>
          <p:nvPr/>
        </p:nvPicPr>
        <p:blipFill>
          <a:blip r:embed="rId2" cstate="print"/>
          <a:srcRect/>
          <a:stretch>
            <a:fillRect/>
          </a:stretch>
        </p:blipFill>
        <p:spPr bwMode="auto">
          <a:xfrm>
            <a:off x="6313034" y="1440187"/>
            <a:ext cx="2830966" cy="5417813"/>
          </a:xfrm>
          <a:prstGeom prst="rect">
            <a:avLst/>
          </a:prstGeom>
          <a:noFill/>
          <a:ln w="38100">
            <a:solidFill>
              <a:srgbClr val="CC99FF"/>
            </a:solidFill>
            <a:miter lim="800000"/>
            <a:headEnd/>
            <a:tailEnd/>
          </a:ln>
        </p:spPr>
      </p:pic>
      <p:sp>
        <p:nvSpPr>
          <p:cNvPr id="5126" name="Rectangle 6"/>
          <p:cNvSpPr>
            <a:spLocks noChangeArrowheads="1"/>
          </p:cNvSpPr>
          <p:nvPr/>
        </p:nvSpPr>
        <p:spPr bwMode="auto">
          <a:xfrm>
            <a:off x="0" y="0"/>
            <a:ext cx="9144000" cy="1323439"/>
          </a:xfrm>
          <a:prstGeom prst="rect">
            <a:avLst/>
          </a:prstGeom>
          <a:solidFill>
            <a:srgbClr val="CCFFCC"/>
          </a:solidFill>
          <a:ln w="38100">
            <a:solidFill>
              <a:srgbClr val="008000"/>
            </a:solidFill>
            <a:miter lim="800000"/>
            <a:headEnd/>
            <a:tailEnd/>
          </a:ln>
          <a:effectLst/>
        </p:spPr>
        <p:txBody>
          <a:bodyPr wrap="square" anchor="ctr">
            <a:spAutoFit/>
          </a:bodyPr>
          <a:lstStyle/>
          <a:p>
            <a:pPr algn="just"/>
            <a:r>
              <a:rPr lang="it-IT" sz="3200" b="1" dirty="0"/>
              <a:t>32 a.C</a:t>
            </a:r>
            <a:r>
              <a:rPr lang="it-IT" sz="2400" dirty="0"/>
              <a:t>.: </a:t>
            </a:r>
            <a:r>
              <a:rPr lang="it-IT" sz="2400" b="1" dirty="0"/>
              <a:t>riceve il giuramento dell’Italia e delle province occidentali = viene stabilito un rapporto diretto tra Ottaviano e le popolazioni della compagine imperiale sotto il suo controllo.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819150"/>
            <a:ext cx="6800850" cy="6073438"/>
          </a:xfrm>
          <a:prstGeom prst="rect">
            <a:avLst/>
          </a:prstGeom>
          <a:solidFill>
            <a:srgbClr val="CCFFFF"/>
          </a:solidFill>
          <a:ln w="38100">
            <a:solidFill>
              <a:srgbClr val="008080"/>
            </a:solidFill>
            <a:miter lim="800000"/>
            <a:headEnd/>
            <a:tailEnd/>
          </a:ln>
          <a:effectLst/>
        </p:spPr>
        <p:txBody>
          <a:bodyPr wrap="square" anchor="ctr">
            <a:spAutoFit/>
          </a:bodyPr>
          <a:lstStyle/>
          <a:p>
            <a:pPr algn="just"/>
            <a:r>
              <a:rPr lang="it-IT" b="1" dirty="0"/>
              <a:t>     </a:t>
            </a:r>
            <a:r>
              <a:rPr lang="it-IT" sz="2000" b="1" dirty="0" err="1"/>
              <a:t>Dione</a:t>
            </a:r>
            <a:r>
              <a:rPr lang="it-IT" sz="2000" b="1" dirty="0"/>
              <a:t> </a:t>
            </a:r>
            <a:r>
              <a:rPr lang="it-IT" sz="2000" b="1" dirty="0" err="1"/>
              <a:t>Cassio</a:t>
            </a:r>
            <a:r>
              <a:rPr lang="it-IT" sz="2000" b="1" dirty="0"/>
              <a:t> 51, 19, 6-7: “concessero a Ottaviano la carica di tribuno a vita, il </a:t>
            </a:r>
            <a:r>
              <a:rPr lang="it-IT" sz="2000" b="1" u="sng" dirty="0"/>
              <a:t>diritto di salvare tutti coloro che avrebbero invocato  il suo aiuto </a:t>
            </a:r>
            <a:r>
              <a:rPr lang="it-IT" sz="2000" b="1" dirty="0"/>
              <a:t>entro il pomerio e fuori di Roma fino alla distanza di 7 stadi e mezzo (il che non era concesso ai tribuni) e il diritto di giudicare nei processi di appello”.</a:t>
            </a:r>
          </a:p>
          <a:p>
            <a:pPr algn="just"/>
            <a:endParaRPr lang="it-IT" sz="2000" b="1" dirty="0"/>
          </a:p>
          <a:p>
            <a:pPr algn="just"/>
            <a:r>
              <a:rPr lang="it-IT" sz="2000" b="1" dirty="0"/>
              <a:t>     Tacito, </a:t>
            </a:r>
            <a:r>
              <a:rPr lang="it-IT" sz="2000" b="1" i="1" dirty="0" err="1"/>
              <a:t>Annales</a:t>
            </a:r>
            <a:r>
              <a:rPr lang="it-IT" sz="2000" b="1" dirty="0"/>
              <a:t>, I, 2: </a:t>
            </a:r>
            <a:r>
              <a:rPr lang="it-IT" sz="2000" b="1" i="1" dirty="0" err="1"/>
              <a:t>Postquam</a:t>
            </a:r>
            <a:r>
              <a:rPr lang="it-IT" sz="2000" b="1" i="1" dirty="0"/>
              <a:t> Bruto </a:t>
            </a:r>
            <a:r>
              <a:rPr lang="it-IT" sz="2000" b="1" i="1" dirty="0" err="1"/>
              <a:t>et</a:t>
            </a:r>
            <a:r>
              <a:rPr lang="it-IT" sz="2000" b="1" i="1" dirty="0"/>
              <a:t> </a:t>
            </a:r>
            <a:r>
              <a:rPr lang="it-IT" sz="2000" b="1" i="1" dirty="0" err="1"/>
              <a:t>Cassio</a:t>
            </a:r>
            <a:r>
              <a:rPr lang="it-IT" sz="2000" b="1" i="1" dirty="0"/>
              <a:t> </a:t>
            </a:r>
            <a:r>
              <a:rPr lang="it-IT" sz="2000" b="1" i="1" dirty="0" err="1"/>
              <a:t>caesis</a:t>
            </a:r>
            <a:r>
              <a:rPr lang="it-IT" sz="2000" b="1" i="1" dirty="0"/>
              <a:t> nulla </a:t>
            </a:r>
            <a:r>
              <a:rPr lang="it-IT" sz="2000" b="1" i="1" dirty="0" err="1"/>
              <a:t>iam</a:t>
            </a:r>
            <a:r>
              <a:rPr lang="it-IT" sz="2000" b="1" i="1" dirty="0"/>
              <a:t> </a:t>
            </a:r>
            <a:r>
              <a:rPr lang="it-IT" sz="2000" b="1" i="1" dirty="0" err="1"/>
              <a:t>publica</a:t>
            </a:r>
            <a:r>
              <a:rPr lang="it-IT" sz="2000" b="1" i="1" dirty="0"/>
              <a:t> arma, </a:t>
            </a:r>
            <a:r>
              <a:rPr lang="it-IT" sz="2000" b="1" i="1" dirty="0" err="1"/>
              <a:t>Pompeius</a:t>
            </a:r>
            <a:r>
              <a:rPr lang="it-IT" sz="2000" b="1" i="1" dirty="0"/>
              <a:t> </a:t>
            </a:r>
            <a:r>
              <a:rPr lang="it-IT" sz="2000" b="1" i="1" dirty="0" err="1"/>
              <a:t>apud</a:t>
            </a:r>
            <a:r>
              <a:rPr lang="it-IT" sz="2000" b="1" i="1" dirty="0"/>
              <a:t> </a:t>
            </a:r>
            <a:r>
              <a:rPr lang="it-IT" sz="2000" b="1" i="1" dirty="0" err="1"/>
              <a:t>Siciliam</a:t>
            </a:r>
            <a:r>
              <a:rPr lang="it-IT" sz="2000" b="1" i="1" dirty="0"/>
              <a:t> </a:t>
            </a:r>
            <a:r>
              <a:rPr lang="it-IT" sz="2000" b="1" i="1" dirty="0" err="1"/>
              <a:t>oppresssus</a:t>
            </a:r>
            <a:r>
              <a:rPr lang="it-IT" sz="2000" b="1" i="1" dirty="0"/>
              <a:t> </a:t>
            </a:r>
            <a:r>
              <a:rPr lang="it-IT" sz="2000" b="1" i="1" dirty="0" err="1"/>
              <a:t>exutoque</a:t>
            </a:r>
            <a:r>
              <a:rPr lang="it-IT" sz="2000" b="1" i="1" dirty="0"/>
              <a:t> Lepido </a:t>
            </a:r>
            <a:r>
              <a:rPr lang="it-IT" sz="2000" b="1" i="1" dirty="0" err="1"/>
              <a:t>interfecto</a:t>
            </a:r>
            <a:r>
              <a:rPr lang="it-IT" sz="2000" b="1" i="1" dirty="0"/>
              <a:t> Antonio ne </a:t>
            </a:r>
            <a:r>
              <a:rPr lang="it-IT" sz="2000" b="1" i="1" dirty="0" err="1"/>
              <a:t>Iulianis</a:t>
            </a:r>
            <a:r>
              <a:rPr lang="it-IT" sz="2000" b="1" i="1" dirty="0"/>
              <a:t> </a:t>
            </a:r>
            <a:r>
              <a:rPr lang="it-IT" sz="2000" b="1" i="1" dirty="0" err="1"/>
              <a:t>quidem</a:t>
            </a:r>
            <a:r>
              <a:rPr lang="it-IT" sz="2000" b="1" i="1" dirty="0"/>
              <a:t> </a:t>
            </a:r>
            <a:r>
              <a:rPr lang="it-IT" sz="2000" b="1" i="1" dirty="0" err="1"/>
              <a:t>partibus</a:t>
            </a:r>
            <a:r>
              <a:rPr lang="it-IT" sz="2000" b="1" i="1" dirty="0"/>
              <a:t> </a:t>
            </a:r>
            <a:r>
              <a:rPr lang="it-IT" sz="2000" b="1" i="1" dirty="0" err="1"/>
              <a:t>nisi</a:t>
            </a:r>
            <a:r>
              <a:rPr lang="it-IT" sz="2000" b="1" i="1" dirty="0"/>
              <a:t> </a:t>
            </a:r>
            <a:r>
              <a:rPr lang="it-IT" sz="2000" b="1" i="1" dirty="0" err="1"/>
              <a:t>Caesar</a:t>
            </a:r>
            <a:r>
              <a:rPr lang="it-IT" sz="2000" b="1" i="1" dirty="0"/>
              <a:t> </a:t>
            </a:r>
            <a:r>
              <a:rPr lang="it-IT" sz="2000" b="1" i="1" dirty="0" err="1"/>
              <a:t>dux</a:t>
            </a:r>
            <a:r>
              <a:rPr lang="it-IT" sz="2000" b="1" i="1" dirty="0"/>
              <a:t> </a:t>
            </a:r>
            <a:r>
              <a:rPr lang="it-IT" sz="2000" b="1" i="1" dirty="0" err="1"/>
              <a:t>reliquus</a:t>
            </a:r>
            <a:r>
              <a:rPr lang="it-IT" sz="2000" b="1" i="1" dirty="0"/>
              <a:t>, </a:t>
            </a:r>
            <a:r>
              <a:rPr lang="it-IT" sz="2000" b="1" i="1" dirty="0" err="1"/>
              <a:t>posito</a:t>
            </a:r>
            <a:r>
              <a:rPr lang="it-IT" sz="2000" b="1" i="1" dirty="0"/>
              <a:t> </a:t>
            </a:r>
            <a:r>
              <a:rPr lang="it-IT" sz="2000" b="1" i="1" dirty="0" err="1"/>
              <a:t>trimviri</a:t>
            </a:r>
            <a:r>
              <a:rPr lang="it-IT" sz="2000" b="1" i="1" dirty="0"/>
              <a:t> nomine </a:t>
            </a:r>
            <a:r>
              <a:rPr lang="it-IT" sz="2000" b="1" i="1" dirty="0" err="1"/>
              <a:t>consulem</a:t>
            </a:r>
            <a:r>
              <a:rPr lang="it-IT" sz="2000" b="1" i="1" dirty="0"/>
              <a:t> se </a:t>
            </a:r>
            <a:r>
              <a:rPr lang="it-IT" sz="2000" b="1" i="1" dirty="0" err="1"/>
              <a:t>ferens</a:t>
            </a:r>
            <a:r>
              <a:rPr lang="it-IT" sz="2000" b="1" i="1" dirty="0"/>
              <a:t> </a:t>
            </a:r>
            <a:r>
              <a:rPr lang="it-IT" sz="2000" b="1" i="1" dirty="0" err="1"/>
              <a:t>et</a:t>
            </a:r>
            <a:r>
              <a:rPr lang="it-IT" sz="2000" b="1" i="1" dirty="0"/>
              <a:t> ad </a:t>
            </a:r>
            <a:r>
              <a:rPr lang="it-IT" sz="2000" b="1" i="1" dirty="0" err="1"/>
              <a:t>tuendam</a:t>
            </a:r>
            <a:r>
              <a:rPr lang="it-IT" sz="2000" b="1" i="1" dirty="0"/>
              <a:t> </a:t>
            </a:r>
            <a:r>
              <a:rPr lang="it-IT" sz="2000" b="1" i="1" dirty="0" err="1"/>
              <a:t>plebem</a:t>
            </a:r>
            <a:r>
              <a:rPr lang="it-IT" sz="2000" b="1" i="1" dirty="0"/>
              <a:t> </a:t>
            </a:r>
            <a:r>
              <a:rPr lang="it-IT" sz="2000" b="1" i="1" dirty="0" err="1"/>
              <a:t>tribunicio</a:t>
            </a:r>
            <a:r>
              <a:rPr lang="it-IT" sz="2000" b="1" i="1" dirty="0"/>
              <a:t> iure </a:t>
            </a:r>
            <a:r>
              <a:rPr lang="it-IT" sz="2000" b="1" i="1" dirty="0" err="1"/>
              <a:t>contentum</a:t>
            </a:r>
            <a:r>
              <a:rPr lang="it-IT" sz="2000" b="1" i="1" dirty="0"/>
              <a:t>, </a:t>
            </a:r>
            <a:r>
              <a:rPr lang="it-IT" sz="2000" b="1" i="1" dirty="0" err="1"/>
              <a:t>ubi</a:t>
            </a:r>
            <a:r>
              <a:rPr lang="it-IT" sz="2000" b="1" i="1" dirty="0"/>
              <a:t> ...</a:t>
            </a:r>
            <a:endParaRPr lang="it-IT" sz="2000" b="1" dirty="0"/>
          </a:p>
          <a:p>
            <a:pPr algn="just"/>
            <a:r>
              <a:rPr lang="it-IT" sz="2000" b="1" dirty="0"/>
              <a:t>     “Dopo che uccisi Bruto e </a:t>
            </a:r>
            <a:r>
              <a:rPr lang="it-IT" sz="2000" b="1" dirty="0" err="1"/>
              <a:t>Cassio</a:t>
            </a:r>
            <a:r>
              <a:rPr lang="it-IT" sz="2000" b="1" dirty="0"/>
              <a:t> lo stato rimase disarmato, </a:t>
            </a:r>
            <a:r>
              <a:rPr lang="it-IT" sz="2000" b="1" dirty="0" err="1"/>
              <a:t>Pompeo</a:t>
            </a:r>
            <a:r>
              <a:rPr lang="it-IT" sz="2000" b="1" dirty="0"/>
              <a:t> fu  ucciso in Sicilia, esautorato Lepido e ucciso Antonio, non rimase a capo delle forse cesariane se non Cesare, il quale, </a:t>
            </a:r>
            <a:r>
              <a:rPr lang="it-IT" sz="2000" b="1" u="sng" dirty="0"/>
              <a:t>deposto il nome di triumviro presentandosi per il consolato e pago della </a:t>
            </a:r>
            <a:r>
              <a:rPr lang="it-IT" sz="2000" b="1" u="sng" dirty="0" err="1"/>
              <a:t>tribunicia</a:t>
            </a:r>
            <a:r>
              <a:rPr lang="it-IT" sz="2000" b="1" u="sng" dirty="0"/>
              <a:t> potestà a favore della plebe</a:t>
            </a:r>
            <a:r>
              <a:rPr lang="it-IT" sz="2000" b="1" dirty="0"/>
              <a:t>, allora …”.</a:t>
            </a:r>
            <a:r>
              <a:rPr lang="it-IT" sz="2000" dirty="0"/>
              <a:t> </a:t>
            </a:r>
          </a:p>
        </p:txBody>
      </p:sp>
      <p:pic>
        <p:nvPicPr>
          <p:cNvPr id="32771" name="Picture 3" descr="Augusto busto"/>
          <p:cNvPicPr>
            <a:picLocks noChangeAspect="1" noChangeArrowheads="1"/>
          </p:cNvPicPr>
          <p:nvPr/>
        </p:nvPicPr>
        <p:blipFill>
          <a:blip r:embed="rId3" cstate="print"/>
          <a:srcRect/>
          <a:stretch>
            <a:fillRect/>
          </a:stretch>
        </p:blipFill>
        <p:spPr bwMode="auto">
          <a:xfrm>
            <a:off x="6819901" y="-1"/>
            <a:ext cx="2324100" cy="4279123"/>
          </a:xfrm>
          <a:prstGeom prst="rect">
            <a:avLst/>
          </a:prstGeom>
          <a:noFill/>
          <a:ln w="38100">
            <a:solidFill>
              <a:srgbClr val="CC99FF"/>
            </a:solidFill>
            <a:miter lim="800000"/>
            <a:headEnd/>
            <a:tailEnd/>
          </a:ln>
        </p:spPr>
      </p:pic>
      <p:sp>
        <p:nvSpPr>
          <p:cNvPr id="32772" name="Rectangle 4"/>
          <p:cNvSpPr>
            <a:spLocks noChangeArrowheads="1"/>
          </p:cNvSpPr>
          <p:nvPr/>
        </p:nvSpPr>
        <p:spPr bwMode="auto">
          <a:xfrm>
            <a:off x="0" y="1"/>
            <a:ext cx="6781800" cy="830997"/>
          </a:xfrm>
          <a:prstGeom prst="rect">
            <a:avLst/>
          </a:prstGeom>
          <a:solidFill>
            <a:srgbClr val="CCFFCC"/>
          </a:solidFill>
          <a:ln w="38100">
            <a:solidFill>
              <a:srgbClr val="008000"/>
            </a:solidFill>
            <a:miter lim="800000"/>
            <a:headEnd/>
            <a:tailEnd/>
          </a:ln>
          <a:effectLst/>
        </p:spPr>
        <p:txBody>
          <a:bodyPr wrap="square" anchor="ctr">
            <a:spAutoFit/>
          </a:bodyPr>
          <a:lstStyle/>
          <a:p>
            <a:pPr algn="just"/>
            <a:r>
              <a:rPr lang="it-IT" sz="2800" b="1" dirty="0"/>
              <a:t>30 a.C</a:t>
            </a:r>
            <a:r>
              <a:rPr lang="it-IT" sz="2000" dirty="0"/>
              <a:t>.: </a:t>
            </a:r>
            <a:r>
              <a:rPr lang="it-IT" sz="2000" b="1" dirty="0"/>
              <a:t>Il Senato concede ad Ottaviano anche il </a:t>
            </a:r>
            <a:r>
              <a:rPr lang="it-IT" sz="2000" b="1" i="1" dirty="0" err="1"/>
              <a:t>ius</a:t>
            </a:r>
            <a:r>
              <a:rPr lang="it-IT" sz="2000" b="1" i="1" dirty="0"/>
              <a:t> </a:t>
            </a:r>
            <a:r>
              <a:rPr lang="it-IT" sz="2000" b="1" i="1" dirty="0" err="1"/>
              <a:t>auxilii</a:t>
            </a:r>
            <a:r>
              <a:rPr lang="it-IT" sz="2000" b="1" dirty="0"/>
              <a:t> (ossia il diritto di portare aiuto alla plebe</a:t>
            </a:r>
            <a:r>
              <a:rPr lang="it-IT" sz="1600" b="1" dirty="0"/>
              <a:t>)</a:t>
            </a:r>
            <a:r>
              <a:rPr lang="it-IT" sz="1600" dirty="0"/>
              <a:t> </a:t>
            </a:r>
            <a:r>
              <a:rPr lang="it-IT" sz="1600" b="1" dirty="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ugusto busto"/>
          <p:cNvPicPr>
            <a:picLocks noChangeAspect="1" noChangeArrowheads="1"/>
          </p:cNvPicPr>
          <p:nvPr/>
        </p:nvPicPr>
        <p:blipFill>
          <a:blip r:embed="rId3" cstate="print"/>
          <a:srcRect/>
          <a:stretch>
            <a:fillRect/>
          </a:stretch>
        </p:blipFill>
        <p:spPr bwMode="auto">
          <a:xfrm>
            <a:off x="6941829" y="0"/>
            <a:ext cx="2202171" cy="4260169"/>
          </a:xfrm>
          <a:prstGeom prst="rect">
            <a:avLst/>
          </a:prstGeom>
          <a:noFill/>
          <a:ln w="38100">
            <a:solidFill>
              <a:srgbClr val="CC99FF"/>
            </a:solidFill>
            <a:miter lim="800000"/>
            <a:headEnd/>
            <a:tailEnd/>
          </a:ln>
        </p:spPr>
      </p:pic>
      <p:sp>
        <p:nvSpPr>
          <p:cNvPr id="34819" name="Rectangle 3"/>
          <p:cNvSpPr>
            <a:spLocks noChangeArrowheads="1"/>
          </p:cNvSpPr>
          <p:nvPr/>
        </p:nvSpPr>
        <p:spPr bwMode="auto">
          <a:xfrm>
            <a:off x="0" y="994219"/>
            <a:ext cx="6705601" cy="5816977"/>
          </a:xfrm>
          <a:prstGeom prst="rect">
            <a:avLst/>
          </a:prstGeom>
          <a:solidFill>
            <a:srgbClr val="FFFF00"/>
          </a:solidFill>
          <a:ln w="38100">
            <a:solidFill>
              <a:srgbClr val="808000"/>
            </a:solidFill>
            <a:miter lim="800000"/>
            <a:headEnd/>
            <a:tailEnd/>
          </a:ln>
          <a:effectLst/>
        </p:spPr>
        <p:txBody>
          <a:bodyPr wrap="square" anchor="ctr">
            <a:spAutoFit/>
          </a:bodyPr>
          <a:lstStyle/>
          <a:p>
            <a:pPr algn="just"/>
            <a:r>
              <a:rPr lang="it-IT" sz="3600" b="1" dirty="0"/>
              <a:t>27 a.C</a:t>
            </a:r>
            <a:r>
              <a:rPr lang="it-IT" sz="3200" b="1" dirty="0"/>
              <a:t>.</a:t>
            </a:r>
            <a:r>
              <a:rPr lang="it-IT" sz="2800" b="1" dirty="0"/>
              <a:t>: il 3 gennaio del 27</a:t>
            </a:r>
            <a:r>
              <a:rPr lang="it-IT" sz="2800" dirty="0"/>
              <a:t> r</a:t>
            </a:r>
            <a:r>
              <a:rPr lang="it-IT" sz="2800" b="1" dirty="0"/>
              <a:t>estituisce al Senato </a:t>
            </a:r>
            <a:r>
              <a:rPr lang="it-IT" sz="2800" b="1" i="1" dirty="0" err="1"/>
              <a:t>ta</a:t>
            </a:r>
            <a:r>
              <a:rPr lang="it-IT" sz="2800" b="1" i="1" dirty="0"/>
              <a:t> </a:t>
            </a:r>
            <a:r>
              <a:rPr lang="it-IT" sz="2800" b="1" i="1" dirty="0" err="1"/>
              <a:t>opla</a:t>
            </a:r>
            <a:r>
              <a:rPr lang="it-IT" sz="2800" b="1" dirty="0"/>
              <a:t>, </a:t>
            </a:r>
            <a:r>
              <a:rPr lang="it-IT" sz="2800" b="1" i="1" dirty="0" err="1"/>
              <a:t>tous</a:t>
            </a:r>
            <a:r>
              <a:rPr lang="it-IT" sz="2800" b="1" i="1" dirty="0"/>
              <a:t> </a:t>
            </a:r>
            <a:r>
              <a:rPr lang="it-IT" sz="2800" b="1" i="1" dirty="0" err="1"/>
              <a:t>nomous</a:t>
            </a:r>
            <a:r>
              <a:rPr lang="it-IT" sz="2800" b="1" dirty="0"/>
              <a:t>, </a:t>
            </a:r>
            <a:r>
              <a:rPr lang="it-IT" sz="2800" b="1" i="1" dirty="0" err="1"/>
              <a:t>ta</a:t>
            </a:r>
            <a:r>
              <a:rPr lang="it-IT" sz="2800" b="1" i="1" dirty="0"/>
              <a:t> </a:t>
            </a:r>
            <a:r>
              <a:rPr lang="it-IT" sz="2800" b="1" i="1" dirty="0" err="1"/>
              <a:t>ethne</a:t>
            </a:r>
            <a:r>
              <a:rPr lang="it-IT" sz="2800" b="1" dirty="0"/>
              <a:t> (ovvero, </a:t>
            </a:r>
            <a:r>
              <a:rPr lang="it-IT" sz="2800" b="1" i="1" dirty="0"/>
              <a:t>le armi</a:t>
            </a:r>
            <a:r>
              <a:rPr lang="it-IT" sz="2800" b="1" dirty="0"/>
              <a:t>, </a:t>
            </a:r>
            <a:r>
              <a:rPr lang="it-IT" sz="2800" b="1" i="1" dirty="0"/>
              <a:t>le leggi</a:t>
            </a:r>
            <a:r>
              <a:rPr lang="it-IT" sz="2800" b="1" dirty="0"/>
              <a:t>, </a:t>
            </a:r>
            <a:r>
              <a:rPr lang="it-IT" sz="2800" b="1" i="1" dirty="0"/>
              <a:t>le province</a:t>
            </a:r>
            <a:r>
              <a:rPr lang="it-IT" sz="2800" b="1" dirty="0"/>
              <a:t>), dichiarando di voler deporre l’</a:t>
            </a:r>
            <a:r>
              <a:rPr lang="it-IT" sz="2800" b="1" i="1" dirty="0" err="1"/>
              <a:t>imperium</a:t>
            </a:r>
            <a:r>
              <a:rPr lang="it-IT" sz="2800" b="1" dirty="0"/>
              <a:t>.  Dietro le insistenze del Senato, accetta di mantenere l’</a:t>
            </a:r>
            <a:r>
              <a:rPr lang="it-IT" sz="2800" b="1" i="1" dirty="0" err="1"/>
              <a:t>imperium</a:t>
            </a:r>
            <a:r>
              <a:rPr lang="it-IT" sz="2800" b="1" dirty="0"/>
              <a:t>, ma divide le province in due gruppi: le province </a:t>
            </a:r>
            <a:r>
              <a:rPr lang="it-IT" sz="2800" b="1" i="1" dirty="0" err="1"/>
              <a:t>pacatae</a:t>
            </a:r>
            <a:r>
              <a:rPr lang="it-IT" sz="2800" b="1" i="1" dirty="0"/>
              <a:t> </a:t>
            </a:r>
            <a:r>
              <a:rPr lang="it-IT" sz="2800" b="1" dirty="0"/>
              <a:t>(pacificate) sono restituite all’amministrazione del Senato, quelle non </a:t>
            </a:r>
            <a:r>
              <a:rPr lang="it-IT" sz="2800" b="1" i="1" dirty="0" err="1"/>
              <a:t>pacatae</a:t>
            </a:r>
            <a:r>
              <a:rPr lang="it-IT" sz="2800" b="1" dirty="0"/>
              <a:t> – ove era necessaria la presenza di truppe – le mantiene sotto il suo controllo. L’</a:t>
            </a:r>
            <a:r>
              <a:rPr lang="it-IT" sz="2800" b="1" i="1" dirty="0" err="1"/>
              <a:t>imperium</a:t>
            </a:r>
            <a:r>
              <a:rPr lang="it-IT" sz="2800" b="1" dirty="0"/>
              <a:t> che ottiene ha una durata decennale (ma sarà poi rinnovato).      </a:t>
            </a:r>
            <a:endParaRPr lang="it-IT" sz="2000" b="1" dirty="0"/>
          </a:p>
        </p:txBody>
      </p:sp>
      <p:sp>
        <p:nvSpPr>
          <p:cNvPr id="34820" name="Rectangle 4"/>
          <p:cNvSpPr>
            <a:spLocks noChangeArrowheads="1"/>
          </p:cNvSpPr>
          <p:nvPr/>
        </p:nvSpPr>
        <p:spPr bwMode="auto">
          <a:xfrm>
            <a:off x="0" y="0"/>
            <a:ext cx="6611938" cy="954107"/>
          </a:xfrm>
          <a:prstGeom prst="rect">
            <a:avLst/>
          </a:prstGeom>
          <a:solidFill>
            <a:srgbClr val="CCFFCC"/>
          </a:solidFill>
          <a:ln w="38100">
            <a:solidFill>
              <a:srgbClr val="008000"/>
            </a:solidFill>
            <a:miter lim="800000"/>
            <a:headEnd/>
            <a:tailEnd/>
          </a:ln>
          <a:effectLst/>
        </p:spPr>
        <p:txBody>
          <a:bodyPr anchor="ctr">
            <a:spAutoFit/>
          </a:bodyPr>
          <a:lstStyle/>
          <a:p>
            <a:pPr algn="just"/>
            <a:r>
              <a:rPr lang="it-IT" sz="3200" b="1" dirty="0"/>
              <a:t>31/27 a.C</a:t>
            </a:r>
            <a:r>
              <a:rPr lang="it-IT" sz="2400" dirty="0"/>
              <a:t>.: </a:t>
            </a:r>
            <a:r>
              <a:rPr lang="it-IT" sz="2400" b="1" dirty="0"/>
              <a:t>riveste il consolato ininterrottamente (III/</a:t>
            </a:r>
            <a:r>
              <a:rPr lang="it-IT" sz="2400" b="1" dirty="0" err="1"/>
              <a:t>VII</a:t>
            </a:r>
            <a:r>
              <a:rPr lang="it-IT" sz="2400" b="1"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Augusto busto"/>
          <p:cNvPicPr>
            <a:picLocks noChangeAspect="1" noChangeArrowheads="1"/>
          </p:cNvPicPr>
          <p:nvPr/>
        </p:nvPicPr>
        <p:blipFill>
          <a:blip r:embed="rId3" cstate="print"/>
          <a:srcRect/>
          <a:stretch>
            <a:fillRect/>
          </a:stretch>
        </p:blipFill>
        <p:spPr bwMode="auto">
          <a:xfrm>
            <a:off x="6613524" y="-1"/>
            <a:ext cx="2530476" cy="3045661"/>
          </a:xfrm>
          <a:prstGeom prst="rect">
            <a:avLst/>
          </a:prstGeom>
          <a:noFill/>
          <a:ln w="38100">
            <a:solidFill>
              <a:srgbClr val="808000"/>
            </a:solidFill>
            <a:miter lim="800000"/>
            <a:headEnd/>
            <a:tailEnd/>
          </a:ln>
        </p:spPr>
      </p:pic>
      <p:sp>
        <p:nvSpPr>
          <p:cNvPr id="37891" name="Rectangle 3"/>
          <p:cNvSpPr>
            <a:spLocks noChangeArrowheads="1"/>
          </p:cNvSpPr>
          <p:nvPr/>
        </p:nvSpPr>
        <p:spPr bwMode="auto">
          <a:xfrm>
            <a:off x="0" y="3072348"/>
            <a:ext cx="9144000" cy="3785652"/>
          </a:xfrm>
          <a:prstGeom prst="rect">
            <a:avLst/>
          </a:prstGeom>
          <a:solidFill>
            <a:srgbClr val="CC99FF"/>
          </a:solidFill>
          <a:ln w="38100">
            <a:solidFill>
              <a:srgbClr val="808000"/>
            </a:solidFill>
            <a:miter lim="800000"/>
            <a:headEnd/>
            <a:tailEnd/>
          </a:ln>
          <a:effectLst/>
        </p:spPr>
        <p:txBody>
          <a:bodyPr wrap="square" anchor="ctr">
            <a:spAutoFit/>
          </a:bodyPr>
          <a:lstStyle/>
          <a:p>
            <a:pPr algn="just"/>
            <a:r>
              <a:rPr lang="it-IT" sz="2400" b="1" dirty="0" err="1"/>
              <a:t>Dione</a:t>
            </a:r>
            <a:r>
              <a:rPr lang="it-IT" sz="2400" b="1" dirty="0"/>
              <a:t> </a:t>
            </a:r>
            <a:r>
              <a:rPr lang="it-IT" sz="2400" b="1" dirty="0" err="1"/>
              <a:t>Cassio</a:t>
            </a:r>
            <a:r>
              <a:rPr lang="it-IT" sz="2400" b="1" dirty="0"/>
              <a:t> 53, 16, 7-8: “Allorché vollero rivolgersi a lui con  un titolo distintivo, mentre alcuni ne proponevano uno e gli altri ne sceglievano uno diverso, Cesare, invece, desiderava ardentemente ricevere l’appellativo di </a:t>
            </a:r>
            <a:r>
              <a:rPr lang="it-IT" sz="2400" b="1" u="sng" dirty="0"/>
              <a:t>Romolo, ma quando si rese conto che questo era un motivo per attirarsi il sospetto di aspirare al regno, desistette da tale proposito  ed assunse il titolo di Augusto </a:t>
            </a:r>
            <a:r>
              <a:rPr lang="it-IT" sz="2400" b="1" dirty="0"/>
              <a:t>come significativo di una  </a:t>
            </a:r>
            <a:r>
              <a:rPr lang="it-IT" sz="2400" b="1" u="sng" dirty="0"/>
              <a:t>condizione superiore a quella umana</a:t>
            </a:r>
            <a:r>
              <a:rPr lang="it-IT" sz="2400" b="1" dirty="0"/>
              <a:t>: infatti, tutti gli oggetti di maggior valore  e più sacri sono definiti “augusti”. Perciò gli rivolsero l’appellativo che in greco viene tradotto </a:t>
            </a:r>
            <a:r>
              <a:rPr lang="it-IT" sz="2400" b="1" u="sng" dirty="0"/>
              <a:t>con </a:t>
            </a:r>
            <a:r>
              <a:rPr lang="it-IT" sz="2400" b="1" i="1" u="sng" dirty="0" err="1"/>
              <a:t>Sebastós</a:t>
            </a:r>
            <a:r>
              <a:rPr lang="it-IT" sz="2400" b="1" u="sng" dirty="0"/>
              <a:t>, dal verbo </a:t>
            </a:r>
            <a:r>
              <a:rPr lang="it-IT" sz="2400" b="1" i="1" u="sng" dirty="0" err="1"/>
              <a:t>sebázestai</a:t>
            </a:r>
            <a:r>
              <a:rPr lang="it-IT" sz="2400" b="1" u="sng" dirty="0"/>
              <a:t>, proprio per indicare una persona veneranda</a:t>
            </a:r>
            <a:r>
              <a:rPr lang="it-IT" sz="2400" b="1" dirty="0"/>
              <a:t>”. </a:t>
            </a:r>
          </a:p>
        </p:txBody>
      </p:sp>
      <p:sp>
        <p:nvSpPr>
          <p:cNvPr id="37892" name="Rectangle 4"/>
          <p:cNvSpPr>
            <a:spLocks noChangeArrowheads="1"/>
          </p:cNvSpPr>
          <p:nvPr/>
        </p:nvSpPr>
        <p:spPr bwMode="auto">
          <a:xfrm>
            <a:off x="1" y="0"/>
            <a:ext cx="6610350" cy="2062103"/>
          </a:xfrm>
          <a:prstGeom prst="rect">
            <a:avLst/>
          </a:prstGeom>
          <a:solidFill>
            <a:srgbClr val="FFCC00"/>
          </a:solidFill>
          <a:ln w="38100">
            <a:solidFill>
              <a:srgbClr val="808000"/>
            </a:solidFill>
            <a:miter lim="800000"/>
            <a:headEnd/>
            <a:tailEnd/>
          </a:ln>
          <a:effectLst/>
        </p:spPr>
        <p:txBody>
          <a:bodyPr wrap="square" anchor="ctr">
            <a:spAutoFit/>
          </a:bodyPr>
          <a:lstStyle/>
          <a:p>
            <a:pPr algn="just"/>
            <a:r>
              <a:rPr lang="it-IT" sz="3200" b="1" dirty="0"/>
              <a:t>27 a.C</a:t>
            </a:r>
            <a:r>
              <a:rPr lang="it-IT" sz="2800" b="1" dirty="0"/>
              <a:t>.</a:t>
            </a:r>
            <a:r>
              <a:rPr lang="it-IT" sz="2400" b="1" dirty="0"/>
              <a:t>: Qualche giorno più tardi, il Senato gli attribuisce il titolo di </a:t>
            </a:r>
            <a:r>
              <a:rPr lang="it-IT" sz="2400" b="1" i="1" dirty="0" err="1"/>
              <a:t>Augustus</a:t>
            </a:r>
            <a:r>
              <a:rPr lang="it-IT" sz="2400" b="1" dirty="0"/>
              <a:t>, termine che indicherebbe la posizione di forza, tutela e garanzia rivestita da Ottaviano nello stato di fronte agli organi costituzionali</a:t>
            </a:r>
            <a:r>
              <a:rPr lang="it-IT" sz="2400"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ugusto busto"/>
          <p:cNvPicPr>
            <a:picLocks noChangeAspect="1" noChangeArrowheads="1"/>
          </p:cNvPicPr>
          <p:nvPr/>
        </p:nvPicPr>
        <p:blipFill>
          <a:blip r:embed="rId3" cstate="print"/>
          <a:srcRect/>
          <a:stretch>
            <a:fillRect/>
          </a:stretch>
        </p:blipFill>
        <p:spPr bwMode="auto">
          <a:xfrm>
            <a:off x="0" y="-1"/>
            <a:ext cx="9144000" cy="6839583"/>
          </a:xfrm>
          <a:prstGeom prst="rect">
            <a:avLst/>
          </a:prstGeom>
          <a:noFill/>
          <a:ln w="38100">
            <a:solidFill>
              <a:srgbClr val="CC99FF"/>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ugusto busto"/>
          <p:cNvPicPr>
            <a:picLocks noChangeAspect="1" noChangeArrowheads="1"/>
          </p:cNvPicPr>
          <p:nvPr/>
        </p:nvPicPr>
        <p:blipFill>
          <a:blip r:embed="rId3" cstate="print"/>
          <a:srcRect/>
          <a:stretch>
            <a:fillRect/>
          </a:stretch>
        </p:blipFill>
        <p:spPr bwMode="auto">
          <a:xfrm>
            <a:off x="6667500" y="-64104"/>
            <a:ext cx="2476500" cy="3177192"/>
          </a:xfrm>
          <a:prstGeom prst="rect">
            <a:avLst/>
          </a:prstGeom>
          <a:noFill/>
          <a:ln w="38100">
            <a:solidFill>
              <a:srgbClr val="CC99FF"/>
            </a:solidFill>
            <a:miter lim="800000"/>
            <a:headEnd/>
            <a:tailEnd/>
          </a:ln>
        </p:spPr>
      </p:pic>
      <p:sp>
        <p:nvSpPr>
          <p:cNvPr id="38915" name="Rectangle 3"/>
          <p:cNvSpPr>
            <a:spLocks noChangeArrowheads="1"/>
          </p:cNvSpPr>
          <p:nvPr/>
        </p:nvSpPr>
        <p:spPr bwMode="auto">
          <a:xfrm>
            <a:off x="0" y="2809875"/>
            <a:ext cx="9144000" cy="4278094"/>
          </a:xfrm>
          <a:prstGeom prst="rect">
            <a:avLst/>
          </a:prstGeom>
          <a:solidFill>
            <a:srgbClr val="CCFFCC"/>
          </a:solidFill>
          <a:ln w="38100">
            <a:solidFill>
              <a:srgbClr val="008000"/>
            </a:solidFill>
            <a:miter lim="800000"/>
            <a:headEnd/>
            <a:tailEnd/>
          </a:ln>
          <a:effectLst/>
        </p:spPr>
        <p:txBody>
          <a:bodyPr wrap="square" anchor="ctr">
            <a:spAutoFit/>
          </a:bodyPr>
          <a:lstStyle/>
          <a:p>
            <a:pPr algn="just"/>
            <a:r>
              <a:rPr lang="it-IT" sz="3200" b="1" dirty="0"/>
              <a:t>23 a.C.</a:t>
            </a:r>
            <a:r>
              <a:rPr lang="it-IT" sz="2400" b="1" dirty="0"/>
              <a:t>:  rinuncia la consolato. Ottiene in cambio:</a:t>
            </a:r>
          </a:p>
          <a:p>
            <a:pPr algn="just"/>
            <a:r>
              <a:rPr lang="it-IT" sz="2400" b="1" dirty="0"/>
              <a:t>a) potestà tribunizia a vita; b) diritto di trattare con il Senato; c) </a:t>
            </a:r>
            <a:r>
              <a:rPr lang="it-IT" sz="2400" b="1" i="1" dirty="0" err="1"/>
              <a:t>imperium</a:t>
            </a:r>
            <a:r>
              <a:rPr lang="it-IT" sz="2400" b="1" dirty="0"/>
              <a:t> proconsolare perpetuo, senza essere tenuto a deporlo valicando il </a:t>
            </a:r>
            <a:r>
              <a:rPr lang="it-IT" sz="2400" b="1" i="1" dirty="0" err="1"/>
              <a:t>pomerium</a:t>
            </a:r>
            <a:r>
              <a:rPr lang="it-IT" sz="2400" b="1" dirty="0"/>
              <a:t>.</a:t>
            </a:r>
          </a:p>
          <a:p>
            <a:pPr algn="just"/>
            <a:r>
              <a:rPr lang="it-IT" sz="2400" b="1" dirty="0"/>
              <a:t>Ciò significa che Augusto assume su di sé sia  i poteri dei consoli e dei governatori di provincia che i poteri del tribuno della plebe. Questi poteri sono perpetui e non legati all’esercizio delle singole magistrature. Di conseguenza, i suoi poteri sono superiori a quelli degli altri magistrati per ampiezza, durata e intensità. Questa superiorità viene espressa da Augusto ricorrendo al concetto di </a:t>
            </a:r>
            <a:r>
              <a:rPr lang="it-IT" sz="2400" b="1" i="1" dirty="0" err="1"/>
              <a:t>auctoritas</a:t>
            </a:r>
            <a:r>
              <a:rPr lang="it-IT" sz="2400" b="1" dirty="0"/>
              <a:t>.</a:t>
            </a:r>
            <a:r>
              <a:rPr lang="it-IT" sz="2400" dirty="0"/>
              <a:t> </a:t>
            </a:r>
            <a:endParaRPr lang="it-IT" sz="2400" b="1" dirty="0"/>
          </a:p>
        </p:txBody>
      </p:sp>
      <p:sp>
        <p:nvSpPr>
          <p:cNvPr id="38916" name="Rectangle 4"/>
          <p:cNvSpPr>
            <a:spLocks noChangeArrowheads="1"/>
          </p:cNvSpPr>
          <p:nvPr/>
        </p:nvSpPr>
        <p:spPr bwMode="auto">
          <a:xfrm>
            <a:off x="0" y="0"/>
            <a:ext cx="6611937" cy="954107"/>
          </a:xfrm>
          <a:prstGeom prst="rect">
            <a:avLst/>
          </a:prstGeom>
          <a:solidFill>
            <a:srgbClr val="CCFFCC"/>
          </a:solidFill>
          <a:ln w="38100">
            <a:solidFill>
              <a:srgbClr val="008000"/>
            </a:solidFill>
            <a:miter lim="800000"/>
            <a:headEnd/>
            <a:tailEnd/>
          </a:ln>
          <a:effectLst/>
        </p:spPr>
        <p:txBody>
          <a:bodyPr anchor="ctr">
            <a:spAutoFit/>
          </a:bodyPr>
          <a:lstStyle/>
          <a:p>
            <a:pPr algn="just"/>
            <a:r>
              <a:rPr lang="it-IT" sz="3200" b="1" dirty="0"/>
              <a:t>26/24 a.C</a:t>
            </a:r>
            <a:r>
              <a:rPr lang="it-IT" sz="2800" b="1" dirty="0"/>
              <a:t>.</a:t>
            </a:r>
            <a:r>
              <a:rPr lang="it-IT" sz="2400" b="1" dirty="0"/>
              <a:t>: continua a rivestire ininterrottamente il consolato (</a:t>
            </a:r>
            <a:r>
              <a:rPr lang="it-IT" sz="2400" b="1" dirty="0" err="1"/>
              <a:t>VIII</a:t>
            </a:r>
            <a:r>
              <a:rPr lang="it-IT" sz="2400" b="1" dirty="0"/>
              <a:t>/X)</a:t>
            </a:r>
            <a:r>
              <a:rPr lang="it-IT" sz="2400" dirty="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ugusto busto"/>
          <p:cNvPicPr>
            <a:picLocks noChangeAspect="1" noChangeArrowheads="1"/>
          </p:cNvPicPr>
          <p:nvPr/>
        </p:nvPicPr>
        <p:blipFill>
          <a:blip r:embed="rId3" cstate="print"/>
          <a:srcRect/>
          <a:stretch>
            <a:fillRect/>
          </a:stretch>
        </p:blipFill>
        <p:spPr bwMode="auto">
          <a:xfrm>
            <a:off x="7219950" y="0"/>
            <a:ext cx="1924050" cy="3542554"/>
          </a:xfrm>
          <a:prstGeom prst="rect">
            <a:avLst/>
          </a:prstGeom>
          <a:noFill/>
          <a:ln w="38100">
            <a:solidFill>
              <a:srgbClr val="CC99FF"/>
            </a:solidFill>
            <a:miter lim="800000"/>
            <a:headEnd/>
            <a:tailEnd/>
          </a:ln>
        </p:spPr>
      </p:pic>
      <p:sp>
        <p:nvSpPr>
          <p:cNvPr id="39939" name="Rectangle 3"/>
          <p:cNvSpPr>
            <a:spLocks noChangeArrowheads="1"/>
          </p:cNvSpPr>
          <p:nvPr/>
        </p:nvSpPr>
        <p:spPr bwMode="auto">
          <a:xfrm>
            <a:off x="0" y="3441680"/>
            <a:ext cx="9144000" cy="3416320"/>
          </a:xfrm>
          <a:prstGeom prst="rect">
            <a:avLst/>
          </a:prstGeom>
          <a:solidFill>
            <a:srgbClr val="CCFFCC"/>
          </a:solidFill>
          <a:ln w="38100">
            <a:solidFill>
              <a:srgbClr val="008000"/>
            </a:solidFill>
            <a:miter lim="800000"/>
            <a:headEnd/>
            <a:tailEnd/>
          </a:ln>
          <a:effectLst/>
        </p:spPr>
        <p:txBody>
          <a:bodyPr wrap="square" anchor="ctr">
            <a:spAutoFit/>
          </a:bodyPr>
          <a:lstStyle/>
          <a:p>
            <a:pPr algn="just"/>
            <a:r>
              <a:rPr lang="it-IT" sz="2400" b="1" dirty="0" err="1"/>
              <a:t>Dione</a:t>
            </a:r>
            <a:r>
              <a:rPr lang="it-IT" sz="2400" b="1" dirty="0"/>
              <a:t> </a:t>
            </a:r>
            <a:r>
              <a:rPr lang="it-IT" sz="2400" b="1" dirty="0" err="1"/>
              <a:t>Cassio</a:t>
            </a:r>
            <a:r>
              <a:rPr lang="it-IT" sz="2400" b="1" dirty="0"/>
              <a:t> 53, 32, 5-6:  “Per queste ragioni il senato decretò ad Augusto il tribunato a vita e gli concesse l’autorità di  portare davanti a qualsiasi seduta senatoriale qualunque questione  egli desiderasse, anche quando non fosse in carica come console. Inoltre, gli permise di assumere l’</a:t>
            </a:r>
            <a:r>
              <a:rPr lang="it-IT" sz="2400" b="1" i="1" dirty="0" err="1"/>
              <a:t>imperium</a:t>
            </a:r>
            <a:r>
              <a:rPr lang="it-IT" sz="2400" b="1" dirty="0"/>
              <a:t> </a:t>
            </a:r>
            <a:r>
              <a:rPr lang="it-IT" sz="2400" b="1" i="1" dirty="0" err="1"/>
              <a:t>proconsulare</a:t>
            </a:r>
            <a:r>
              <a:rPr lang="it-IT" sz="2400" b="1" dirty="0"/>
              <a:t> a vita, di modo che non dovesse deporlo ogni volta nel pomerio per poi riassumerlo nuovamente, ed, infine, </a:t>
            </a:r>
            <a:r>
              <a:rPr lang="it-IT" sz="2400" b="1" u="sng" dirty="0"/>
              <a:t>gli attribuì anche  un potere sulle province superiore a quello  dei magistrati ordinari di stanza in quelle regioni</a:t>
            </a:r>
            <a:r>
              <a:rPr lang="it-IT" sz="2400" b="1" dirty="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1"/>
            <a:ext cx="9144000" cy="7602081"/>
          </a:xfrm>
          <a:prstGeom prst="rect">
            <a:avLst/>
          </a:prstGeom>
          <a:solidFill>
            <a:srgbClr val="CCFFFF"/>
          </a:solidFill>
          <a:ln w="38100">
            <a:solidFill>
              <a:srgbClr val="008080"/>
            </a:solidFill>
            <a:miter lim="800000"/>
            <a:headEnd/>
            <a:tailEnd/>
          </a:ln>
          <a:effectLst/>
        </p:spPr>
        <p:txBody>
          <a:bodyPr wrap="square" anchor="ctr">
            <a:spAutoFit/>
          </a:bodyPr>
          <a:lstStyle/>
          <a:p>
            <a:pPr algn="just"/>
            <a:r>
              <a:rPr lang="it-IT" sz="2400" b="1" dirty="0" err="1"/>
              <a:t>Res</a:t>
            </a:r>
            <a:r>
              <a:rPr lang="it-IT" sz="2400" b="1" dirty="0"/>
              <a:t> </a:t>
            </a:r>
            <a:r>
              <a:rPr lang="it-IT" sz="2400" b="1" dirty="0" err="1"/>
              <a:t>Gestae</a:t>
            </a:r>
            <a:r>
              <a:rPr lang="it-IT" sz="2400" b="1" dirty="0"/>
              <a:t>, 34</a:t>
            </a:r>
            <a:r>
              <a:rPr lang="it-IT" sz="2400" dirty="0"/>
              <a:t>: </a:t>
            </a:r>
            <a:r>
              <a:rPr lang="it-IT" sz="2400" b="1" i="1" dirty="0"/>
              <a:t>In </a:t>
            </a:r>
            <a:r>
              <a:rPr lang="it-IT" sz="2400" b="1" i="1" dirty="0" err="1"/>
              <a:t>consulatu</a:t>
            </a:r>
            <a:r>
              <a:rPr lang="it-IT" sz="2400" b="1" i="1" dirty="0"/>
              <a:t> </a:t>
            </a:r>
            <a:r>
              <a:rPr lang="it-IT" sz="2400" b="1" i="1" dirty="0" err="1"/>
              <a:t>sexto</a:t>
            </a:r>
            <a:r>
              <a:rPr lang="it-IT" sz="2400" b="1" i="1" dirty="0"/>
              <a:t> </a:t>
            </a:r>
            <a:r>
              <a:rPr lang="it-IT" sz="2400" b="1" i="1" dirty="0" err="1"/>
              <a:t>et</a:t>
            </a:r>
            <a:r>
              <a:rPr lang="it-IT" sz="2400" b="1" i="1" dirty="0"/>
              <a:t> </a:t>
            </a:r>
            <a:r>
              <a:rPr lang="it-IT" sz="2400" b="1" i="1" dirty="0" err="1"/>
              <a:t>septimo</a:t>
            </a:r>
            <a:r>
              <a:rPr lang="it-IT" sz="2400" b="1" i="1" dirty="0"/>
              <a:t>, </a:t>
            </a:r>
            <a:r>
              <a:rPr lang="it-IT" sz="2400" b="1" i="1" dirty="0" err="1"/>
              <a:t>postquam</a:t>
            </a:r>
            <a:r>
              <a:rPr lang="it-IT" sz="2400" b="1" i="1" dirty="0"/>
              <a:t> bella </a:t>
            </a:r>
            <a:r>
              <a:rPr lang="it-IT" sz="2400" b="1" i="1" dirty="0" err="1"/>
              <a:t>civilia</a:t>
            </a:r>
            <a:r>
              <a:rPr lang="it-IT" sz="2400" b="1" i="1" dirty="0"/>
              <a:t> </a:t>
            </a:r>
            <a:r>
              <a:rPr lang="it-IT" sz="2400" b="1" i="1" dirty="0" err="1"/>
              <a:t>exstinseram</a:t>
            </a:r>
            <a:r>
              <a:rPr lang="it-IT" sz="2400" b="1" i="1" dirty="0"/>
              <a:t>, </a:t>
            </a:r>
            <a:r>
              <a:rPr lang="it-IT" sz="2400" b="1" i="1" dirty="0">
                <a:solidFill>
                  <a:srgbClr val="FF0000"/>
                </a:solidFill>
              </a:rPr>
              <a:t>per </a:t>
            </a:r>
            <a:r>
              <a:rPr lang="it-IT" sz="2400" b="1" i="1" dirty="0" err="1">
                <a:solidFill>
                  <a:srgbClr val="FF0000"/>
                </a:solidFill>
              </a:rPr>
              <a:t>consensum</a:t>
            </a:r>
            <a:r>
              <a:rPr lang="it-IT" sz="2400" b="1" i="1" dirty="0">
                <a:solidFill>
                  <a:srgbClr val="FF0000"/>
                </a:solidFill>
              </a:rPr>
              <a:t> </a:t>
            </a:r>
            <a:r>
              <a:rPr lang="it-IT" sz="2400" b="1" i="1" dirty="0" err="1">
                <a:solidFill>
                  <a:srgbClr val="FF0000"/>
                </a:solidFill>
              </a:rPr>
              <a:t>universorum</a:t>
            </a:r>
            <a:r>
              <a:rPr lang="it-IT" sz="2400" b="1" i="1" dirty="0">
                <a:solidFill>
                  <a:srgbClr val="FF0000"/>
                </a:solidFill>
              </a:rPr>
              <a:t> </a:t>
            </a:r>
            <a:r>
              <a:rPr lang="it-IT" sz="2400" b="1" i="1" dirty="0" err="1">
                <a:solidFill>
                  <a:srgbClr val="FF0000"/>
                </a:solidFill>
              </a:rPr>
              <a:t>potens</a:t>
            </a:r>
            <a:r>
              <a:rPr lang="it-IT" sz="2400" b="1" i="1" dirty="0">
                <a:solidFill>
                  <a:srgbClr val="FF0000"/>
                </a:solidFill>
              </a:rPr>
              <a:t> rerum omnium</a:t>
            </a:r>
            <a:r>
              <a:rPr lang="it-IT" sz="2400" b="1" i="1" dirty="0"/>
              <a:t>, rem </a:t>
            </a:r>
            <a:r>
              <a:rPr lang="it-IT" sz="2400" b="1" i="1" dirty="0" err="1"/>
              <a:t>publicam</a:t>
            </a:r>
            <a:r>
              <a:rPr lang="it-IT" sz="2400" b="1" i="1" dirty="0"/>
              <a:t> ex </a:t>
            </a:r>
            <a:r>
              <a:rPr lang="it-IT" sz="2400" b="1" i="1" dirty="0" err="1"/>
              <a:t>mea</a:t>
            </a:r>
            <a:r>
              <a:rPr lang="it-IT" sz="2400" b="1" i="1" dirty="0"/>
              <a:t> </a:t>
            </a:r>
            <a:r>
              <a:rPr lang="it-IT" sz="2400" b="1" i="1" dirty="0" err="1"/>
              <a:t>potestate</a:t>
            </a:r>
            <a:r>
              <a:rPr lang="it-IT" sz="2400" b="1" i="1" dirty="0"/>
              <a:t> in </a:t>
            </a:r>
            <a:r>
              <a:rPr lang="it-IT" sz="2400" b="1" i="1" dirty="0" err="1"/>
              <a:t>senatus</a:t>
            </a:r>
            <a:r>
              <a:rPr lang="it-IT" sz="2400" b="1" i="1" dirty="0"/>
              <a:t> </a:t>
            </a:r>
            <a:r>
              <a:rPr lang="it-IT" sz="2400" b="1" i="1" dirty="0" err="1"/>
              <a:t>populique</a:t>
            </a:r>
            <a:r>
              <a:rPr lang="it-IT" sz="2400" b="1" i="1" dirty="0"/>
              <a:t> Romani </a:t>
            </a:r>
            <a:r>
              <a:rPr lang="it-IT" sz="2400" b="1" i="1" dirty="0" err="1"/>
              <a:t>arbitrium</a:t>
            </a:r>
            <a:r>
              <a:rPr lang="it-IT" sz="2400" b="1" i="1" dirty="0"/>
              <a:t> </a:t>
            </a:r>
            <a:r>
              <a:rPr lang="it-IT" sz="2400" b="1" i="1" dirty="0" err="1"/>
              <a:t>transtuli</a:t>
            </a:r>
            <a:r>
              <a:rPr lang="it-IT" sz="2400" b="1" i="1" dirty="0"/>
              <a:t>. Quo pro merito </a:t>
            </a:r>
            <a:r>
              <a:rPr lang="it-IT" sz="2400" b="1" i="1" dirty="0" err="1"/>
              <a:t>meo</a:t>
            </a:r>
            <a:r>
              <a:rPr lang="it-IT" sz="2400" b="1" i="1" dirty="0"/>
              <a:t> </a:t>
            </a:r>
            <a:r>
              <a:rPr lang="it-IT" sz="2400" b="1" i="1" dirty="0" err="1"/>
              <a:t>senatus</a:t>
            </a:r>
            <a:r>
              <a:rPr lang="it-IT" sz="2400" b="1" i="1" dirty="0"/>
              <a:t> consulto </a:t>
            </a:r>
            <a:r>
              <a:rPr lang="it-IT" sz="2400" b="1" i="1" dirty="0" err="1"/>
              <a:t>Augustus</a:t>
            </a:r>
            <a:r>
              <a:rPr lang="it-IT" sz="2400" b="1" i="1" dirty="0"/>
              <a:t> </a:t>
            </a:r>
            <a:r>
              <a:rPr lang="it-IT" sz="2400" b="1" i="1" dirty="0" err="1"/>
              <a:t>appellatus</a:t>
            </a:r>
            <a:r>
              <a:rPr lang="it-IT" sz="2400" b="1" i="1" dirty="0"/>
              <a:t> sum </a:t>
            </a:r>
            <a:r>
              <a:rPr lang="it-IT" sz="2400" b="1" i="1" dirty="0" err="1"/>
              <a:t>et</a:t>
            </a:r>
            <a:r>
              <a:rPr lang="it-IT" sz="2400" b="1" i="1" dirty="0"/>
              <a:t> </a:t>
            </a:r>
            <a:r>
              <a:rPr lang="it-IT" sz="2400" b="1" i="1" dirty="0" err="1"/>
              <a:t>laureis</a:t>
            </a:r>
            <a:r>
              <a:rPr lang="it-IT" sz="2400" b="1" i="1" dirty="0"/>
              <a:t> </a:t>
            </a:r>
            <a:r>
              <a:rPr lang="it-IT" sz="2400" b="1" i="1" dirty="0" err="1"/>
              <a:t>postes</a:t>
            </a:r>
            <a:r>
              <a:rPr lang="it-IT" sz="2400" b="1" i="1" dirty="0"/>
              <a:t> </a:t>
            </a:r>
            <a:r>
              <a:rPr lang="it-IT" sz="2400" b="1" i="1" dirty="0" err="1"/>
              <a:t>aedium</a:t>
            </a:r>
            <a:r>
              <a:rPr lang="it-IT" sz="2400" b="1" i="1" dirty="0"/>
              <a:t> </a:t>
            </a:r>
            <a:r>
              <a:rPr lang="it-IT" sz="2400" b="1" i="1" dirty="0" err="1"/>
              <a:t>mearum</a:t>
            </a:r>
            <a:r>
              <a:rPr lang="it-IT" sz="2400" b="1" i="1" dirty="0"/>
              <a:t> vestiti </a:t>
            </a:r>
            <a:r>
              <a:rPr lang="it-IT" sz="2400" b="1" i="1" dirty="0" err="1"/>
              <a:t>publice</a:t>
            </a:r>
            <a:r>
              <a:rPr lang="it-IT" sz="2400" b="1" i="1" dirty="0"/>
              <a:t> </a:t>
            </a:r>
            <a:r>
              <a:rPr lang="it-IT" sz="2400" b="1" i="1" dirty="0" err="1"/>
              <a:t>coronaque</a:t>
            </a:r>
            <a:r>
              <a:rPr lang="it-IT" sz="2400" b="1" i="1" dirty="0"/>
              <a:t> civica super </a:t>
            </a:r>
            <a:r>
              <a:rPr lang="it-IT" sz="2400" b="1" i="1" dirty="0" err="1"/>
              <a:t>ianuam</a:t>
            </a:r>
            <a:r>
              <a:rPr lang="it-IT" sz="2400" b="1" i="1" dirty="0"/>
              <a:t> </a:t>
            </a:r>
            <a:r>
              <a:rPr lang="it-IT" sz="2400" b="1" i="1" dirty="0" err="1"/>
              <a:t>meam</a:t>
            </a:r>
            <a:r>
              <a:rPr lang="it-IT" sz="2400" b="1" i="1" dirty="0"/>
              <a:t> </a:t>
            </a:r>
            <a:r>
              <a:rPr lang="it-IT" sz="2400" b="1" i="1" dirty="0" err="1"/>
              <a:t>fixa</a:t>
            </a:r>
            <a:r>
              <a:rPr lang="it-IT" sz="2400" b="1" i="1" dirty="0"/>
              <a:t> est </a:t>
            </a:r>
            <a:r>
              <a:rPr lang="it-IT" sz="2400" b="1" i="1" dirty="0" err="1"/>
              <a:t>et</a:t>
            </a:r>
            <a:r>
              <a:rPr lang="it-IT" sz="2400" b="1" i="1" dirty="0"/>
              <a:t> </a:t>
            </a:r>
            <a:r>
              <a:rPr lang="it-IT" sz="2400" b="1" i="1" dirty="0" err="1"/>
              <a:t>clupeus</a:t>
            </a:r>
            <a:r>
              <a:rPr lang="it-IT" sz="2400" b="1" i="1" dirty="0"/>
              <a:t> </a:t>
            </a:r>
            <a:r>
              <a:rPr lang="it-IT" sz="2400" b="1" i="1" dirty="0" err="1"/>
              <a:t>aureus</a:t>
            </a:r>
            <a:r>
              <a:rPr lang="it-IT" sz="2400" b="1" i="1" dirty="0"/>
              <a:t> in curia </a:t>
            </a:r>
            <a:r>
              <a:rPr lang="it-IT" sz="2400" b="1" i="1" dirty="0" err="1"/>
              <a:t>Iulia</a:t>
            </a:r>
            <a:r>
              <a:rPr lang="it-IT" sz="2400" b="1" i="1" dirty="0"/>
              <a:t> </a:t>
            </a:r>
            <a:r>
              <a:rPr lang="it-IT" sz="2400" b="1" i="1" dirty="0" err="1"/>
              <a:t>positus</a:t>
            </a:r>
            <a:r>
              <a:rPr lang="it-IT" sz="2400" b="1" i="1" dirty="0"/>
              <a:t>, </a:t>
            </a:r>
            <a:r>
              <a:rPr lang="it-IT" sz="2400" b="1" i="1" dirty="0" err="1"/>
              <a:t>quem</a:t>
            </a:r>
            <a:r>
              <a:rPr lang="it-IT" sz="2400" b="1" i="1" dirty="0"/>
              <a:t> </a:t>
            </a:r>
            <a:r>
              <a:rPr lang="it-IT" sz="2400" b="1" i="1" dirty="0" err="1"/>
              <a:t>mihi</a:t>
            </a:r>
            <a:r>
              <a:rPr lang="it-IT" sz="2400" b="1" i="1" dirty="0"/>
              <a:t> </a:t>
            </a:r>
            <a:r>
              <a:rPr lang="it-IT" sz="2400" b="1" i="1" dirty="0" err="1"/>
              <a:t>senatum</a:t>
            </a:r>
            <a:r>
              <a:rPr lang="it-IT" sz="2400" b="1" i="1" dirty="0"/>
              <a:t>  </a:t>
            </a:r>
            <a:r>
              <a:rPr lang="it-IT" sz="2400" b="1" i="1" dirty="0" err="1"/>
              <a:t>populumque</a:t>
            </a:r>
            <a:r>
              <a:rPr lang="it-IT" sz="2400" b="1" i="1" dirty="0"/>
              <a:t> </a:t>
            </a:r>
            <a:r>
              <a:rPr lang="it-IT" sz="2400" b="1" i="1" dirty="0" err="1"/>
              <a:t>Romanum</a:t>
            </a:r>
            <a:r>
              <a:rPr lang="it-IT" sz="2400" b="1" i="1" dirty="0"/>
              <a:t> dare </a:t>
            </a:r>
            <a:r>
              <a:rPr lang="it-IT" sz="2400" b="1" i="1" dirty="0" err="1"/>
              <a:t>virtutis</a:t>
            </a:r>
            <a:r>
              <a:rPr lang="it-IT" sz="2400" b="1" i="1" dirty="0"/>
              <a:t> </a:t>
            </a:r>
            <a:r>
              <a:rPr lang="it-IT" sz="2400" b="1" i="1" dirty="0" err="1"/>
              <a:t>clementiaeque</a:t>
            </a:r>
            <a:r>
              <a:rPr lang="it-IT" sz="2400" b="1" i="1" dirty="0"/>
              <a:t> </a:t>
            </a:r>
            <a:r>
              <a:rPr lang="it-IT" sz="2400" b="1" i="1" dirty="0" err="1"/>
              <a:t>et</a:t>
            </a:r>
            <a:r>
              <a:rPr lang="it-IT" sz="2400" b="1" i="1" dirty="0"/>
              <a:t> </a:t>
            </a:r>
            <a:r>
              <a:rPr lang="it-IT" sz="2400" b="1" i="1" dirty="0" err="1"/>
              <a:t>iustitiae</a:t>
            </a:r>
            <a:r>
              <a:rPr lang="it-IT" sz="2400" b="1" i="1" dirty="0"/>
              <a:t> </a:t>
            </a:r>
            <a:r>
              <a:rPr lang="it-IT" sz="2400" b="1" i="1" dirty="0" err="1"/>
              <a:t>et</a:t>
            </a:r>
            <a:r>
              <a:rPr lang="it-IT" sz="2400" b="1" i="1" dirty="0"/>
              <a:t> </a:t>
            </a:r>
            <a:r>
              <a:rPr lang="it-IT" sz="2400" b="1" i="1" dirty="0" err="1"/>
              <a:t>pietatis</a:t>
            </a:r>
            <a:r>
              <a:rPr lang="it-IT" sz="2400" b="1" i="1" dirty="0"/>
              <a:t> </a:t>
            </a:r>
            <a:r>
              <a:rPr lang="it-IT" sz="2400" b="1" i="1" dirty="0" err="1"/>
              <a:t>caussa</a:t>
            </a:r>
            <a:r>
              <a:rPr lang="it-IT" sz="2400" b="1" i="1" dirty="0"/>
              <a:t> </a:t>
            </a:r>
            <a:r>
              <a:rPr lang="it-IT" sz="2400" b="1" i="1" dirty="0" err="1"/>
              <a:t>testatum</a:t>
            </a:r>
            <a:r>
              <a:rPr lang="it-IT" sz="2400" b="1" i="1" dirty="0"/>
              <a:t> est per </a:t>
            </a:r>
            <a:r>
              <a:rPr lang="it-IT" sz="2400" b="1" i="1" dirty="0" err="1"/>
              <a:t>eius</a:t>
            </a:r>
            <a:r>
              <a:rPr lang="it-IT" sz="2400" b="1" i="1" dirty="0"/>
              <a:t> </a:t>
            </a:r>
            <a:r>
              <a:rPr lang="it-IT" sz="2400" b="1" i="1" dirty="0" err="1"/>
              <a:t>clupei</a:t>
            </a:r>
            <a:r>
              <a:rPr lang="it-IT" sz="2400" b="1" i="1" dirty="0"/>
              <a:t> </a:t>
            </a:r>
            <a:r>
              <a:rPr lang="it-IT" sz="2400" b="1" i="1" dirty="0" err="1"/>
              <a:t>inscriptionem</a:t>
            </a:r>
            <a:r>
              <a:rPr lang="it-IT" sz="2400" b="1" i="1" dirty="0"/>
              <a:t>. Post </a:t>
            </a:r>
            <a:r>
              <a:rPr lang="it-IT" sz="2400" b="1" i="1" dirty="0" err="1"/>
              <a:t>id</a:t>
            </a:r>
            <a:r>
              <a:rPr lang="it-IT" sz="2400" b="1" i="1" dirty="0"/>
              <a:t> </a:t>
            </a:r>
            <a:r>
              <a:rPr lang="it-IT" sz="2400" b="1" i="1" dirty="0" err="1"/>
              <a:t>tempus</a:t>
            </a:r>
            <a:r>
              <a:rPr lang="it-IT" sz="2400" b="1" i="1" dirty="0"/>
              <a:t> </a:t>
            </a:r>
            <a:r>
              <a:rPr lang="it-IT" sz="2400" b="1" i="1" dirty="0" err="1">
                <a:solidFill>
                  <a:srgbClr val="FF0000"/>
                </a:solidFill>
              </a:rPr>
              <a:t>auctoritate</a:t>
            </a:r>
            <a:r>
              <a:rPr lang="it-IT" sz="2400" b="1" i="1" dirty="0">
                <a:solidFill>
                  <a:srgbClr val="FF0000"/>
                </a:solidFill>
              </a:rPr>
              <a:t> omnibus </a:t>
            </a:r>
            <a:r>
              <a:rPr lang="it-IT" sz="2400" b="1" i="1" dirty="0" err="1">
                <a:solidFill>
                  <a:srgbClr val="FF0000"/>
                </a:solidFill>
              </a:rPr>
              <a:t>praestiti</a:t>
            </a:r>
            <a:r>
              <a:rPr lang="it-IT" sz="2400" b="1" i="1" dirty="0">
                <a:solidFill>
                  <a:srgbClr val="FF0000"/>
                </a:solidFill>
              </a:rPr>
              <a:t>, </a:t>
            </a:r>
            <a:r>
              <a:rPr lang="it-IT" sz="2400" b="1" i="1" dirty="0" err="1">
                <a:solidFill>
                  <a:srgbClr val="FF0000"/>
                </a:solidFill>
              </a:rPr>
              <a:t>potestatis</a:t>
            </a:r>
            <a:r>
              <a:rPr lang="it-IT" sz="2400" b="1" i="1" dirty="0">
                <a:solidFill>
                  <a:srgbClr val="FF0000"/>
                </a:solidFill>
              </a:rPr>
              <a:t> </a:t>
            </a:r>
            <a:r>
              <a:rPr lang="it-IT" sz="2400" b="1" i="1" dirty="0" err="1">
                <a:solidFill>
                  <a:srgbClr val="FF0000"/>
                </a:solidFill>
              </a:rPr>
              <a:t>autem</a:t>
            </a:r>
            <a:r>
              <a:rPr lang="it-IT" sz="2400" b="1" i="1" dirty="0">
                <a:solidFill>
                  <a:srgbClr val="FF0000"/>
                </a:solidFill>
              </a:rPr>
              <a:t> nihilo </a:t>
            </a:r>
            <a:r>
              <a:rPr lang="it-IT" sz="2400" b="1" i="1" dirty="0" err="1">
                <a:solidFill>
                  <a:srgbClr val="FF0000"/>
                </a:solidFill>
              </a:rPr>
              <a:t>amplius</a:t>
            </a:r>
            <a:r>
              <a:rPr lang="it-IT" sz="2400" b="1" i="1" dirty="0">
                <a:solidFill>
                  <a:srgbClr val="FF0000"/>
                </a:solidFill>
              </a:rPr>
              <a:t> </a:t>
            </a:r>
            <a:r>
              <a:rPr lang="it-IT" sz="2400" b="1" i="1" dirty="0" err="1">
                <a:solidFill>
                  <a:srgbClr val="FF0000"/>
                </a:solidFill>
              </a:rPr>
              <a:t>habui</a:t>
            </a:r>
            <a:r>
              <a:rPr lang="it-IT" sz="2400" b="1" i="1" dirty="0">
                <a:solidFill>
                  <a:srgbClr val="FF0000"/>
                </a:solidFill>
              </a:rPr>
              <a:t> </a:t>
            </a:r>
            <a:r>
              <a:rPr lang="it-IT" sz="2400" b="1" i="1" dirty="0" err="1">
                <a:solidFill>
                  <a:srgbClr val="FF0000"/>
                </a:solidFill>
              </a:rPr>
              <a:t>quam</a:t>
            </a:r>
            <a:r>
              <a:rPr lang="it-IT" sz="2400" b="1" i="1" dirty="0">
                <a:solidFill>
                  <a:srgbClr val="FF0000"/>
                </a:solidFill>
              </a:rPr>
              <a:t> </a:t>
            </a:r>
            <a:r>
              <a:rPr lang="it-IT" sz="2400" b="1" i="1" dirty="0" err="1">
                <a:solidFill>
                  <a:srgbClr val="FF0000"/>
                </a:solidFill>
              </a:rPr>
              <a:t>ceteri</a:t>
            </a:r>
            <a:r>
              <a:rPr lang="it-IT" sz="2400" b="1" i="1" dirty="0">
                <a:solidFill>
                  <a:srgbClr val="FF0000"/>
                </a:solidFill>
              </a:rPr>
              <a:t> qui </a:t>
            </a:r>
            <a:r>
              <a:rPr lang="it-IT" sz="2400" b="1" i="1" dirty="0" err="1">
                <a:solidFill>
                  <a:srgbClr val="FF0000"/>
                </a:solidFill>
              </a:rPr>
              <a:t>mihi</a:t>
            </a:r>
            <a:r>
              <a:rPr lang="it-IT" sz="2400" b="1" i="1" dirty="0">
                <a:solidFill>
                  <a:srgbClr val="FF0000"/>
                </a:solidFill>
              </a:rPr>
              <a:t> </a:t>
            </a:r>
            <a:r>
              <a:rPr lang="it-IT" sz="2400" b="1" i="1" dirty="0" err="1">
                <a:solidFill>
                  <a:srgbClr val="FF0000"/>
                </a:solidFill>
              </a:rPr>
              <a:t>quoque</a:t>
            </a:r>
            <a:r>
              <a:rPr lang="it-IT" sz="2400" b="1" i="1" dirty="0">
                <a:solidFill>
                  <a:srgbClr val="FF0000"/>
                </a:solidFill>
              </a:rPr>
              <a:t> in </a:t>
            </a:r>
            <a:r>
              <a:rPr lang="it-IT" sz="2400" b="1" i="1" dirty="0" err="1">
                <a:solidFill>
                  <a:srgbClr val="FF0000"/>
                </a:solidFill>
              </a:rPr>
              <a:t>magistratu</a:t>
            </a:r>
            <a:r>
              <a:rPr lang="it-IT" sz="2400" b="1" i="1" dirty="0">
                <a:solidFill>
                  <a:srgbClr val="FF0000"/>
                </a:solidFill>
              </a:rPr>
              <a:t> </a:t>
            </a:r>
            <a:r>
              <a:rPr lang="it-IT" sz="2400" b="1" i="1" dirty="0" err="1">
                <a:solidFill>
                  <a:srgbClr val="FF0000"/>
                </a:solidFill>
              </a:rPr>
              <a:t>conlegae</a:t>
            </a:r>
            <a:r>
              <a:rPr lang="it-IT" sz="2400" b="1" i="1" dirty="0">
                <a:solidFill>
                  <a:srgbClr val="FF0000"/>
                </a:solidFill>
              </a:rPr>
              <a:t> </a:t>
            </a:r>
            <a:r>
              <a:rPr lang="it-IT" sz="2400" b="1" i="1" dirty="0" err="1">
                <a:solidFill>
                  <a:srgbClr val="FF0000"/>
                </a:solidFill>
              </a:rPr>
              <a:t>fuerunt</a:t>
            </a:r>
            <a:r>
              <a:rPr lang="it-IT" sz="2400" b="1" i="1" dirty="0"/>
              <a:t>.</a:t>
            </a:r>
            <a:endParaRPr lang="it-IT" sz="2400" b="1" dirty="0"/>
          </a:p>
          <a:p>
            <a:pPr algn="just"/>
            <a:r>
              <a:rPr lang="it-IT" sz="2400" b="1" dirty="0"/>
              <a:t>     </a:t>
            </a:r>
            <a:r>
              <a:rPr lang="it-IT" sz="2000" b="1" dirty="0"/>
              <a:t>Nel mio sesto e settimo consolato, dopo che ebbi estinto le guerre civili, avendo </a:t>
            </a:r>
            <a:r>
              <a:rPr lang="it-IT" sz="2000" b="1" u="sng" dirty="0"/>
              <a:t>per universale consenso il controllo degli affari delle  stato</a:t>
            </a:r>
            <a:r>
              <a:rPr lang="it-IT" sz="2000" b="1" dirty="0"/>
              <a:t>, trasmisi il governo della repubblica dal mio potere alla volontà del senato e del popolo romano. Per questo mio merito, con decreto del senato </a:t>
            </a:r>
            <a:r>
              <a:rPr lang="it-IT" sz="2000" b="1" u="sng" dirty="0"/>
              <a:t>ebbi l’appellativo di Augusto </a:t>
            </a:r>
            <a:r>
              <a:rPr lang="it-IT" sz="2000" b="1" dirty="0"/>
              <a:t>e la porta della mia casa fu ornata pubblicamente di alloro, ed una corona civica fu affissa sopra l’entrata; nella curia Giulia fu posto un clipeo d’oro che il senato ed il popolo romano mi vollero offrire in riconoscimento del mio valore, della mia clemenza, del mio senso di giustizia e di pietà come prova l’iscrizione che lo accompagna. Da allora in poi </a:t>
            </a:r>
            <a:r>
              <a:rPr lang="it-IT" sz="2000" b="1" u="sng" dirty="0"/>
              <a:t>fui superiore a tutti in </a:t>
            </a:r>
            <a:r>
              <a:rPr lang="it-IT" sz="2000" b="1" i="1" u="sng" dirty="0" err="1"/>
              <a:t>auctoritas</a:t>
            </a:r>
            <a:r>
              <a:rPr lang="it-IT" sz="2000" b="1" u="sng" dirty="0"/>
              <a:t>, sebbene non avessi maggiore </a:t>
            </a:r>
            <a:r>
              <a:rPr lang="it-IT" sz="2000" b="1" i="1" u="sng" dirty="0" err="1"/>
              <a:t>potestas</a:t>
            </a:r>
            <a:r>
              <a:rPr lang="it-IT" sz="2000" b="1" u="sng" dirty="0"/>
              <a:t> di tutti gli altri che furono miei colleghi in ciascuna magistratura</a:t>
            </a:r>
          </a:p>
        </p:txBody>
      </p:sp>
      <p:pic>
        <p:nvPicPr>
          <p:cNvPr id="6147" name="Picture 3" descr="Augusto busto"/>
          <p:cNvPicPr>
            <a:picLocks noChangeAspect="1" noChangeArrowheads="1"/>
          </p:cNvPicPr>
          <p:nvPr/>
        </p:nvPicPr>
        <p:blipFill>
          <a:blip r:embed="rId3" cstate="print"/>
          <a:srcRect/>
          <a:stretch>
            <a:fillRect/>
          </a:stretch>
        </p:blipFill>
        <p:spPr bwMode="auto">
          <a:xfrm>
            <a:off x="9144000" y="0"/>
            <a:ext cx="1379538" cy="2540000"/>
          </a:xfrm>
          <a:prstGeom prst="rect">
            <a:avLst/>
          </a:prstGeom>
          <a:noFill/>
          <a:ln w="38100">
            <a:solidFill>
              <a:srgbClr val="CC99FF"/>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609600" y="239713"/>
            <a:ext cx="6692900" cy="954087"/>
          </a:xfrm>
          <a:prstGeom prst="rect">
            <a:avLst/>
          </a:prstGeom>
          <a:solidFill>
            <a:srgbClr val="CCFFFF"/>
          </a:solidFill>
          <a:ln w="38100">
            <a:solidFill>
              <a:srgbClr val="008080"/>
            </a:solidFill>
            <a:miter lim="800000"/>
            <a:headEnd/>
            <a:tailEnd/>
          </a:ln>
          <a:effectLst/>
        </p:spPr>
        <p:txBody>
          <a:bodyPr anchor="ctr">
            <a:spAutoFit/>
          </a:bodyPr>
          <a:lstStyle/>
          <a:p>
            <a:pPr algn="just"/>
            <a:r>
              <a:rPr lang="it-IT" b="1"/>
              <a:t>Res Gestae, 34,3:</a:t>
            </a:r>
            <a:r>
              <a:rPr lang="it-IT"/>
              <a:t> </a:t>
            </a:r>
            <a:r>
              <a:rPr lang="it-IT" b="1" i="1">
                <a:solidFill>
                  <a:srgbClr val="FF0000"/>
                </a:solidFill>
              </a:rPr>
              <a:t>auctoritate omnibus praestiti, potestatis autem nihilo amplius habui quam ceteri qui mihi </a:t>
            </a:r>
            <a:r>
              <a:rPr lang="it-IT" b="1" i="1" u="sng">
                <a:solidFill>
                  <a:srgbClr val="FF0000"/>
                </a:solidFill>
              </a:rPr>
              <a:t>quoque</a:t>
            </a:r>
            <a:r>
              <a:rPr lang="it-IT" b="1" i="1">
                <a:solidFill>
                  <a:srgbClr val="FF0000"/>
                </a:solidFill>
              </a:rPr>
              <a:t> in magistratu conlegae fuerunt</a:t>
            </a:r>
            <a:r>
              <a:rPr lang="it-IT" b="1" i="1"/>
              <a:t>.</a:t>
            </a:r>
            <a:r>
              <a:rPr lang="it-IT" b="1"/>
              <a:t>     </a:t>
            </a:r>
          </a:p>
        </p:txBody>
      </p:sp>
      <p:pic>
        <p:nvPicPr>
          <p:cNvPr id="7171" name="Picture 3" descr="Augusto busto"/>
          <p:cNvPicPr>
            <a:picLocks noChangeAspect="1" noChangeArrowheads="1"/>
          </p:cNvPicPr>
          <p:nvPr/>
        </p:nvPicPr>
        <p:blipFill>
          <a:blip r:embed="rId2" cstate="print"/>
          <a:srcRect/>
          <a:stretch>
            <a:fillRect/>
          </a:stretch>
        </p:blipFill>
        <p:spPr bwMode="auto">
          <a:xfrm>
            <a:off x="7489825" y="252413"/>
            <a:ext cx="1379538" cy="2540000"/>
          </a:xfrm>
          <a:prstGeom prst="rect">
            <a:avLst/>
          </a:prstGeom>
          <a:noFill/>
          <a:ln w="38100">
            <a:solidFill>
              <a:srgbClr val="CC99FF"/>
            </a:solidFill>
            <a:miter lim="800000"/>
            <a:headEnd/>
            <a:tailEnd/>
          </a:ln>
        </p:spPr>
      </p:pic>
      <p:sp>
        <p:nvSpPr>
          <p:cNvPr id="7172" name="Text Box 4"/>
          <p:cNvSpPr txBox="1">
            <a:spLocks noChangeArrowheads="1"/>
          </p:cNvSpPr>
          <p:nvPr/>
        </p:nvSpPr>
        <p:spPr bwMode="auto">
          <a:xfrm>
            <a:off x="530225" y="1803400"/>
            <a:ext cx="4137025" cy="954088"/>
          </a:xfrm>
          <a:prstGeom prst="rect">
            <a:avLst/>
          </a:prstGeom>
          <a:solidFill>
            <a:srgbClr val="FFFF99"/>
          </a:solidFill>
          <a:ln w="38100">
            <a:solidFill>
              <a:srgbClr val="808000"/>
            </a:solidFill>
            <a:miter lim="800000"/>
            <a:headEnd/>
            <a:tailEnd/>
          </a:ln>
          <a:effectLst/>
        </p:spPr>
        <p:txBody>
          <a:bodyPr wrap="none">
            <a:spAutoFit/>
          </a:bodyPr>
          <a:lstStyle/>
          <a:p>
            <a:r>
              <a:rPr lang="it-IT" b="1" i="1" u="sng">
                <a:solidFill>
                  <a:srgbClr val="FF0000"/>
                </a:solidFill>
              </a:rPr>
              <a:t>Quoque</a:t>
            </a:r>
            <a:r>
              <a:rPr lang="it-IT" b="1"/>
              <a:t> può intendersi:</a:t>
            </a:r>
          </a:p>
          <a:p>
            <a:pPr>
              <a:buFontTx/>
              <a:buChar char="-"/>
            </a:pPr>
            <a:r>
              <a:rPr lang="it-IT" b="1"/>
              <a:t>come ablativo di </a:t>
            </a:r>
            <a:r>
              <a:rPr lang="it-IT" b="1" i="1"/>
              <a:t>quisque</a:t>
            </a:r>
            <a:r>
              <a:rPr lang="it-IT" b="1"/>
              <a:t> (= </a:t>
            </a:r>
            <a:r>
              <a:rPr lang="it-IT" b="1" i="1"/>
              <a:t>qu</a:t>
            </a:r>
            <a:r>
              <a:rPr lang="en-US" b="1" i="1">
                <a:cs typeface="Times New Roman" pitchFamily="18" charset="0"/>
              </a:rPr>
              <a:t>ōque</a:t>
            </a:r>
            <a:r>
              <a:rPr lang="en-US" b="1">
                <a:cs typeface="Times New Roman" pitchFamily="18" charset="0"/>
              </a:rPr>
              <a:t>)</a:t>
            </a:r>
          </a:p>
          <a:p>
            <a:pPr>
              <a:buFontTx/>
              <a:buChar char="-"/>
            </a:pPr>
            <a:r>
              <a:rPr lang="en-US" b="1">
                <a:cs typeface="Times New Roman" pitchFamily="18" charset="0"/>
              </a:rPr>
              <a:t>come semplice congiunzione (= </a:t>
            </a:r>
            <a:r>
              <a:rPr lang="en-US" b="1" i="1">
                <a:cs typeface="Times New Roman" pitchFamily="18" charset="0"/>
              </a:rPr>
              <a:t>quǒque</a:t>
            </a:r>
            <a:r>
              <a:rPr lang="en-US" b="1">
                <a:cs typeface="Times New Roman" pitchFamily="18" charset="0"/>
              </a:rPr>
              <a:t>)</a:t>
            </a:r>
          </a:p>
        </p:txBody>
      </p:sp>
      <p:sp>
        <p:nvSpPr>
          <p:cNvPr id="7173" name="Text Box 5"/>
          <p:cNvSpPr txBox="1">
            <a:spLocks noChangeArrowheads="1"/>
          </p:cNvSpPr>
          <p:nvPr/>
        </p:nvSpPr>
        <p:spPr bwMode="auto">
          <a:xfrm>
            <a:off x="517525" y="3314700"/>
            <a:ext cx="6737350" cy="1778000"/>
          </a:xfrm>
          <a:prstGeom prst="rect">
            <a:avLst/>
          </a:prstGeom>
          <a:solidFill>
            <a:srgbClr val="FFCC99"/>
          </a:solidFill>
          <a:ln w="38100">
            <a:solidFill>
              <a:srgbClr val="FF6600"/>
            </a:solidFill>
            <a:miter lim="800000"/>
            <a:headEnd/>
            <a:tailEnd/>
          </a:ln>
          <a:effectLst/>
        </p:spPr>
        <p:txBody>
          <a:bodyPr>
            <a:spAutoFit/>
          </a:bodyPr>
          <a:lstStyle/>
          <a:p>
            <a:pPr algn="just"/>
            <a:r>
              <a:rPr lang="it-IT" b="1" i="1"/>
              <a:t>fui superiore a tutti per </a:t>
            </a:r>
            <a:r>
              <a:rPr lang="it-IT" b="1"/>
              <a:t>auctoritas</a:t>
            </a:r>
            <a:r>
              <a:rPr lang="it-IT" b="1" i="1"/>
              <a:t>, ma non ebbi una </a:t>
            </a:r>
            <a:r>
              <a:rPr lang="it-IT" b="1"/>
              <a:t>potestas</a:t>
            </a:r>
            <a:r>
              <a:rPr lang="it-IT" b="1" i="1"/>
              <a:t> superiore a quella degli altri magistrati che mi furono colleghi in ciascuna magistratura</a:t>
            </a:r>
            <a:r>
              <a:rPr lang="it-IT" b="1"/>
              <a:t>.</a:t>
            </a:r>
          </a:p>
          <a:p>
            <a:pPr algn="just"/>
            <a:r>
              <a:rPr lang="it-IT" b="1" i="1"/>
              <a:t>fui superiore a tutti per </a:t>
            </a:r>
            <a:r>
              <a:rPr lang="it-IT" b="1"/>
              <a:t>auctoritas</a:t>
            </a:r>
            <a:r>
              <a:rPr lang="it-IT" b="1" i="1"/>
              <a:t>, ma non ebbi una </a:t>
            </a:r>
            <a:r>
              <a:rPr lang="it-IT" b="1"/>
              <a:t>potestas</a:t>
            </a:r>
            <a:r>
              <a:rPr lang="it-IT" b="1" i="1"/>
              <a:t> superiore a quella degli altri che mi furono colleghi anche nella magistratura</a:t>
            </a:r>
            <a:r>
              <a:rPr lang="it-IT" b="1"/>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7172">
                                            <p:txEl>
                                              <p:pRg st="1" end="1"/>
                                            </p:txEl>
                                          </p:spTgt>
                                        </p:tgtEl>
                                        <p:attrNameLst>
                                          <p:attrName>style.visibility</p:attrName>
                                        </p:attrNameLst>
                                      </p:cBhvr>
                                      <p:to>
                                        <p:strVal val="visible"/>
                                      </p:to>
                                    </p:set>
                                    <p:animEffect transition="in" filter="strips(downRight)">
                                      <p:cBhvr>
                                        <p:cTn id="7" dur="500"/>
                                        <p:tgtEl>
                                          <p:spTgt spid="7172">
                                            <p:txEl>
                                              <p:pRg st="1" end="1"/>
                                            </p:txEl>
                                          </p:spTgt>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7173">
                                            <p:bg/>
                                          </p:spTgt>
                                        </p:tgtEl>
                                        <p:attrNameLst>
                                          <p:attrName>style.visibility</p:attrName>
                                        </p:attrNameLst>
                                      </p:cBhvr>
                                      <p:to>
                                        <p:strVal val="visible"/>
                                      </p:to>
                                    </p:set>
                                    <p:animEffect transition="in" filter="strips(downRight)">
                                      <p:cBhvr>
                                        <p:cTn id="10" dur="500"/>
                                        <p:tgtEl>
                                          <p:spTgt spid="7173">
                                            <p:bg/>
                                          </p:spTgt>
                                        </p:tgtEl>
                                      </p:cBhvr>
                                    </p:animEffect>
                                  </p:childTnLst>
                                </p:cTn>
                              </p:par>
                              <p:par>
                                <p:cTn id="11" presetID="18" presetClass="entr" presetSubtype="6" fill="hold" nodeType="withEffect">
                                  <p:stCondLst>
                                    <p:cond delay="0"/>
                                  </p:stCondLst>
                                  <p:childTnLst>
                                    <p:set>
                                      <p:cBhvr>
                                        <p:cTn id="12" dur="1" fill="hold">
                                          <p:stCondLst>
                                            <p:cond delay="0"/>
                                          </p:stCondLst>
                                        </p:cTn>
                                        <p:tgtEl>
                                          <p:spTgt spid="7173">
                                            <p:txEl>
                                              <p:pRg st="0" end="0"/>
                                            </p:txEl>
                                          </p:spTgt>
                                        </p:tgtEl>
                                        <p:attrNameLst>
                                          <p:attrName>style.visibility</p:attrName>
                                        </p:attrNameLst>
                                      </p:cBhvr>
                                      <p:to>
                                        <p:strVal val="visible"/>
                                      </p:to>
                                    </p:set>
                                    <p:animEffect transition="in" filter="strips(downRight)">
                                      <p:cBhvr>
                                        <p:cTn id="13" dur="500"/>
                                        <p:tgtEl>
                                          <p:spTgt spid="717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7172">
                                            <p:txEl>
                                              <p:pRg st="2" end="2"/>
                                            </p:txEl>
                                          </p:spTgt>
                                        </p:tgtEl>
                                        <p:attrNameLst>
                                          <p:attrName>style.visibility</p:attrName>
                                        </p:attrNameLst>
                                      </p:cBhvr>
                                      <p:to>
                                        <p:strVal val="visible"/>
                                      </p:to>
                                    </p:set>
                                    <p:animEffect transition="in" filter="strips(downRight)">
                                      <p:cBhvr>
                                        <p:cTn id="18" dur="500"/>
                                        <p:tgtEl>
                                          <p:spTgt spid="7172">
                                            <p:txEl>
                                              <p:pRg st="2" end="2"/>
                                            </p:txEl>
                                          </p:spTgt>
                                        </p:tgtEl>
                                      </p:cBhvr>
                                    </p:animEffect>
                                  </p:childTnLst>
                                </p:cTn>
                              </p:par>
                              <p:par>
                                <p:cTn id="19" presetID="18" presetClass="entr" presetSubtype="6" fill="hold" nodeType="withEffect">
                                  <p:stCondLst>
                                    <p:cond delay="0"/>
                                  </p:stCondLst>
                                  <p:childTnLst>
                                    <p:set>
                                      <p:cBhvr>
                                        <p:cTn id="20" dur="1" fill="hold">
                                          <p:stCondLst>
                                            <p:cond delay="0"/>
                                          </p:stCondLst>
                                        </p:cTn>
                                        <p:tgtEl>
                                          <p:spTgt spid="7173">
                                            <p:txEl>
                                              <p:pRg st="1" end="1"/>
                                            </p:txEl>
                                          </p:spTgt>
                                        </p:tgtEl>
                                        <p:attrNameLst>
                                          <p:attrName>style.visibility</p:attrName>
                                        </p:attrNameLst>
                                      </p:cBhvr>
                                      <p:to>
                                        <p:strVal val="visible"/>
                                      </p:to>
                                    </p:set>
                                    <p:animEffect transition="in" filter="strips(downRight)">
                                      <p:cBhvr>
                                        <p:cTn id="21" dur="500"/>
                                        <p:tgtEl>
                                          <p:spTgt spid="717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uiExpan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609600" y="239713"/>
            <a:ext cx="6692900" cy="954087"/>
          </a:xfrm>
          <a:prstGeom prst="rect">
            <a:avLst/>
          </a:prstGeom>
          <a:solidFill>
            <a:srgbClr val="CCFFFF"/>
          </a:solidFill>
          <a:ln w="38100">
            <a:solidFill>
              <a:srgbClr val="008080"/>
            </a:solidFill>
            <a:miter lim="800000"/>
            <a:headEnd/>
            <a:tailEnd/>
          </a:ln>
          <a:effectLst/>
        </p:spPr>
        <p:txBody>
          <a:bodyPr anchor="ctr">
            <a:spAutoFit/>
          </a:bodyPr>
          <a:lstStyle/>
          <a:p>
            <a:pPr algn="just"/>
            <a:r>
              <a:rPr lang="it-IT" b="1"/>
              <a:t>Res Gestae, 34,3:</a:t>
            </a:r>
            <a:r>
              <a:rPr lang="it-IT"/>
              <a:t> </a:t>
            </a:r>
            <a:r>
              <a:rPr lang="it-IT" b="1" i="1">
                <a:solidFill>
                  <a:srgbClr val="FF0000"/>
                </a:solidFill>
              </a:rPr>
              <a:t>auctoritate omnibus praestiti, potestatis autem nihilo amplius habui quam ceteri qui mihi </a:t>
            </a:r>
            <a:r>
              <a:rPr lang="it-IT" b="1" i="1" u="sng">
                <a:solidFill>
                  <a:srgbClr val="FF0000"/>
                </a:solidFill>
              </a:rPr>
              <a:t>quoque</a:t>
            </a:r>
            <a:r>
              <a:rPr lang="it-IT" b="1" i="1">
                <a:solidFill>
                  <a:srgbClr val="FF0000"/>
                </a:solidFill>
              </a:rPr>
              <a:t> in magistratu conlegae fuerunt</a:t>
            </a:r>
            <a:r>
              <a:rPr lang="it-IT" b="1" i="1"/>
              <a:t>.</a:t>
            </a:r>
            <a:r>
              <a:rPr lang="it-IT" b="1"/>
              <a:t>     </a:t>
            </a:r>
          </a:p>
        </p:txBody>
      </p:sp>
      <p:pic>
        <p:nvPicPr>
          <p:cNvPr id="43011" name="Picture 3" descr="Augusto busto"/>
          <p:cNvPicPr>
            <a:picLocks noChangeAspect="1" noChangeArrowheads="1"/>
          </p:cNvPicPr>
          <p:nvPr/>
        </p:nvPicPr>
        <p:blipFill>
          <a:blip r:embed="rId2" cstate="print"/>
          <a:srcRect/>
          <a:stretch>
            <a:fillRect/>
          </a:stretch>
        </p:blipFill>
        <p:spPr bwMode="auto">
          <a:xfrm>
            <a:off x="7489825" y="252413"/>
            <a:ext cx="1379538" cy="2540000"/>
          </a:xfrm>
          <a:prstGeom prst="rect">
            <a:avLst/>
          </a:prstGeom>
          <a:noFill/>
          <a:ln w="38100">
            <a:solidFill>
              <a:srgbClr val="CC99FF"/>
            </a:solidFill>
            <a:miter lim="800000"/>
            <a:headEnd/>
            <a:tailEnd/>
          </a:ln>
        </p:spPr>
      </p:pic>
      <p:sp>
        <p:nvSpPr>
          <p:cNvPr id="43012" name="Text Box 4"/>
          <p:cNvSpPr txBox="1">
            <a:spLocks noChangeArrowheads="1"/>
          </p:cNvSpPr>
          <p:nvPr/>
        </p:nvSpPr>
        <p:spPr bwMode="auto">
          <a:xfrm>
            <a:off x="530225" y="1803400"/>
            <a:ext cx="6756400" cy="3181350"/>
          </a:xfrm>
          <a:prstGeom prst="rect">
            <a:avLst/>
          </a:prstGeom>
          <a:solidFill>
            <a:srgbClr val="FFFF99"/>
          </a:solidFill>
          <a:ln w="38100">
            <a:solidFill>
              <a:srgbClr val="808000"/>
            </a:solidFill>
            <a:miter lim="800000"/>
            <a:headEnd/>
            <a:tailEnd/>
          </a:ln>
          <a:effectLst/>
        </p:spPr>
        <p:txBody>
          <a:bodyPr>
            <a:spAutoFit/>
          </a:bodyPr>
          <a:lstStyle/>
          <a:p>
            <a:pPr marL="342900" indent="-342900" algn="ctr"/>
            <a:r>
              <a:rPr lang="en-US" sz="2000" b="1" i="1" dirty="0" err="1">
                <a:cs typeface="Times New Roman" pitchFamily="18" charset="0"/>
              </a:rPr>
              <a:t>quoque</a:t>
            </a:r>
            <a:r>
              <a:rPr lang="en-US" sz="2000" b="1" dirty="0">
                <a:cs typeface="Times New Roman" pitchFamily="18" charset="0"/>
              </a:rPr>
              <a:t>  </a:t>
            </a:r>
            <a:r>
              <a:rPr lang="en-US" sz="2000" b="1" i="1" dirty="0">
                <a:cs typeface="Times New Roman" pitchFamily="18" charset="0"/>
              </a:rPr>
              <a:t>in </a:t>
            </a:r>
            <a:r>
              <a:rPr lang="en-US" sz="2000" b="1" i="1" dirty="0" err="1">
                <a:cs typeface="Times New Roman" pitchFamily="18" charset="0"/>
              </a:rPr>
              <a:t>magistratu</a:t>
            </a:r>
            <a:r>
              <a:rPr lang="en-US" b="1" dirty="0">
                <a:cs typeface="Times New Roman" pitchFamily="18" charset="0"/>
              </a:rPr>
              <a:t> </a:t>
            </a:r>
          </a:p>
          <a:p>
            <a:pPr marL="342900" indent="-342900" algn="ctr"/>
            <a:endParaRPr lang="en-US" b="1" dirty="0">
              <a:cs typeface="Times New Roman" pitchFamily="18" charset="0"/>
            </a:endParaRPr>
          </a:p>
          <a:p>
            <a:pPr marL="342900" indent="-342900"/>
            <a:r>
              <a:rPr lang="en-US" b="1" dirty="0" err="1">
                <a:cs typeface="Times New Roman" pitchFamily="18" charset="0"/>
              </a:rPr>
              <a:t>Secondo</a:t>
            </a:r>
            <a:r>
              <a:rPr lang="en-US" b="1" dirty="0">
                <a:cs typeface="Times New Roman" pitchFamily="18" charset="0"/>
              </a:rPr>
              <a:t> </a:t>
            </a:r>
            <a:r>
              <a:rPr lang="en-US" b="1" dirty="0" err="1">
                <a:cs typeface="Times New Roman" pitchFamily="18" charset="0"/>
              </a:rPr>
              <a:t>gli</a:t>
            </a:r>
            <a:r>
              <a:rPr lang="en-US" b="1" dirty="0">
                <a:cs typeface="Times New Roman" pitchFamily="18" charset="0"/>
              </a:rPr>
              <a:t> </a:t>
            </a:r>
            <a:r>
              <a:rPr lang="en-US" b="1" dirty="0" err="1">
                <a:cs typeface="Times New Roman" pitchFamily="18" charset="0"/>
              </a:rPr>
              <a:t>studiosi</a:t>
            </a:r>
            <a:r>
              <a:rPr lang="en-US" b="1" dirty="0">
                <a:cs typeface="Times New Roman" pitchFamily="18" charset="0"/>
              </a:rPr>
              <a:t>, </a:t>
            </a:r>
            <a:r>
              <a:rPr lang="en-US" b="1" dirty="0" err="1">
                <a:cs typeface="Times New Roman" pitchFamily="18" charset="0"/>
              </a:rPr>
              <a:t>l’espressione</a:t>
            </a:r>
            <a:r>
              <a:rPr lang="en-US" b="1" dirty="0">
                <a:cs typeface="Times New Roman" pitchFamily="18" charset="0"/>
              </a:rPr>
              <a:t> </a:t>
            </a:r>
            <a:r>
              <a:rPr lang="en-US" b="1" dirty="0" err="1">
                <a:cs typeface="Times New Roman" pitchFamily="18" charset="0"/>
              </a:rPr>
              <a:t>alluderebbe</a:t>
            </a:r>
            <a:r>
              <a:rPr lang="en-US" b="1" dirty="0">
                <a:cs typeface="Times New Roman" pitchFamily="18" charset="0"/>
              </a:rPr>
              <a:t>: </a:t>
            </a:r>
          </a:p>
          <a:p>
            <a:pPr marL="342900" indent="-342900"/>
            <a:endParaRPr lang="en-US" b="1" dirty="0">
              <a:cs typeface="Times New Roman" pitchFamily="18" charset="0"/>
            </a:endParaRPr>
          </a:p>
          <a:p>
            <a:pPr marL="342900" indent="-342900" algn="just">
              <a:buFontTx/>
              <a:buAutoNum type="alphaLcParenR"/>
            </a:pPr>
            <a:r>
              <a:rPr lang="en-US" b="1" u="sng" dirty="0">
                <a:cs typeface="Times New Roman" pitchFamily="18" charset="0"/>
              </a:rPr>
              <a:t>a </a:t>
            </a:r>
            <a:r>
              <a:rPr lang="en-US" b="1" u="sng" dirty="0" err="1">
                <a:cs typeface="Times New Roman" pitchFamily="18" charset="0"/>
              </a:rPr>
              <a:t>tutti</a:t>
            </a:r>
            <a:r>
              <a:rPr lang="en-US" b="1" u="sng" dirty="0">
                <a:cs typeface="Times New Roman" pitchFamily="18" charset="0"/>
              </a:rPr>
              <a:t> </a:t>
            </a:r>
            <a:r>
              <a:rPr lang="en-US" b="1" u="sng" dirty="0" err="1">
                <a:cs typeface="Times New Roman" pitchFamily="18" charset="0"/>
              </a:rPr>
              <a:t>i</a:t>
            </a:r>
            <a:r>
              <a:rPr lang="en-US" b="1" u="sng" dirty="0">
                <a:cs typeface="Times New Roman" pitchFamily="18" charset="0"/>
              </a:rPr>
              <a:t> </a:t>
            </a:r>
            <a:r>
              <a:rPr lang="en-US" b="1" u="sng" dirty="0" err="1">
                <a:cs typeface="Times New Roman" pitchFamily="18" charset="0"/>
              </a:rPr>
              <a:t>magistrati</a:t>
            </a:r>
            <a:r>
              <a:rPr lang="en-US" b="1" u="sng" dirty="0">
                <a:cs typeface="Times New Roman" pitchFamily="18" charset="0"/>
              </a:rPr>
              <a:t> </a:t>
            </a:r>
            <a:r>
              <a:rPr lang="en-US" b="1" u="sng" dirty="0" err="1">
                <a:cs typeface="Times New Roman" pitchFamily="18" charset="0"/>
              </a:rPr>
              <a:t>ordinari</a:t>
            </a:r>
            <a:r>
              <a:rPr lang="en-US" b="1" u="sng" dirty="0">
                <a:cs typeface="Times New Roman" pitchFamily="18" charset="0"/>
              </a:rPr>
              <a:t> </a:t>
            </a:r>
            <a:r>
              <a:rPr lang="en-US" b="1" u="sng" dirty="0" err="1">
                <a:cs typeface="Times New Roman" pitchFamily="18" charset="0"/>
              </a:rPr>
              <a:t>titolari</a:t>
            </a:r>
            <a:r>
              <a:rPr lang="en-US" b="1" u="sng" dirty="0">
                <a:cs typeface="Times New Roman" pitchFamily="18" charset="0"/>
              </a:rPr>
              <a:t> </a:t>
            </a:r>
            <a:r>
              <a:rPr lang="en-US" b="1" u="sng" dirty="0" err="1">
                <a:cs typeface="Times New Roman" pitchFamily="18" charset="0"/>
              </a:rPr>
              <a:t>di</a:t>
            </a:r>
            <a:r>
              <a:rPr lang="en-US" b="1" u="sng" dirty="0">
                <a:cs typeface="Times New Roman" pitchFamily="18" charset="0"/>
              </a:rPr>
              <a:t> </a:t>
            </a:r>
            <a:r>
              <a:rPr lang="en-US" b="1" i="1" u="sng" dirty="0" err="1">
                <a:cs typeface="Times New Roman" pitchFamily="18" charset="0"/>
              </a:rPr>
              <a:t>imperium</a:t>
            </a:r>
            <a:r>
              <a:rPr lang="en-US" b="1" u="sng" dirty="0">
                <a:cs typeface="Times New Roman" pitchFamily="18" charset="0"/>
              </a:rPr>
              <a:t> o </a:t>
            </a:r>
            <a:r>
              <a:rPr lang="en-US" b="1" u="sng" dirty="0" err="1">
                <a:cs typeface="Times New Roman" pitchFamily="18" charset="0"/>
              </a:rPr>
              <a:t>di</a:t>
            </a:r>
            <a:r>
              <a:rPr lang="en-US" b="1" u="sng" dirty="0">
                <a:cs typeface="Times New Roman" pitchFamily="18" charset="0"/>
              </a:rPr>
              <a:t> </a:t>
            </a:r>
            <a:r>
              <a:rPr lang="en-US" b="1" i="1" u="sng" dirty="0" err="1">
                <a:cs typeface="Times New Roman" pitchFamily="18" charset="0"/>
              </a:rPr>
              <a:t>tribunicia</a:t>
            </a:r>
            <a:r>
              <a:rPr lang="en-US" b="1" i="1" u="sng" dirty="0">
                <a:cs typeface="Times New Roman" pitchFamily="18" charset="0"/>
              </a:rPr>
              <a:t> </a:t>
            </a:r>
            <a:r>
              <a:rPr lang="en-US" b="1" i="1" u="sng" dirty="0" err="1">
                <a:cs typeface="Times New Roman" pitchFamily="18" charset="0"/>
              </a:rPr>
              <a:t>potestas</a:t>
            </a:r>
            <a:r>
              <a:rPr lang="en-US" b="1" u="sng" dirty="0">
                <a:cs typeface="Times New Roman" pitchFamily="18" charset="0"/>
              </a:rPr>
              <a:t> e </a:t>
            </a:r>
            <a:r>
              <a:rPr lang="en-US" b="1" u="sng" dirty="0" err="1">
                <a:cs typeface="Times New Roman" pitchFamily="18" charset="0"/>
              </a:rPr>
              <a:t>agli</a:t>
            </a:r>
            <a:r>
              <a:rPr lang="en-US" b="1" u="sng" dirty="0">
                <a:cs typeface="Times New Roman" pitchFamily="18" charset="0"/>
              </a:rPr>
              <a:t> </a:t>
            </a:r>
            <a:r>
              <a:rPr lang="en-US" b="1" u="sng" dirty="0" err="1">
                <a:cs typeface="Times New Roman" pitchFamily="18" charset="0"/>
              </a:rPr>
              <a:t>insigniti</a:t>
            </a:r>
            <a:r>
              <a:rPr lang="en-US" b="1" u="sng" dirty="0">
                <a:cs typeface="Times New Roman" pitchFamily="18" charset="0"/>
              </a:rPr>
              <a:t> </a:t>
            </a:r>
            <a:r>
              <a:rPr lang="en-US" b="1" u="sng" dirty="0" err="1">
                <a:cs typeface="Times New Roman" pitchFamily="18" charset="0"/>
              </a:rPr>
              <a:t>di</a:t>
            </a:r>
            <a:r>
              <a:rPr lang="en-US" b="1" u="sng" dirty="0">
                <a:cs typeface="Times New Roman" pitchFamily="18" charset="0"/>
              </a:rPr>
              <a:t> imperia </a:t>
            </a:r>
            <a:r>
              <a:rPr lang="en-US" b="1" u="sng" dirty="0" err="1">
                <a:cs typeface="Times New Roman" pitchFamily="18" charset="0"/>
              </a:rPr>
              <a:t>straordinari</a:t>
            </a:r>
            <a:r>
              <a:rPr lang="en-US" b="1" u="sng" dirty="0">
                <a:cs typeface="Times New Roman" pitchFamily="18" charset="0"/>
              </a:rPr>
              <a:t>, con </a:t>
            </a:r>
            <a:r>
              <a:rPr lang="en-US" b="1" u="sng" dirty="0" err="1">
                <a:cs typeface="Times New Roman" pitchFamily="18" charset="0"/>
              </a:rPr>
              <a:t>i</a:t>
            </a:r>
            <a:r>
              <a:rPr lang="en-US" b="1" u="sng" dirty="0">
                <a:cs typeface="Times New Roman" pitchFamily="18" charset="0"/>
              </a:rPr>
              <a:t> </a:t>
            </a:r>
            <a:r>
              <a:rPr lang="en-US" b="1" u="sng" dirty="0" err="1">
                <a:cs typeface="Times New Roman" pitchFamily="18" charset="0"/>
              </a:rPr>
              <a:t>quali</a:t>
            </a:r>
            <a:r>
              <a:rPr lang="en-US" b="1" u="sng" dirty="0">
                <a:cs typeface="Times New Roman" pitchFamily="18" charset="0"/>
              </a:rPr>
              <a:t> </a:t>
            </a:r>
            <a:r>
              <a:rPr lang="en-US" b="1" u="sng" dirty="0" err="1">
                <a:cs typeface="Times New Roman" pitchFamily="18" charset="0"/>
              </a:rPr>
              <a:t>di</a:t>
            </a:r>
            <a:r>
              <a:rPr lang="en-US" b="1" u="sng" dirty="0">
                <a:cs typeface="Times New Roman" pitchFamily="18" charset="0"/>
              </a:rPr>
              <a:t> </a:t>
            </a:r>
            <a:r>
              <a:rPr lang="en-US" b="1" u="sng" dirty="0" err="1">
                <a:cs typeface="Times New Roman" pitchFamily="18" charset="0"/>
              </a:rPr>
              <a:t>volta</a:t>
            </a:r>
            <a:r>
              <a:rPr lang="en-US" b="1" u="sng" dirty="0">
                <a:cs typeface="Times New Roman" pitchFamily="18" charset="0"/>
              </a:rPr>
              <a:t> in </a:t>
            </a:r>
            <a:r>
              <a:rPr lang="en-US" b="1" u="sng" dirty="0" err="1">
                <a:cs typeface="Times New Roman" pitchFamily="18" charset="0"/>
              </a:rPr>
              <a:t>volta</a:t>
            </a:r>
            <a:r>
              <a:rPr lang="en-US" b="1" u="sng" dirty="0">
                <a:cs typeface="Times New Roman" pitchFamily="18" charset="0"/>
              </a:rPr>
              <a:t> Augusto </a:t>
            </a:r>
            <a:r>
              <a:rPr lang="en-US" b="1" u="sng" dirty="0" err="1">
                <a:cs typeface="Times New Roman" pitchFamily="18" charset="0"/>
              </a:rPr>
              <a:t>si</a:t>
            </a:r>
            <a:r>
              <a:rPr lang="en-US" b="1" u="sng" dirty="0">
                <a:cs typeface="Times New Roman" pitchFamily="18" charset="0"/>
              </a:rPr>
              <a:t> </a:t>
            </a:r>
            <a:r>
              <a:rPr lang="en-US" b="1" u="sng" dirty="0" err="1">
                <a:cs typeface="Times New Roman" pitchFamily="18" charset="0"/>
              </a:rPr>
              <a:t>trovò</a:t>
            </a:r>
            <a:r>
              <a:rPr lang="en-US" b="1" u="sng" dirty="0">
                <a:cs typeface="Times New Roman" pitchFamily="18" charset="0"/>
              </a:rPr>
              <a:t> ad </a:t>
            </a:r>
            <a:r>
              <a:rPr lang="en-US" b="1" u="sng" dirty="0" err="1">
                <a:cs typeface="Times New Roman" pitchFamily="18" charset="0"/>
              </a:rPr>
              <a:t>essere</a:t>
            </a:r>
            <a:r>
              <a:rPr lang="en-US" b="1" u="sng" dirty="0">
                <a:cs typeface="Times New Roman" pitchFamily="18" charset="0"/>
              </a:rPr>
              <a:t> “</a:t>
            </a:r>
            <a:r>
              <a:rPr lang="en-US" b="1" u="sng" dirty="0" err="1">
                <a:cs typeface="Times New Roman" pitchFamily="18" charset="0"/>
              </a:rPr>
              <a:t>collega</a:t>
            </a:r>
            <a:r>
              <a:rPr lang="en-US" b="1" u="sng" dirty="0">
                <a:cs typeface="Times New Roman" pitchFamily="18" charset="0"/>
              </a:rPr>
              <a:t>” </a:t>
            </a:r>
            <a:r>
              <a:rPr lang="en-US" b="1" u="sng" dirty="0" err="1">
                <a:cs typeface="Times New Roman" pitchFamily="18" charset="0"/>
              </a:rPr>
              <a:t>nei</a:t>
            </a:r>
            <a:r>
              <a:rPr lang="en-US" b="1" u="sng" dirty="0">
                <a:cs typeface="Times New Roman" pitchFamily="18" charset="0"/>
              </a:rPr>
              <a:t> </a:t>
            </a:r>
            <a:r>
              <a:rPr lang="en-US" b="1" u="sng" dirty="0" err="1">
                <a:cs typeface="Times New Roman" pitchFamily="18" charset="0"/>
              </a:rPr>
              <a:t>doveri</a:t>
            </a:r>
            <a:r>
              <a:rPr lang="en-US" b="1" u="sng" dirty="0">
                <a:cs typeface="Times New Roman" pitchFamily="18" charset="0"/>
              </a:rPr>
              <a:t> </a:t>
            </a:r>
            <a:r>
              <a:rPr lang="en-US" b="1" u="sng" dirty="0" err="1">
                <a:cs typeface="Times New Roman" pitchFamily="18" charset="0"/>
              </a:rPr>
              <a:t>istituzionali</a:t>
            </a:r>
            <a:r>
              <a:rPr lang="en-US" b="1" dirty="0">
                <a:cs typeface="Times New Roman" pitchFamily="18" charset="0"/>
              </a:rPr>
              <a:t>;</a:t>
            </a:r>
          </a:p>
          <a:p>
            <a:pPr marL="342900" indent="-342900" algn="just">
              <a:buFontTx/>
              <a:buAutoNum type="alphaLcParenR"/>
            </a:pPr>
            <a:endParaRPr lang="en-US" b="1" dirty="0">
              <a:cs typeface="Times New Roman" pitchFamily="18" charset="0"/>
            </a:endParaRPr>
          </a:p>
          <a:p>
            <a:pPr marL="342900" indent="-342900" algn="just">
              <a:buFontTx/>
              <a:buAutoNum type="alphaLcParenR"/>
            </a:pPr>
            <a:r>
              <a:rPr lang="en-US" b="1" u="sng" dirty="0" err="1">
                <a:cs typeface="Times New Roman" pitchFamily="18" charset="0"/>
              </a:rPr>
              <a:t>ai</a:t>
            </a:r>
            <a:r>
              <a:rPr lang="en-US" b="1" u="sng" dirty="0">
                <a:cs typeface="Times New Roman" pitchFamily="18" charset="0"/>
              </a:rPr>
              <a:t> soli </a:t>
            </a:r>
            <a:r>
              <a:rPr lang="en-US" b="1" u="sng" dirty="0" err="1">
                <a:cs typeface="Times New Roman" pitchFamily="18" charset="0"/>
              </a:rPr>
              <a:t>investiti</a:t>
            </a:r>
            <a:r>
              <a:rPr lang="en-US" b="1" u="sng" dirty="0">
                <a:cs typeface="Times New Roman" pitchFamily="18" charset="0"/>
              </a:rPr>
              <a:t> </a:t>
            </a:r>
            <a:r>
              <a:rPr lang="en-US" b="1" u="sng" dirty="0" err="1">
                <a:cs typeface="Times New Roman" pitchFamily="18" charset="0"/>
              </a:rPr>
              <a:t>di</a:t>
            </a:r>
            <a:r>
              <a:rPr lang="en-US" b="1" u="sng" dirty="0">
                <a:cs typeface="Times New Roman" pitchFamily="18" charset="0"/>
              </a:rPr>
              <a:t> </a:t>
            </a:r>
            <a:r>
              <a:rPr lang="en-US" b="1" i="1" u="sng" dirty="0">
                <a:cs typeface="Times New Roman" pitchFamily="18" charset="0"/>
              </a:rPr>
              <a:t>imperia</a:t>
            </a:r>
            <a:r>
              <a:rPr lang="en-US" b="1" u="sng" dirty="0">
                <a:cs typeface="Times New Roman" pitchFamily="18" charset="0"/>
              </a:rPr>
              <a:t> </a:t>
            </a:r>
            <a:r>
              <a:rPr lang="en-US" b="1" u="sng" dirty="0" err="1">
                <a:cs typeface="Times New Roman" pitchFamily="18" charset="0"/>
              </a:rPr>
              <a:t>straordinari</a:t>
            </a:r>
            <a:r>
              <a:rPr lang="en-US" b="1" u="sng" dirty="0">
                <a:cs typeface="Times New Roman" pitchFamily="18" charset="0"/>
              </a:rPr>
              <a:t> (</a:t>
            </a:r>
            <a:r>
              <a:rPr lang="en-US" b="1" u="sng" dirty="0" err="1">
                <a:cs typeface="Times New Roman" pitchFamily="18" charset="0"/>
              </a:rPr>
              <a:t>i</a:t>
            </a:r>
            <a:r>
              <a:rPr lang="en-US" b="1" u="sng" dirty="0">
                <a:cs typeface="Times New Roman" pitchFamily="18" charset="0"/>
              </a:rPr>
              <a:t> </a:t>
            </a:r>
            <a:r>
              <a:rPr lang="en-US" b="1" u="sng" dirty="0" err="1">
                <a:cs typeface="Times New Roman" pitchFamily="18" charset="0"/>
              </a:rPr>
              <a:t>suoi</a:t>
            </a:r>
            <a:r>
              <a:rPr lang="en-US" b="1" u="sng" dirty="0">
                <a:cs typeface="Times New Roman" pitchFamily="18" charset="0"/>
              </a:rPr>
              <a:t> “</a:t>
            </a:r>
            <a:r>
              <a:rPr lang="en-US" b="1" u="sng" dirty="0" err="1">
                <a:cs typeface="Times New Roman" pitchFamily="18" charset="0"/>
              </a:rPr>
              <a:t>correggenti</a:t>
            </a:r>
            <a:r>
              <a:rPr lang="en-US" b="1" u="sng" dirty="0">
                <a:cs typeface="Times New Roman" pitchFamily="18" charset="0"/>
              </a:rPr>
              <a:t>”). </a:t>
            </a:r>
          </a:p>
          <a:p>
            <a:pPr marL="342900" indent="-342900">
              <a:buFontTx/>
              <a:buAutoNum type="alphaLcParenR"/>
            </a:pPr>
            <a:endParaRPr lang="en-US" b="1" dirty="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ChangeArrowheads="1"/>
          </p:cNvSpPr>
          <p:nvPr/>
        </p:nvSpPr>
        <p:spPr bwMode="auto">
          <a:xfrm>
            <a:off x="299544" y="299545"/>
            <a:ext cx="6264728" cy="523220"/>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wrap="none" anchor="ctr">
            <a:spAutoFit/>
            <a:flatTx/>
          </a:bodyPr>
          <a:lstStyle/>
          <a:p>
            <a:r>
              <a:rPr lang="it-IT" sz="2800" b="1" dirty="0"/>
              <a:t>Le strutture costituzionali repubblicane</a:t>
            </a:r>
          </a:p>
        </p:txBody>
      </p:sp>
      <p:sp>
        <p:nvSpPr>
          <p:cNvPr id="40965" name="Rectangle 5"/>
          <p:cNvSpPr>
            <a:spLocks noChangeArrowheads="1"/>
          </p:cNvSpPr>
          <p:nvPr/>
        </p:nvSpPr>
        <p:spPr bwMode="auto">
          <a:xfrm>
            <a:off x="0" y="1078405"/>
            <a:ext cx="9144000" cy="5262979"/>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b="1" i="1" dirty="0"/>
              <a:t>     </a:t>
            </a:r>
            <a:r>
              <a:rPr lang="it-IT" sz="2400" b="1" i="1" u="sng" dirty="0"/>
              <a:t>Senato</a:t>
            </a:r>
            <a:r>
              <a:rPr lang="it-IT" sz="2400" b="1" dirty="0"/>
              <a:t>: profondamente rinnovato nella sua composizione, viene esautorato nelle sue funzioni politiche dal </a:t>
            </a:r>
            <a:r>
              <a:rPr lang="it-IT" sz="2400" b="1" i="1" dirty="0" err="1"/>
              <a:t>princeps</a:t>
            </a:r>
            <a:r>
              <a:rPr lang="it-IT" sz="2400" b="1" dirty="0"/>
              <a:t>; questo esautoramento viene in maniera assai limitata compensato dalle nuove competenze normative nell’ambito del diritto privato e da quelle elettorali sottratte ai comizi.</a:t>
            </a:r>
          </a:p>
          <a:p>
            <a:pPr algn="just"/>
            <a:endParaRPr lang="it-IT" sz="2400" b="1" dirty="0"/>
          </a:p>
          <a:p>
            <a:pPr algn="just"/>
            <a:r>
              <a:rPr lang="it-IT" sz="2400" b="1" i="1" dirty="0"/>
              <a:t>     </a:t>
            </a:r>
            <a:r>
              <a:rPr lang="it-IT" sz="2400" b="1" i="1" u="sng" dirty="0"/>
              <a:t>Assemblee popolari</a:t>
            </a:r>
            <a:r>
              <a:rPr lang="it-IT" sz="2400" b="1" dirty="0"/>
              <a:t>: </a:t>
            </a:r>
            <a:endParaRPr lang="it-IT" sz="2400" b="1" dirty="0" smtClean="0"/>
          </a:p>
          <a:p>
            <a:pPr marL="457200" indent="-457200" algn="just">
              <a:buAutoNum type="alphaLcParenR"/>
            </a:pPr>
            <a:r>
              <a:rPr lang="it-IT" sz="2400" b="1" dirty="0" smtClean="0"/>
              <a:t>nell’ambito </a:t>
            </a:r>
            <a:r>
              <a:rPr lang="it-IT" sz="2400" b="1" dirty="0"/>
              <a:t>elettorale, l’intervento del principe nella designazione delle candidature trasforma le elezioni comiziali in votazioni plebiscitarie. </a:t>
            </a:r>
            <a:endParaRPr lang="it-IT" sz="2400" b="1" dirty="0" smtClean="0"/>
          </a:p>
          <a:p>
            <a:pPr marL="457200" indent="-457200" algn="just">
              <a:buAutoNum type="alphaLcParenR"/>
            </a:pPr>
            <a:r>
              <a:rPr lang="it-IT" sz="2400" b="1" dirty="0" smtClean="0"/>
              <a:t>b</a:t>
            </a:r>
            <a:r>
              <a:rPr lang="it-IT" sz="2400" b="1" dirty="0"/>
              <a:t>) in materia legislativa, la perduta indipendenza dei consoli e l’assorbimento dei poteri tribunizi nella </a:t>
            </a:r>
            <a:r>
              <a:rPr lang="it-IT" sz="2400" b="1" i="1" dirty="0" err="1"/>
              <a:t>potestas</a:t>
            </a:r>
            <a:r>
              <a:rPr lang="it-IT" sz="2400" b="1" dirty="0"/>
              <a:t> tribunizia del principe, fanno in modo che i comizi entrino in funzione solo e quando vuole il principe</a:t>
            </a:r>
            <a:r>
              <a:rPr lang="it-IT" b="1" dirty="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585411" y="312821"/>
            <a:ext cx="5558589" cy="461665"/>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wrap="square" anchor="ctr">
            <a:spAutoFit/>
            <a:flatTx/>
          </a:bodyPr>
          <a:lstStyle/>
          <a:p>
            <a:r>
              <a:rPr lang="it-IT" sz="2400" b="1" dirty="0"/>
              <a:t>Le strutture costituzionali repubblicane</a:t>
            </a:r>
          </a:p>
        </p:txBody>
      </p:sp>
      <p:sp>
        <p:nvSpPr>
          <p:cNvPr id="41987" name="Rectangle 3"/>
          <p:cNvSpPr>
            <a:spLocks noChangeArrowheads="1"/>
          </p:cNvSpPr>
          <p:nvPr/>
        </p:nvSpPr>
        <p:spPr bwMode="auto">
          <a:xfrm>
            <a:off x="0" y="671691"/>
            <a:ext cx="9144000" cy="6186309"/>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b="1" i="1" dirty="0"/>
              <a:t>      </a:t>
            </a:r>
            <a:r>
              <a:rPr lang="it-IT" sz="2200" b="1" i="1" u="sng" dirty="0"/>
              <a:t>Magistrature</a:t>
            </a:r>
            <a:r>
              <a:rPr lang="it-IT" sz="2200" b="1" dirty="0"/>
              <a:t>: </a:t>
            </a:r>
          </a:p>
          <a:p>
            <a:pPr algn="just"/>
            <a:endParaRPr lang="it-IT" sz="2200" b="1" dirty="0"/>
          </a:p>
          <a:p>
            <a:pPr algn="just"/>
            <a:r>
              <a:rPr lang="it-IT" sz="2200" b="1" dirty="0"/>
              <a:t>a). </a:t>
            </a:r>
            <a:r>
              <a:rPr lang="it-IT" sz="2200" b="1" u="sng" dirty="0"/>
              <a:t>consolato</a:t>
            </a:r>
            <a:r>
              <a:rPr lang="it-IT" sz="2200" b="1" dirty="0"/>
              <a:t>: perde i poteri di iniziativa e decisione politica assunti dal </a:t>
            </a:r>
            <a:r>
              <a:rPr lang="it-IT" sz="2200" b="1" i="1" dirty="0" err="1"/>
              <a:t>princeps</a:t>
            </a:r>
            <a:r>
              <a:rPr lang="it-IT" sz="2200" b="1" dirty="0"/>
              <a:t>. </a:t>
            </a:r>
          </a:p>
          <a:p>
            <a:pPr algn="just"/>
            <a:endParaRPr lang="it-IT" sz="2200" b="1" dirty="0"/>
          </a:p>
          <a:p>
            <a:pPr algn="just"/>
            <a:r>
              <a:rPr lang="it-IT" sz="2200" b="1" dirty="0"/>
              <a:t>b). </a:t>
            </a:r>
            <a:r>
              <a:rPr lang="it-IT" sz="2200" b="1" u="sng" dirty="0"/>
              <a:t>pretura</a:t>
            </a:r>
            <a:r>
              <a:rPr lang="it-IT" sz="2200" b="1" dirty="0"/>
              <a:t>: perdono i poteri politici ma rafforzano i poteri giurisdizionali. L’editto del </a:t>
            </a:r>
            <a:r>
              <a:rPr lang="it-IT" sz="2200" b="1" i="1" dirty="0" err="1"/>
              <a:t>pretor</a:t>
            </a:r>
            <a:r>
              <a:rPr lang="it-IT" sz="2200" b="1" i="1" dirty="0"/>
              <a:t> </a:t>
            </a:r>
            <a:r>
              <a:rPr lang="it-IT" sz="2200" b="1" i="1" dirty="0" err="1"/>
              <a:t>urbanus</a:t>
            </a:r>
            <a:r>
              <a:rPr lang="it-IT" sz="2200" b="1" dirty="0"/>
              <a:t> continua a costituire la fonte principale e creativa del diritto privato (non a caso, sarà spesso proprio augusto a nominarlo). </a:t>
            </a:r>
          </a:p>
          <a:p>
            <a:pPr algn="just"/>
            <a:endParaRPr lang="it-IT" sz="2200" b="1" dirty="0"/>
          </a:p>
          <a:p>
            <a:pPr algn="just"/>
            <a:r>
              <a:rPr lang="it-IT" sz="2200" b="1" dirty="0"/>
              <a:t>c). </a:t>
            </a:r>
            <a:r>
              <a:rPr lang="it-IT" sz="2200" b="1" u="sng" dirty="0"/>
              <a:t>edilità</a:t>
            </a:r>
            <a:r>
              <a:rPr lang="it-IT" sz="2200" b="1" dirty="0"/>
              <a:t>: tende ad essere evitata dai senatori per le forti spese a cui sottomette chi la riveste; per renderla appetibile, Augusto interverrà spesso integrando il patrimonio dei senatori per indurli ad accettarla. </a:t>
            </a:r>
          </a:p>
          <a:p>
            <a:pPr algn="just"/>
            <a:endParaRPr lang="it-IT" sz="2200" b="1" dirty="0"/>
          </a:p>
          <a:p>
            <a:pPr algn="just"/>
            <a:r>
              <a:rPr lang="it-IT" sz="2200" b="1" dirty="0"/>
              <a:t>d). </a:t>
            </a:r>
            <a:r>
              <a:rPr lang="it-IT" sz="2200" b="1" u="sng" dirty="0"/>
              <a:t>tribunato della plebe</a:t>
            </a:r>
            <a:r>
              <a:rPr lang="it-IT" sz="2200" b="1" dirty="0"/>
              <a:t>: perde anch’esso di attrattiva sia per la decadenza delle assemblee popolari che  ne frena l’attività legislativa, sia per l’ingombrante presenza del </a:t>
            </a:r>
            <a:r>
              <a:rPr lang="it-IT" sz="2200" b="1" i="1" dirty="0" err="1"/>
              <a:t>princeps</a:t>
            </a:r>
            <a:r>
              <a:rPr lang="it-IT" sz="2200" b="1" dirty="0"/>
              <a:t> che mediante la sua </a:t>
            </a:r>
            <a:r>
              <a:rPr lang="it-IT" sz="2200" b="1" i="1" dirty="0" err="1"/>
              <a:t>tribunicia</a:t>
            </a:r>
            <a:r>
              <a:rPr lang="it-IT" sz="2200" b="1" i="1" dirty="0"/>
              <a:t> </a:t>
            </a:r>
            <a:r>
              <a:rPr lang="it-IT" sz="2200" b="1" i="1" dirty="0" err="1"/>
              <a:t>potestas</a:t>
            </a:r>
            <a:r>
              <a:rPr lang="it-IT" sz="2200" b="1" dirty="0"/>
              <a:t> pone sotto la sua egemonia l’intera magistratura.</a:t>
            </a:r>
            <a:r>
              <a:rPr lang="it-IT" sz="2200" dirty="0"/>
              <a:t> </a:t>
            </a:r>
            <a:endParaRPr lang="it-IT" sz="22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ChangeArrowheads="1"/>
          </p:cNvSpPr>
          <p:nvPr/>
        </p:nvSpPr>
        <p:spPr bwMode="auto">
          <a:xfrm>
            <a:off x="0" y="778877"/>
            <a:ext cx="9144000" cy="6370975"/>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400" b="1" i="1" dirty="0"/>
              <a:t>      </a:t>
            </a:r>
            <a:r>
              <a:rPr lang="it-IT" sz="2400" b="1" dirty="0"/>
              <a:t>I diversi poteri che assume il principe pur sembrando </a:t>
            </a:r>
            <a:r>
              <a:rPr lang="it-IT" sz="2400" b="1" dirty="0" err="1"/>
              <a:t>esemplati</a:t>
            </a:r>
            <a:r>
              <a:rPr lang="it-IT" sz="2400" b="1" dirty="0"/>
              <a:t> su tipici istituti repubblicani, si rivelano completamente nuovi per funzione e struttura. Il </a:t>
            </a:r>
            <a:r>
              <a:rPr lang="it-IT" sz="2400" b="1" u="sng" dirty="0"/>
              <a:t>suo </a:t>
            </a:r>
            <a:r>
              <a:rPr lang="it-IT" sz="2400" b="1" i="1" u="sng" dirty="0" err="1"/>
              <a:t>imperium</a:t>
            </a:r>
            <a:r>
              <a:rPr lang="it-IT" sz="2400" b="1" u="sng" dirty="0"/>
              <a:t> è disgiunto dalla carica e non è soggetto a limiti cronologici</a:t>
            </a:r>
            <a:r>
              <a:rPr lang="it-IT" sz="2400" b="1" dirty="0"/>
              <a:t>; inoltre, non essendo legato alla carica, </a:t>
            </a:r>
            <a:r>
              <a:rPr lang="it-IT" sz="2400" b="1" u="sng" dirty="0"/>
              <a:t>non è soggetto all’</a:t>
            </a:r>
            <a:r>
              <a:rPr lang="it-IT" sz="2400" b="1" i="1" u="sng" dirty="0" err="1"/>
              <a:t>intercessio</a:t>
            </a:r>
            <a:r>
              <a:rPr lang="it-IT" sz="2400" b="1" u="sng" dirty="0"/>
              <a:t> dei collegh</a:t>
            </a:r>
            <a:r>
              <a:rPr lang="it-IT" sz="2400" b="1" dirty="0"/>
              <a:t>i. Se dunque si parla di </a:t>
            </a:r>
            <a:r>
              <a:rPr lang="it-IT" sz="2400" b="1" i="1" dirty="0" err="1"/>
              <a:t>imperium</a:t>
            </a:r>
            <a:r>
              <a:rPr lang="it-IT" sz="2400" b="1" dirty="0"/>
              <a:t>, esso ormai non ha più  alcun rapporto con l’</a:t>
            </a:r>
            <a:r>
              <a:rPr lang="it-IT" sz="2400" b="1" i="1" dirty="0" err="1"/>
              <a:t>imperium</a:t>
            </a:r>
            <a:r>
              <a:rPr lang="it-IT" sz="2400" b="1" dirty="0"/>
              <a:t> delle magistrature repubblicane. </a:t>
            </a:r>
            <a:r>
              <a:rPr lang="it-IT" sz="2400" b="1" u="sng" dirty="0"/>
              <a:t>Un discorso analogo vale per la </a:t>
            </a:r>
            <a:r>
              <a:rPr lang="it-IT" sz="2400" b="1" i="1" u="sng" dirty="0" err="1"/>
              <a:t>tribunicia</a:t>
            </a:r>
            <a:r>
              <a:rPr lang="it-IT" sz="2400" b="1" i="1" u="sng" dirty="0"/>
              <a:t> </a:t>
            </a:r>
            <a:r>
              <a:rPr lang="it-IT" sz="2400" b="1" i="1" u="sng" dirty="0" err="1"/>
              <a:t>potestas</a:t>
            </a:r>
            <a:r>
              <a:rPr lang="it-IT" sz="2400" b="1" u="sng" dirty="0"/>
              <a:t>, anch’essa vitalizia e, poiché disgiunta dalla carica, sottratta al veto dei tribuni. Inoltre, nella stessa persona convergono due poteri (consolato e tribunato) che nel sistema repubblicano erano stati concepiti come in netta opposizione</a:t>
            </a:r>
            <a:r>
              <a:rPr lang="it-IT" sz="2400" b="1" dirty="0"/>
              <a:t>. Anche l’applicazione dell’</a:t>
            </a:r>
            <a:r>
              <a:rPr lang="it-IT" sz="2400" b="1" i="1" u="sng" dirty="0" err="1"/>
              <a:t>auctoritas</a:t>
            </a:r>
            <a:r>
              <a:rPr lang="it-IT" sz="2400" b="1" dirty="0"/>
              <a:t>, concetto che sussiste dall’età repubblicana, </a:t>
            </a:r>
            <a:r>
              <a:rPr lang="it-IT" sz="2400" b="1" u="sng" dirty="0"/>
              <a:t>è nuova e serve da un lato a  unificare i diversi poteri ricollegabili singolarmente alle diverse magistrature repubblicane, dall’altro a porre Augusto in una posizione di preminenza rispetto ai magistrati </a:t>
            </a:r>
            <a:r>
              <a:rPr lang="it-IT" sz="2400" b="1" dirty="0"/>
              <a:t>che, in quanto a funzioni, sarebbero da considerare colleghi di Augusto.</a:t>
            </a:r>
            <a:r>
              <a:rPr lang="it-IT" sz="2000" dirty="0"/>
              <a:t> </a:t>
            </a:r>
          </a:p>
        </p:txBody>
      </p:sp>
      <p:sp>
        <p:nvSpPr>
          <p:cNvPr id="44036" name="Rectangle 4"/>
          <p:cNvSpPr>
            <a:spLocks noChangeArrowheads="1"/>
          </p:cNvSpPr>
          <p:nvPr/>
        </p:nvSpPr>
        <p:spPr bwMode="auto">
          <a:xfrm>
            <a:off x="1491915" y="312821"/>
            <a:ext cx="4344988" cy="495300"/>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anchor="ctr">
            <a:spAutoFit/>
            <a:flatTx/>
          </a:bodyPr>
          <a:lstStyle/>
          <a:p>
            <a:pPr algn="ctr"/>
            <a:r>
              <a:rPr lang="it-IT" sz="2400" b="1"/>
              <a:t>La “costruzione” augustea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2" y="1841500"/>
            <a:ext cx="9143998" cy="4154984"/>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b="1" i="1" dirty="0"/>
              <a:t>      </a:t>
            </a:r>
            <a:r>
              <a:rPr lang="it-IT" sz="2400" b="1" dirty="0"/>
              <a:t>Sono state proposte numerose interpretazioni sulla natura giuridica e politica della costruzione augustea: gli storici antichi, soprattutto quelli di lingua greca (come </a:t>
            </a:r>
            <a:r>
              <a:rPr lang="it-IT" sz="2400" b="1" dirty="0" err="1"/>
              <a:t>Dione</a:t>
            </a:r>
            <a:r>
              <a:rPr lang="it-IT" sz="2400" b="1" dirty="0"/>
              <a:t> </a:t>
            </a:r>
            <a:r>
              <a:rPr lang="it-IT" sz="2400" b="1" dirty="0" err="1"/>
              <a:t>Cassio</a:t>
            </a:r>
            <a:r>
              <a:rPr lang="it-IT" sz="2400" b="1" dirty="0"/>
              <a:t>) hanno parlato senza mezzi termini di “monarchia”, termine che tuttavia risulta insufficiente, sia perché il regime augusteo non può essere identificato né con una monarchia di tipo ellenistico (in cui il monarca è </a:t>
            </a:r>
            <a:r>
              <a:rPr lang="it-IT" sz="2400" b="1" i="1" dirty="0"/>
              <a:t>dominus</a:t>
            </a:r>
            <a:r>
              <a:rPr lang="it-IT" sz="2400" b="1" dirty="0"/>
              <a:t> dei suoi sudditi) né con l’antico </a:t>
            </a:r>
            <a:r>
              <a:rPr lang="it-IT" sz="2400" b="1" i="1" dirty="0" err="1"/>
              <a:t>regnum</a:t>
            </a:r>
            <a:r>
              <a:rPr lang="it-IT" sz="2400" b="1" dirty="0"/>
              <a:t> latino o etrusco. Anche nel suo valore moderno di </a:t>
            </a:r>
            <a:r>
              <a:rPr lang="it-IT" sz="2400" b="1" u="sng" dirty="0"/>
              <a:t>monarchia assoluta il termine è insufficiente data la persistenza, più che formale degli organi repubblicani e la composizione del fascio di poteri di Augusto</a:t>
            </a:r>
            <a:r>
              <a:rPr lang="it-IT" sz="2400" b="1" dirty="0"/>
              <a:t>, derivato da quelli già propri dei magistrati della morente repubblica.</a:t>
            </a:r>
            <a:r>
              <a:rPr lang="it-IT" sz="2400" dirty="0"/>
              <a:t> </a:t>
            </a:r>
            <a:endParaRPr lang="it-IT" dirty="0"/>
          </a:p>
        </p:txBody>
      </p:sp>
      <p:sp>
        <p:nvSpPr>
          <p:cNvPr id="49155" name="Rectangle 3"/>
          <p:cNvSpPr>
            <a:spLocks noChangeArrowheads="1"/>
          </p:cNvSpPr>
          <p:nvPr/>
        </p:nvSpPr>
        <p:spPr bwMode="auto">
          <a:xfrm>
            <a:off x="2409825" y="555625"/>
            <a:ext cx="4344988" cy="495300"/>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anchor="ctr">
            <a:spAutoFit/>
            <a:flatTx/>
          </a:bodyPr>
          <a:lstStyle/>
          <a:p>
            <a:pPr algn="ctr"/>
            <a:r>
              <a:rPr lang="it-IT" sz="2400" b="1"/>
              <a:t>La “costruzione” augustea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0" y="1978025"/>
            <a:ext cx="9143999" cy="3785652"/>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400" b="1" i="1" dirty="0"/>
              <a:t>      </a:t>
            </a:r>
            <a:r>
              <a:rPr lang="it-IT" sz="2400" b="1" dirty="0"/>
              <a:t>Il </a:t>
            </a:r>
            <a:r>
              <a:rPr lang="it-IT" sz="2400" b="1" dirty="0" err="1"/>
              <a:t>Mommsen</a:t>
            </a:r>
            <a:r>
              <a:rPr lang="it-IT" sz="2400" b="1" dirty="0"/>
              <a:t> ha parlato di un potere “</a:t>
            </a:r>
            <a:r>
              <a:rPr lang="it-IT" sz="2400" b="1" dirty="0" err="1"/>
              <a:t>diarchico</a:t>
            </a:r>
            <a:r>
              <a:rPr lang="it-IT" sz="2400" b="1" dirty="0"/>
              <a:t>”, con il senato e il principe che costituirebbero due poteri all’interno dello stesso ordinamento; contro tale teoria,  tuttavia, osta il fatto che senato e magistrature finiscano per essere dominati da Augusto.</a:t>
            </a:r>
          </a:p>
          <a:p>
            <a:pPr algn="just"/>
            <a:r>
              <a:rPr lang="it-IT" sz="2400" b="1" dirty="0"/>
              <a:t>     Nata per spiegare la persistenza degli organi repubblicani e lo sforzo di Augusto di presentare esistente la </a:t>
            </a:r>
            <a:r>
              <a:rPr lang="it-IT" sz="2400" b="1" i="1" dirty="0" err="1"/>
              <a:t>res</a:t>
            </a:r>
            <a:r>
              <a:rPr lang="it-IT" sz="2400" b="1" i="1" dirty="0"/>
              <a:t> </a:t>
            </a:r>
            <a:r>
              <a:rPr lang="it-IT" sz="2400" b="1" i="1" dirty="0" err="1"/>
              <a:t>publica</a:t>
            </a:r>
            <a:r>
              <a:rPr lang="it-IT" sz="2400" b="1" dirty="0"/>
              <a:t>, la teoria compie una forzatura nel supporre gli organi repubblicani come autonomi e indipendenti dalla volontà dell’imperatore e nel porre Augusto fuori dagli organi costituzionali, laddove invece vi è dentro sia strutturalmente che funzionalmente</a:t>
            </a:r>
            <a:r>
              <a:rPr lang="it-IT" b="1" dirty="0"/>
              <a:t>.      </a:t>
            </a:r>
          </a:p>
        </p:txBody>
      </p:sp>
      <p:sp>
        <p:nvSpPr>
          <p:cNvPr id="48131" name="Rectangle 3"/>
          <p:cNvSpPr>
            <a:spLocks noChangeArrowheads="1"/>
          </p:cNvSpPr>
          <p:nvPr/>
        </p:nvSpPr>
        <p:spPr bwMode="auto">
          <a:xfrm>
            <a:off x="2409825" y="555625"/>
            <a:ext cx="4344988" cy="495300"/>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anchor="ctr">
            <a:spAutoFit/>
            <a:flatTx/>
          </a:bodyPr>
          <a:lstStyle/>
          <a:p>
            <a:pPr algn="ctr"/>
            <a:r>
              <a:rPr lang="it-IT" sz="2400" b="1"/>
              <a:t>La “costruzione” augustea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ChangeArrowheads="1"/>
          </p:cNvSpPr>
          <p:nvPr/>
        </p:nvSpPr>
        <p:spPr bwMode="auto">
          <a:xfrm>
            <a:off x="0" y="2274888"/>
            <a:ext cx="9143999" cy="4154984"/>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b="1" dirty="0"/>
              <a:t>     </a:t>
            </a:r>
            <a:r>
              <a:rPr lang="it-IT" sz="2400" b="1" dirty="0"/>
              <a:t>Una dualità di ordinamenti è ipotizzata anche da </a:t>
            </a:r>
            <a:r>
              <a:rPr lang="it-IT" sz="2400" b="1" dirty="0" err="1"/>
              <a:t>Arangio</a:t>
            </a:r>
            <a:r>
              <a:rPr lang="it-IT" sz="2400" b="1" dirty="0"/>
              <a:t> </a:t>
            </a:r>
            <a:r>
              <a:rPr lang="it-IT" sz="2400" b="1" dirty="0" err="1"/>
              <a:t>Ruiz</a:t>
            </a:r>
            <a:r>
              <a:rPr lang="it-IT" sz="2400" b="1" dirty="0"/>
              <a:t>, secondo cui da un lato vi sarebbe la </a:t>
            </a:r>
            <a:r>
              <a:rPr lang="it-IT" sz="2400" b="1" i="1" dirty="0" err="1"/>
              <a:t>res</a:t>
            </a:r>
            <a:r>
              <a:rPr lang="it-IT" sz="2400" b="1" i="1" dirty="0"/>
              <a:t> </a:t>
            </a:r>
            <a:r>
              <a:rPr lang="it-IT" sz="2400" b="1" i="1" dirty="0" err="1"/>
              <a:t>publica</a:t>
            </a:r>
            <a:r>
              <a:rPr lang="it-IT" sz="2400" b="1" dirty="0"/>
              <a:t> formalmente intatta, dall’altro Augusto che su di essa eserciterebbe un protettorato, secondo il parallelo del protettorato esercitato da Tolomeo re d’Egitto su </a:t>
            </a:r>
            <a:r>
              <a:rPr lang="it-IT" sz="2400" b="1" dirty="0" err="1"/>
              <a:t>Cirene</a:t>
            </a:r>
            <a:r>
              <a:rPr lang="it-IT" sz="2400" b="1" dirty="0"/>
              <a:t>. </a:t>
            </a:r>
          </a:p>
          <a:p>
            <a:pPr algn="just"/>
            <a:r>
              <a:rPr lang="it-IT" sz="2400" b="1" dirty="0"/>
              <a:t>     Contro tale teoria valgono le stesse obiezioni mosse contro la ricostruzione del </a:t>
            </a:r>
            <a:r>
              <a:rPr lang="it-IT" sz="2400" b="1" dirty="0" err="1"/>
              <a:t>Mommsen</a:t>
            </a:r>
            <a:r>
              <a:rPr lang="it-IT" sz="2400" b="1" dirty="0"/>
              <a:t>, nel senso che non si può parlare di Augusto come di uno stato (o un potentato) diverso dalla </a:t>
            </a:r>
            <a:r>
              <a:rPr lang="it-IT" sz="2400" b="1" i="1" dirty="0" err="1"/>
              <a:t>res</a:t>
            </a:r>
            <a:r>
              <a:rPr lang="it-IT" sz="2400" b="1" i="1" dirty="0"/>
              <a:t> </a:t>
            </a:r>
            <a:r>
              <a:rPr lang="it-IT" sz="2400" b="1" i="1" dirty="0" err="1"/>
              <a:t>publica</a:t>
            </a:r>
            <a:r>
              <a:rPr lang="it-IT" sz="2400" b="1" dirty="0"/>
              <a:t>;  anche il paragone con Cipro non regge nella misura in cui Tolomeo rappresenta un sovrano straniero, Augusto è organicamente e geneticamente inserito nell’ordinamento della </a:t>
            </a:r>
            <a:r>
              <a:rPr lang="it-IT" sz="2400" b="1" i="1" dirty="0" err="1"/>
              <a:t>res</a:t>
            </a:r>
            <a:r>
              <a:rPr lang="it-IT" sz="2400" b="1" i="1" dirty="0"/>
              <a:t> </a:t>
            </a:r>
            <a:r>
              <a:rPr lang="it-IT" sz="2400" b="1" i="1" dirty="0" err="1"/>
              <a:t>publica</a:t>
            </a:r>
            <a:r>
              <a:rPr lang="it-IT" sz="2400" b="1" dirty="0"/>
              <a:t> romana.    </a:t>
            </a:r>
          </a:p>
        </p:txBody>
      </p:sp>
      <p:sp>
        <p:nvSpPr>
          <p:cNvPr id="45060" name="Rectangle 4"/>
          <p:cNvSpPr>
            <a:spLocks noChangeArrowheads="1"/>
          </p:cNvSpPr>
          <p:nvPr/>
        </p:nvSpPr>
        <p:spPr bwMode="auto">
          <a:xfrm>
            <a:off x="2409825" y="555625"/>
            <a:ext cx="4344988" cy="495300"/>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anchor="ctr">
            <a:spAutoFit/>
            <a:flatTx/>
          </a:bodyPr>
          <a:lstStyle/>
          <a:p>
            <a:pPr algn="ctr"/>
            <a:r>
              <a:rPr lang="it-IT" sz="2400" b="1"/>
              <a:t>La “costruzione” augustea</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ChangeArrowheads="1"/>
          </p:cNvSpPr>
          <p:nvPr/>
        </p:nvSpPr>
        <p:spPr bwMode="auto">
          <a:xfrm>
            <a:off x="0" y="1976438"/>
            <a:ext cx="9144000" cy="3046988"/>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b="1" dirty="0"/>
              <a:t>     </a:t>
            </a:r>
            <a:r>
              <a:rPr lang="it-IT" sz="2400" b="1" dirty="0"/>
              <a:t>Un’altra ricostruzione pluralistica, del </a:t>
            </a:r>
            <a:r>
              <a:rPr lang="it-IT" sz="2400" b="1" dirty="0" err="1"/>
              <a:t>Fabbrini</a:t>
            </a:r>
            <a:r>
              <a:rPr lang="it-IT" sz="2400" b="1" dirty="0"/>
              <a:t>, ravvisa nella costituzione augustea un sistema imperiale sovranazionale a capo del quale vi sarebbe Augusto, </a:t>
            </a:r>
            <a:r>
              <a:rPr lang="it-IT" sz="2400" b="1" i="1" dirty="0" err="1"/>
              <a:t>princeps</a:t>
            </a:r>
            <a:r>
              <a:rPr lang="it-IT" sz="2400" b="1" dirty="0"/>
              <a:t> della </a:t>
            </a:r>
            <a:r>
              <a:rPr lang="it-IT" sz="2400" b="1" i="1" dirty="0" err="1"/>
              <a:t>res</a:t>
            </a:r>
            <a:r>
              <a:rPr lang="it-IT" sz="2400" b="1" i="1" dirty="0"/>
              <a:t> </a:t>
            </a:r>
            <a:r>
              <a:rPr lang="it-IT" sz="2400" b="1" i="1" dirty="0" err="1"/>
              <a:t>publica</a:t>
            </a:r>
            <a:endParaRPr lang="it-IT" sz="2400" b="1" dirty="0"/>
          </a:p>
          <a:p>
            <a:pPr algn="just"/>
            <a:r>
              <a:rPr lang="it-IT" sz="2400" b="1" dirty="0"/>
              <a:t>    Il De Martino, infine, parla di una forma di “governo misto” laddove, tuttavia, non si ha un equilibrio tra i poteri, caratteristica fondamentale di questa concezione, bensì una netta prevalenza, anche formale, del potere di Augusto sul quello del Senato e degli altri organi costituzionali.     </a:t>
            </a:r>
          </a:p>
        </p:txBody>
      </p:sp>
      <p:sp>
        <p:nvSpPr>
          <p:cNvPr id="46084" name="Rectangle 4"/>
          <p:cNvSpPr>
            <a:spLocks noChangeArrowheads="1"/>
          </p:cNvSpPr>
          <p:nvPr/>
        </p:nvSpPr>
        <p:spPr bwMode="auto">
          <a:xfrm>
            <a:off x="2409825" y="555625"/>
            <a:ext cx="4344988" cy="495300"/>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anchor="ctr">
            <a:spAutoFit/>
            <a:flatTx/>
          </a:bodyPr>
          <a:lstStyle/>
          <a:p>
            <a:pPr algn="ctr"/>
            <a:r>
              <a:rPr lang="it-IT" sz="2400" b="1"/>
              <a:t>La “costruzione” augustea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2409825" y="555625"/>
            <a:ext cx="4344988" cy="495300"/>
          </a:xfrm>
          <a:prstGeom prst="rect">
            <a:avLst/>
          </a:prstGeom>
          <a:solidFill>
            <a:srgbClr val="FFFF00"/>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anchor="ctr">
            <a:spAutoFit/>
            <a:flatTx/>
          </a:bodyPr>
          <a:lstStyle/>
          <a:p>
            <a:pPr algn="ctr"/>
            <a:r>
              <a:rPr lang="it-IT" sz="2400" b="1"/>
              <a:t>La “costruzione” augustea</a:t>
            </a:r>
          </a:p>
        </p:txBody>
      </p:sp>
      <p:sp>
        <p:nvSpPr>
          <p:cNvPr id="47107" name="Rectangle 3"/>
          <p:cNvSpPr>
            <a:spLocks noChangeArrowheads="1"/>
          </p:cNvSpPr>
          <p:nvPr/>
        </p:nvSpPr>
        <p:spPr bwMode="auto">
          <a:xfrm>
            <a:off x="0" y="1800225"/>
            <a:ext cx="9144000" cy="2677656"/>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800" b="1" dirty="0"/>
              <a:t>     Piuttosto, secondo il </a:t>
            </a:r>
            <a:r>
              <a:rPr lang="it-IT" sz="2800" b="1" dirty="0" err="1"/>
              <a:t>Serrao</a:t>
            </a:r>
            <a:r>
              <a:rPr lang="it-IT" sz="2800" b="1" dirty="0"/>
              <a:t>, la “costituzione” augustea esprimerebbe un regime transitorio di apparente equilibrio, all’interno del quale però la forza  dinamica è rappresentata dal </a:t>
            </a:r>
            <a:r>
              <a:rPr lang="it-IT" sz="2800" b="1" i="1" dirty="0" err="1"/>
              <a:t>princeps</a:t>
            </a:r>
            <a:r>
              <a:rPr lang="it-IT" sz="2800" b="1" dirty="0"/>
              <a:t>: i suoi poteri hanno carattere egemone sulle affievolite strutture repubblicane e tendono ineluttabilmente ad un potere di tipo monarchico</a:t>
            </a:r>
            <a:r>
              <a:rPr lang="it-IT" b="1" dirty="0"/>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663575" y="536575"/>
            <a:ext cx="7767638" cy="800100"/>
          </a:xfrm>
          <a:prstGeom prst="rect">
            <a:avLst/>
          </a:prstGeom>
          <a:solidFill>
            <a:srgbClr val="CCFFFF"/>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CCFFFF"/>
            </a:extrusionClr>
          </a:sp3d>
        </p:spPr>
        <p:txBody>
          <a:bodyPr>
            <a:spAutoFit/>
            <a:flatTx/>
          </a:bodyPr>
          <a:lstStyle/>
          <a:p>
            <a:pPr algn="ctr"/>
            <a:r>
              <a:rPr lang="it-IT" sz="4400" b="1"/>
              <a:t>Il problema della  successione</a:t>
            </a:r>
          </a:p>
        </p:txBody>
      </p:sp>
      <p:sp>
        <p:nvSpPr>
          <p:cNvPr id="8197" name="Rectangle 5"/>
          <p:cNvSpPr>
            <a:spLocks noChangeArrowheads="1"/>
          </p:cNvSpPr>
          <p:nvPr/>
        </p:nvSpPr>
        <p:spPr bwMode="auto">
          <a:xfrm>
            <a:off x="0" y="2522483"/>
            <a:ext cx="9144000" cy="2677656"/>
          </a:xfrm>
          <a:prstGeom prst="rect">
            <a:avLst/>
          </a:prstGeom>
          <a:solidFill>
            <a:srgbClr val="FFCC99"/>
          </a:solidFill>
          <a:ln w="38100">
            <a:solidFill>
              <a:srgbClr val="808000"/>
            </a:solidFill>
            <a:miter lim="800000"/>
            <a:headEnd/>
            <a:tailEnd/>
          </a:ln>
          <a:effectLst/>
        </p:spPr>
        <p:txBody>
          <a:bodyPr wrap="square" anchor="ctr">
            <a:spAutoFit/>
          </a:bodyPr>
          <a:lstStyle/>
          <a:p>
            <a:pPr algn="just"/>
            <a:r>
              <a:rPr lang="it-IT" sz="2800" b="1" dirty="0"/>
              <a:t>     La successione viene affrontata da un lato utilizzando lo strumento matrimoniale, dall’altro garantendo l’aspetto “repubblicano” mediante lo svolgimento, da parte del designato, di una carriera magistratuale di solito eccezionalmente abbreviata e mediante il conferimento di poteri straordinari.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Augusto busto"/>
          <p:cNvPicPr>
            <a:picLocks noChangeAspect="1" noChangeArrowheads="1"/>
          </p:cNvPicPr>
          <p:nvPr/>
        </p:nvPicPr>
        <p:blipFill>
          <a:blip r:embed="rId3" cstate="print"/>
          <a:srcRect/>
          <a:stretch>
            <a:fillRect/>
          </a:stretch>
        </p:blipFill>
        <p:spPr bwMode="auto">
          <a:xfrm>
            <a:off x="0" y="366713"/>
            <a:ext cx="2381250" cy="2540000"/>
          </a:xfrm>
          <a:prstGeom prst="rect">
            <a:avLst/>
          </a:prstGeom>
          <a:noFill/>
          <a:ln w="38100">
            <a:solidFill>
              <a:srgbClr val="CC99FF"/>
            </a:solidFill>
            <a:miter lim="800000"/>
            <a:headEnd/>
            <a:tailEnd/>
          </a:ln>
        </p:spPr>
      </p:pic>
      <p:sp>
        <p:nvSpPr>
          <p:cNvPr id="9222" name="Text Box 6"/>
          <p:cNvSpPr txBox="1">
            <a:spLocks noChangeArrowheads="1"/>
          </p:cNvSpPr>
          <p:nvPr/>
        </p:nvSpPr>
        <p:spPr bwMode="auto">
          <a:xfrm>
            <a:off x="5549900" y="1314450"/>
            <a:ext cx="2851150" cy="830997"/>
          </a:xfrm>
          <a:prstGeom prst="rect">
            <a:avLst/>
          </a:prstGeom>
          <a:solidFill>
            <a:srgbClr val="CCFFFF"/>
          </a:solidFill>
          <a:ln w="38100">
            <a:solidFill>
              <a:srgbClr val="FFFF99"/>
            </a:solidFill>
            <a:miter lim="800000"/>
            <a:headEnd/>
            <a:tailEnd/>
          </a:ln>
          <a:effectLst/>
        </p:spPr>
        <p:txBody>
          <a:bodyPr wrap="square">
            <a:spAutoFit/>
          </a:bodyPr>
          <a:lstStyle/>
          <a:p>
            <a:r>
              <a:rPr lang="it-IT" sz="4800" b="1" dirty="0" err="1"/>
              <a:t>Scribonia</a:t>
            </a:r>
            <a:endParaRPr lang="it-IT" sz="4800" b="1" dirty="0"/>
          </a:p>
        </p:txBody>
      </p:sp>
      <p:sp>
        <p:nvSpPr>
          <p:cNvPr id="9223" name="Line 7"/>
          <p:cNvSpPr>
            <a:spLocks noChangeShapeType="1"/>
          </p:cNvSpPr>
          <p:nvPr/>
        </p:nvSpPr>
        <p:spPr bwMode="auto">
          <a:xfrm>
            <a:off x="2509838" y="1895475"/>
            <a:ext cx="2952750" cy="0"/>
          </a:xfrm>
          <a:prstGeom prst="line">
            <a:avLst/>
          </a:prstGeom>
          <a:noFill/>
          <a:ln w="57150">
            <a:solidFill>
              <a:srgbClr val="FF0000"/>
            </a:solidFill>
            <a:round/>
            <a:headEnd/>
            <a:tailEnd/>
          </a:ln>
          <a:effectLst/>
        </p:spPr>
        <p:txBody>
          <a:bodyPr/>
          <a:lstStyle/>
          <a:p>
            <a:endParaRPr lang="it-IT"/>
          </a:p>
        </p:txBody>
      </p:sp>
      <p:pic>
        <p:nvPicPr>
          <p:cNvPr id="9224" name="Picture 8" descr="Giulia maggiore"/>
          <p:cNvPicPr>
            <a:picLocks noChangeAspect="1" noChangeArrowheads="1"/>
          </p:cNvPicPr>
          <p:nvPr/>
        </p:nvPicPr>
        <p:blipFill>
          <a:blip r:embed="rId4" cstate="print"/>
          <a:srcRect/>
          <a:stretch>
            <a:fillRect/>
          </a:stretch>
        </p:blipFill>
        <p:spPr bwMode="auto">
          <a:xfrm>
            <a:off x="1390651" y="3479800"/>
            <a:ext cx="2476500" cy="3378200"/>
          </a:xfrm>
          <a:prstGeom prst="rect">
            <a:avLst/>
          </a:prstGeom>
          <a:noFill/>
          <a:ln w="38100">
            <a:solidFill>
              <a:srgbClr val="808000"/>
            </a:solidFill>
            <a:miter lim="800000"/>
            <a:headEnd/>
            <a:tailEnd/>
          </a:ln>
        </p:spPr>
      </p:pic>
      <p:sp>
        <p:nvSpPr>
          <p:cNvPr id="9227" name="Line 11"/>
          <p:cNvSpPr>
            <a:spLocks noChangeShapeType="1"/>
          </p:cNvSpPr>
          <p:nvPr/>
        </p:nvSpPr>
        <p:spPr bwMode="auto">
          <a:xfrm rot="5400000" flipH="1">
            <a:off x="3530600" y="2336800"/>
            <a:ext cx="838200" cy="0"/>
          </a:xfrm>
          <a:prstGeom prst="line">
            <a:avLst/>
          </a:prstGeom>
          <a:noFill/>
          <a:ln w="57150">
            <a:solidFill>
              <a:srgbClr val="FF0000"/>
            </a:solidFill>
            <a:round/>
            <a:headEnd/>
            <a:tailEnd/>
          </a:ln>
          <a:effectLst/>
        </p:spPr>
        <p:txBody>
          <a:bodyPr/>
          <a:lstStyle/>
          <a:p>
            <a:endParaRPr lang="it-IT"/>
          </a:p>
        </p:txBody>
      </p:sp>
      <p:sp>
        <p:nvSpPr>
          <p:cNvPr id="9228" name="Text Box 12"/>
          <p:cNvSpPr txBox="1">
            <a:spLocks noChangeArrowheads="1"/>
          </p:cNvSpPr>
          <p:nvPr/>
        </p:nvSpPr>
        <p:spPr bwMode="auto">
          <a:xfrm>
            <a:off x="2424112" y="2743200"/>
            <a:ext cx="3957637" cy="646331"/>
          </a:xfrm>
          <a:prstGeom prst="rect">
            <a:avLst/>
          </a:prstGeom>
          <a:solidFill>
            <a:srgbClr val="CC99FF"/>
          </a:solidFill>
          <a:ln w="38100">
            <a:solidFill>
              <a:srgbClr val="808000"/>
            </a:solidFill>
            <a:miter lim="800000"/>
            <a:headEnd/>
            <a:tailEnd/>
          </a:ln>
          <a:effectLst/>
        </p:spPr>
        <p:txBody>
          <a:bodyPr wrap="square">
            <a:spAutoFit/>
          </a:bodyPr>
          <a:lstStyle/>
          <a:p>
            <a:r>
              <a:rPr lang="it-IT" b="1" dirty="0"/>
              <a:t>  </a:t>
            </a:r>
            <a:r>
              <a:rPr lang="it-IT" sz="3600" b="1" dirty="0"/>
              <a:t>Giulia (Maggiore)</a:t>
            </a:r>
            <a:endParaRPr lang="it-IT" b="1" dirty="0"/>
          </a:p>
        </p:txBody>
      </p:sp>
      <p:pic>
        <p:nvPicPr>
          <p:cNvPr id="44034" name="Picture 2" descr="http://spettacoliecultura.ilmessaggero.it/photos/MED/26/21/192621_0121211_giulia.jpg"/>
          <p:cNvPicPr>
            <a:picLocks noChangeAspect="1" noChangeArrowheads="1"/>
          </p:cNvPicPr>
          <p:nvPr/>
        </p:nvPicPr>
        <p:blipFill>
          <a:blip r:embed="rId5"/>
          <a:srcRect/>
          <a:stretch>
            <a:fillRect/>
          </a:stretch>
        </p:blipFill>
        <p:spPr bwMode="auto">
          <a:xfrm>
            <a:off x="3908425" y="3467100"/>
            <a:ext cx="5235575" cy="33909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6" name="Picture 8" descr="dinastia giulio-claudia"/>
          <p:cNvPicPr>
            <a:picLocks noChangeAspect="1" noChangeArrowheads="1"/>
          </p:cNvPicPr>
          <p:nvPr/>
        </p:nvPicPr>
        <p:blipFill>
          <a:blip r:embed="rId3" cstate="print"/>
          <a:srcRect/>
          <a:stretch>
            <a:fillRect/>
          </a:stretch>
        </p:blipFill>
        <p:spPr bwMode="auto">
          <a:xfrm>
            <a:off x="-3200400" y="0"/>
            <a:ext cx="15011400" cy="855345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Giulia maggiore"/>
          <p:cNvPicPr preferRelativeResize="0">
            <a:picLocks noChangeAspect="1" noChangeArrowheads="1"/>
          </p:cNvPicPr>
          <p:nvPr/>
        </p:nvPicPr>
        <p:blipFill>
          <a:blip r:embed="rId3" cstate="print"/>
          <a:srcRect/>
          <a:stretch>
            <a:fillRect/>
          </a:stretch>
        </p:blipFill>
        <p:spPr bwMode="auto">
          <a:xfrm>
            <a:off x="571500" y="419100"/>
            <a:ext cx="2200275" cy="2933700"/>
          </a:xfrm>
          <a:prstGeom prst="rect">
            <a:avLst/>
          </a:prstGeom>
          <a:noFill/>
          <a:ln w="38100">
            <a:solidFill>
              <a:srgbClr val="808000"/>
            </a:solidFill>
            <a:miter lim="800000"/>
            <a:headEnd/>
            <a:tailEnd/>
          </a:ln>
        </p:spPr>
      </p:pic>
      <p:pic>
        <p:nvPicPr>
          <p:cNvPr id="10245" name="Picture 5" descr="Marcello"/>
          <p:cNvPicPr preferRelativeResize="0">
            <a:picLocks noChangeAspect="1" noChangeArrowheads="1"/>
          </p:cNvPicPr>
          <p:nvPr/>
        </p:nvPicPr>
        <p:blipFill>
          <a:blip r:embed="rId4" cstate="print"/>
          <a:srcRect/>
          <a:stretch>
            <a:fillRect/>
          </a:stretch>
        </p:blipFill>
        <p:spPr bwMode="auto">
          <a:xfrm>
            <a:off x="5661025" y="341313"/>
            <a:ext cx="2955925" cy="6146800"/>
          </a:xfrm>
          <a:prstGeom prst="rect">
            <a:avLst/>
          </a:prstGeom>
          <a:noFill/>
          <a:ln w="38100">
            <a:solidFill>
              <a:srgbClr val="808000"/>
            </a:solidFill>
            <a:miter lim="800000"/>
            <a:headEnd/>
            <a:tailEnd/>
          </a:ln>
        </p:spPr>
      </p:pic>
      <p:sp>
        <p:nvSpPr>
          <p:cNvPr id="10247" name="Text Box 7"/>
          <p:cNvSpPr txBox="1">
            <a:spLocks noChangeArrowheads="1"/>
          </p:cNvSpPr>
          <p:nvPr/>
        </p:nvSpPr>
        <p:spPr bwMode="auto">
          <a:xfrm>
            <a:off x="184150" y="3522663"/>
            <a:ext cx="5368925" cy="3046988"/>
          </a:xfrm>
          <a:prstGeom prst="rect">
            <a:avLst/>
          </a:prstGeom>
          <a:solidFill>
            <a:srgbClr val="CCFFCC"/>
          </a:solidFill>
          <a:ln w="38100">
            <a:solidFill>
              <a:srgbClr val="808000"/>
            </a:solidFill>
            <a:miter lim="800000"/>
            <a:headEnd/>
            <a:tailEnd/>
          </a:ln>
          <a:effectLst/>
        </p:spPr>
        <p:txBody>
          <a:bodyPr>
            <a:spAutoFit/>
          </a:bodyPr>
          <a:lstStyle/>
          <a:p>
            <a:pPr algn="just"/>
            <a:r>
              <a:rPr lang="it-IT" sz="2400" b="1" dirty="0"/>
              <a:t>In prime nozze, nel 25 a.C., Giulia sposa M. Claudio Marcello, figlio di Ottavia – sorella di Augusto –  e di G. Claudio Marcello. Un decreto del Senato lo autorizza a rivestire il consolato con 10 anni di anticipo rispetto all’età minima prevista. Tuttavia, nel 23 a.C. Marcello muore.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iulia maggiore"/>
          <p:cNvPicPr>
            <a:picLocks noChangeAspect="1" noChangeArrowheads="1"/>
          </p:cNvPicPr>
          <p:nvPr/>
        </p:nvPicPr>
        <p:blipFill>
          <a:blip r:embed="rId3" cstate="print"/>
          <a:srcRect/>
          <a:stretch>
            <a:fillRect/>
          </a:stretch>
        </p:blipFill>
        <p:spPr bwMode="auto">
          <a:xfrm>
            <a:off x="790575" y="374650"/>
            <a:ext cx="2200275" cy="2933700"/>
          </a:xfrm>
          <a:prstGeom prst="rect">
            <a:avLst/>
          </a:prstGeom>
          <a:noFill/>
          <a:ln w="38100">
            <a:solidFill>
              <a:srgbClr val="808000"/>
            </a:solidFill>
            <a:miter lim="800000"/>
            <a:headEnd/>
            <a:tailEnd/>
          </a:ln>
        </p:spPr>
      </p:pic>
      <p:pic>
        <p:nvPicPr>
          <p:cNvPr id="11269" name="Picture 5" descr="Agrippa"/>
          <p:cNvPicPr>
            <a:picLocks noChangeAspect="1" noChangeArrowheads="1"/>
          </p:cNvPicPr>
          <p:nvPr/>
        </p:nvPicPr>
        <p:blipFill>
          <a:blip r:embed="rId4" cstate="print"/>
          <a:srcRect/>
          <a:stretch>
            <a:fillRect/>
          </a:stretch>
        </p:blipFill>
        <p:spPr bwMode="auto">
          <a:xfrm>
            <a:off x="6283325" y="328613"/>
            <a:ext cx="1960563" cy="3057525"/>
          </a:xfrm>
          <a:prstGeom prst="rect">
            <a:avLst/>
          </a:prstGeom>
          <a:noFill/>
          <a:ln w="38100">
            <a:solidFill>
              <a:srgbClr val="808000"/>
            </a:solidFill>
            <a:miter lim="800000"/>
            <a:headEnd/>
            <a:tailEnd/>
          </a:ln>
        </p:spPr>
      </p:pic>
      <p:sp>
        <p:nvSpPr>
          <p:cNvPr id="11270" name="Text Box 6"/>
          <p:cNvSpPr txBox="1">
            <a:spLocks noChangeArrowheads="1"/>
          </p:cNvSpPr>
          <p:nvPr/>
        </p:nvSpPr>
        <p:spPr bwMode="auto">
          <a:xfrm>
            <a:off x="6164263" y="3057525"/>
            <a:ext cx="2176462" cy="679450"/>
          </a:xfrm>
          <a:prstGeom prst="rect">
            <a:avLst/>
          </a:prstGeom>
          <a:solidFill>
            <a:srgbClr val="CCFFFF"/>
          </a:solidFill>
          <a:ln w="38100">
            <a:solidFill>
              <a:srgbClr val="008080"/>
            </a:solidFill>
            <a:miter lim="800000"/>
            <a:headEnd/>
            <a:tailEnd/>
          </a:ln>
          <a:effectLst/>
        </p:spPr>
        <p:txBody>
          <a:bodyPr>
            <a:spAutoFit/>
          </a:bodyPr>
          <a:lstStyle/>
          <a:p>
            <a:pPr algn="ctr"/>
            <a:r>
              <a:rPr lang="it-IT" b="1"/>
              <a:t>M. Vipsanio Agrippa</a:t>
            </a:r>
          </a:p>
        </p:txBody>
      </p:sp>
      <p:sp>
        <p:nvSpPr>
          <p:cNvPr id="11271" name="Text Box 7"/>
          <p:cNvSpPr txBox="1">
            <a:spLocks noChangeArrowheads="1"/>
          </p:cNvSpPr>
          <p:nvPr/>
        </p:nvSpPr>
        <p:spPr bwMode="auto">
          <a:xfrm>
            <a:off x="3144838" y="574675"/>
            <a:ext cx="2608262" cy="679450"/>
          </a:xfrm>
          <a:prstGeom prst="rect">
            <a:avLst/>
          </a:prstGeom>
          <a:solidFill>
            <a:srgbClr val="FF99CC"/>
          </a:solidFill>
          <a:ln w="38100">
            <a:solidFill>
              <a:srgbClr val="000000"/>
            </a:solidFill>
            <a:miter lim="800000"/>
            <a:headEnd/>
            <a:tailEnd/>
          </a:ln>
          <a:effectLst/>
        </p:spPr>
        <p:txBody>
          <a:bodyPr>
            <a:spAutoFit/>
          </a:bodyPr>
          <a:lstStyle/>
          <a:p>
            <a:r>
              <a:rPr lang="it-IT" b="1"/>
              <a:t>Nel 21 a.C. Giulia sposa M. Vipsanio Agrippa.</a:t>
            </a:r>
          </a:p>
        </p:txBody>
      </p:sp>
      <p:sp>
        <p:nvSpPr>
          <p:cNvPr id="11272" name="Line 8"/>
          <p:cNvSpPr>
            <a:spLocks noChangeShapeType="1"/>
          </p:cNvSpPr>
          <p:nvPr/>
        </p:nvSpPr>
        <p:spPr bwMode="auto">
          <a:xfrm flipH="1">
            <a:off x="3048000" y="2206625"/>
            <a:ext cx="3178175" cy="0"/>
          </a:xfrm>
          <a:prstGeom prst="line">
            <a:avLst/>
          </a:prstGeom>
          <a:noFill/>
          <a:ln w="57150">
            <a:solidFill>
              <a:srgbClr val="FF0000"/>
            </a:solidFill>
            <a:round/>
            <a:headEnd/>
            <a:tailEnd/>
          </a:ln>
          <a:effectLst/>
        </p:spPr>
        <p:txBody>
          <a:bodyPr/>
          <a:lstStyle/>
          <a:p>
            <a:endParaRPr lang="it-IT"/>
          </a:p>
        </p:txBody>
      </p:sp>
      <p:sp>
        <p:nvSpPr>
          <p:cNvPr id="11273" name="Line 9"/>
          <p:cNvSpPr>
            <a:spLocks noChangeShapeType="1"/>
          </p:cNvSpPr>
          <p:nvPr/>
        </p:nvSpPr>
        <p:spPr bwMode="auto">
          <a:xfrm>
            <a:off x="4572000" y="2206625"/>
            <a:ext cx="0" cy="1828800"/>
          </a:xfrm>
          <a:prstGeom prst="line">
            <a:avLst/>
          </a:prstGeom>
          <a:noFill/>
          <a:ln w="57150">
            <a:solidFill>
              <a:srgbClr val="FF0000"/>
            </a:solidFill>
            <a:round/>
            <a:headEnd/>
            <a:tailEnd/>
          </a:ln>
          <a:effectLst/>
        </p:spPr>
        <p:txBody>
          <a:bodyPr/>
          <a:lstStyle/>
          <a:p>
            <a:endParaRPr lang="it-IT"/>
          </a:p>
        </p:txBody>
      </p:sp>
      <p:sp>
        <p:nvSpPr>
          <p:cNvPr id="11274" name="Line 10"/>
          <p:cNvSpPr>
            <a:spLocks noChangeShapeType="1"/>
          </p:cNvSpPr>
          <p:nvPr/>
        </p:nvSpPr>
        <p:spPr bwMode="auto">
          <a:xfrm flipH="1">
            <a:off x="784225" y="4021138"/>
            <a:ext cx="6951663" cy="0"/>
          </a:xfrm>
          <a:prstGeom prst="line">
            <a:avLst/>
          </a:prstGeom>
          <a:noFill/>
          <a:ln w="57150">
            <a:solidFill>
              <a:srgbClr val="FF0000"/>
            </a:solidFill>
            <a:round/>
            <a:headEnd/>
            <a:tailEnd/>
          </a:ln>
          <a:effectLst/>
        </p:spPr>
        <p:txBody>
          <a:bodyPr/>
          <a:lstStyle/>
          <a:p>
            <a:endParaRPr lang="it-IT"/>
          </a:p>
        </p:txBody>
      </p:sp>
      <p:pic>
        <p:nvPicPr>
          <p:cNvPr id="11275" name="Picture 11" descr="Agrippina Maggiore 2"/>
          <p:cNvPicPr preferRelativeResize="0">
            <a:picLocks noChangeAspect="1" noChangeArrowheads="1"/>
          </p:cNvPicPr>
          <p:nvPr/>
        </p:nvPicPr>
        <p:blipFill>
          <a:blip r:embed="rId5" cstate="print"/>
          <a:srcRect/>
          <a:stretch>
            <a:fillRect/>
          </a:stretch>
        </p:blipFill>
        <p:spPr bwMode="auto">
          <a:xfrm>
            <a:off x="5205413" y="4413250"/>
            <a:ext cx="1317625" cy="1846263"/>
          </a:xfrm>
          <a:prstGeom prst="rect">
            <a:avLst/>
          </a:prstGeom>
          <a:noFill/>
          <a:ln w="38100">
            <a:solidFill>
              <a:srgbClr val="808000"/>
            </a:solidFill>
            <a:miter lim="800000"/>
            <a:headEnd/>
            <a:tailEnd/>
          </a:ln>
        </p:spPr>
      </p:pic>
      <p:pic>
        <p:nvPicPr>
          <p:cNvPr id="11276" name="Picture 12" descr="Gaio Cesare"/>
          <p:cNvPicPr preferRelativeResize="0">
            <a:picLocks noChangeAspect="1" noChangeArrowheads="1"/>
          </p:cNvPicPr>
          <p:nvPr/>
        </p:nvPicPr>
        <p:blipFill>
          <a:blip r:embed="rId6" cstate="print"/>
          <a:srcRect/>
          <a:stretch>
            <a:fillRect/>
          </a:stretch>
        </p:blipFill>
        <p:spPr bwMode="auto">
          <a:xfrm>
            <a:off x="250825" y="4414838"/>
            <a:ext cx="1168400" cy="1874837"/>
          </a:xfrm>
          <a:prstGeom prst="rect">
            <a:avLst/>
          </a:prstGeom>
          <a:noFill/>
          <a:ln w="38100">
            <a:solidFill>
              <a:srgbClr val="808000"/>
            </a:solidFill>
            <a:miter lim="800000"/>
            <a:headEnd/>
            <a:tailEnd/>
          </a:ln>
        </p:spPr>
      </p:pic>
      <p:sp>
        <p:nvSpPr>
          <p:cNvPr id="11277" name="Text Box 13"/>
          <p:cNvSpPr txBox="1">
            <a:spLocks noChangeArrowheads="1"/>
          </p:cNvSpPr>
          <p:nvPr/>
        </p:nvSpPr>
        <p:spPr bwMode="auto">
          <a:xfrm>
            <a:off x="188913" y="6273800"/>
            <a:ext cx="1290637" cy="374650"/>
          </a:xfrm>
          <a:prstGeom prst="rect">
            <a:avLst/>
          </a:prstGeom>
          <a:solidFill>
            <a:srgbClr val="99CCFF"/>
          </a:solidFill>
          <a:ln w="38100">
            <a:solidFill>
              <a:srgbClr val="0000FF"/>
            </a:solidFill>
            <a:miter lim="800000"/>
            <a:headEnd/>
            <a:tailEnd/>
          </a:ln>
          <a:effectLst/>
        </p:spPr>
        <p:txBody>
          <a:bodyPr wrap="none">
            <a:spAutoFit/>
          </a:bodyPr>
          <a:lstStyle/>
          <a:p>
            <a:r>
              <a:rPr lang="it-IT" sz="1600" b="1"/>
              <a:t>Gaio Cesare</a:t>
            </a:r>
          </a:p>
        </p:txBody>
      </p:sp>
      <p:sp>
        <p:nvSpPr>
          <p:cNvPr id="11278" name="Line 14"/>
          <p:cNvSpPr>
            <a:spLocks noChangeShapeType="1"/>
          </p:cNvSpPr>
          <p:nvPr/>
        </p:nvSpPr>
        <p:spPr bwMode="auto">
          <a:xfrm>
            <a:off x="808038" y="4014788"/>
            <a:ext cx="0" cy="381000"/>
          </a:xfrm>
          <a:prstGeom prst="line">
            <a:avLst/>
          </a:prstGeom>
          <a:noFill/>
          <a:ln w="57150">
            <a:solidFill>
              <a:srgbClr val="FF0000"/>
            </a:solidFill>
            <a:round/>
            <a:headEnd/>
            <a:tailEnd/>
          </a:ln>
          <a:effectLst/>
        </p:spPr>
        <p:txBody>
          <a:bodyPr/>
          <a:lstStyle/>
          <a:p>
            <a:endParaRPr lang="it-IT"/>
          </a:p>
        </p:txBody>
      </p:sp>
      <p:sp>
        <p:nvSpPr>
          <p:cNvPr id="11279" name="Line 15"/>
          <p:cNvSpPr>
            <a:spLocks noChangeShapeType="1"/>
          </p:cNvSpPr>
          <p:nvPr/>
        </p:nvSpPr>
        <p:spPr bwMode="auto">
          <a:xfrm>
            <a:off x="5899150" y="4057650"/>
            <a:ext cx="0" cy="342900"/>
          </a:xfrm>
          <a:prstGeom prst="line">
            <a:avLst/>
          </a:prstGeom>
          <a:noFill/>
          <a:ln w="57150">
            <a:solidFill>
              <a:srgbClr val="FF0000"/>
            </a:solidFill>
            <a:round/>
            <a:headEnd/>
            <a:tailEnd/>
          </a:ln>
          <a:effectLst/>
        </p:spPr>
        <p:txBody>
          <a:bodyPr/>
          <a:lstStyle/>
          <a:p>
            <a:endParaRPr lang="it-IT"/>
          </a:p>
        </p:txBody>
      </p:sp>
      <p:sp>
        <p:nvSpPr>
          <p:cNvPr id="11280" name="Text Box 16"/>
          <p:cNvSpPr txBox="1">
            <a:spLocks noChangeArrowheads="1"/>
          </p:cNvSpPr>
          <p:nvPr/>
        </p:nvSpPr>
        <p:spPr bwMode="auto">
          <a:xfrm>
            <a:off x="5143500" y="6276975"/>
            <a:ext cx="1482725" cy="374650"/>
          </a:xfrm>
          <a:prstGeom prst="rect">
            <a:avLst/>
          </a:prstGeom>
          <a:solidFill>
            <a:srgbClr val="99CCFF"/>
          </a:solidFill>
          <a:ln w="38100">
            <a:solidFill>
              <a:srgbClr val="0000FF"/>
            </a:solidFill>
            <a:miter lim="800000"/>
            <a:headEnd/>
            <a:tailEnd/>
          </a:ln>
          <a:effectLst/>
        </p:spPr>
        <p:txBody>
          <a:bodyPr>
            <a:spAutoFit/>
          </a:bodyPr>
          <a:lstStyle/>
          <a:p>
            <a:r>
              <a:rPr lang="it-IT" sz="1600" b="1"/>
              <a:t>Agrippina (I)</a:t>
            </a:r>
          </a:p>
        </p:txBody>
      </p:sp>
      <p:sp>
        <p:nvSpPr>
          <p:cNvPr id="11281" name="Line 17"/>
          <p:cNvSpPr>
            <a:spLocks noChangeShapeType="1"/>
          </p:cNvSpPr>
          <p:nvPr/>
        </p:nvSpPr>
        <p:spPr bwMode="auto">
          <a:xfrm>
            <a:off x="4132263" y="4059238"/>
            <a:ext cx="0" cy="342900"/>
          </a:xfrm>
          <a:prstGeom prst="line">
            <a:avLst/>
          </a:prstGeom>
          <a:noFill/>
          <a:ln w="57150">
            <a:solidFill>
              <a:srgbClr val="FF0000"/>
            </a:solidFill>
            <a:round/>
            <a:headEnd/>
            <a:tailEnd/>
          </a:ln>
          <a:effectLst/>
        </p:spPr>
        <p:txBody>
          <a:bodyPr/>
          <a:lstStyle/>
          <a:p>
            <a:endParaRPr lang="it-IT"/>
          </a:p>
        </p:txBody>
      </p:sp>
      <p:pic>
        <p:nvPicPr>
          <p:cNvPr id="11283" name="Picture 19" descr="Lucio Cesare 3 ritratto"/>
          <p:cNvPicPr preferRelativeResize="0">
            <a:picLocks noChangeAspect="1" noChangeArrowheads="1"/>
          </p:cNvPicPr>
          <p:nvPr/>
        </p:nvPicPr>
        <p:blipFill>
          <a:blip r:embed="rId7" cstate="print"/>
          <a:srcRect/>
          <a:stretch>
            <a:fillRect/>
          </a:stretch>
        </p:blipFill>
        <p:spPr bwMode="auto">
          <a:xfrm>
            <a:off x="1887538" y="4475163"/>
            <a:ext cx="1277937" cy="1320800"/>
          </a:xfrm>
          <a:prstGeom prst="rect">
            <a:avLst/>
          </a:prstGeom>
          <a:noFill/>
          <a:ln w="38100">
            <a:solidFill>
              <a:srgbClr val="808000"/>
            </a:solidFill>
            <a:miter lim="800000"/>
            <a:headEnd/>
            <a:tailEnd/>
          </a:ln>
        </p:spPr>
      </p:pic>
      <p:sp>
        <p:nvSpPr>
          <p:cNvPr id="11284" name="Text Box 20"/>
          <p:cNvSpPr txBox="1">
            <a:spLocks noChangeArrowheads="1"/>
          </p:cNvSpPr>
          <p:nvPr/>
        </p:nvSpPr>
        <p:spPr bwMode="auto">
          <a:xfrm>
            <a:off x="1824038" y="5808663"/>
            <a:ext cx="1368425" cy="374650"/>
          </a:xfrm>
          <a:prstGeom prst="rect">
            <a:avLst/>
          </a:prstGeom>
          <a:solidFill>
            <a:srgbClr val="99CCFF"/>
          </a:solidFill>
          <a:ln w="38100">
            <a:solidFill>
              <a:srgbClr val="0000FF"/>
            </a:solidFill>
            <a:miter lim="800000"/>
            <a:headEnd/>
            <a:tailEnd/>
          </a:ln>
          <a:effectLst/>
        </p:spPr>
        <p:txBody>
          <a:bodyPr wrap="none">
            <a:spAutoFit/>
          </a:bodyPr>
          <a:lstStyle/>
          <a:p>
            <a:r>
              <a:rPr lang="it-IT" sz="1600" b="1"/>
              <a:t>Lucio Cesare</a:t>
            </a:r>
          </a:p>
        </p:txBody>
      </p:sp>
      <p:sp>
        <p:nvSpPr>
          <p:cNvPr id="11285" name="Line 21"/>
          <p:cNvSpPr>
            <a:spLocks noChangeShapeType="1"/>
          </p:cNvSpPr>
          <p:nvPr/>
        </p:nvSpPr>
        <p:spPr bwMode="auto">
          <a:xfrm>
            <a:off x="2517775" y="4046538"/>
            <a:ext cx="0" cy="406400"/>
          </a:xfrm>
          <a:prstGeom prst="line">
            <a:avLst/>
          </a:prstGeom>
          <a:noFill/>
          <a:ln w="57150">
            <a:solidFill>
              <a:srgbClr val="FF0000"/>
            </a:solidFill>
            <a:round/>
            <a:headEnd/>
            <a:tailEnd/>
          </a:ln>
          <a:effectLst/>
        </p:spPr>
        <p:txBody>
          <a:bodyPr/>
          <a:lstStyle/>
          <a:p>
            <a:endParaRPr lang="it-IT"/>
          </a:p>
        </p:txBody>
      </p:sp>
      <p:pic>
        <p:nvPicPr>
          <p:cNvPr id="11286" name="Picture 22" descr="Giulia minore da Velia"/>
          <p:cNvPicPr preferRelativeResize="0">
            <a:picLocks noChangeAspect="1" noChangeArrowheads="1"/>
          </p:cNvPicPr>
          <p:nvPr/>
        </p:nvPicPr>
        <p:blipFill>
          <a:blip r:embed="rId8" cstate="print"/>
          <a:srcRect/>
          <a:stretch>
            <a:fillRect/>
          </a:stretch>
        </p:blipFill>
        <p:spPr bwMode="auto">
          <a:xfrm>
            <a:off x="3508375" y="4384675"/>
            <a:ext cx="1254125" cy="1863725"/>
          </a:xfrm>
          <a:prstGeom prst="rect">
            <a:avLst/>
          </a:prstGeom>
          <a:noFill/>
          <a:ln w="38100">
            <a:solidFill>
              <a:srgbClr val="808000"/>
            </a:solidFill>
            <a:miter lim="800000"/>
            <a:headEnd/>
            <a:tailEnd/>
          </a:ln>
        </p:spPr>
      </p:pic>
      <p:sp>
        <p:nvSpPr>
          <p:cNvPr id="11287" name="Text Box 23"/>
          <p:cNvSpPr txBox="1">
            <a:spLocks noChangeArrowheads="1"/>
          </p:cNvSpPr>
          <p:nvPr/>
        </p:nvSpPr>
        <p:spPr bwMode="auto">
          <a:xfrm>
            <a:off x="3440113" y="6261100"/>
            <a:ext cx="1390650" cy="374650"/>
          </a:xfrm>
          <a:prstGeom prst="rect">
            <a:avLst/>
          </a:prstGeom>
          <a:solidFill>
            <a:srgbClr val="99CCFF"/>
          </a:solidFill>
          <a:ln w="38100">
            <a:solidFill>
              <a:srgbClr val="0000FF"/>
            </a:solidFill>
            <a:miter lim="800000"/>
            <a:headEnd/>
            <a:tailEnd/>
          </a:ln>
          <a:effectLst/>
        </p:spPr>
        <p:txBody>
          <a:bodyPr>
            <a:spAutoFit/>
          </a:bodyPr>
          <a:lstStyle/>
          <a:p>
            <a:r>
              <a:rPr lang="it-IT" sz="1600" b="1"/>
              <a:t>Giulia (II)</a:t>
            </a:r>
          </a:p>
        </p:txBody>
      </p:sp>
      <p:sp>
        <p:nvSpPr>
          <p:cNvPr id="11288" name="Line 24"/>
          <p:cNvSpPr>
            <a:spLocks noChangeShapeType="1"/>
          </p:cNvSpPr>
          <p:nvPr/>
        </p:nvSpPr>
        <p:spPr bwMode="auto">
          <a:xfrm>
            <a:off x="7704138" y="4048125"/>
            <a:ext cx="0" cy="342900"/>
          </a:xfrm>
          <a:prstGeom prst="line">
            <a:avLst/>
          </a:prstGeom>
          <a:noFill/>
          <a:ln w="57150">
            <a:solidFill>
              <a:srgbClr val="FF0000"/>
            </a:solidFill>
            <a:round/>
            <a:headEnd/>
            <a:tailEnd/>
          </a:ln>
          <a:effectLst/>
        </p:spPr>
        <p:txBody>
          <a:bodyPr/>
          <a:lstStyle/>
          <a:p>
            <a:endParaRPr lang="it-IT"/>
          </a:p>
        </p:txBody>
      </p:sp>
      <p:pic>
        <p:nvPicPr>
          <p:cNvPr id="11289" name="Picture 25" descr="Agrippa Postumo Louvre"/>
          <p:cNvPicPr preferRelativeResize="0">
            <a:picLocks noChangeAspect="1" noChangeArrowheads="1"/>
          </p:cNvPicPr>
          <p:nvPr/>
        </p:nvPicPr>
        <p:blipFill>
          <a:blip r:embed="rId9" cstate="print"/>
          <a:srcRect/>
          <a:stretch>
            <a:fillRect/>
          </a:stretch>
        </p:blipFill>
        <p:spPr bwMode="auto">
          <a:xfrm>
            <a:off x="7180263" y="4386263"/>
            <a:ext cx="1370012" cy="1827212"/>
          </a:xfrm>
          <a:prstGeom prst="rect">
            <a:avLst/>
          </a:prstGeom>
          <a:noFill/>
          <a:ln w="38100">
            <a:solidFill>
              <a:srgbClr val="808000"/>
            </a:solidFill>
            <a:miter lim="800000"/>
            <a:headEnd/>
            <a:tailEnd/>
          </a:ln>
        </p:spPr>
      </p:pic>
      <p:sp>
        <p:nvSpPr>
          <p:cNvPr id="11290" name="Text Box 26"/>
          <p:cNvSpPr txBox="1">
            <a:spLocks noChangeArrowheads="1"/>
          </p:cNvSpPr>
          <p:nvPr/>
        </p:nvSpPr>
        <p:spPr bwMode="auto">
          <a:xfrm>
            <a:off x="6977063" y="6224588"/>
            <a:ext cx="1752600" cy="374650"/>
          </a:xfrm>
          <a:prstGeom prst="rect">
            <a:avLst/>
          </a:prstGeom>
          <a:solidFill>
            <a:srgbClr val="99CCFF"/>
          </a:solidFill>
          <a:ln w="38100">
            <a:solidFill>
              <a:srgbClr val="0000FF"/>
            </a:solidFill>
            <a:miter lim="800000"/>
            <a:headEnd/>
            <a:tailEnd/>
          </a:ln>
          <a:effectLst/>
        </p:spPr>
        <p:txBody>
          <a:bodyPr wrap="none">
            <a:spAutoFit/>
          </a:bodyPr>
          <a:lstStyle/>
          <a:p>
            <a:r>
              <a:rPr lang="it-IT" sz="1600" b="1"/>
              <a:t>Agrippa Postumo</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Augusto busto"/>
          <p:cNvPicPr>
            <a:picLocks noChangeAspect="1" noChangeArrowheads="1"/>
          </p:cNvPicPr>
          <p:nvPr/>
        </p:nvPicPr>
        <p:blipFill>
          <a:blip r:embed="rId3" cstate="print"/>
          <a:srcRect/>
          <a:stretch>
            <a:fillRect/>
          </a:stretch>
        </p:blipFill>
        <p:spPr bwMode="auto">
          <a:xfrm>
            <a:off x="7035800" y="-1587"/>
            <a:ext cx="2108200" cy="3180114"/>
          </a:xfrm>
          <a:prstGeom prst="rect">
            <a:avLst/>
          </a:prstGeom>
          <a:noFill/>
          <a:ln w="38100">
            <a:solidFill>
              <a:srgbClr val="CC99FF"/>
            </a:solidFill>
            <a:miter lim="800000"/>
            <a:headEnd/>
            <a:tailEnd/>
          </a:ln>
        </p:spPr>
      </p:pic>
      <p:sp>
        <p:nvSpPr>
          <p:cNvPr id="13317" name="Text Box 5"/>
          <p:cNvSpPr txBox="1">
            <a:spLocks noChangeArrowheads="1"/>
          </p:cNvSpPr>
          <p:nvPr/>
        </p:nvSpPr>
        <p:spPr bwMode="auto">
          <a:xfrm>
            <a:off x="0" y="0"/>
            <a:ext cx="7064375" cy="3139321"/>
          </a:xfrm>
          <a:prstGeom prst="rect">
            <a:avLst/>
          </a:prstGeom>
          <a:solidFill>
            <a:srgbClr val="99CCFF"/>
          </a:solidFill>
          <a:ln w="38100">
            <a:solidFill>
              <a:srgbClr val="000080"/>
            </a:solidFill>
            <a:miter lim="800000"/>
            <a:headEnd/>
            <a:tailEnd/>
          </a:ln>
          <a:effectLst/>
        </p:spPr>
        <p:txBody>
          <a:bodyPr>
            <a:spAutoFit/>
          </a:bodyPr>
          <a:lstStyle/>
          <a:p>
            <a:pPr algn="just"/>
            <a:r>
              <a:rPr lang="it-IT" sz="2200" b="1" dirty="0"/>
              <a:t>La nascita di Gaio e Lucio Cesare offre una prima soluzione al problema della successione:</a:t>
            </a:r>
          </a:p>
          <a:p>
            <a:pPr algn="just">
              <a:buFontTx/>
              <a:buChar char="-"/>
            </a:pPr>
            <a:r>
              <a:rPr lang="it-IT" sz="2200" b="1" dirty="0"/>
              <a:t> Augusto nel 17 a.C. adotta entrambi i nipoti (è l’anno dei </a:t>
            </a:r>
            <a:r>
              <a:rPr lang="it-IT" sz="2200" b="1" i="1" dirty="0"/>
              <a:t>Ludi </a:t>
            </a:r>
            <a:r>
              <a:rPr lang="it-IT" sz="2200" b="1" i="1" dirty="0" err="1"/>
              <a:t>Saeculares</a:t>
            </a:r>
            <a:r>
              <a:rPr lang="it-IT" sz="2200" b="1" dirty="0"/>
              <a:t>).</a:t>
            </a:r>
          </a:p>
          <a:p>
            <a:pPr algn="just">
              <a:buFontTx/>
              <a:buChar char="-"/>
            </a:pPr>
            <a:r>
              <a:rPr lang="it-IT" sz="2200" b="1" dirty="0"/>
              <a:t> Agrippa, da parte sua, ottiene poteri straordinari, temporanei ma rinnovabili. Già nel 23 a.C. Augusto gli concede l’</a:t>
            </a:r>
            <a:r>
              <a:rPr lang="it-IT" sz="2200" b="1" i="1" dirty="0" err="1"/>
              <a:t>imperium</a:t>
            </a:r>
            <a:r>
              <a:rPr lang="it-IT" sz="2200" b="1" dirty="0"/>
              <a:t> </a:t>
            </a:r>
            <a:r>
              <a:rPr lang="it-IT" sz="2200" b="1" i="1" dirty="0" err="1"/>
              <a:t>proconsulare</a:t>
            </a:r>
            <a:r>
              <a:rPr lang="it-IT" sz="2200" b="1" dirty="0"/>
              <a:t> e nel 18 a.C. la </a:t>
            </a:r>
            <a:r>
              <a:rPr lang="it-IT" sz="2200" b="1" i="1" dirty="0" err="1"/>
              <a:t>tribunicia</a:t>
            </a:r>
            <a:r>
              <a:rPr lang="it-IT" sz="2200" b="1" i="1" dirty="0"/>
              <a:t> </a:t>
            </a:r>
            <a:r>
              <a:rPr lang="it-IT" sz="2200" b="1" i="1" dirty="0" err="1"/>
              <a:t>potestas</a:t>
            </a:r>
            <a:r>
              <a:rPr lang="it-IT" sz="2200" b="1" dirty="0"/>
              <a:t>; nel 13 a.C. entrambi sono rinnovati per altri 5 anni.</a:t>
            </a:r>
            <a:r>
              <a:rPr lang="it-IT" sz="2200" dirty="0"/>
              <a:t> </a:t>
            </a:r>
          </a:p>
        </p:txBody>
      </p:sp>
      <p:sp>
        <p:nvSpPr>
          <p:cNvPr id="13318" name="Text Box 6"/>
          <p:cNvSpPr txBox="1">
            <a:spLocks noChangeArrowheads="1"/>
          </p:cNvSpPr>
          <p:nvPr/>
        </p:nvSpPr>
        <p:spPr bwMode="auto">
          <a:xfrm>
            <a:off x="0" y="3152775"/>
            <a:ext cx="9144000" cy="1446550"/>
          </a:xfrm>
          <a:prstGeom prst="rect">
            <a:avLst/>
          </a:prstGeom>
          <a:solidFill>
            <a:srgbClr val="FFFF99"/>
          </a:solidFill>
          <a:ln w="38100">
            <a:solidFill>
              <a:srgbClr val="000080"/>
            </a:solidFill>
            <a:miter lim="800000"/>
            <a:headEnd/>
            <a:tailEnd/>
          </a:ln>
          <a:effectLst/>
        </p:spPr>
        <p:txBody>
          <a:bodyPr wrap="square">
            <a:spAutoFit/>
          </a:bodyPr>
          <a:lstStyle/>
          <a:p>
            <a:pPr algn="just"/>
            <a:r>
              <a:rPr lang="it-IT" sz="2200" b="1" dirty="0"/>
              <a:t>La soluzione studiata da Augusto viene indebolita dalla prematura morte di Agrippa, nel 12 a.C. E’ adesso necessario trovare una figura che, nel caso fosse scomparso il </a:t>
            </a:r>
            <a:r>
              <a:rPr lang="it-IT" sz="2200" b="1" i="1" dirty="0" err="1"/>
              <a:t>princeps</a:t>
            </a:r>
            <a:r>
              <a:rPr lang="it-IT" sz="2200" b="1" dirty="0"/>
              <a:t>, avesse le capacità politiche e militari per mantenere il potere</a:t>
            </a:r>
            <a:r>
              <a:rPr lang="it-IT" b="1" dirty="0"/>
              <a:t>.</a:t>
            </a:r>
          </a:p>
        </p:txBody>
      </p:sp>
      <p:sp>
        <p:nvSpPr>
          <p:cNvPr id="13319" name="Text Box 7"/>
          <p:cNvSpPr txBox="1">
            <a:spLocks noChangeArrowheads="1"/>
          </p:cNvSpPr>
          <p:nvPr/>
        </p:nvSpPr>
        <p:spPr bwMode="auto">
          <a:xfrm>
            <a:off x="1" y="5049838"/>
            <a:ext cx="9144000" cy="1569660"/>
          </a:xfrm>
          <a:prstGeom prst="rect">
            <a:avLst/>
          </a:prstGeom>
          <a:solidFill>
            <a:srgbClr val="CCFFFF"/>
          </a:solidFill>
          <a:ln w="38100">
            <a:solidFill>
              <a:srgbClr val="000080"/>
            </a:solidFill>
            <a:miter lim="800000"/>
            <a:headEnd/>
            <a:tailEnd/>
          </a:ln>
          <a:effectLst/>
        </p:spPr>
        <p:txBody>
          <a:bodyPr wrap="square">
            <a:spAutoFit/>
          </a:bodyPr>
          <a:lstStyle/>
          <a:p>
            <a:pPr algn="just"/>
            <a:r>
              <a:rPr lang="it-IT" sz="2400" b="1" dirty="0"/>
              <a:t>La scelta cade  su Tiberio, figlio di primo letto di Livia, la moglie di Augusto. Tiberio, nell’11 a.C., sposa Giulia. La sua posizione viene rafforzata con la l’attribuzione, nel 6 a.C., della </a:t>
            </a:r>
            <a:r>
              <a:rPr lang="it-IT" sz="2400" b="1" i="1" dirty="0" err="1"/>
              <a:t>tribunicia</a:t>
            </a:r>
            <a:r>
              <a:rPr lang="it-IT" sz="2400" b="1" i="1" dirty="0"/>
              <a:t> </a:t>
            </a:r>
            <a:r>
              <a:rPr lang="it-IT" sz="2400" b="1" i="1" dirty="0" err="1"/>
              <a:t>potestas</a:t>
            </a:r>
            <a:r>
              <a:rPr lang="it-IT" sz="2400" b="1" dirty="0"/>
              <a:t> per cinque anni</a:t>
            </a:r>
            <a:r>
              <a:rPr lang="it-IT" b="1"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strips(downRight)">
                                      <p:cBhvr>
                                        <p:cTn id="7" dur="500"/>
                                        <p:tgtEl>
                                          <p:spTgt spid="1331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319"/>
                                        </p:tgtEl>
                                        <p:attrNameLst>
                                          <p:attrName>style.visibility</p:attrName>
                                        </p:attrNameLst>
                                      </p:cBhvr>
                                      <p:to>
                                        <p:strVal val="visible"/>
                                      </p:to>
                                    </p:set>
                                    <p:animEffect transition="in" filter="strips(downRight)">
                                      <p:cBhvr>
                                        <p:cTn id="12"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Livia ritratto basalto"/>
          <p:cNvPicPr>
            <a:picLocks noChangeAspect="1" noChangeArrowheads="1"/>
          </p:cNvPicPr>
          <p:nvPr/>
        </p:nvPicPr>
        <p:blipFill>
          <a:blip r:embed="rId3" cstate="print"/>
          <a:srcRect/>
          <a:stretch>
            <a:fillRect/>
          </a:stretch>
        </p:blipFill>
        <p:spPr bwMode="auto">
          <a:xfrm>
            <a:off x="755650" y="333375"/>
            <a:ext cx="1981200" cy="3097213"/>
          </a:xfrm>
          <a:prstGeom prst="rect">
            <a:avLst/>
          </a:prstGeom>
          <a:noFill/>
          <a:ln w="38100">
            <a:solidFill>
              <a:srgbClr val="808000"/>
            </a:solidFill>
            <a:miter lim="800000"/>
            <a:headEnd/>
            <a:tailEnd/>
          </a:ln>
        </p:spPr>
      </p:pic>
      <p:sp>
        <p:nvSpPr>
          <p:cNvPr id="3080" name="Text Box 8"/>
          <p:cNvSpPr txBox="1">
            <a:spLocks noChangeArrowheads="1"/>
          </p:cNvSpPr>
          <p:nvPr/>
        </p:nvSpPr>
        <p:spPr bwMode="auto">
          <a:xfrm>
            <a:off x="6084888" y="1268413"/>
            <a:ext cx="2546350" cy="404812"/>
          </a:xfrm>
          <a:prstGeom prst="rect">
            <a:avLst/>
          </a:prstGeom>
          <a:solidFill>
            <a:srgbClr val="99CCFF"/>
          </a:solidFill>
          <a:ln w="38100">
            <a:solidFill>
              <a:srgbClr val="CCFFCC"/>
            </a:solidFill>
            <a:miter lim="800000"/>
            <a:headEnd/>
            <a:tailEnd/>
          </a:ln>
          <a:effectLst/>
        </p:spPr>
        <p:txBody>
          <a:bodyPr wrap="none">
            <a:spAutoFit/>
          </a:bodyPr>
          <a:lstStyle/>
          <a:p>
            <a:r>
              <a:rPr lang="it-IT" b="1"/>
              <a:t>Tiberio Claudio Nerone</a:t>
            </a:r>
          </a:p>
        </p:txBody>
      </p:sp>
      <p:sp>
        <p:nvSpPr>
          <p:cNvPr id="3081" name="Text Box 9"/>
          <p:cNvSpPr txBox="1">
            <a:spLocks noChangeArrowheads="1"/>
          </p:cNvSpPr>
          <p:nvPr/>
        </p:nvSpPr>
        <p:spPr bwMode="auto">
          <a:xfrm>
            <a:off x="3492500" y="1268413"/>
            <a:ext cx="1574800" cy="404812"/>
          </a:xfrm>
          <a:prstGeom prst="rect">
            <a:avLst/>
          </a:prstGeom>
          <a:solidFill>
            <a:srgbClr val="CCFFFF"/>
          </a:solidFill>
          <a:ln w="38100">
            <a:solidFill>
              <a:srgbClr val="FFFF99"/>
            </a:solidFill>
            <a:miter lim="800000"/>
            <a:headEnd/>
            <a:tailEnd/>
          </a:ln>
          <a:effectLst/>
        </p:spPr>
        <p:txBody>
          <a:bodyPr wrap="none">
            <a:spAutoFit/>
          </a:bodyPr>
          <a:lstStyle/>
          <a:p>
            <a:r>
              <a:rPr lang="it-IT" b="1"/>
              <a:t>Livia Drusilla</a:t>
            </a:r>
          </a:p>
        </p:txBody>
      </p:sp>
      <p:sp>
        <p:nvSpPr>
          <p:cNvPr id="3084" name="Line 12"/>
          <p:cNvSpPr>
            <a:spLocks noChangeShapeType="1"/>
          </p:cNvSpPr>
          <p:nvPr/>
        </p:nvSpPr>
        <p:spPr bwMode="auto">
          <a:xfrm>
            <a:off x="5148263" y="1484313"/>
            <a:ext cx="865187" cy="0"/>
          </a:xfrm>
          <a:prstGeom prst="line">
            <a:avLst/>
          </a:prstGeom>
          <a:noFill/>
          <a:ln w="57150">
            <a:solidFill>
              <a:srgbClr val="FF0000"/>
            </a:solidFill>
            <a:round/>
            <a:headEnd/>
            <a:tailEnd/>
          </a:ln>
          <a:effectLst/>
        </p:spPr>
        <p:txBody>
          <a:bodyPr/>
          <a:lstStyle/>
          <a:p>
            <a:endParaRPr lang="it-IT"/>
          </a:p>
        </p:txBody>
      </p:sp>
      <p:sp>
        <p:nvSpPr>
          <p:cNvPr id="3086" name="Text Box 14"/>
          <p:cNvSpPr txBox="1">
            <a:spLocks noChangeArrowheads="1"/>
          </p:cNvSpPr>
          <p:nvPr/>
        </p:nvSpPr>
        <p:spPr bwMode="auto">
          <a:xfrm>
            <a:off x="6372225" y="2781300"/>
            <a:ext cx="2016125" cy="404813"/>
          </a:xfrm>
          <a:prstGeom prst="rect">
            <a:avLst/>
          </a:prstGeom>
          <a:solidFill>
            <a:srgbClr val="CC99FF"/>
          </a:solidFill>
          <a:ln w="38100">
            <a:solidFill>
              <a:srgbClr val="666699"/>
            </a:solidFill>
            <a:miter lim="800000"/>
            <a:headEnd/>
            <a:tailEnd/>
          </a:ln>
          <a:effectLst/>
        </p:spPr>
        <p:txBody>
          <a:bodyPr>
            <a:spAutoFit/>
          </a:bodyPr>
          <a:lstStyle/>
          <a:p>
            <a:pPr algn="ctr"/>
            <a:r>
              <a:rPr lang="it-IT" b="1"/>
              <a:t>Tiberio</a:t>
            </a:r>
          </a:p>
        </p:txBody>
      </p:sp>
      <p:pic>
        <p:nvPicPr>
          <p:cNvPr id="3079" name="Picture 7" descr="Tiberio busto"/>
          <p:cNvPicPr>
            <a:picLocks noChangeAspect="1" noChangeArrowheads="1"/>
          </p:cNvPicPr>
          <p:nvPr/>
        </p:nvPicPr>
        <p:blipFill>
          <a:blip r:embed="rId4" cstate="print"/>
          <a:srcRect/>
          <a:stretch>
            <a:fillRect/>
          </a:stretch>
        </p:blipFill>
        <p:spPr bwMode="auto">
          <a:xfrm>
            <a:off x="6357938" y="3227388"/>
            <a:ext cx="2049462" cy="2405062"/>
          </a:xfrm>
          <a:prstGeom prst="rect">
            <a:avLst/>
          </a:prstGeom>
          <a:noFill/>
          <a:ln w="38100">
            <a:solidFill>
              <a:srgbClr val="808000"/>
            </a:solidFill>
            <a:miter lim="800000"/>
            <a:headEnd/>
            <a:tailEnd/>
          </a:ln>
        </p:spPr>
      </p:pic>
      <p:sp>
        <p:nvSpPr>
          <p:cNvPr id="3087" name="Text Box 15"/>
          <p:cNvSpPr txBox="1">
            <a:spLocks noChangeArrowheads="1"/>
          </p:cNvSpPr>
          <p:nvPr/>
        </p:nvSpPr>
        <p:spPr bwMode="auto">
          <a:xfrm>
            <a:off x="3203575" y="2781300"/>
            <a:ext cx="2016125" cy="404813"/>
          </a:xfrm>
          <a:prstGeom prst="rect">
            <a:avLst/>
          </a:prstGeom>
          <a:solidFill>
            <a:srgbClr val="CC99FF"/>
          </a:solidFill>
          <a:ln w="38100">
            <a:solidFill>
              <a:srgbClr val="666699"/>
            </a:solidFill>
            <a:miter lim="800000"/>
            <a:headEnd/>
            <a:tailEnd/>
          </a:ln>
          <a:effectLst/>
        </p:spPr>
        <p:txBody>
          <a:bodyPr>
            <a:spAutoFit/>
          </a:bodyPr>
          <a:lstStyle/>
          <a:p>
            <a:pPr algn="ctr"/>
            <a:r>
              <a:rPr lang="it-IT" b="1"/>
              <a:t>Druso</a:t>
            </a:r>
          </a:p>
        </p:txBody>
      </p:sp>
      <p:pic>
        <p:nvPicPr>
          <p:cNvPr id="3078" name="Picture 6" descr="Druso maggiore EUR"/>
          <p:cNvPicPr>
            <a:picLocks noChangeAspect="1" noChangeArrowheads="1"/>
          </p:cNvPicPr>
          <p:nvPr/>
        </p:nvPicPr>
        <p:blipFill>
          <a:blip r:embed="rId5" cstate="print"/>
          <a:srcRect/>
          <a:stretch>
            <a:fillRect/>
          </a:stretch>
        </p:blipFill>
        <p:spPr bwMode="auto">
          <a:xfrm>
            <a:off x="3179763" y="3232150"/>
            <a:ext cx="2047875" cy="2159000"/>
          </a:xfrm>
          <a:prstGeom prst="rect">
            <a:avLst/>
          </a:prstGeom>
          <a:noFill/>
          <a:ln w="38100">
            <a:solidFill>
              <a:srgbClr val="808000"/>
            </a:solidFill>
            <a:miter lim="800000"/>
            <a:headEnd/>
            <a:tailEnd/>
          </a:ln>
        </p:spPr>
      </p:pic>
      <p:sp>
        <p:nvSpPr>
          <p:cNvPr id="3088" name="Line 16"/>
          <p:cNvSpPr>
            <a:spLocks noChangeShapeType="1"/>
          </p:cNvSpPr>
          <p:nvPr/>
        </p:nvSpPr>
        <p:spPr bwMode="auto">
          <a:xfrm>
            <a:off x="4211638" y="2276475"/>
            <a:ext cx="2952750" cy="0"/>
          </a:xfrm>
          <a:prstGeom prst="line">
            <a:avLst/>
          </a:prstGeom>
          <a:noFill/>
          <a:ln w="57150">
            <a:solidFill>
              <a:srgbClr val="FF0000"/>
            </a:solidFill>
            <a:round/>
            <a:headEnd/>
            <a:tailEnd/>
          </a:ln>
          <a:effectLst/>
        </p:spPr>
        <p:txBody>
          <a:bodyPr/>
          <a:lstStyle/>
          <a:p>
            <a:endParaRPr lang="it-IT"/>
          </a:p>
        </p:txBody>
      </p:sp>
      <p:sp>
        <p:nvSpPr>
          <p:cNvPr id="3090" name="Line 18"/>
          <p:cNvSpPr>
            <a:spLocks noChangeShapeType="1"/>
          </p:cNvSpPr>
          <p:nvPr/>
        </p:nvSpPr>
        <p:spPr bwMode="auto">
          <a:xfrm>
            <a:off x="5651500" y="1484313"/>
            <a:ext cx="0" cy="792162"/>
          </a:xfrm>
          <a:prstGeom prst="line">
            <a:avLst/>
          </a:prstGeom>
          <a:noFill/>
          <a:ln w="57150">
            <a:solidFill>
              <a:srgbClr val="FF0000"/>
            </a:solidFill>
            <a:round/>
            <a:headEnd/>
            <a:tailEnd/>
          </a:ln>
          <a:effectLst/>
        </p:spPr>
        <p:txBody>
          <a:bodyPr/>
          <a:lstStyle/>
          <a:p>
            <a:endParaRPr lang="it-IT"/>
          </a:p>
        </p:txBody>
      </p:sp>
      <p:sp>
        <p:nvSpPr>
          <p:cNvPr id="3091" name="Line 19"/>
          <p:cNvSpPr>
            <a:spLocks noChangeShapeType="1"/>
          </p:cNvSpPr>
          <p:nvPr/>
        </p:nvSpPr>
        <p:spPr bwMode="auto">
          <a:xfrm>
            <a:off x="4211638" y="2252663"/>
            <a:ext cx="0" cy="469900"/>
          </a:xfrm>
          <a:prstGeom prst="line">
            <a:avLst/>
          </a:prstGeom>
          <a:noFill/>
          <a:ln w="57150">
            <a:solidFill>
              <a:srgbClr val="FF0000"/>
            </a:solidFill>
            <a:round/>
            <a:headEnd/>
            <a:tailEnd/>
          </a:ln>
          <a:effectLst/>
        </p:spPr>
        <p:txBody>
          <a:bodyPr/>
          <a:lstStyle/>
          <a:p>
            <a:endParaRPr lang="it-IT"/>
          </a:p>
        </p:txBody>
      </p:sp>
      <p:sp>
        <p:nvSpPr>
          <p:cNvPr id="3092" name="Line 20"/>
          <p:cNvSpPr>
            <a:spLocks noChangeShapeType="1"/>
          </p:cNvSpPr>
          <p:nvPr/>
        </p:nvSpPr>
        <p:spPr bwMode="auto">
          <a:xfrm>
            <a:off x="7159625" y="2249488"/>
            <a:ext cx="9525" cy="477837"/>
          </a:xfrm>
          <a:prstGeom prst="line">
            <a:avLst/>
          </a:prstGeom>
          <a:noFill/>
          <a:ln w="57150">
            <a:solidFill>
              <a:srgbClr val="FF0000"/>
            </a:solidFill>
            <a:round/>
            <a:headEnd/>
            <a:tailEnd/>
          </a:ln>
          <a:effectLst/>
        </p:spPr>
        <p:txBody>
          <a:bodyPr/>
          <a:lstStyle/>
          <a:p>
            <a:endParaRPr lang="it-IT"/>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www.homolaicus.com/storia/antica/roma/images/dinastia_giulioclaudia.gif"/>
          <p:cNvPicPr>
            <a:picLocks noChangeAspect="1" noChangeArrowheads="1"/>
          </p:cNvPicPr>
          <p:nvPr/>
        </p:nvPicPr>
        <p:blipFill>
          <a:blip r:embed="rId3"/>
          <a:srcRect/>
          <a:stretch>
            <a:fillRect/>
          </a:stretch>
        </p:blipFill>
        <p:spPr bwMode="auto">
          <a:xfrm>
            <a:off x="-4702175" y="1"/>
            <a:ext cx="18516600" cy="6857999"/>
          </a:xfrm>
          <a:prstGeom prst="rect">
            <a:avLst/>
          </a:prstGeom>
          <a:noFill/>
        </p:spPr>
      </p:pic>
      <p:sp>
        <p:nvSpPr>
          <p:cNvPr id="3" name="Freccia bidirezionale orizzontale 2"/>
          <p:cNvSpPr/>
          <p:nvPr/>
        </p:nvSpPr>
        <p:spPr>
          <a:xfrm>
            <a:off x="-628650" y="6248400"/>
            <a:ext cx="9372600" cy="228600"/>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bidirezionale verticale 4"/>
          <p:cNvSpPr/>
          <p:nvPr/>
        </p:nvSpPr>
        <p:spPr>
          <a:xfrm>
            <a:off x="12782550" y="3848100"/>
            <a:ext cx="323850" cy="876300"/>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0" y="228600"/>
            <a:ext cx="6019800" cy="1569660"/>
          </a:xfrm>
          <a:prstGeom prst="rect">
            <a:avLst/>
          </a:prstGeom>
          <a:solidFill>
            <a:srgbClr val="FFCC00"/>
          </a:solidFill>
          <a:ln w="38100">
            <a:solidFill>
              <a:srgbClr val="993300"/>
            </a:solidFill>
            <a:miter lim="800000"/>
            <a:headEnd/>
            <a:tailEnd/>
          </a:ln>
          <a:effectLst/>
        </p:spPr>
        <p:txBody>
          <a:bodyPr wrap="square">
            <a:spAutoFit/>
          </a:bodyPr>
          <a:lstStyle/>
          <a:p>
            <a:pPr algn="just"/>
            <a:r>
              <a:rPr lang="it-IT" sz="2400" b="1" dirty="0"/>
              <a:t>Tiberio era allora sposato con </a:t>
            </a:r>
            <a:r>
              <a:rPr lang="it-IT" sz="2400" b="1" dirty="0" err="1"/>
              <a:t>Vipsania</a:t>
            </a:r>
            <a:r>
              <a:rPr lang="it-IT" sz="2400" b="1" dirty="0"/>
              <a:t>, figlia di M. </a:t>
            </a:r>
            <a:r>
              <a:rPr lang="it-IT" sz="2400" b="1" dirty="0" err="1"/>
              <a:t>Vipsanio</a:t>
            </a:r>
            <a:r>
              <a:rPr lang="it-IT" sz="2400" b="1" dirty="0"/>
              <a:t> Agrippa e di Cecilia Attica. Da questo matrimonio era nato Druso (II).  </a:t>
            </a:r>
          </a:p>
        </p:txBody>
      </p:sp>
      <p:pic>
        <p:nvPicPr>
          <p:cNvPr id="15369" name="Picture 9" descr="Druso minore Firenze"/>
          <p:cNvPicPr>
            <a:picLocks noChangeAspect="1" noChangeArrowheads="1"/>
          </p:cNvPicPr>
          <p:nvPr/>
        </p:nvPicPr>
        <p:blipFill>
          <a:blip r:embed="rId3" cstate="print"/>
          <a:srcRect/>
          <a:stretch>
            <a:fillRect/>
          </a:stretch>
        </p:blipFill>
        <p:spPr bwMode="auto">
          <a:xfrm>
            <a:off x="6102350" y="714375"/>
            <a:ext cx="2293938" cy="2498725"/>
          </a:xfrm>
          <a:prstGeom prst="rect">
            <a:avLst/>
          </a:prstGeom>
          <a:noFill/>
          <a:ln w="38100">
            <a:solidFill>
              <a:srgbClr val="808000"/>
            </a:solidFill>
            <a:miter lim="800000"/>
            <a:headEnd/>
            <a:tailEnd/>
          </a:ln>
        </p:spPr>
      </p:pic>
      <p:sp>
        <p:nvSpPr>
          <p:cNvPr id="15370" name="Text Box 10"/>
          <p:cNvSpPr txBox="1">
            <a:spLocks noChangeArrowheads="1"/>
          </p:cNvSpPr>
          <p:nvPr/>
        </p:nvSpPr>
        <p:spPr bwMode="auto">
          <a:xfrm>
            <a:off x="6075363" y="3216275"/>
            <a:ext cx="2301875" cy="404813"/>
          </a:xfrm>
          <a:prstGeom prst="rect">
            <a:avLst/>
          </a:prstGeom>
          <a:solidFill>
            <a:srgbClr val="FF99CC"/>
          </a:solidFill>
          <a:ln w="38100">
            <a:solidFill>
              <a:srgbClr val="800000"/>
            </a:solidFill>
            <a:miter lim="800000"/>
            <a:headEnd/>
            <a:tailEnd/>
          </a:ln>
          <a:effectLst/>
        </p:spPr>
        <p:txBody>
          <a:bodyPr>
            <a:spAutoFit/>
          </a:bodyPr>
          <a:lstStyle/>
          <a:p>
            <a:pPr algn="ctr"/>
            <a:r>
              <a:rPr lang="it-IT" b="1"/>
              <a:t>Druso (II)</a:t>
            </a:r>
          </a:p>
        </p:txBody>
      </p:sp>
      <p:sp>
        <p:nvSpPr>
          <p:cNvPr id="15371" name="Text Box 11"/>
          <p:cNvSpPr txBox="1">
            <a:spLocks noChangeArrowheads="1"/>
          </p:cNvSpPr>
          <p:nvPr/>
        </p:nvSpPr>
        <p:spPr bwMode="auto">
          <a:xfrm>
            <a:off x="0" y="2257425"/>
            <a:ext cx="6057900" cy="1200329"/>
          </a:xfrm>
          <a:prstGeom prst="rect">
            <a:avLst/>
          </a:prstGeom>
          <a:solidFill>
            <a:srgbClr val="CCFFCC"/>
          </a:solidFill>
          <a:ln w="38100">
            <a:solidFill>
              <a:srgbClr val="003300"/>
            </a:solidFill>
            <a:miter lim="800000"/>
            <a:headEnd/>
            <a:tailEnd/>
          </a:ln>
          <a:effectLst/>
        </p:spPr>
        <p:txBody>
          <a:bodyPr wrap="square">
            <a:spAutoFit/>
          </a:bodyPr>
          <a:lstStyle/>
          <a:p>
            <a:pPr algn="just"/>
            <a:r>
              <a:rPr lang="it-IT" sz="2400" b="1" dirty="0"/>
              <a:t>Il matrimonio tra Tiberio e Giulia  entra presto in crisi. Nel 6 a.C. Tiberio si ritira a Rodi. </a:t>
            </a:r>
          </a:p>
        </p:txBody>
      </p:sp>
      <p:sp>
        <p:nvSpPr>
          <p:cNvPr id="15372" name="Text Box 12"/>
          <p:cNvSpPr txBox="1">
            <a:spLocks noChangeArrowheads="1"/>
          </p:cNvSpPr>
          <p:nvPr/>
        </p:nvSpPr>
        <p:spPr bwMode="auto">
          <a:xfrm>
            <a:off x="0" y="4105275"/>
            <a:ext cx="9143999" cy="1569660"/>
          </a:xfrm>
          <a:prstGeom prst="rect">
            <a:avLst/>
          </a:prstGeom>
          <a:solidFill>
            <a:srgbClr val="CCFFCC"/>
          </a:solidFill>
          <a:ln w="38100">
            <a:solidFill>
              <a:srgbClr val="003300"/>
            </a:solidFill>
            <a:miter lim="800000"/>
            <a:headEnd/>
            <a:tailEnd/>
          </a:ln>
          <a:effectLst/>
        </p:spPr>
        <p:txBody>
          <a:bodyPr wrap="square">
            <a:spAutoFit/>
          </a:bodyPr>
          <a:lstStyle/>
          <a:p>
            <a:pPr algn="just"/>
            <a:r>
              <a:rPr lang="it-IT" sz="2400" b="1" dirty="0"/>
              <a:t>I motivi di questo ritiro sono ignoti. Tiberio lo giustifica con il desiderio di non ostacolare l’ascesa politica dei due figli di Augusto; è verosimile credere che alle spalle di questo episodio vi siano motivi politici più gravi.</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Text Box 7"/>
          <p:cNvSpPr txBox="1">
            <a:spLocks noChangeArrowheads="1"/>
          </p:cNvSpPr>
          <p:nvPr/>
        </p:nvSpPr>
        <p:spPr bwMode="auto">
          <a:xfrm>
            <a:off x="0" y="0"/>
            <a:ext cx="9144000" cy="5693866"/>
          </a:xfrm>
          <a:prstGeom prst="rect">
            <a:avLst/>
          </a:prstGeom>
          <a:solidFill>
            <a:srgbClr val="CCFFCC"/>
          </a:solidFill>
          <a:ln w="38100">
            <a:solidFill>
              <a:srgbClr val="003300"/>
            </a:solidFill>
            <a:miter lim="800000"/>
            <a:headEnd/>
            <a:tailEnd/>
          </a:ln>
          <a:effectLst/>
        </p:spPr>
        <p:txBody>
          <a:bodyPr wrap="square">
            <a:spAutoFit/>
          </a:bodyPr>
          <a:lstStyle/>
          <a:p>
            <a:pPr algn="just"/>
            <a:r>
              <a:rPr lang="it-IT" sz="2800" b="1" dirty="0" err="1"/>
              <a:t>Vell</a:t>
            </a:r>
            <a:r>
              <a:rPr lang="it-IT" sz="2800" b="1" dirty="0"/>
              <a:t>. </a:t>
            </a:r>
            <a:r>
              <a:rPr lang="it-IT" sz="2800" b="1" dirty="0" err="1"/>
              <a:t>Pat</a:t>
            </a:r>
            <a:r>
              <a:rPr lang="it-IT" sz="2800" b="1" dirty="0"/>
              <a:t>., II, 99, 1-2: </a:t>
            </a:r>
            <a:r>
              <a:rPr lang="it-IT" sz="2800" b="1" i="1" dirty="0"/>
              <a:t>Brevi </a:t>
            </a:r>
            <a:r>
              <a:rPr lang="it-IT" sz="2800" b="1" i="1" dirty="0" err="1"/>
              <a:t>interiecto</a:t>
            </a:r>
            <a:r>
              <a:rPr lang="it-IT" sz="2800" b="1" i="1" dirty="0"/>
              <a:t> </a:t>
            </a:r>
            <a:r>
              <a:rPr lang="it-IT" sz="2800" b="1" i="1" dirty="0" err="1"/>
              <a:t>spatio</a:t>
            </a:r>
            <a:r>
              <a:rPr lang="it-IT" sz="2800" b="1" i="1" dirty="0"/>
              <a:t>, Ti. Nero … </a:t>
            </a:r>
            <a:r>
              <a:rPr lang="it-IT" sz="2800" b="1" i="1" dirty="0" err="1"/>
              <a:t>cum</a:t>
            </a:r>
            <a:r>
              <a:rPr lang="it-IT" sz="2800" b="1" i="1" dirty="0"/>
              <a:t> C. </a:t>
            </a:r>
            <a:r>
              <a:rPr lang="it-IT" sz="2800" b="1" i="1" dirty="0" err="1"/>
              <a:t>Caesar</a:t>
            </a:r>
            <a:r>
              <a:rPr lang="it-IT" sz="2800" b="1" i="1" dirty="0"/>
              <a:t>  </a:t>
            </a:r>
            <a:r>
              <a:rPr lang="it-IT" sz="2800" b="1" i="1" dirty="0" err="1"/>
              <a:t>sumpsisset</a:t>
            </a:r>
            <a:r>
              <a:rPr lang="it-IT" sz="2800" b="1" i="1" dirty="0"/>
              <a:t> </a:t>
            </a:r>
            <a:r>
              <a:rPr lang="it-IT" sz="2800" b="1" i="1" dirty="0" err="1"/>
              <a:t>iam</a:t>
            </a:r>
            <a:r>
              <a:rPr lang="it-IT" sz="2800" b="1" i="1" dirty="0"/>
              <a:t> </a:t>
            </a:r>
            <a:r>
              <a:rPr lang="it-IT" sz="2800" b="1" i="1" dirty="0" err="1"/>
              <a:t>togam</a:t>
            </a:r>
            <a:r>
              <a:rPr lang="it-IT" sz="2800" b="1" i="1" dirty="0"/>
              <a:t> </a:t>
            </a:r>
            <a:r>
              <a:rPr lang="it-IT" sz="2800" b="1" i="1" dirty="0" err="1"/>
              <a:t>virilem</a:t>
            </a:r>
            <a:r>
              <a:rPr lang="it-IT" sz="2800" b="1" i="1" dirty="0"/>
              <a:t>, </a:t>
            </a:r>
            <a:r>
              <a:rPr lang="it-IT" sz="2800" b="1" i="1" dirty="0" err="1"/>
              <a:t>Lucius</a:t>
            </a:r>
            <a:r>
              <a:rPr lang="it-IT" sz="2800" b="1" i="1" dirty="0"/>
              <a:t> item </a:t>
            </a:r>
            <a:r>
              <a:rPr lang="it-IT" sz="2800" b="1" i="1" dirty="0" err="1"/>
              <a:t>maturus</a:t>
            </a:r>
            <a:r>
              <a:rPr lang="it-IT" sz="2800" b="1" i="1" dirty="0"/>
              <a:t> </a:t>
            </a:r>
            <a:r>
              <a:rPr lang="it-IT" sz="2800" b="1" i="1" dirty="0" err="1"/>
              <a:t>esset</a:t>
            </a:r>
            <a:r>
              <a:rPr lang="it-IT" sz="2800" b="1" i="1" dirty="0"/>
              <a:t> </a:t>
            </a:r>
            <a:r>
              <a:rPr lang="it-IT" sz="2800" b="1" i="1" dirty="0" err="1"/>
              <a:t>vir</a:t>
            </a:r>
            <a:r>
              <a:rPr lang="it-IT" sz="2800" b="1" i="1" dirty="0"/>
              <a:t>, </a:t>
            </a:r>
            <a:r>
              <a:rPr lang="it-IT" sz="2800" b="1" i="1" dirty="0" err="1"/>
              <a:t>is</a:t>
            </a:r>
            <a:r>
              <a:rPr lang="it-IT" sz="2800" b="1" i="1" dirty="0"/>
              <a:t>, ne fulgor </a:t>
            </a:r>
            <a:r>
              <a:rPr lang="it-IT" sz="2800" b="1" i="1" dirty="0" err="1"/>
              <a:t>suus</a:t>
            </a:r>
            <a:r>
              <a:rPr lang="it-IT" sz="2800" b="1" i="1" dirty="0"/>
              <a:t> </a:t>
            </a:r>
            <a:r>
              <a:rPr lang="it-IT" sz="2800" b="1" i="1" dirty="0" err="1"/>
              <a:t>orientium</a:t>
            </a:r>
            <a:r>
              <a:rPr lang="it-IT" sz="2800" b="1" i="1" dirty="0"/>
              <a:t>  </a:t>
            </a:r>
            <a:r>
              <a:rPr lang="it-IT" sz="2800" b="1" i="1" dirty="0" err="1"/>
              <a:t>iuvenum</a:t>
            </a:r>
            <a:r>
              <a:rPr lang="it-IT" sz="2800" b="1" i="1" dirty="0"/>
              <a:t> </a:t>
            </a:r>
            <a:r>
              <a:rPr lang="it-IT" sz="2800" b="1" i="1" dirty="0" err="1"/>
              <a:t>obstaret</a:t>
            </a:r>
            <a:r>
              <a:rPr lang="it-IT" sz="2800" b="1" i="1" dirty="0"/>
              <a:t> </a:t>
            </a:r>
            <a:r>
              <a:rPr lang="it-IT" sz="2800" b="1" i="1" dirty="0" err="1"/>
              <a:t>initiis</a:t>
            </a:r>
            <a:r>
              <a:rPr lang="it-IT" sz="2800" b="1" i="1" dirty="0"/>
              <a:t>, dissimulata causa </a:t>
            </a:r>
            <a:r>
              <a:rPr lang="it-IT" sz="2800" b="1" i="1" dirty="0" err="1"/>
              <a:t>consilii</a:t>
            </a:r>
            <a:r>
              <a:rPr lang="it-IT" sz="2800" b="1" i="1" dirty="0"/>
              <a:t> sui, </a:t>
            </a:r>
            <a:r>
              <a:rPr lang="it-IT" sz="2800" b="1" i="1" dirty="0" err="1"/>
              <a:t>commeatum</a:t>
            </a:r>
            <a:r>
              <a:rPr lang="it-IT" sz="2800" b="1" i="1" dirty="0"/>
              <a:t> </a:t>
            </a:r>
            <a:r>
              <a:rPr lang="it-IT" sz="2800" b="1" i="1" dirty="0" err="1"/>
              <a:t>ab</a:t>
            </a:r>
            <a:r>
              <a:rPr lang="it-IT" sz="2800" b="1" i="1" dirty="0"/>
              <a:t> </a:t>
            </a:r>
            <a:r>
              <a:rPr lang="it-IT" sz="2800" b="1" i="1" dirty="0" err="1"/>
              <a:t>socero</a:t>
            </a:r>
            <a:r>
              <a:rPr lang="it-IT" sz="2800" b="1" i="1" dirty="0"/>
              <a:t> </a:t>
            </a:r>
            <a:r>
              <a:rPr lang="it-IT" sz="2800" b="1" i="1" dirty="0" err="1"/>
              <a:t>atque</a:t>
            </a:r>
            <a:r>
              <a:rPr lang="it-IT" sz="2800" b="1" i="1" dirty="0"/>
              <a:t> </a:t>
            </a:r>
            <a:r>
              <a:rPr lang="it-IT" sz="2800" b="1" i="1" dirty="0" err="1"/>
              <a:t>eodem</a:t>
            </a:r>
            <a:r>
              <a:rPr lang="it-IT" sz="2800" b="1" i="1" dirty="0"/>
              <a:t> </a:t>
            </a:r>
            <a:r>
              <a:rPr lang="it-IT" sz="2800" b="1" i="1" dirty="0" err="1"/>
              <a:t>vitrico</a:t>
            </a:r>
            <a:r>
              <a:rPr lang="it-IT" sz="2800" b="1" i="1" dirty="0"/>
              <a:t> </a:t>
            </a:r>
            <a:r>
              <a:rPr lang="it-IT" sz="2800" b="1" i="1" dirty="0" err="1"/>
              <a:t>adquiescendi</a:t>
            </a:r>
            <a:r>
              <a:rPr lang="it-IT" sz="2800" b="1" i="1" dirty="0"/>
              <a:t> a </a:t>
            </a:r>
            <a:r>
              <a:rPr lang="it-IT" sz="2800" b="1" i="1" dirty="0" err="1"/>
              <a:t>continuatione</a:t>
            </a:r>
            <a:r>
              <a:rPr lang="it-IT" sz="2800" b="1" i="1" dirty="0"/>
              <a:t> </a:t>
            </a:r>
            <a:r>
              <a:rPr lang="it-IT" sz="2800" b="1" i="1" dirty="0" err="1"/>
              <a:t>laborum</a:t>
            </a:r>
            <a:r>
              <a:rPr lang="it-IT" sz="2800" b="1" i="1" dirty="0"/>
              <a:t> </a:t>
            </a:r>
            <a:r>
              <a:rPr lang="it-IT" sz="2800" b="1" i="1" dirty="0" err="1"/>
              <a:t>petiit</a:t>
            </a:r>
            <a:r>
              <a:rPr lang="it-IT" sz="2800" b="1" i="1" dirty="0"/>
              <a:t>.</a:t>
            </a:r>
          </a:p>
          <a:p>
            <a:pPr algn="just"/>
            <a:endParaRPr lang="it-IT" sz="2800" b="1" i="1" dirty="0"/>
          </a:p>
          <a:p>
            <a:pPr algn="just"/>
            <a:r>
              <a:rPr lang="it-IT" sz="2800" b="1" dirty="0"/>
              <a:t>    Trascorso poco tempo, Tiberio, poiché G. Cesare aveva ormai indossato la toga virile e Lucio ormai raggiunta la maturità, affinché la sua gloria non fosse di ostacolo agli esordi di questi giovani, nascondendo  il   motivo della sua decisione, chiese al suocero e patrigno una licenza per riposarsi dalle lunghe fatiche.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0" y="1065213"/>
            <a:ext cx="9144000" cy="7478970"/>
          </a:xfrm>
          <a:prstGeom prst="rect">
            <a:avLst/>
          </a:prstGeom>
          <a:solidFill>
            <a:srgbClr val="99CCFF"/>
          </a:solidFill>
          <a:ln w="38100">
            <a:solidFill>
              <a:srgbClr val="000080"/>
            </a:solidFill>
            <a:miter lim="800000"/>
            <a:headEnd/>
            <a:tailEnd/>
          </a:ln>
          <a:effectLst/>
        </p:spPr>
        <p:txBody>
          <a:bodyPr anchor="ctr">
            <a:spAutoFit/>
          </a:bodyPr>
          <a:lstStyle/>
          <a:p>
            <a:pPr algn="just"/>
            <a:r>
              <a:rPr lang="fr-FR" sz="2400" b="1" dirty="0"/>
              <a:t>Suet., v. </a:t>
            </a:r>
            <a:r>
              <a:rPr lang="fr-FR" sz="2400" b="1" dirty="0" err="1"/>
              <a:t>Tib</a:t>
            </a:r>
            <a:r>
              <a:rPr lang="fr-FR" sz="2400" b="1" dirty="0"/>
              <a:t>., 10: </a:t>
            </a:r>
            <a:r>
              <a:rPr lang="fr-FR" sz="2400" b="1" i="1" dirty="0"/>
              <a:t>Quidam </a:t>
            </a:r>
            <a:r>
              <a:rPr lang="fr-FR" sz="2400" b="1" i="1" dirty="0" err="1"/>
              <a:t>existimant</a:t>
            </a:r>
            <a:r>
              <a:rPr lang="fr-FR" sz="2400" b="1" i="1" dirty="0"/>
              <a:t>, </a:t>
            </a:r>
            <a:r>
              <a:rPr lang="fr-FR" sz="2400" b="1" i="1" dirty="0" err="1"/>
              <a:t>adultis</a:t>
            </a:r>
            <a:r>
              <a:rPr lang="fr-FR" sz="2400" b="1" i="1" dirty="0"/>
              <a:t> </a:t>
            </a:r>
            <a:r>
              <a:rPr lang="fr-FR" sz="2400" b="1" i="1" dirty="0" err="1"/>
              <a:t>iam</a:t>
            </a:r>
            <a:r>
              <a:rPr lang="fr-FR" sz="2400" b="1" i="1" dirty="0"/>
              <a:t> </a:t>
            </a:r>
            <a:r>
              <a:rPr lang="fr-FR" sz="2400" b="1" i="1" dirty="0" err="1"/>
              <a:t>Augusti</a:t>
            </a:r>
            <a:r>
              <a:rPr lang="fr-FR" sz="2400" b="1" i="1" dirty="0"/>
              <a:t> </a:t>
            </a:r>
            <a:r>
              <a:rPr lang="fr-FR" sz="2400" b="1" i="1" dirty="0" err="1"/>
              <a:t>liberis</a:t>
            </a:r>
            <a:r>
              <a:rPr lang="fr-FR" sz="2400" b="1" i="1" dirty="0"/>
              <a:t>, loco et quasi </a:t>
            </a:r>
            <a:r>
              <a:rPr lang="fr-FR" sz="2400" b="1" i="1" dirty="0" err="1"/>
              <a:t>possessione</a:t>
            </a:r>
            <a:r>
              <a:rPr lang="fr-FR" sz="2400" b="1" i="1" dirty="0"/>
              <a:t> </a:t>
            </a:r>
            <a:r>
              <a:rPr lang="fr-FR" sz="2400" b="1" i="1" dirty="0" err="1"/>
              <a:t>usurpati</a:t>
            </a:r>
            <a:r>
              <a:rPr lang="fr-FR" sz="2400" b="1" i="1" dirty="0"/>
              <a:t> a se </a:t>
            </a:r>
            <a:r>
              <a:rPr lang="fr-FR" sz="2400" b="1" i="1" dirty="0" err="1"/>
              <a:t>diu</a:t>
            </a:r>
            <a:r>
              <a:rPr lang="fr-FR" sz="2400" b="1" i="1" dirty="0"/>
              <a:t> </a:t>
            </a:r>
            <a:r>
              <a:rPr lang="fr-FR" sz="2400" b="1" i="1" dirty="0" err="1"/>
              <a:t>secundi</a:t>
            </a:r>
            <a:r>
              <a:rPr lang="fr-FR" sz="2400" b="1" i="1" dirty="0"/>
              <a:t> gradus </a:t>
            </a:r>
            <a:r>
              <a:rPr lang="fr-FR" sz="2400" b="1" i="1" dirty="0" err="1"/>
              <a:t>sponte</a:t>
            </a:r>
            <a:r>
              <a:rPr lang="fr-FR" sz="2400" b="1" i="1" dirty="0"/>
              <a:t> </a:t>
            </a:r>
            <a:r>
              <a:rPr lang="fr-FR" sz="2400" b="1" i="1" dirty="0" err="1"/>
              <a:t>cessisse</a:t>
            </a:r>
            <a:r>
              <a:rPr lang="fr-FR" sz="2400" b="1" i="1" dirty="0"/>
              <a:t> </a:t>
            </a:r>
            <a:r>
              <a:rPr lang="fr-FR" sz="2400" b="1" i="1" dirty="0" err="1"/>
              <a:t>exemplo</a:t>
            </a:r>
            <a:r>
              <a:rPr lang="fr-FR" sz="2400" b="1" i="1" dirty="0"/>
              <a:t> M. </a:t>
            </a:r>
            <a:r>
              <a:rPr lang="fr-FR" sz="2400" b="1" i="1" dirty="0" err="1"/>
              <a:t>Agrippae</a:t>
            </a:r>
            <a:r>
              <a:rPr lang="fr-FR" sz="2400" b="1" i="1" dirty="0"/>
              <a:t>, qui M. Marcello ad </a:t>
            </a:r>
            <a:r>
              <a:rPr lang="fr-FR" sz="2400" b="1" i="1" dirty="0" err="1"/>
              <a:t>munera</a:t>
            </a:r>
            <a:r>
              <a:rPr lang="fr-FR" sz="2400" b="1" i="1" dirty="0"/>
              <a:t> </a:t>
            </a:r>
            <a:r>
              <a:rPr lang="fr-FR" sz="2400" b="1" i="1" dirty="0" err="1"/>
              <a:t>publica</a:t>
            </a:r>
            <a:r>
              <a:rPr lang="fr-FR" sz="2400" b="1" i="1" dirty="0"/>
              <a:t> </a:t>
            </a:r>
            <a:r>
              <a:rPr lang="fr-FR" sz="2400" b="1" i="1" dirty="0" err="1"/>
              <a:t>admoto</a:t>
            </a:r>
            <a:r>
              <a:rPr lang="fr-FR" sz="2400" b="1" i="1" dirty="0"/>
              <a:t> </a:t>
            </a:r>
            <a:r>
              <a:rPr lang="fr-FR" sz="2400" b="1" i="1" dirty="0" err="1"/>
              <a:t>Mytilenas</a:t>
            </a:r>
            <a:r>
              <a:rPr lang="fr-FR" sz="2400" b="1" i="1" dirty="0"/>
              <a:t> </a:t>
            </a:r>
            <a:r>
              <a:rPr lang="fr-FR" sz="2400" b="1" i="1" dirty="0" err="1"/>
              <a:t>abierit</a:t>
            </a:r>
            <a:r>
              <a:rPr lang="fr-FR" sz="2400" b="1" i="1" dirty="0"/>
              <a:t>, ne </a:t>
            </a:r>
            <a:r>
              <a:rPr lang="fr-FR" sz="2400" b="1" i="1" dirty="0" err="1"/>
              <a:t>aut</a:t>
            </a:r>
            <a:r>
              <a:rPr lang="fr-FR" sz="2400" b="1" i="1" dirty="0"/>
              <a:t> </a:t>
            </a:r>
            <a:r>
              <a:rPr lang="fr-FR" sz="2400" b="1" i="1" dirty="0" err="1"/>
              <a:t>obstare</a:t>
            </a:r>
            <a:r>
              <a:rPr lang="fr-FR" sz="2400" b="1" i="1" dirty="0"/>
              <a:t> </a:t>
            </a:r>
            <a:r>
              <a:rPr lang="fr-FR" sz="2400" b="1" i="1" dirty="0" err="1"/>
              <a:t>aut</a:t>
            </a:r>
            <a:r>
              <a:rPr lang="fr-FR" sz="2400" b="1" i="1" dirty="0"/>
              <a:t> </a:t>
            </a:r>
            <a:r>
              <a:rPr lang="fr-FR" sz="2400" b="1" i="1" dirty="0" err="1"/>
              <a:t>obtrectare</a:t>
            </a:r>
            <a:r>
              <a:rPr lang="fr-FR" sz="2400" b="1" i="1" dirty="0"/>
              <a:t> </a:t>
            </a:r>
            <a:r>
              <a:rPr lang="fr-FR" sz="2400" b="1" i="1" dirty="0" err="1"/>
              <a:t>praesens</a:t>
            </a:r>
            <a:r>
              <a:rPr lang="fr-FR" sz="2400" b="1" i="1" dirty="0"/>
              <a:t> </a:t>
            </a:r>
            <a:r>
              <a:rPr lang="fr-FR" sz="2400" b="1" i="1" dirty="0" err="1"/>
              <a:t>uideretur</a:t>
            </a:r>
            <a:r>
              <a:rPr lang="fr-FR" sz="2400" b="1" i="1" dirty="0"/>
              <a:t>. </a:t>
            </a:r>
            <a:r>
              <a:rPr lang="fr-FR" sz="2400" b="1" i="1" dirty="0" err="1"/>
              <a:t>Quam</a:t>
            </a:r>
            <a:r>
              <a:rPr lang="fr-FR" sz="2400" b="1" i="1" dirty="0"/>
              <a:t> </a:t>
            </a:r>
            <a:r>
              <a:rPr lang="fr-FR" sz="2400" b="1" i="1" dirty="0" err="1"/>
              <a:t>causam</a:t>
            </a:r>
            <a:r>
              <a:rPr lang="fr-FR" sz="2400" b="1" i="1" dirty="0"/>
              <a:t> et </a:t>
            </a:r>
            <a:r>
              <a:rPr lang="fr-FR" sz="2400" b="1" i="1" dirty="0" err="1"/>
              <a:t>ipse</a:t>
            </a:r>
            <a:r>
              <a:rPr lang="fr-FR" sz="2400" b="1" i="1" dirty="0"/>
              <a:t>, </a:t>
            </a:r>
            <a:r>
              <a:rPr lang="fr-FR" sz="2400" b="1" i="1" dirty="0" err="1"/>
              <a:t>sed</a:t>
            </a:r>
            <a:r>
              <a:rPr lang="fr-FR" sz="2400" b="1" i="1" dirty="0"/>
              <a:t> </a:t>
            </a:r>
            <a:r>
              <a:rPr lang="fr-FR" sz="2400" b="1" i="1" dirty="0" err="1"/>
              <a:t>postea</a:t>
            </a:r>
            <a:r>
              <a:rPr lang="fr-FR" sz="2400" b="1" i="1" dirty="0"/>
              <a:t>, </a:t>
            </a:r>
            <a:r>
              <a:rPr lang="fr-FR" sz="2400" b="1" i="1" dirty="0" err="1"/>
              <a:t>reddidit</a:t>
            </a:r>
            <a:r>
              <a:rPr lang="fr-FR" sz="2400" b="1" i="1" dirty="0"/>
              <a:t>. </a:t>
            </a:r>
            <a:r>
              <a:rPr lang="fr-FR" sz="2400" b="1" i="1" dirty="0" err="1"/>
              <a:t>Tunc</a:t>
            </a:r>
            <a:r>
              <a:rPr lang="fr-FR" sz="2400" b="1" i="1" dirty="0"/>
              <a:t> </a:t>
            </a:r>
            <a:r>
              <a:rPr lang="fr-FR" sz="2400" b="1" i="1" dirty="0" err="1"/>
              <a:t>autem</a:t>
            </a:r>
            <a:r>
              <a:rPr lang="fr-FR" sz="2400" b="1" i="1" dirty="0"/>
              <a:t> </a:t>
            </a:r>
            <a:r>
              <a:rPr lang="fr-FR" sz="2400" b="1" i="1" dirty="0" err="1"/>
              <a:t>honorum</a:t>
            </a:r>
            <a:r>
              <a:rPr lang="fr-FR" sz="2400" b="1" i="1" dirty="0"/>
              <a:t> </a:t>
            </a:r>
            <a:r>
              <a:rPr lang="fr-FR" sz="2400" b="1" i="1" dirty="0" err="1"/>
              <a:t>satietatem</a:t>
            </a:r>
            <a:r>
              <a:rPr lang="fr-FR" sz="2400" b="1" i="1" dirty="0"/>
              <a:t> </a:t>
            </a:r>
            <a:r>
              <a:rPr lang="fr-FR" sz="2400" b="1" i="1" dirty="0" err="1"/>
              <a:t>ac</a:t>
            </a:r>
            <a:r>
              <a:rPr lang="fr-FR" sz="2400" b="1" i="1" dirty="0"/>
              <a:t> requiem </a:t>
            </a:r>
            <a:r>
              <a:rPr lang="fr-FR" sz="2400" b="1" i="1" dirty="0" err="1"/>
              <a:t>laborum</a:t>
            </a:r>
            <a:r>
              <a:rPr lang="fr-FR" sz="2400" b="1" i="1" dirty="0"/>
              <a:t> </a:t>
            </a:r>
            <a:r>
              <a:rPr lang="fr-FR" sz="2400" b="1" i="1" dirty="0" err="1"/>
              <a:t>praetendens</a:t>
            </a:r>
            <a:r>
              <a:rPr lang="fr-FR" sz="2400" b="1" i="1" dirty="0"/>
              <a:t> </a:t>
            </a:r>
            <a:r>
              <a:rPr lang="fr-FR" sz="2400" b="1" i="1" dirty="0" err="1"/>
              <a:t>commeatum</a:t>
            </a:r>
            <a:r>
              <a:rPr lang="fr-FR" sz="2400" b="1" i="1" dirty="0"/>
              <a:t> petit; </a:t>
            </a:r>
            <a:r>
              <a:rPr lang="fr-FR" sz="2400" b="1" i="1" dirty="0" err="1"/>
              <a:t>neque</a:t>
            </a:r>
            <a:r>
              <a:rPr lang="fr-FR" sz="2400" b="1" i="1" dirty="0"/>
              <a:t> </a:t>
            </a:r>
            <a:r>
              <a:rPr lang="fr-FR" sz="2400" b="1" i="1" dirty="0" err="1"/>
              <a:t>aut</a:t>
            </a:r>
            <a:r>
              <a:rPr lang="fr-FR" sz="2400" b="1" i="1" dirty="0"/>
              <a:t> matri </a:t>
            </a:r>
            <a:r>
              <a:rPr lang="fr-FR" sz="2400" b="1" i="1" dirty="0" err="1"/>
              <a:t>suppliciter</a:t>
            </a:r>
            <a:r>
              <a:rPr lang="fr-FR" sz="2400" b="1" i="1" dirty="0"/>
              <a:t> </a:t>
            </a:r>
            <a:r>
              <a:rPr lang="fr-FR" sz="2400" b="1" i="1" dirty="0" err="1"/>
              <a:t>precanti</a:t>
            </a:r>
            <a:r>
              <a:rPr lang="fr-FR" sz="2400" b="1" i="1" dirty="0"/>
              <a:t> </a:t>
            </a:r>
            <a:r>
              <a:rPr lang="fr-FR" sz="2400" b="1" i="1" dirty="0" err="1"/>
              <a:t>aut</a:t>
            </a:r>
            <a:r>
              <a:rPr lang="fr-FR" sz="2400" b="1" i="1" dirty="0"/>
              <a:t> </a:t>
            </a:r>
            <a:r>
              <a:rPr lang="fr-FR" sz="2400" b="1" i="1" dirty="0" err="1"/>
              <a:t>uitrico</a:t>
            </a:r>
            <a:r>
              <a:rPr lang="fr-FR" sz="2400" b="1" i="1" dirty="0"/>
              <a:t> </a:t>
            </a:r>
            <a:r>
              <a:rPr lang="fr-FR" sz="2400" b="1" i="1" dirty="0" err="1"/>
              <a:t>deseri</a:t>
            </a:r>
            <a:r>
              <a:rPr lang="fr-FR" sz="2400" b="1" i="1" dirty="0"/>
              <a:t> se </a:t>
            </a:r>
            <a:r>
              <a:rPr lang="fr-FR" sz="2400" b="1" i="1" dirty="0" err="1"/>
              <a:t>etiam</a:t>
            </a:r>
            <a:r>
              <a:rPr lang="fr-FR" sz="2400" b="1" i="1" dirty="0"/>
              <a:t> in </a:t>
            </a:r>
            <a:r>
              <a:rPr lang="fr-FR" sz="2400" b="1" i="1" dirty="0" err="1"/>
              <a:t>senatu</a:t>
            </a:r>
            <a:r>
              <a:rPr lang="fr-FR" sz="2400" b="1" i="1" dirty="0"/>
              <a:t> </a:t>
            </a:r>
            <a:r>
              <a:rPr lang="fr-FR" sz="2400" b="1" i="1" dirty="0" err="1"/>
              <a:t>conquerenti</a:t>
            </a:r>
            <a:r>
              <a:rPr lang="fr-FR" sz="2400" b="1" i="1" dirty="0"/>
              <a:t> </a:t>
            </a:r>
            <a:r>
              <a:rPr lang="fr-FR" sz="2400" b="1" i="1" dirty="0" err="1"/>
              <a:t>ueniam</a:t>
            </a:r>
            <a:r>
              <a:rPr lang="fr-FR" sz="2400" b="1" i="1" dirty="0"/>
              <a:t> </a:t>
            </a:r>
            <a:r>
              <a:rPr lang="fr-FR" sz="2400" b="1" i="1" dirty="0" err="1"/>
              <a:t>dedit</a:t>
            </a:r>
            <a:r>
              <a:rPr lang="fr-FR" sz="2400" b="1" i="1" dirty="0"/>
              <a:t>.</a:t>
            </a:r>
            <a:r>
              <a:rPr lang="it-IT" sz="2400" dirty="0"/>
              <a:t> </a:t>
            </a:r>
          </a:p>
          <a:p>
            <a:pPr algn="just"/>
            <a:endParaRPr lang="it-IT" sz="2400" b="1" dirty="0"/>
          </a:p>
          <a:p>
            <a:pPr algn="just"/>
            <a:r>
              <a:rPr lang="it-IT" sz="2400" b="1" dirty="0"/>
              <a:t>     Alcuni ritengono  che, essendo i figli di Augusto ormai adulti, spontaneamente abbia rinunciato alla posizione e per così dire ad occupare la seconda carica dell’impero da lui a lungo detenuta, seguendo l’esempio di  M. Agrippa che, quando M. Marcello era stato chiamato alle cariche pubbliche, si era ritirato a </a:t>
            </a:r>
            <a:r>
              <a:rPr lang="it-IT" sz="2400" b="1" dirty="0" err="1"/>
              <a:t>Mitilene</a:t>
            </a:r>
            <a:r>
              <a:rPr lang="it-IT" sz="2400" b="1" dirty="0"/>
              <a:t> affinché non sembrasse ostacolarlo o censurarlo con la sua presenza. Ed anche Tiberio, ma in seguito, diede questa giustificazione. Allora, invece, chiese una licenza accampando come pretesto di essere sazio di onori e di volersi riposare dalle fatiche; né si lasciò convincere dalle suppliche della madre e del patrigno che anche in Senato si lamentò di essere abbandonato</a:t>
            </a:r>
            <a:r>
              <a:rPr lang="it-IT" b="1" dirty="0"/>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ChangeArrowheads="1"/>
          </p:cNvSpPr>
          <p:nvPr/>
        </p:nvSpPr>
        <p:spPr bwMode="auto">
          <a:xfrm>
            <a:off x="0" y="1"/>
            <a:ext cx="9144000" cy="6001643"/>
          </a:xfrm>
          <a:prstGeom prst="rect">
            <a:avLst/>
          </a:prstGeom>
          <a:solidFill>
            <a:srgbClr val="99CCFF"/>
          </a:solidFill>
          <a:ln w="38100">
            <a:solidFill>
              <a:srgbClr val="000080"/>
            </a:solidFill>
            <a:miter lim="800000"/>
            <a:headEnd/>
            <a:tailEnd/>
          </a:ln>
          <a:effectLst/>
        </p:spPr>
        <p:txBody>
          <a:bodyPr wrap="square" anchor="ctr">
            <a:spAutoFit/>
          </a:bodyPr>
          <a:lstStyle/>
          <a:p>
            <a:pPr algn="just"/>
            <a:r>
              <a:rPr lang="fr-FR" sz="2400" b="1" dirty="0"/>
              <a:t>Suet., v. </a:t>
            </a:r>
            <a:r>
              <a:rPr lang="fr-FR" sz="2400" b="1" dirty="0" err="1"/>
              <a:t>Tib</a:t>
            </a:r>
            <a:r>
              <a:rPr lang="fr-FR" sz="2400" b="1" dirty="0"/>
              <a:t>., 11: </a:t>
            </a:r>
            <a:r>
              <a:rPr lang="it-IT" sz="2400" b="1" i="1" dirty="0" err="1"/>
              <a:t>transacto</a:t>
            </a:r>
            <a:r>
              <a:rPr lang="it-IT" sz="2400" b="1" i="1" dirty="0"/>
              <a:t> </a:t>
            </a:r>
            <a:r>
              <a:rPr lang="it-IT" sz="2400" b="1" i="1" dirty="0" err="1"/>
              <a:t>autem</a:t>
            </a:r>
            <a:r>
              <a:rPr lang="it-IT" sz="2400" b="1" i="1" dirty="0"/>
              <a:t> </a:t>
            </a:r>
            <a:r>
              <a:rPr lang="it-IT" sz="2400" b="1" i="1" dirty="0" err="1"/>
              <a:t>tribuniciae</a:t>
            </a:r>
            <a:r>
              <a:rPr lang="it-IT" sz="2400" b="1" i="1" dirty="0"/>
              <a:t> </a:t>
            </a:r>
            <a:r>
              <a:rPr lang="it-IT" sz="2400" b="1" i="1" dirty="0" err="1"/>
              <a:t>potestatis</a:t>
            </a:r>
            <a:r>
              <a:rPr lang="it-IT" sz="2400" b="1" i="1" dirty="0"/>
              <a:t> tempore, </a:t>
            </a:r>
            <a:r>
              <a:rPr lang="it-IT" sz="2400" b="1" i="1" dirty="0" err="1"/>
              <a:t>confessus</a:t>
            </a:r>
            <a:r>
              <a:rPr lang="it-IT" sz="2400" b="1" i="1" dirty="0"/>
              <a:t> tandem, </a:t>
            </a:r>
            <a:r>
              <a:rPr lang="it-IT" sz="2400" b="1" i="1" dirty="0" err="1"/>
              <a:t>nihil</a:t>
            </a:r>
            <a:r>
              <a:rPr lang="it-IT" sz="2400" b="1" i="1" dirty="0"/>
              <a:t> </a:t>
            </a:r>
            <a:r>
              <a:rPr lang="it-IT" sz="2400" b="1" i="1" dirty="0" err="1"/>
              <a:t>aliud</a:t>
            </a:r>
            <a:r>
              <a:rPr lang="it-IT" sz="2400" b="1" i="1" dirty="0"/>
              <a:t> </a:t>
            </a:r>
            <a:r>
              <a:rPr lang="it-IT" sz="2400" b="1" i="1" dirty="0" err="1"/>
              <a:t>secessu</a:t>
            </a:r>
            <a:r>
              <a:rPr lang="it-IT" sz="2400" b="1" i="1" dirty="0"/>
              <a:t> </a:t>
            </a:r>
            <a:r>
              <a:rPr lang="it-IT" sz="2400" b="1" i="1" dirty="0" err="1"/>
              <a:t>deuitasse</a:t>
            </a:r>
            <a:r>
              <a:rPr lang="it-IT" sz="2400" b="1" i="1" dirty="0"/>
              <a:t> se </a:t>
            </a:r>
            <a:r>
              <a:rPr lang="it-IT" sz="2400" b="1" i="1" dirty="0" err="1"/>
              <a:t>quam</a:t>
            </a:r>
            <a:r>
              <a:rPr lang="it-IT" sz="2400" b="1" i="1" dirty="0"/>
              <a:t> </a:t>
            </a:r>
            <a:r>
              <a:rPr lang="it-IT" sz="2400" b="1" i="1" dirty="0" err="1"/>
              <a:t>aemulationis</a:t>
            </a:r>
            <a:r>
              <a:rPr lang="it-IT" sz="2400" b="1" i="1" dirty="0"/>
              <a:t> </a:t>
            </a:r>
            <a:r>
              <a:rPr lang="it-IT" sz="2400" b="1" i="1" dirty="0" err="1"/>
              <a:t>cum</a:t>
            </a:r>
            <a:r>
              <a:rPr lang="it-IT" sz="2400" b="1" i="1" dirty="0"/>
              <a:t> C. </a:t>
            </a:r>
            <a:r>
              <a:rPr lang="it-IT" sz="2400" b="1" i="1" dirty="0" err="1"/>
              <a:t>Lucioque</a:t>
            </a:r>
            <a:r>
              <a:rPr lang="it-IT" sz="2400" b="1" i="1" dirty="0"/>
              <a:t> </a:t>
            </a:r>
            <a:r>
              <a:rPr lang="it-IT" sz="2400" b="1" i="1" dirty="0" err="1"/>
              <a:t>suspicionem</a:t>
            </a:r>
            <a:r>
              <a:rPr lang="it-IT" sz="2400" b="1" i="1" dirty="0"/>
              <a:t>, petit </a:t>
            </a:r>
            <a:r>
              <a:rPr lang="it-IT" sz="2400" b="1" i="1" dirty="0" err="1"/>
              <a:t>ut</a:t>
            </a:r>
            <a:r>
              <a:rPr lang="it-IT" sz="2400" b="1" i="1" dirty="0"/>
              <a:t> </a:t>
            </a:r>
            <a:r>
              <a:rPr lang="it-IT" sz="2400" b="1" i="1" dirty="0" err="1"/>
              <a:t>sibi</a:t>
            </a:r>
            <a:r>
              <a:rPr lang="it-IT" sz="2400" b="1" i="1" dirty="0"/>
              <a:t> </a:t>
            </a:r>
            <a:r>
              <a:rPr lang="it-IT" sz="2400" b="1" i="1" dirty="0" err="1"/>
              <a:t>securo</a:t>
            </a:r>
            <a:r>
              <a:rPr lang="it-IT" sz="2400" b="1" i="1" dirty="0"/>
              <a:t> </a:t>
            </a:r>
            <a:r>
              <a:rPr lang="it-IT" sz="2400" b="1" i="1" dirty="0" err="1"/>
              <a:t>iam</a:t>
            </a:r>
            <a:r>
              <a:rPr lang="it-IT" sz="2400" b="1" i="1" dirty="0"/>
              <a:t> </a:t>
            </a:r>
            <a:r>
              <a:rPr lang="it-IT" sz="2400" b="1" i="1" dirty="0" err="1"/>
              <a:t>ab</a:t>
            </a:r>
            <a:r>
              <a:rPr lang="it-IT" sz="2400" b="1" i="1" dirty="0"/>
              <a:t> </a:t>
            </a:r>
            <a:r>
              <a:rPr lang="it-IT" sz="2400" b="1" i="1" dirty="0" err="1"/>
              <a:t>hac</a:t>
            </a:r>
            <a:r>
              <a:rPr lang="it-IT" sz="2400" b="1" i="1" dirty="0"/>
              <a:t> parte, </a:t>
            </a:r>
            <a:r>
              <a:rPr lang="it-IT" sz="2400" b="1" i="1" dirty="0" err="1"/>
              <a:t>conroboratis</a:t>
            </a:r>
            <a:r>
              <a:rPr lang="it-IT" sz="2400" b="1" i="1" dirty="0"/>
              <a:t> </a:t>
            </a:r>
            <a:r>
              <a:rPr lang="it-IT" sz="2400" b="1" i="1" dirty="0" err="1"/>
              <a:t>his</a:t>
            </a:r>
            <a:r>
              <a:rPr lang="it-IT" sz="2400" b="1" i="1" dirty="0"/>
              <a:t> </a:t>
            </a:r>
            <a:r>
              <a:rPr lang="it-IT" sz="2400" b="1" i="1" dirty="0" err="1"/>
              <a:t>et</a:t>
            </a:r>
            <a:r>
              <a:rPr lang="it-IT" sz="2400" b="1" i="1" dirty="0"/>
              <a:t> </a:t>
            </a:r>
            <a:r>
              <a:rPr lang="it-IT" sz="2400" b="1" i="1" dirty="0" err="1"/>
              <a:t>secundum</a:t>
            </a:r>
            <a:r>
              <a:rPr lang="it-IT" sz="2400" b="1" i="1" dirty="0"/>
              <a:t> </a:t>
            </a:r>
            <a:r>
              <a:rPr lang="it-IT" sz="2400" b="1" i="1" dirty="0" err="1"/>
              <a:t>locum</a:t>
            </a:r>
            <a:r>
              <a:rPr lang="it-IT" sz="2400" b="1" i="1" dirty="0"/>
              <a:t> facile </a:t>
            </a:r>
            <a:r>
              <a:rPr lang="it-IT" sz="2400" b="1" i="1" dirty="0" err="1"/>
              <a:t>tutantibus</a:t>
            </a:r>
            <a:r>
              <a:rPr lang="it-IT" sz="2400" b="1" i="1" dirty="0"/>
              <a:t>, </a:t>
            </a:r>
            <a:r>
              <a:rPr lang="it-IT" sz="2400" b="1" i="1" dirty="0" err="1"/>
              <a:t>permitteretur</a:t>
            </a:r>
            <a:r>
              <a:rPr lang="it-IT" sz="2400" b="1" i="1" dirty="0"/>
              <a:t> </a:t>
            </a:r>
            <a:r>
              <a:rPr lang="it-IT" sz="2400" b="1" i="1" dirty="0" err="1"/>
              <a:t>reuisere</a:t>
            </a:r>
            <a:r>
              <a:rPr lang="it-IT" sz="2400" b="1" i="1" dirty="0"/>
              <a:t> </a:t>
            </a:r>
            <a:r>
              <a:rPr lang="it-IT" sz="2400" b="1" i="1" dirty="0" err="1"/>
              <a:t>necessitudines</a:t>
            </a:r>
            <a:r>
              <a:rPr lang="it-IT" sz="2400" b="1" i="1" dirty="0"/>
              <a:t>, </a:t>
            </a:r>
            <a:r>
              <a:rPr lang="it-IT" sz="2400" b="1" i="1" dirty="0" err="1"/>
              <a:t>quarum</a:t>
            </a:r>
            <a:r>
              <a:rPr lang="it-IT" sz="2400" b="1" i="1" dirty="0"/>
              <a:t> desiderio </a:t>
            </a:r>
            <a:r>
              <a:rPr lang="it-IT" sz="2400" b="1" i="1" dirty="0" err="1"/>
              <a:t>teneretur</a:t>
            </a:r>
            <a:r>
              <a:rPr lang="it-IT" sz="2400" b="1" i="1" dirty="0"/>
              <a:t>. </a:t>
            </a:r>
            <a:r>
              <a:rPr lang="it-IT" sz="2400" b="1" i="1" dirty="0" err="1"/>
              <a:t>Sed</a:t>
            </a:r>
            <a:r>
              <a:rPr lang="it-IT" sz="2400" b="1" i="1" dirty="0"/>
              <a:t> </a:t>
            </a:r>
            <a:r>
              <a:rPr lang="it-IT" sz="2400" b="1" i="1" dirty="0" err="1"/>
              <a:t>neque</a:t>
            </a:r>
            <a:r>
              <a:rPr lang="it-IT" sz="2400" b="1" i="1" dirty="0"/>
              <a:t> </a:t>
            </a:r>
            <a:r>
              <a:rPr lang="it-IT" sz="2400" b="1" i="1" dirty="0" err="1"/>
              <a:t>impetrauit</a:t>
            </a:r>
            <a:r>
              <a:rPr lang="it-IT" sz="2400" b="1" i="1" dirty="0"/>
              <a:t> </a:t>
            </a:r>
            <a:r>
              <a:rPr lang="it-IT" sz="2400" b="1" i="1" dirty="0" err="1"/>
              <a:t>ultroque</a:t>
            </a:r>
            <a:r>
              <a:rPr lang="it-IT" sz="2400" b="1" i="1" dirty="0"/>
              <a:t> </a:t>
            </a:r>
            <a:r>
              <a:rPr lang="it-IT" sz="2400" b="1" i="1" dirty="0" err="1"/>
              <a:t>etiam</a:t>
            </a:r>
            <a:r>
              <a:rPr lang="it-IT" sz="2400" b="1" i="1" dirty="0"/>
              <a:t> </a:t>
            </a:r>
            <a:r>
              <a:rPr lang="it-IT" sz="2400" b="1" i="1" dirty="0" err="1"/>
              <a:t>admonitus</a:t>
            </a:r>
            <a:r>
              <a:rPr lang="it-IT" sz="2400" b="1" i="1" dirty="0"/>
              <a:t> est, </a:t>
            </a:r>
            <a:r>
              <a:rPr lang="it-IT" sz="2400" b="1" i="1" dirty="0" err="1"/>
              <a:t>dimitteret</a:t>
            </a:r>
            <a:r>
              <a:rPr lang="it-IT" sz="2400" b="1" i="1" dirty="0"/>
              <a:t> </a:t>
            </a:r>
            <a:r>
              <a:rPr lang="it-IT" sz="2400" b="1" i="1" dirty="0" err="1"/>
              <a:t>omnem</a:t>
            </a:r>
            <a:r>
              <a:rPr lang="it-IT" sz="2400" b="1" i="1" dirty="0"/>
              <a:t> </a:t>
            </a:r>
            <a:r>
              <a:rPr lang="it-IT" sz="2400" b="1" i="1" dirty="0" err="1"/>
              <a:t>curam</a:t>
            </a:r>
            <a:r>
              <a:rPr lang="it-IT" sz="2400" b="1" i="1" dirty="0"/>
              <a:t> </a:t>
            </a:r>
            <a:r>
              <a:rPr lang="it-IT" sz="2400" b="1" i="1" dirty="0" err="1"/>
              <a:t>suorum</a:t>
            </a:r>
            <a:r>
              <a:rPr lang="it-IT" sz="2400" b="1" i="1" dirty="0"/>
              <a:t>, </a:t>
            </a:r>
            <a:r>
              <a:rPr lang="it-IT" sz="2400" b="1" i="1" dirty="0" err="1"/>
              <a:t>quos</a:t>
            </a:r>
            <a:r>
              <a:rPr lang="it-IT" sz="2400" b="1" i="1" dirty="0"/>
              <a:t> </a:t>
            </a:r>
            <a:r>
              <a:rPr lang="it-IT" sz="2400" b="1" i="1" dirty="0" err="1"/>
              <a:t>tam</a:t>
            </a:r>
            <a:r>
              <a:rPr lang="it-IT" sz="2400" b="1" i="1" dirty="0"/>
              <a:t> cupide </a:t>
            </a:r>
            <a:r>
              <a:rPr lang="it-IT" sz="2400" b="1" i="1" dirty="0" err="1"/>
              <a:t>reliquisset</a:t>
            </a:r>
            <a:r>
              <a:rPr lang="it-IT" sz="2400" b="1" i="1" dirty="0"/>
              <a:t>.</a:t>
            </a:r>
            <a:r>
              <a:rPr lang="it-IT" sz="2400" dirty="0"/>
              <a:t> </a:t>
            </a:r>
          </a:p>
          <a:p>
            <a:pPr algn="just"/>
            <a:endParaRPr lang="it-IT" sz="2400" dirty="0"/>
          </a:p>
          <a:p>
            <a:pPr algn="just"/>
            <a:r>
              <a:rPr lang="it-IT" sz="2400" dirty="0"/>
              <a:t>     </a:t>
            </a:r>
            <a:r>
              <a:rPr lang="it-IT" sz="2400" b="1" dirty="0"/>
              <a:t>Scaduto il periodo della sua </a:t>
            </a:r>
            <a:r>
              <a:rPr lang="it-IT" sz="2400" b="1" i="1" dirty="0" err="1"/>
              <a:t>tribunicia</a:t>
            </a:r>
            <a:r>
              <a:rPr lang="it-IT" sz="2400" b="1" i="1" dirty="0"/>
              <a:t> </a:t>
            </a:r>
            <a:r>
              <a:rPr lang="it-IT" sz="2400" b="1" i="1" dirty="0" err="1"/>
              <a:t>potestas</a:t>
            </a:r>
            <a:r>
              <a:rPr lang="it-IT" sz="2400" b="1" dirty="0"/>
              <a:t>, confessato che null’altro aveva evitato con il suo allontanamento che il sospetto  di una concorrenza nei confronti di Gaio e Lucio, chiese – essendo ormai sicuro su questo punto poiché costoro erano ormai adulti e in grado di tutelare con facilità la loro posizione – che gli fosse permesso di rivedere i suoi familiari dei quali sentiva nostalgia. Ma non ottenne nulla e inoltre fu ammonito a non preoccuparsi di quei suoi familiari che aveva abbandonato con tanta sollecitudine.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ChangeArrowheads="1"/>
          </p:cNvSpPr>
          <p:nvPr/>
        </p:nvSpPr>
        <p:spPr bwMode="auto">
          <a:xfrm>
            <a:off x="1" y="1116013"/>
            <a:ext cx="9144000" cy="5262979"/>
          </a:xfrm>
          <a:prstGeom prst="rect">
            <a:avLst/>
          </a:prstGeom>
          <a:solidFill>
            <a:srgbClr val="99CCFF"/>
          </a:solidFill>
          <a:ln w="38100">
            <a:solidFill>
              <a:srgbClr val="000080"/>
            </a:solidFill>
            <a:miter lim="800000"/>
            <a:headEnd/>
            <a:tailEnd/>
          </a:ln>
          <a:effectLst/>
        </p:spPr>
        <p:txBody>
          <a:bodyPr wrap="square" anchor="ctr">
            <a:spAutoFit/>
          </a:bodyPr>
          <a:lstStyle/>
          <a:p>
            <a:pPr algn="just"/>
            <a:r>
              <a:rPr lang="fr-FR" sz="2400" b="1" dirty="0"/>
              <a:t>Suet., </a:t>
            </a:r>
            <a:r>
              <a:rPr lang="fr-FR" sz="2400" b="1" i="1" dirty="0"/>
              <a:t>v. </a:t>
            </a:r>
            <a:r>
              <a:rPr lang="fr-FR" sz="2400" b="1" i="1" dirty="0" err="1"/>
              <a:t>Tib</a:t>
            </a:r>
            <a:r>
              <a:rPr lang="fr-FR" sz="2400" b="1" dirty="0"/>
              <a:t>., </a:t>
            </a:r>
            <a:r>
              <a:rPr lang="fr-FR" sz="2400" b="1" i="1" dirty="0"/>
              <a:t>10:</a:t>
            </a:r>
            <a:r>
              <a:rPr lang="fr-FR" sz="2400" b="1" i="1" dirty="0" err="1"/>
              <a:t>Tot</a:t>
            </a:r>
            <a:r>
              <a:rPr lang="fr-FR" sz="2400" b="1" i="1" dirty="0"/>
              <a:t> </a:t>
            </a:r>
            <a:r>
              <a:rPr lang="fr-FR" sz="2400" b="1" i="1" dirty="0" err="1"/>
              <a:t>prosperis</a:t>
            </a:r>
            <a:r>
              <a:rPr lang="fr-FR" sz="2400" b="1" i="1" dirty="0"/>
              <a:t> </a:t>
            </a:r>
            <a:r>
              <a:rPr lang="fr-FR" sz="2400" b="1" i="1" dirty="0" err="1"/>
              <a:t>confluentibus</a:t>
            </a:r>
            <a:r>
              <a:rPr lang="fr-FR" sz="2400" b="1" i="1" dirty="0"/>
              <a:t> </a:t>
            </a:r>
            <a:r>
              <a:rPr lang="fr-FR" sz="2400" b="1" i="1" dirty="0" err="1"/>
              <a:t>integra</a:t>
            </a:r>
            <a:r>
              <a:rPr lang="fr-FR" sz="2400" b="1" i="1" dirty="0"/>
              <a:t> </a:t>
            </a:r>
            <a:r>
              <a:rPr lang="fr-FR" sz="2400" b="1" i="1" dirty="0" err="1"/>
              <a:t>aetate</a:t>
            </a:r>
            <a:r>
              <a:rPr lang="fr-FR" sz="2400" b="1" i="1" dirty="0"/>
              <a:t> </a:t>
            </a:r>
            <a:r>
              <a:rPr lang="fr-FR" sz="2400" b="1" i="1" dirty="0" err="1"/>
              <a:t>ac</a:t>
            </a:r>
            <a:r>
              <a:rPr lang="fr-FR" sz="2400" b="1" i="1" dirty="0"/>
              <a:t> </a:t>
            </a:r>
            <a:r>
              <a:rPr lang="fr-FR" sz="2400" b="1" i="1" dirty="0" err="1"/>
              <a:t>ualitudine</a:t>
            </a:r>
            <a:r>
              <a:rPr lang="fr-FR" sz="2400" b="1" i="1" dirty="0"/>
              <a:t> </a:t>
            </a:r>
            <a:r>
              <a:rPr lang="fr-FR" sz="2400" b="1" i="1" dirty="0" err="1"/>
              <a:t>statuit</a:t>
            </a:r>
            <a:r>
              <a:rPr lang="fr-FR" sz="2400" b="1" i="1" dirty="0"/>
              <a:t> repente </a:t>
            </a:r>
            <a:r>
              <a:rPr lang="fr-FR" sz="2400" b="1" i="1" dirty="0" err="1"/>
              <a:t>secedere</a:t>
            </a:r>
            <a:r>
              <a:rPr lang="fr-FR" sz="2400" b="1" i="1" dirty="0"/>
              <a:t> </a:t>
            </a:r>
            <a:r>
              <a:rPr lang="fr-FR" sz="2400" b="1" i="1" dirty="0" err="1"/>
              <a:t>seque</a:t>
            </a:r>
            <a:r>
              <a:rPr lang="fr-FR" sz="2400" b="1" i="1" dirty="0"/>
              <a:t> e medio </a:t>
            </a:r>
            <a:r>
              <a:rPr lang="fr-FR" sz="2400" b="1" i="1" dirty="0" err="1"/>
              <a:t>quam</a:t>
            </a:r>
            <a:r>
              <a:rPr lang="fr-FR" sz="2400" b="1" i="1" dirty="0"/>
              <a:t> </a:t>
            </a:r>
            <a:r>
              <a:rPr lang="fr-FR" sz="2400" b="1" i="1" dirty="0" err="1"/>
              <a:t>longissime</a:t>
            </a:r>
            <a:r>
              <a:rPr lang="fr-FR" sz="2400" b="1" i="1" dirty="0"/>
              <a:t> </a:t>
            </a:r>
            <a:r>
              <a:rPr lang="fr-FR" sz="2400" b="1" i="1" dirty="0" err="1"/>
              <a:t>amouere</a:t>
            </a:r>
            <a:r>
              <a:rPr lang="fr-FR" sz="2400" b="1" i="1" dirty="0"/>
              <a:t>: </a:t>
            </a:r>
            <a:r>
              <a:rPr lang="fr-FR" sz="2400" b="1" i="1" dirty="0" err="1"/>
              <a:t>dubium</a:t>
            </a:r>
            <a:r>
              <a:rPr lang="fr-FR" sz="2400" b="1" i="1" dirty="0"/>
              <a:t> </a:t>
            </a:r>
            <a:r>
              <a:rPr lang="fr-FR" sz="2400" b="1" i="1" dirty="0" err="1"/>
              <a:t>uxorisne</a:t>
            </a:r>
            <a:r>
              <a:rPr lang="fr-FR" sz="2400" b="1" i="1" dirty="0"/>
              <a:t> </a:t>
            </a:r>
            <a:r>
              <a:rPr lang="fr-FR" sz="2400" b="1" i="1" dirty="0" err="1"/>
              <a:t>taedio</a:t>
            </a:r>
            <a:r>
              <a:rPr lang="fr-FR" sz="2400" b="1" i="1" dirty="0"/>
              <a:t>, </a:t>
            </a:r>
            <a:r>
              <a:rPr lang="fr-FR" sz="2400" b="1" i="1" dirty="0" err="1"/>
              <a:t>quam</a:t>
            </a:r>
            <a:r>
              <a:rPr lang="fr-FR" sz="2400" b="1" i="1" dirty="0"/>
              <a:t> </a:t>
            </a:r>
            <a:r>
              <a:rPr lang="fr-FR" sz="2400" b="1" i="1" dirty="0" err="1"/>
              <a:t>neque</a:t>
            </a:r>
            <a:r>
              <a:rPr lang="fr-FR" sz="2400" b="1" i="1" dirty="0"/>
              <a:t> </a:t>
            </a:r>
            <a:r>
              <a:rPr lang="fr-FR" sz="2400" b="1" i="1" dirty="0" err="1"/>
              <a:t>criminari</a:t>
            </a:r>
            <a:r>
              <a:rPr lang="fr-FR" sz="2400" b="1" i="1" dirty="0"/>
              <a:t> </a:t>
            </a:r>
            <a:r>
              <a:rPr lang="fr-FR" sz="2400" b="1" i="1" dirty="0" err="1"/>
              <a:t>aut</a:t>
            </a:r>
            <a:r>
              <a:rPr lang="fr-FR" sz="2400" b="1" i="1" dirty="0"/>
              <a:t> </a:t>
            </a:r>
            <a:r>
              <a:rPr lang="fr-FR" sz="2400" b="1" i="1" dirty="0" err="1"/>
              <a:t>dimittere</a:t>
            </a:r>
            <a:r>
              <a:rPr lang="fr-FR" sz="2400" b="1" i="1" dirty="0"/>
              <a:t> </a:t>
            </a:r>
            <a:r>
              <a:rPr lang="fr-FR" sz="2400" b="1" i="1" dirty="0" err="1"/>
              <a:t>auderet</a:t>
            </a:r>
            <a:r>
              <a:rPr lang="fr-FR" sz="2400" b="1" i="1" dirty="0"/>
              <a:t> </a:t>
            </a:r>
            <a:r>
              <a:rPr lang="fr-FR" sz="2400" b="1" i="1" dirty="0" err="1"/>
              <a:t>neque</a:t>
            </a:r>
            <a:r>
              <a:rPr lang="fr-FR" sz="2400" b="1" i="1" dirty="0"/>
              <a:t> ultra </a:t>
            </a:r>
            <a:r>
              <a:rPr lang="fr-FR" sz="2400" b="1" i="1" dirty="0" err="1"/>
              <a:t>perferre</a:t>
            </a:r>
            <a:r>
              <a:rPr lang="fr-FR" sz="2400" b="1" i="1" dirty="0"/>
              <a:t> </a:t>
            </a:r>
            <a:r>
              <a:rPr lang="fr-FR" sz="2400" b="1" i="1" dirty="0" err="1"/>
              <a:t>posset</a:t>
            </a:r>
            <a:r>
              <a:rPr lang="fr-FR" sz="2400" b="1" i="1" dirty="0"/>
              <a:t>, an ut </a:t>
            </a:r>
            <a:r>
              <a:rPr lang="fr-FR" sz="2400" b="1" i="1" dirty="0" err="1"/>
              <a:t>uitato</a:t>
            </a:r>
            <a:r>
              <a:rPr lang="fr-FR" sz="2400" b="1" i="1" dirty="0"/>
              <a:t> </a:t>
            </a:r>
            <a:r>
              <a:rPr lang="fr-FR" sz="2400" b="1" i="1" dirty="0" err="1"/>
              <a:t>assiduitatis</a:t>
            </a:r>
            <a:r>
              <a:rPr lang="fr-FR" sz="2400" b="1" i="1" dirty="0"/>
              <a:t> </a:t>
            </a:r>
            <a:r>
              <a:rPr lang="fr-FR" sz="2400" b="1" i="1" dirty="0" err="1"/>
              <a:t>fastidio</a:t>
            </a:r>
            <a:r>
              <a:rPr lang="fr-FR" sz="2400" b="1" i="1" dirty="0"/>
              <a:t> </a:t>
            </a:r>
            <a:r>
              <a:rPr lang="fr-FR" sz="2400" b="1" i="1" dirty="0" err="1"/>
              <a:t>auctoritatem</a:t>
            </a:r>
            <a:r>
              <a:rPr lang="fr-FR" sz="2400" b="1" i="1" dirty="0"/>
              <a:t> absentia </a:t>
            </a:r>
            <a:r>
              <a:rPr lang="fr-FR" sz="2400" b="1" i="1" dirty="0" err="1"/>
              <a:t>tueretur</a:t>
            </a:r>
            <a:r>
              <a:rPr lang="fr-FR" sz="2400" b="1" i="1" dirty="0"/>
              <a:t> </a:t>
            </a:r>
            <a:r>
              <a:rPr lang="fr-FR" sz="2400" b="1" i="1" dirty="0" err="1"/>
              <a:t>atque</a:t>
            </a:r>
            <a:r>
              <a:rPr lang="fr-FR" sz="2400" b="1" i="1" dirty="0"/>
              <a:t> </a:t>
            </a:r>
            <a:r>
              <a:rPr lang="fr-FR" sz="2400" b="1" i="1" dirty="0" err="1"/>
              <a:t>etiam</a:t>
            </a:r>
            <a:r>
              <a:rPr lang="fr-FR" sz="2400" b="1" i="1" dirty="0"/>
              <a:t> </a:t>
            </a:r>
            <a:r>
              <a:rPr lang="fr-FR" sz="2400" b="1" i="1" dirty="0" err="1"/>
              <a:t>augeret</a:t>
            </a:r>
            <a:r>
              <a:rPr lang="fr-FR" sz="2400" b="1" i="1" dirty="0"/>
              <a:t>, si </a:t>
            </a:r>
            <a:r>
              <a:rPr lang="fr-FR" sz="2400" b="1" i="1" dirty="0" err="1"/>
              <a:t>quando</a:t>
            </a:r>
            <a:r>
              <a:rPr lang="fr-FR" sz="2400" b="1" i="1" dirty="0"/>
              <a:t> </a:t>
            </a:r>
            <a:r>
              <a:rPr lang="fr-FR" sz="2400" b="1" i="1" dirty="0" err="1"/>
              <a:t>indiguisset</a:t>
            </a:r>
            <a:r>
              <a:rPr lang="fr-FR" sz="2400" b="1" i="1" dirty="0"/>
              <a:t> sui </a:t>
            </a:r>
            <a:r>
              <a:rPr lang="fr-FR" sz="2400" b="1" i="1" dirty="0" err="1"/>
              <a:t>res</a:t>
            </a:r>
            <a:r>
              <a:rPr lang="fr-FR" sz="2400" b="1" i="1" dirty="0"/>
              <a:t> p.</a:t>
            </a:r>
            <a:r>
              <a:rPr lang="fr-FR" sz="2400" dirty="0"/>
              <a:t> </a:t>
            </a:r>
          </a:p>
          <a:p>
            <a:pPr algn="just"/>
            <a:endParaRPr lang="fr-FR" sz="2400" dirty="0"/>
          </a:p>
          <a:p>
            <a:pPr algn="just"/>
            <a:r>
              <a:rPr lang="it-IT" sz="2400" b="1" dirty="0"/>
              <a:t>     Nel mezzo di così tanta fortuna, nel  fiore degli anni e nel pieno della salute decise improvvisamente di sparire e di andare il più lontano possibile: non si sa se per disgusto verso la moglie, che non aveva il coraggio né di incriminare né di mandare via, e che per altro non riusciva più a sopportare o per conservare con la sua assenza la sua autorità (evitando di annoiare con la sua presenza) ed anzi aumentarla se mai lo Stato avesse avuto bisogno di lui.</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ChangeArrowheads="1"/>
          </p:cNvSpPr>
          <p:nvPr/>
        </p:nvSpPr>
        <p:spPr bwMode="auto">
          <a:xfrm>
            <a:off x="1" y="230188"/>
            <a:ext cx="9144000" cy="6555641"/>
          </a:xfrm>
          <a:prstGeom prst="rect">
            <a:avLst/>
          </a:prstGeom>
          <a:solidFill>
            <a:srgbClr val="99CCFF"/>
          </a:solidFill>
          <a:ln w="38100">
            <a:solidFill>
              <a:srgbClr val="000080"/>
            </a:solidFill>
            <a:miter lim="800000"/>
            <a:headEnd/>
            <a:tailEnd/>
          </a:ln>
          <a:effectLst/>
        </p:spPr>
        <p:txBody>
          <a:bodyPr wrap="square" anchor="ctr">
            <a:spAutoFit/>
          </a:bodyPr>
          <a:lstStyle/>
          <a:p>
            <a:pPr algn="just"/>
            <a:r>
              <a:rPr lang="fr-FR" sz="2000" b="1" dirty="0"/>
              <a:t>Tac., Ann. I, 53: [</a:t>
            </a:r>
            <a:r>
              <a:rPr lang="it-IT" sz="2000" b="1" i="1" dirty="0" err="1"/>
              <a:t>Iulia</a:t>
            </a:r>
            <a:r>
              <a:rPr lang="it-IT" sz="2000" b="1" dirty="0"/>
              <a:t>] </a:t>
            </a:r>
            <a:r>
              <a:rPr lang="it-IT" sz="2000" b="1" i="1" dirty="0" err="1"/>
              <a:t>fuerat</a:t>
            </a:r>
            <a:r>
              <a:rPr lang="it-IT" sz="2000" b="1" i="1" dirty="0"/>
              <a:t> in matrimonio </a:t>
            </a:r>
            <a:r>
              <a:rPr lang="it-IT" sz="2000" b="1" i="1" dirty="0" err="1"/>
              <a:t>Tiberii</a:t>
            </a:r>
            <a:r>
              <a:rPr lang="it-IT" sz="2000" b="1" i="1" dirty="0"/>
              <a:t> </a:t>
            </a:r>
            <a:r>
              <a:rPr lang="it-IT" sz="2000" b="1" i="1" dirty="0" err="1"/>
              <a:t>florentibus</a:t>
            </a:r>
            <a:r>
              <a:rPr lang="it-IT" sz="2000" b="1" i="1" dirty="0"/>
              <a:t> Gaio </a:t>
            </a:r>
            <a:r>
              <a:rPr lang="it-IT" sz="2000" b="1" i="1" dirty="0" err="1"/>
              <a:t>et</a:t>
            </a:r>
            <a:r>
              <a:rPr lang="it-IT" sz="2000" b="1" i="1" dirty="0"/>
              <a:t> Lucio </a:t>
            </a:r>
            <a:r>
              <a:rPr lang="it-IT" sz="2000" b="1" i="1" dirty="0" err="1"/>
              <a:t>Caesaribus</a:t>
            </a:r>
            <a:r>
              <a:rPr lang="it-IT" sz="2000" b="1" i="1" dirty="0"/>
              <a:t> </a:t>
            </a:r>
            <a:r>
              <a:rPr lang="it-IT" sz="2000" b="1" i="1" dirty="0" err="1"/>
              <a:t>spreveratque</a:t>
            </a:r>
            <a:r>
              <a:rPr lang="it-IT" sz="2000" b="1" i="1" dirty="0"/>
              <a:t> </a:t>
            </a:r>
            <a:r>
              <a:rPr lang="it-IT" sz="2000" b="1" i="1" dirty="0" err="1"/>
              <a:t>ut</a:t>
            </a:r>
            <a:r>
              <a:rPr lang="it-IT" sz="2000" b="1" i="1" dirty="0"/>
              <a:t> </a:t>
            </a:r>
            <a:r>
              <a:rPr lang="it-IT" sz="2000" b="1" i="1" dirty="0" err="1"/>
              <a:t>inparem</a:t>
            </a:r>
            <a:r>
              <a:rPr lang="it-IT" sz="2000" b="1" i="1" dirty="0"/>
              <a:t>; </a:t>
            </a:r>
            <a:r>
              <a:rPr lang="it-IT" sz="2000" b="1" i="1" dirty="0" err="1"/>
              <a:t>nec</a:t>
            </a:r>
            <a:r>
              <a:rPr lang="it-IT" sz="2000" b="1" i="1" dirty="0"/>
              <a:t> </a:t>
            </a:r>
            <a:r>
              <a:rPr lang="it-IT" sz="2000" b="1" i="1" dirty="0" err="1"/>
              <a:t>alia</a:t>
            </a:r>
            <a:r>
              <a:rPr lang="it-IT" sz="2000" b="1" i="1" dirty="0"/>
              <a:t> </a:t>
            </a:r>
            <a:r>
              <a:rPr lang="it-IT" sz="2000" b="1" i="1" dirty="0" err="1"/>
              <a:t>tam</a:t>
            </a:r>
            <a:r>
              <a:rPr lang="it-IT" sz="2000" b="1" i="1" dirty="0"/>
              <a:t> intima Tiberio causa </a:t>
            </a:r>
            <a:r>
              <a:rPr lang="it-IT" sz="2000" b="1" i="1" dirty="0" err="1"/>
              <a:t>cur</a:t>
            </a:r>
            <a:r>
              <a:rPr lang="it-IT" sz="2000" b="1" i="1" dirty="0"/>
              <a:t> </a:t>
            </a:r>
            <a:r>
              <a:rPr lang="it-IT" sz="2000" b="1" i="1" dirty="0" err="1"/>
              <a:t>Rhodum</a:t>
            </a:r>
            <a:r>
              <a:rPr lang="it-IT" sz="2000" b="1" i="1" dirty="0"/>
              <a:t> </a:t>
            </a:r>
            <a:r>
              <a:rPr lang="it-IT" sz="2000" b="1" i="1" dirty="0" err="1"/>
              <a:t>abscederet</a:t>
            </a:r>
            <a:r>
              <a:rPr lang="it-IT" sz="2000" b="1" i="1" dirty="0"/>
              <a:t>. </a:t>
            </a:r>
            <a:r>
              <a:rPr lang="it-IT" sz="2000" b="1" i="1" dirty="0" err="1"/>
              <a:t>imperium</a:t>
            </a:r>
            <a:r>
              <a:rPr lang="it-IT" sz="2000" b="1" i="1" dirty="0"/>
              <a:t> </a:t>
            </a:r>
            <a:r>
              <a:rPr lang="it-IT" sz="2000" b="1" i="1" dirty="0" err="1"/>
              <a:t>adeptus</a:t>
            </a:r>
            <a:r>
              <a:rPr lang="it-IT" sz="2000" b="1" i="1" dirty="0"/>
              <a:t> </a:t>
            </a:r>
            <a:r>
              <a:rPr lang="it-IT" sz="2000" b="1" i="1" dirty="0" err="1"/>
              <a:t>extorrem</a:t>
            </a:r>
            <a:r>
              <a:rPr lang="it-IT" sz="2000" b="1" i="1" dirty="0"/>
              <a:t>, </a:t>
            </a:r>
            <a:r>
              <a:rPr lang="it-IT" sz="2000" b="1" i="1" dirty="0" err="1"/>
              <a:t>infamem</a:t>
            </a:r>
            <a:r>
              <a:rPr lang="it-IT" sz="2000" b="1" i="1" dirty="0"/>
              <a:t> </a:t>
            </a:r>
            <a:r>
              <a:rPr lang="it-IT" sz="2000" b="1" i="1" dirty="0" err="1"/>
              <a:t>et</a:t>
            </a:r>
            <a:r>
              <a:rPr lang="it-IT" sz="2000" b="1" i="1" dirty="0"/>
              <a:t> post </a:t>
            </a:r>
            <a:r>
              <a:rPr lang="it-IT" sz="2000" b="1" i="1" dirty="0" err="1"/>
              <a:t>interfectum</a:t>
            </a:r>
            <a:r>
              <a:rPr lang="it-IT" sz="2000" b="1" i="1" dirty="0"/>
              <a:t> </a:t>
            </a:r>
            <a:r>
              <a:rPr lang="it-IT" sz="2000" b="1" i="1" dirty="0" err="1"/>
              <a:t>Postumum</a:t>
            </a:r>
            <a:r>
              <a:rPr lang="it-IT" sz="2000" b="1" i="1" dirty="0"/>
              <a:t> </a:t>
            </a:r>
            <a:r>
              <a:rPr lang="it-IT" sz="2000" b="1" i="1" dirty="0" err="1"/>
              <a:t>Agrippam</a:t>
            </a:r>
            <a:r>
              <a:rPr lang="it-IT" sz="2000" b="1" i="1" dirty="0"/>
              <a:t> </a:t>
            </a:r>
            <a:r>
              <a:rPr lang="it-IT" sz="2000" b="1" i="1" dirty="0" err="1"/>
              <a:t>omnis</a:t>
            </a:r>
            <a:r>
              <a:rPr lang="it-IT" sz="2000" b="1" i="1" dirty="0"/>
              <a:t> </a:t>
            </a:r>
            <a:r>
              <a:rPr lang="it-IT" sz="2000" b="1" i="1" dirty="0" err="1"/>
              <a:t>spei</a:t>
            </a:r>
            <a:r>
              <a:rPr lang="it-IT" sz="2000" b="1" i="1" dirty="0"/>
              <a:t> </a:t>
            </a:r>
            <a:r>
              <a:rPr lang="it-IT" sz="2000" b="1" i="1" dirty="0" err="1"/>
              <a:t>egenam</a:t>
            </a:r>
            <a:r>
              <a:rPr lang="it-IT" sz="2000" b="1" i="1" dirty="0"/>
              <a:t> inopia ac tabe </a:t>
            </a:r>
            <a:r>
              <a:rPr lang="it-IT" sz="2000" b="1" i="1" dirty="0" err="1"/>
              <a:t>longa</a:t>
            </a:r>
            <a:r>
              <a:rPr lang="it-IT" sz="2000" b="1" i="1" dirty="0"/>
              <a:t> </a:t>
            </a:r>
            <a:r>
              <a:rPr lang="it-IT" sz="2000" b="1" i="1" dirty="0" err="1"/>
              <a:t>peremit</a:t>
            </a:r>
            <a:r>
              <a:rPr lang="it-IT" sz="2000" b="1" i="1" dirty="0"/>
              <a:t>, </a:t>
            </a:r>
            <a:r>
              <a:rPr lang="it-IT" sz="2000" b="1" i="1" dirty="0" err="1"/>
              <a:t>obscuram</a:t>
            </a:r>
            <a:r>
              <a:rPr lang="it-IT" sz="2000" b="1" i="1" dirty="0"/>
              <a:t> </a:t>
            </a:r>
            <a:r>
              <a:rPr lang="it-IT" sz="2000" b="1" i="1" dirty="0" err="1"/>
              <a:t>fore</a:t>
            </a:r>
            <a:r>
              <a:rPr lang="it-IT" sz="2000" b="1" i="1" dirty="0"/>
              <a:t> </a:t>
            </a:r>
            <a:r>
              <a:rPr lang="it-IT" sz="2000" b="1" i="1" dirty="0" err="1"/>
              <a:t>necem</a:t>
            </a:r>
            <a:r>
              <a:rPr lang="it-IT" sz="2000" b="1" i="1" dirty="0"/>
              <a:t> </a:t>
            </a:r>
            <a:r>
              <a:rPr lang="it-IT" sz="2000" b="1" i="1" dirty="0" err="1"/>
              <a:t>longinquitate</a:t>
            </a:r>
            <a:r>
              <a:rPr lang="it-IT" sz="2000" b="1" i="1" dirty="0"/>
              <a:t> </a:t>
            </a:r>
            <a:r>
              <a:rPr lang="it-IT" sz="2000" b="1" i="1" dirty="0" err="1"/>
              <a:t>exilii</a:t>
            </a:r>
            <a:r>
              <a:rPr lang="it-IT" sz="2000" b="1" i="1" dirty="0"/>
              <a:t> </a:t>
            </a:r>
            <a:r>
              <a:rPr lang="it-IT" sz="2000" b="1" i="1" dirty="0" err="1"/>
              <a:t>ratus</a:t>
            </a:r>
            <a:r>
              <a:rPr lang="it-IT" sz="2000" b="1" i="1" dirty="0"/>
              <a:t>. par causa </a:t>
            </a:r>
            <a:r>
              <a:rPr lang="it-IT" sz="2000" b="1" i="1" dirty="0" err="1"/>
              <a:t>saevitiae</a:t>
            </a:r>
            <a:r>
              <a:rPr lang="it-IT" sz="2000" b="1" i="1" dirty="0"/>
              <a:t> in </a:t>
            </a:r>
            <a:r>
              <a:rPr lang="it-IT" sz="2000" b="1" i="1" dirty="0" err="1"/>
              <a:t>Sempronium</a:t>
            </a:r>
            <a:r>
              <a:rPr lang="it-IT" sz="2000" b="1" i="1" dirty="0"/>
              <a:t> </a:t>
            </a:r>
            <a:r>
              <a:rPr lang="it-IT" sz="2000" b="1" i="1" dirty="0" err="1"/>
              <a:t>Gracchum</a:t>
            </a:r>
            <a:r>
              <a:rPr lang="it-IT" sz="2000" b="1" i="1" dirty="0"/>
              <a:t>, qui </a:t>
            </a:r>
            <a:r>
              <a:rPr lang="it-IT" sz="2000" b="1" i="1" dirty="0" err="1"/>
              <a:t>familia</a:t>
            </a:r>
            <a:r>
              <a:rPr lang="it-IT" sz="2000" b="1" i="1" dirty="0"/>
              <a:t> nobili, </a:t>
            </a:r>
            <a:r>
              <a:rPr lang="it-IT" sz="2000" b="1" i="1" dirty="0" err="1"/>
              <a:t>sollers</a:t>
            </a:r>
            <a:r>
              <a:rPr lang="it-IT" sz="2000" b="1" i="1" dirty="0"/>
              <a:t> </a:t>
            </a:r>
            <a:r>
              <a:rPr lang="it-IT" sz="2000" b="1" i="1" dirty="0" err="1"/>
              <a:t>ingenio</a:t>
            </a:r>
            <a:r>
              <a:rPr lang="it-IT" sz="2000" b="1" i="1" dirty="0"/>
              <a:t> </a:t>
            </a:r>
            <a:r>
              <a:rPr lang="it-IT" sz="2000" b="1" i="1" dirty="0" err="1"/>
              <a:t>et</a:t>
            </a:r>
            <a:r>
              <a:rPr lang="it-IT" sz="2000" b="1" i="1" dirty="0"/>
              <a:t> prave </a:t>
            </a:r>
            <a:r>
              <a:rPr lang="it-IT" sz="2000" b="1" i="1" dirty="0" err="1"/>
              <a:t>facundus</a:t>
            </a:r>
            <a:r>
              <a:rPr lang="it-IT" sz="2000" b="1" i="1" dirty="0"/>
              <a:t>, </a:t>
            </a:r>
            <a:r>
              <a:rPr lang="it-IT" sz="2000" b="1" i="1" dirty="0" err="1"/>
              <a:t>eandem</a:t>
            </a:r>
            <a:r>
              <a:rPr lang="it-IT" sz="2000" b="1" i="1" dirty="0"/>
              <a:t> </a:t>
            </a:r>
            <a:r>
              <a:rPr lang="it-IT" sz="2000" b="1" i="1" dirty="0" err="1"/>
              <a:t>Iuliam</a:t>
            </a:r>
            <a:r>
              <a:rPr lang="it-IT" sz="2000" b="1" i="1" dirty="0"/>
              <a:t> in matrimonio Marci </a:t>
            </a:r>
            <a:r>
              <a:rPr lang="it-IT" sz="2000" b="1" i="1" dirty="0" err="1"/>
              <a:t>Agrippae</a:t>
            </a:r>
            <a:r>
              <a:rPr lang="it-IT" sz="2000" b="1" i="1" dirty="0"/>
              <a:t> </a:t>
            </a:r>
            <a:r>
              <a:rPr lang="it-IT" sz="2000" b="1" i="1" dirty="0" err="1"/>
              <a:t>temeraverat</a:t>
            </a:r>
            <a:r>
              <a:rPr lang="it-IT" sz="2000" b="1" i="1" dirty="0"/>
              <a:t>. </a:t>
            </a:r>
            <a:r>
              <a:rPr lang="it-IT" sz="2000" b="1" i="1" dirty="0" err="1"/>
              <a:t>nec</a:t>
            </a:r>
            <a:r>
              <a:rPr lang="it-IT" sz="2000" b="1" i="1" dirty="0"/>
              <a:t> </a:t>
            </a:r>
            <a:r>
              <a:rPr lang="it-IT" sz="2000" b="1" i="1" dirty="0" err="1"/>
              <a:t>is</a:t>
            </a:r>
            <a:r>
              <a:rPr lang="it-IT" sz="2000" b="1" i="1" dirty="0"/>
              <a:t> libidini finis: </a:t>
            </a:r>
            <a:r>
              <a:rPr lang="it-IT" sz="2000" b="1" i="1" dirty="0" err="1"/>
              <a:t>traditam</a:t>
            </a:r>
            <a:r>
              <a:rPr lang="it-IT" sz="2000" b="1" i="1" dirty="0"/>
              <a:t> Tiberio </a:t>
            </a:r>
            <a:r>
              <a:rPr lang="it-IT" sz="2000" b="1" i="1" dirty="0" err="1"/>
              <a:t>pervicax</a:t>
            </a:r>
            <a:r>
              <a:rPr lang="it-IT" sz="2000" b="1" i="1" dirty="0"/>
              <a:t> </a:t>
            </a:r>
            <a:r>
              <a:rPr lang="it-IT" sz="2000" b="1" i="1" dirty="0" err="1"/>
              <a:t>adulter</a:t>
            </a:r>
            <a:r>
              <a:rPr lang="it-IT" sz="2000" b="1" i="1" dirty="0"/>
              <a:t> contumacia </a:t>
            </a:r>
            <a:r>
              <a:rPr lang="it-IT" sz="2000" b="1" i="1" dirty="0" err="1"/>
              <a:t>et</a:t>
            </a:r>
            <a:r>
              <a:rPr lang="it-IT" sz="2000" b="1" i="1" dirty="0"/>
              <a:t> </a:t>
            </a:r>
            <a:r>
              <a:rPr lang="it-IT" sz="2000" b="1" i="1" dirty="0" err="1"/>
              <a:t>odiis</a:t>
            </a:r>
            <a:r>
              <a:rPr lang="it-IT" sz="2000" b="1" i="1" dirty="0"/>
              <a:t> in </a:t>
            </a:r>
            <a:r>
              <a:rPr lang="it-IT" sz="2000" b="1" i="1" dirty="0" err="1"/>
              <a:t>maritum</a:t>
            </a:r>
            <a:r>
              <a:rPr lang="it-IT" sz="2000" b="1" i="1" dirty="0"/>
              <a:t> </a:t>
            </a:r>
            <a:r>
              <a:rPr lang="it-IT" sz="2000" b="1" i="1" dirty="0" err="1"/>
              <a:t>accendebat</a:t>
            </a:r>
            <a:r>
              <a:rPr lang="it-IT" sz="2000" b="1" i="1" dirty="0"/>
              <a:t>; </a:t>
            </a:r>
            <a:r>
              <a:rPr lang="it-IT" sz="2000" b="1" i="1" dirty="0" err="1"/>
              <a:t>litteraeque</a:t>
            </a:r>
            <a:r>
              <a:rPr lang="it-IT" sz="2000" b="1" i="1" dirty="0"/>
              <a:t> </a:t>
            </a:r>
            <a:r>
              <a:rPr lang="it-IT" sz="2000" b="1" i="1" dirty="0" err="1"/>
              <a:t>quas</a:t>
            </a:r>
            <a:r>
              <a:rPr lang="it-IT" sz="2000" b="1" i="1" dirty="0"/>
              <a:t> </a:t>
            </a:r>
            <a:r>
              <a:rPr lang="it-IT" sz="2000" b="1" i="1" dirty="0" err="1"/>
              <a:t>Iulia</a:t>
            </a:r>
            <a:r>
              <a:rPr lang="it-IT" sz="2000" b="1" i="1" dirty="0"/>
              <a:t> patri Augusto </a:t>
            </a:r>
            <a:r>
              <a:rPr lang="it-IT" sz="2000" b="1" i="1" dirty="0" err="1"/>
              <a:t>cum</a:t>
            </a:r>
            <a:r>
              <a:rPr lang="it-IT" sz="2000" b="1" i="1" dirty="0"/>
              <a:t> </a:t>
            </a:r>
            <a:r>
              <a:rPr lang="it-IT" sz="2000" b="1" i="1" dirty="0" err="1"/>
              <a:t>insectatione</a:t>
            </a:r>
            <a:r>
              <a:rPr lang="it-IT" sz="2000" b="1" i="1" dirty="0"/>
              <a:t> </a:t>
            </a:r>
            <a:r>
              <a:rPr lang="it-IT" sz="2000" b="1" i="1" dirty="0" err="1"/>
              <a:t>Tiberii</a:t>
            </a:r>
            <a:r>
              <a:rPr lang="it-IT" sz="2000" b="1" i="1" dirty="0"/>
              <a:t> </a:t>
            </a:r>
            <a:r>
              <a:rPr lang="it-IT" sz="2000" b="1" i="1" dirty="0" err="1"/>
              <a:t>scripsit</a:t>
            </a:r>
            <a:r>
              <a:rPr lang="it-IT" sz="2000" b="1" i="1" dirty="0"/>
              <a:t> a </a:t>
            </a:r>
            <a:r>
              <a:rPr lang="it-IT" sz="2000" b="1" i="1" dirty="0" err="1"/>
              <a:t>Graccho</a:t>
            </a:r>
            <a:r>
              <a:rPr lang="it-IT" sz="2000" b="1" i="1" dirty="0"/>
              <a:t> </a:t>
            </a:r>
            <a:r>
              <a:rPr lang="it-IT" sz="2000" b="1" i="1" dirty="0" err="1"/>
              <a:t>compositae</a:t>
            </a:r>
            <a:r>
              <a:rPr lang="it-IT" sz="2000" b="1" i="1" dirty="0"/>
              <a:t> </a:t>
            </a:r>
            <a:r>
              <a:rPr lang="it-IT" sz="2000" b="1" i="1" dirty="0" err="1"/>
              <a:t>credebantur</a:t>
            </a:r>
            <a:r>
              <a:rPr lang="it-IT" sz="2000" b="1" i="1" dirty="0"/>
              <a:t>.</a:t>
            </a:r>
            <a:r>
              <a:rPr lang="it-IT" sz="2000" b="1" dirty="0"/>
              <a:t> </a:t>
            </a:r>
          </a:p>
          <a:p>
            <a:pPr algn="just"/>
            <a:endParaRPr lang="it-IT" sz="2000" b="1" dirty="0"/>
          </a:p>
          <a:p>
            <a:pPr algn="just"/>
            <a:r>
              <a:rPr lang="it-IT" sz="2000" b="1" dirty="0"/>
              <a:t>     Sposata a Tiberio quando erano ancora in vita G. e L. Cesare, lo disprezzava considerandolo non alla sua altezza e questo era stato il motivo del ritiro di Tiberio a Rodi. Salito al potere la fece morire di fame e consunzione sola, malfamata e, dopo la morte di Agrippa Postumo, priva di ogni speranza, convinto che la sua morte sarebbe passata inosservata dopo tanti anni di esilio. Per lo stesso motivo infierì contro Sempronio </a:t>
            </a:r>
            <a:r>
              <a:rPr lang="it-IT" sz="2000" b="1" dirty="0" err="1"/>
              <a:t>Gracco</a:t>
            </a:r>
            <a:r>
              <a:rPr lang="it-IT" sz="2000" b="1" dirty="0"/>
              <a:t>, di nobile famiglia, di intelligenza pronta e di parola affascinante ma perversa, che aveva spinto all’adulterio la stessa Giulia quando era sposata con M. Agrippa. Né ciò aveva posto fine alla sua libidine: l’ostinato amante spingeva Giulia, ora moglie di Tiberio, all’insofferenza e all’odio contro il marito; si credeva, anzi, che le lettere che Giulia aveva scritto al padre con attacchi contro Tiberio fossero state scritte da </a:t>
            </a:r>
            <a:r>
              <a:rPr lang="it-IT" sz="2000" b="1" dirty="0" err="1"/>
              <a:t>Gracco</a:t>
            </a:r>
            <a:r>
              <a:rPr lang="it-IT" sz="2000" b="1" dirty="0"/>
              <a:t>.</a:t>
            </a:r>
            <a:endParaRPr lang="it-IT"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0" y="1162050"/>
            <a:ext cx="9144000" cy="3816429"/>
          </a:xfrm>
          <a:prstGeom prst="rect">
            <a:avLst/>
          </a:prstGeom>
          <a:solidFill>
            <a:srgbClr val="FFFFFF"/>
          </a:solidFill>
          <a:ln w="38100">
            <a:solidFill>
              <a:srgbClr val="808000"/>
            </a:solidFill>
            <a:miter lim="800000"/>
            <a:headEnd/>
            <a:tailEnd/>
          </a:ln>
          <a:effectLst/>
        </p:spPr>
        <p:txBody>
          <a:bodyPr wrap="square">
            <a:spAutoFit/>
          </a:bodyPr>
          <a:lstStyle/>
          <a:p>
            <a:pPr algn="just"/>
            <a:r>
              <a:rPr lang="it-IT" sz="2800" b="1" dirty="0"/>
              <a:t>     L’affacciarsi dei due figli adottivi alla vita pubblica è sottolineato con forza da Augusto:</a:t>
            </a:r>
          </a:p>
          <a:p>
            <a:r>
              <a:rPr lang="it-IT" sz="2800" b="1" dirty="0"/>
              <a:t> </a:t>
            </a:r>
          </a:p>
          <a:p>
            <a:pPr>
              <a:buFontTx/>
              <a:buChar char="-"/>
            </a:pPr>
            <a:r>
              <a:rPr lang="it-IT" sz="2800" b="1" dirty="0"/>
              <a:t>  sia nel 5 a.C., che nel 2 a.C., anni in cui  G. e L. Cesare indossano la toga virile, Augusto riveste il consolato (cosa che non accadeva dal 23 a.C.)</a:t>
            </a:r>
          </a:p>
          <a:p>
            <a:pPr>
              <a:buFontTx/>
              <a:buChar char="-"/>
            </a:pPr>
            <a:endParaRPr lang="it-IT" sz="2800" b="1" dirty="0"/>
          </a:p>
          <a:p>
            <a:pPr>
              <a:buFontTx/>
              <a:buChar char="-"/>
            </a:pPr>
            <a:r>
              <a:rPr lang="it-IT" sz="2800" b="1" dirty="0"/>
              <a:t> ancora, nel 2 a.C. accetta il titolo di </a:t>
            </a:r>
            <a:r>
              <a:rPr lang="it-IT" sz="2800" b="1" i="1" dirty="0"/>
              <a:t>pater </a:t>
            </a:r>
            <a:r>
              <a:rPr lang="it-IT" sz="2800" b="1" i="1" dirty="0" err="1"/>
              <a:t>patriae</a:t>
            </a:r>
            <a:r>
              <a:rPr lang="it-IT" sz="2000" b="1" dirty="0"/>
              <a:t>.</a:t>
            </a:r>
          </a:p>
          <a:p>
            <a:pPr>
              <a:buFontTx/>
              <a:buChar char="-"/>
            </a:pPr>
            <a:endParaRPr lang="it-IT"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895350" y="1866900"/>
            <a:ext cx="7388225" cy="3416320"/>
          </a:xfrm>
          <a:prstGeom prst="rect">
            <a:avLst/>
          </a:prstGeom>
          <a:solidFill>
            <a:srgbClr val="FFFFFF"/>
          </a:solidFill>
          <a:ln w="38100">
            <a:solidFill>
              <a:srgbClr val="99CC00"/>
            </a:solidFill>
            <a:miter lim="800000"/>
            <a:headEnd/>
            <a:tailEnd/>
          </a:ln>
          <a:effectLst/>
        </p:spPr>
        <p:txBody>
          <a:bodyPr>
            <a:spAutoFit/>
          </a:bodyPr>
          <a:lstStyle/>
          <a:p>
            <a:pPr algn="just"/>
            <a:r>
              <a:rPr lang="it-IT" sz="2000" b="1" dirty="0"/>
              <a:t>     </a:t>
            </a:r>
            <a:r>
              <a:rPr lang="it-IT" sz="2800" b="1" dirty="0"/>
              <a:t>Il dispositivo successorio progettato da Augusto entra in crisi qualche anno più tardi:</a:t>
            </a:r>
          </a:p>
          <a:p>
            <a:endParaRPr lang="it-IT" sz="2800" b="1" dirty="0"/>
          </a:p>
          <a:p>
            <a:pPr>
              <a:buFontTx/>
              <a:buChar char="-"/>
            </a:pPr>
            <a:r>
              <a:rPr lang="it-IT" sz="2800" b="1" dirty="0"/>
              <a:t>nel 2 d.C., a Marsiglia, muore improvvisamente Lucio Cesare.</a:t>
            </a:r>
          </a:p>
          <a:p>
            <a:pPr>
              <a:buFontTx/>
              <a:buChar char="-"/>
            </a:pPr>
            <a:endParaRPr lang="it-IT" sz="2800" b="1" dirty="0"/>
          </a:p>
          <a:p>
            <a:pPr>
              <a:buFontTx/>
              <a:buChar char="-"/>
            </a:pPr>
            <a:r>
              <a:rPr lang="it-IT" sz="2800" b="1" dirty="0"/>
              <a:t> nel 4 d.C. muore anche Gaio Cesare.</a:t>
            </a:r>
          </a:p>
          <a:p>
            <a:pPr>
              <a:buFontTx/>
              <a:buChar char="-"/>
            </a:pPr>
            <a:endParaRPr lang="it-IT" sz="20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0" y="0"/>
            <a:ext cx="5067300" cy="6740307"/>
          </a:xfrm>
          <a:prstGeom prst="rect">
            <a:avLst/>
          </a:prstGeom>
          <a:solidFill>
            <a:srgbClr val="FFCC00"/>
          </a:solidFill>
          <a:ln w="38100">
            <a:solidFill>
              <a:srgbClr val="993300"/>
            </a:solidFill>
            <a:miter lim="800000"/>
            <a:headEnd/>
            <a:tailEnd/>
          </a:ln>
          <a:effectLst/>
        </p:spPr>
        <p:txBody>
          <a:bodyPr wrap="square">
            <a:spAutoFit/>
          </a:bodyPr>
          <a:lstStyle/>
          <a:p>
            <a:pPr algn="just"/>
            <a:r>
              <a:rPr lang="it-IT" sz="2400" b="1" dirty="0"/>
              <a:t>Rientra, adesso,  nuovamente in gioco Tiberio. Il rientro a Roma gli era stato concesso qualche mese prima della morte di Lucio. Dopo la morte di quest’ultimo, Augusto è costretto a riconsiderarlo nel suo programma successorio, ma lo obbliga ad adottare il nipote Germanico, poco più grande del figlio naturale di Tiberio, Druso. Germanico, figlio del fratello di Tiberio, Druso, morto nel 9 a.C., e di Antonia, nipote di Augusto, poteva essere considerato un discendente diretto della famiglia del principe, laddove Tiberio, dopo lo scioglimento del matrimonio con Giulia, di Augusto rimaneva solo il figliastro</a:t>
            </a:r>
            <a:r>
              <a:rPr lang="it-IT" sz="2000" b="1" dirty="0"/>
              <a:t>.</a:t>
            </a:r>
          </a:p>
        </p:txBody>
      </p:sp>
      <p:pic>
        <p:nvPicPr>
          <p:cNvPr id="16390" name="Picture 6" descr="Germanico"/>
          <p:cNvPicPr>
            <a:picLocks noChangeAspect="1" noChangeArrowheads="1"/>
          </p:cNvPicPr>
          <p:nvPr/>
        </p:nvPicPr>
        <p:blipFill>
          <a:blip r:embed="rId3" cstate="print"/>
          <a:srcRect/>
          <a:stretch>
            <a:fillRect/>
          </a:stretch>
        </p:blipFill>
        <p:spPr bwMode="auto">
          <a:xfrm>
            <a:off x="5145088" y="0"/>
            <a:ext cx="3998912" cy="53324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genealogie2"/>
          <p:cNvPicPr>
            <a:picLocks noChangeAspect="1" noChangeArrowheads="1"/>
          </p:cNvPicPr>
          <p:nvPr/>
        </p:nvPicPr>
        <p:blipFill>
          <a:blip r:embed="rId3" cstate="print"/>
          <a:srcRect/>
          <a:stretch>
            <a:fillRect/>
          </a:stretch>
        </p:blipFill>
        <p:spPr bwMode="auto">
          <a:xfrm>
            <a:off x="0" y="1219200"/>
            <a:ext cx="9144000" cy="44196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242888" y="547688"/>
            <a:ext cx="5783262" cy="5909310"/>
          </a:xfrm>
          <a:prstGeom prst="rect">
            <a:avLst/>
          </a:prstGeom>
          <a:solidFill>
            <a:srgbClr val="FFCC00"/>
          </a:solidFill>
          <a:ln w="38100">
            <a:solidFill>
              <a:srgbClr val="993300"/>
            </a:solidFill>
            <a:miter lim="800000"/>
            <a:headEnd/>
            <a:tailEnd/>
          </a:ln>
          <a:effectLst/>
        </p:spPr>
        <p:txBody>
          <a:bodyPr>
            <a:spAutoFit/>
          </a:bodyPr>
          <a:lstStyle/>
          <a:p>
            <a:pPr algn="just"/>
            <a:r>
              <a:rPr lang="it-IT" b="1" dirty="0"/>
              <a:t>     </a:t>
            </a:r>
          </a:p>
          <a:p>
            <a:pPr algn="just"/>
            <a:r>
              <a:rPr lang="it-IT" sz="2400" b="1" dirty="0"/>
              <a:t>Alla fine di giugno del 4 d.C., Tiberio adotta Germanico; immediatamente dopo, Augusto adotta Tiberio.  </a:t>
            </a:r>
          </a:p>
          <a:p>
            <a:pPr algn="just"/>
            <a:r>
              <a:rPr lang="it-IT" sz="2400" b="1" dirty="0"/>
              <a:t>     Tiberio ottiene adesso nuovamente la </a:t>
            </a:r>
            <a:r>
              <a:rPr lang="it-IT" sz="2400" b="1" i="1" dirty="0" err="1"/>
              <a:t>tribunicia</a:t>
            </a:r>
            <a:r>
              <a:rPr lang="it-IT" sz="2400" b="1" i="1" dirty="0"/>
              <a:t> </a:t>
            </a:r>
            <a:r>
              <a:rPr lang="it-IT" sz="2400" b="1" i="1" dirty="0" err="1"/>
              <a:t>potestas</a:t>
            </a:r>
            <a:r>
              <a:rPr lang="it-IT" sz="2400" b="1" dirty="0"/>
              <a:t> per un periodo di 10 anni ed i poteri propri di un proconsole. </a:t>
            </a:r>
          </a:p>
          <a:p>
            <a:pPr algn="just"/>
            <a:r>
              <a:rPr lang="it-IT" sz="2400" b="1" dirty="0"/>
              <a:t>     Il suo ruolo di destinato alla successione viene sottolineato in diversi modi:    </a:t>
            </a:r>
          </a:p>
          <a:p>
            <a:pPr algn="just"/>
            <a:r>
              <a:rPr lang="it-IT" sz="2400" b="1" dirty="0"/>
              <a:t>   </a:t>
            </a:r>
          </a:p>
          <a:p>
            <a:pPr algn="just">
              <a:buFont typeface="Wingdings" pitchFamily="2" charset="2"/>
              <a:buChar char="Ø"/>
            </a:pPr>
            <a:r>
              <a:rPr lang="it-IT" sz="2400" b="1" dirty="0"/>
              <a:t> ogni </a:t>
            </a:r>
            <a:r>
              <a:rPr lang="it-IT" sz="2400" b="1" i="1" dirty="0" err="1"/>
              <a:t>salutatio</a:t>
            </a:r>
            <a:r>
              <a:rPr lang="it-IT" sz="2400" b="1" i="1" dirty="0"/>
              <a:t> imperatoria</a:t>
            </a:r>
            <a:r>
              <a:rPr lang="it-IT" sz="2400" b="1" dirty="0"/>
              <a:t> per Augusto vale anche per lui;</a:t>
            </a:r>
          </a:p>
          <a:p>
            <a:pPr algn="just">
              <a:buFont typeface="Wingdings" pitchFamily="2" charset="2"/>
              <a:buChar char="Ø"/>
            </a:pPr>
            <a:r>
              <a:rPr lang="it-IT" sz="2400" b="1" dirty="0"/>
              <a:t> gli ambasciatori dei sovrani stranieri devono rivolgersi  anche a lui e non solo ad Augusto.</a:t>
            </a:r>
          </a:p>
          <a:p>
            <a:pPr algn="just">
              <a:buFont typeface="Wingdings" pitchFamily="2" charset="2"/>
              <a:buChar char="Ø"/>
            </a:pPr>
            <a:endParaRPr lang="it-IT" sz="2400" b="1" dirty="0"/>
          </a:p>
        </p:txBody>
      </p:sp>
      <p:pic>
        <p:nvPicPr>
          <p:cNvPr id="25605" name="Picture 5" descr="Tiberio busto 2"/>
          <p:cNvPicPr>
            <a:picLocks noChangeAspect="1" noChangeArrowheads="1"/>
          </p:cNvPicPr>
          <p:nvPr/>
        </p:nvPicPr>
        <p:blipFill>
          <a:blip r:embed="rId3" cstate="print"/>
          <a:srcRect/>
          <a:stretch>
            <a:fillRect/>
          </a:stretch>
        </p:blipFill>
        <p:spPr bwMode="auto">
          <a:xfrm>
            <a:off x="6019800" y="534988"/>
            <a:ext cx="3124200" cy="5942012"/>
          </a:xfrm>
          <a:prstGeom prst="rect">
            <a:avLst/>
          </a:prstGeom>
          <a:noFill/>
          <a:ln w="38100">
            <a:solidFill>
              <a:srgbClr val="808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5604">
                                            <p:txEl>
                                              <p:pRg st="5" end="5"/>
                                            </p:txEl>
                                          </p:spTgt>
                                        </p:tgtEl>
                                        <p:attrNameLst>
                                          <p:attrName>style.visibility</p:attrName>
                                        </p:attrNameLst>
                                      </p:cBhvr>
                                      <p:to>
                                        <p:strVal val="visible"/>
                                      </p:to>
                                    </p:set>
                                    <p:animEffect transition="in" filter="strips(downRight)">
                                      <p:cBhvr>
                                        <p:cTn id="7" dur="500"/>
                                        <p:tgtEl>
                                          <p:spTgt spid="25604">
                                            <p:txEl>
                                              <p:pRg st="5" end="5"/>
                                            </p:txEl>
                                          </p:spTgt>
                                        </p:tgtEl>
                                      </p:cBhvr>
                                    </p:animEffect>
                                  </p:childTnLst>
                                </p:cTn>
                              </p:par>
                            </p:childTnLst>
                          </p:cTn>
                        </p:par>
                        <p:par>
                          <p:cTn id="8" fill="hold">
                            <p:stCondLst>
                              <p:cond delay="500"/>
                            </p:stCondLst>
                            <p:childTnLst>
                              <p:par>
                                <p:cTn id="9" presetID="18" presetClass="entr" presetSubtype="6" fill="hold" nodeType="afterEffect">
                                  <p:stCondLst>
                                    <p:cond delay="2000"/>
                                  </p:stCondLst>
                                  <p:childTnLst>
                                    <p:set>
                                      <p:cBhvr>
                                        <p:cTn id="10" dur="1" fill="hold">
                                          <p:stCondLst>
                                            <p:cond delay="0"/>
                                          </p:stCondLst>
                                        </p:cTn>
                                        <p:tgtEl>
                                          <p:spTgt spid="25604">
                                            <p:txEl>
                                              <p:pRg st="6" end="6"/>
                                            </p:txEl>
                                          </p:spTgt>
                                        </p:tgtEl>
                                        <p:attrNameLst>
                                          <p:attrName>style.visibility</p:attrName>
                                        </p:attrNameLst>
                                      </p:cBhvr>
                                      <p:to>
                                        <p:strVal val="visible"/>
                                      </p:to>
                                    </p:set>
                                    <p:animEffect transition="in" filter="strips(downRight)">
                                      <p:cBhvr>
                                        <p:cTn id="11" dur="500"/>
                                        <p:tgtEl>
                                          <p:spTgt spid="2560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descr="Tiberio busto 2"/>
          <p:cNvPicPr>
            <a:picLocks noChangeAspect="1" noChangeArrowheads="1"/>
          </p:cNvPicPr>
          <p:nvPr/>
        </p:nvPicPr>
        <p:blipFill>
          <a:blip r:embed="rId3" cstate="print"/>
          <a:srcRect/>
          <a:stretch>
            <a:fillRect/>
          </a:stretch>
        </p:blipFill>
        <p:spPr bwMode="auto">
          <a:xfrm>
            <a:off x="6068007" y="0"/>
            <a:ext cx="3075993" cy="6858000"/>
          </a:xfrm>
          <a:prstGeom prst="rect">
            <a:avLst/>
          </a:prstGeom>
          <a:noFill/>
          <a:ln w="38100">
            <a:solidFill>
              <a:srgbClr val="808000"/>
            </a:solidFill>
            <a:miter lim="800000"/>
            <a:headEnd/>
            <a:tailEnd/>
          </a:ln>
        </p:spPr>
      </p:pic>
      <p:sp>
        <p:nvSpPr>
          <p:cNvPr id="26628" name="Rectangle 4"/>
          <p:cNvSpPr>
            <a:spLocks noChangeArrowheads="1"/>
          </p:cNvSpPr>
          <p:nvPr/>
        </p:nvSpPr>
        <p:spPr bwMode="auto">
          <a:xfrm>
            <a:off x="0" y="1604963"/>
            <a:ext cx="6000750" cy="3416320"/>
          </a:xfrm>
          <a:prstGeom prst="rect">
            <a:avLst/>
          </a:prstGeom>
          <a:solidFill>
            <a:srgbClr val="CCFFCC"/>
          </a:solidFill>
          <a:ln w="38100">
            <a:solidFill>
              <a:srgbClr val="808000"/>
            </a:solidFill>
            <a:miter lim="800000"/>
            <a:headEnd/>
            <a:tailEnd/>
          </a:ln>
          <a:effectLst/>
        </p:spPr>
        <p:txBody>
          <a:bodyPr wrap="square" anchor="ctr">
            <a:spAutoFit/>
          </a:bodyPr>
          <a:lstStyle/>
          <a:p>
            <a:pPr algn="just"/>
            <a:r>
              <a:rPr lang="fr-FR" sz="2400" b="1" dirty="0"/>
              <a:t>     </a:t>
            </a:r>
            <a:r>
              <a:rPr lang="fr-FR" sz="2400" b="1" dirty="0" err="1"/>
              <a:t>Vell</a:t>
            </a:r>
            <a:r>
              <a:rPr lang="fr-FR" sz="2400" b="1" dirty="0"/>
              <a:t>. Pat. 2, 121, 2: … </a:t>
            </a:r>
            <a:r>
              <a:rPr lang="fr-FR" sz="2400" b="1" i="1" dirty="0"/>
              <a:t>et </a:t>
            </a:r>
            <a:r>
              <a:rPr lang="fr-FR" sz="2400" b="1" i="1" dirty="0" err="1"/>
              <a:t>senatus</a:t>
            </a:r>
            <a:r>
              <a:rPr lang="fr-FR" sz="2400" b="1" i="1" dirty="0"/>
              <a:t> </a:t>
            </a:r>
            <a:r>
              <a:rPr lang="fr-FR" sz="2400" b="1" i="1" dirty="0" err="1"/>
              <a:t>populusque</a:t>
            </a:r>
            <a:r>
              <a:rPr lang="fr-FR" sz="2400" b="1" i="1" dirty="0"/>
              <a:t> </a:t>
            </a:r>
            <a:r>
              <a:rPr lang="fr-FR" sz="2400" b="1" i="1" dirty="0" err="1"/>
              <a:t>Romanus</a:t>
            </a:r>
            <a:r>
              <a:rPr lang="fr-FR" sz="2400" b="1" i="1" dirty="0"/>
              <a:t>, postulante </a:t>
            </a:r>
            <a:r>
              <a:rPr lang="fr-FR" sz="2400" b="1" i="1" dirty="0" err="1"/>
              <a:t>patre</a:t>
            </a:r>
            <a:r>
              <a:rPr lang="fr-FR" sz="2400" b="1" i="1" dirty="0"/>
              <a:t> </a:t>
            </a:r>
            <a:r>
              <a:rPr lang="fr-FR" sz="2400" b="1" i="1" dirty="0" err="1"/>
              <a:t>eius</a:t>
            </a:r>
            <a:r>
              <a:rPr lang="fr-FR" sz="2400" b="1" i="1" dirty="0"/>
              <a:t>, , ut </a:t>
            </a:r>
            <a:r>
              <a:rPr lang="fr-FR" sz="2400" b="1" i="1" dirty="0" err="1"/>
              <a:t>aequum</a:t>
            </a:r>
            <a:r>
              <a:rPr lang="fr-FR" sz="2400" b="1" i="1" dirty="0"/>
              <a:t> </a:t>
            </a:r>
            <a:r>
              <a:rPr lang="fr-FR" sz="2400" b="1" i="1" dirty="0" err="1"/>
              <a:t>ei</a:t>
            </a:r>
            <a:r>
              <a:rPr lang="fr-FR" sz="2400" b="1" i="1" dirty="0"/>
              <a:t> </a:t>
            </a:r>
            <a:r>
              <a:rPr lang="fr-FR" sz="2400" b="1" i="1" dirty="0" err="1"/>
              <a:t>ius</a:t>
            </a:r>
            <a:r>
              <a:rPr lang="fr-FR" sz="2400" b="1" i="1" dirty="0"/>
              <a:t> in omnibus </a:t>
            </a:r>
            <a:r>
              <a:rPr lang="fr-FR" sz="2400" b="1" i="1" dirty="0" err="1"/>
              <a:t>provinciis</a:t>
            </a:r>
            <a:r>
              <a:rPr lang="fr-FR" sz="2400" b="1" i="1" dirty="0"/>
              <a:t> </a:t>
            </a:r>
            <a:r>
              <a:rPr lang="fr-FR" sz="2400" b="1" i="1" dirty="0" err="1"/>
              <a:t>exercitibusque</a:t>
            </a:r>
            <a:r>
              <a:rPr lang="fr-FR" sz="2400" b="1" i="1" dirty="0"/>
              <a:t> </a:t>
            </a:r>
            <a:r>
              <a:rPr lang="fr-FR" sz="2400" b="1" i="1" dirty="0" err="1"/>
              <a:t>esset</a:t>
            </a:r>
            <a:r>
              <a:rPr lang="fr-FR" sz="2400" b="1" i="1" dirty="0"/>
              <a:t> </a:t>
            </a:r>
            <a:r>
              <a:rPr lang="fr-FR" sz="2400" b="1" i="1" dirty="0" err="1"/>
              <a:t>quam</a:t>
            </a:r>
            <a:r>
              <a:rPr lang="fr-FR" sz="2400" b="1" i="1" dirty="0"/>
              <a:t> erat </a:t>
            </a:r>
            <a:r>
              <a:rPr lang="fr-FR" sz="2400" b="1" i="1" dirty="0" err="1"/>
              <a:t>ipsi</a:t>
            </a:r>
            <a:r>
              <a:rPr lang="fr-FR" sz="2400" b="1" i="1" dirty="0"/>
              <a:t>, </a:t>
            </a:r>
            <a:r>
              <a:rPr lang="fr-FR" sz="2400" b="1" i="1" dirty="0" err="1"/>
              <a:t>decreto</a:t>
            </a:r>
            <a:r>
              <a:rPr lang="fr-FR" sz="2400" b="1" i="1" dirty="0"/>
              <a:t> complexus </a:t>
            </a:r>
            <a:r>
              <a:rPr lang="fr-FR" sz="2400" b="1" i="1" dirty="0" err="1"/>
              <a:t>esset</a:t>
            </a:r>
            <a:r>
              <a:rPr lang="fr-FR" sz="2400" b="1" i="1" dirty="0"/>
              <a:t> ...</a:t>
            </a:r>
            <a:endParaRPr lang="it-IT" sz="2400" b="1" dirty="0"/>
          </a:p>
          <a:p>
            <a:pPr algn="just"/>
            <a:r>
              <a:rPr lang="it-IT" sz="2400" b="1" dirty="0"/>
              <a:t>     … “ed il Senato ed il popolo romano, dietro richiesta del padre, ebbero decretato che egli avesse su tutte le province e gli eserciti poteri pari a quelli del padre” …</a:t>
            </a:r>
          </a:p>
        </p:txBody>
      </p:sp>
      <p:sp>
        <p:nvSpPr>
          <p:cNvPr id="26629" name="Text Box 5"/>
          <p:cNvSpPr txBox="1">
            <a:spLocks noChangeArrowheads="1"/>
          </p:cNvSpPr>
          <p:nvPr/>
        </p:nvSpPr>
        <p:spPr bwMode="auto">
          <a:xfrm>
            <a:off x="0" y="0"/>
            <a:ext cx="6057900" cy="1200329"/>
          </a:xfrm>
          <a:prstGeom prst="rect">
            <a:avLst/>
          </a:prstGeom>
          <a:solidFill>
            <a:srgbClr val="FFCC00"/>
          </a:solidFill>
          <a:ln w="38100">
            <a:solidFill>
              <a:srgbClr val="993300"/>
            </a:solidFill>
            <a:miter lim="800000"/>
            <a:headEnd/>
            <a:tailEnd/>
          </a:ln>
          <a:effectLst/>
        </p:spPr>
        <p:txBody>
          <a:bodyPr wrap="square">
            <a:spAutoFit/>
          </a:bodyPr>
          <a:lstStyle/>
          <a:p>
            <a:pPr algn="just"/>
            <a:r>
              <a:rPr lang="it-IT" sz="2400" b="1" dirty="0"/>
              <a:t>Nel 13, infine, mediante una legge popolare sollecitata da Augusto, ottiene un </a:t>
            </a:r>
            <a:r>
              <a:rPr lang="it-IT" sz="2400" b="1" i="1" dirty="0" err="1"/>
              <a:t>imperium</a:t>
            </a:r>
            <a:r>
              <a:rPr lang="it-IT" sz="2400" b="1" i="1" dirty="0"/>
              <a:t> </a:t>
            </a:r>
            <a:r>
              <a:rPr lang="it-IT" sz="2400" b="1" i="1" dirty="0" err="1"/>
              <a:t>proconsulare</a:t>
            </a:r>
            <a:r>
              <a:rPr lang="it-IT" sz="2400" b="1" dirty="0"/>
              <a:t> pari a quello del padre.</a:t>
            </a:r>
          </a:p>
        </p:txBody>
      </p:sp>
      <p:sp>
        <p:nvSpPr>
          <p:cNvPr id="26630" name="Rectangle 6"/>
          <p:cNvSpPr>
            <a:spLocks noChangeArrowheads="1"/>
          </p:cNvSpPr>
          <p:nvPr/>
        </p:nvSpPr>
        <p:spPr bwMode="auto">
          <a:xfrm>
            <a:off x="0" y="5288340"/>
            <a:ext cx="6000750" cy="1569660"/>
          </a:xfrm>
          <a:prstGeom prst="rect">
            <a:avLst/>
          </a:prstGeom>
          <a:solidFill>
            <a:srgbClr val="CCFFCC"/>
          </a:solidFill>
          <a:ln w="38100">
            <a:solidFill>
              <a:srgbClr val="808000"/>
            </a:solidFill>
            <a:miter lim="800000"/>
            <a:headEnd/>
            <a:tailEnd/>
          </a:ln>
          <a:effectLst/>
        </p:spPr>
        <p:txBody>
          <a:bodyPr wrap="square" anchor="ctr">
            <a:spAutoFit/>
          </a:bodyPr>
          <a:lstStyle/>
          <a:p>
            <a:pPr algn="just"/>
            <a:r>
              <a:rPr lang="fr-FR" b="1" dirty="0"/>
              <a:t>     </a:t>
            </a:r>
            <a:r>
              <a:rPr lang="fr-FR" sz="2400" b="1" dirty="0"/>
              <a:t>Suet. 21, 1: … </a:t>
            </a:r>
            <a:r>
              <a:rPr lang="fr-FR" sz="2400" b="1" i="1" dirty="0"/>
              <a:t>ut </a:t>
            </a:r>
            <a:r>
              <a:rPr lang="fr-FR" sz="2400" b="1" i="1" dirty="0" err="1"/>
              <a:t>provincias</a:t>
            </a:r>
            <a:r>
              <a:rPr lang="fr-FR" sz="2400" b="1" i="1" dirty="0"/>
              <a:t> cum Augusto </a:t>
            </a:r>
            <a:r>
              <a:rPr lang="fr-FR" sz="2400" b="1" i="1" dirty="0" err="1"/>
              <a:t>communiter</a:t>
            </a:r>
            <a:r>
              <a:rPr lang="fr-FR" sz="2400" b="1" i="1" dirty="0"/>
              <a:t>  </a:t>
            </a:r>
            <a:r>
              <a:rPr lang="fr-FR" sz="2400" b="1" i="1" dirty="0" err="1"/>
              <a:t>administraret</a:t>
            </a:r>
            <a:r>
              <a:rPr lang="fr-FR" sz="2400" b="1" i="1" dirty="0"/>
              <a:t>.</a:t>
            </a:r>
            <a:endParaRPr lang="it-IT" sz="2400" b="1" dirty="0"/>
          </a:p>
          <a:p>
            <a:pPr algn="just"/>
            <a:r>
              <a:rPr lang="it-IT" sz="2400" b="1" dirty="0"/>
              <a:t>     … “così da amministrare le province in comune con Augusto”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2000"/>
                                  </p:stCondLst>
                                  <p:childTnLst>
                                    <p:set>
                                      <p:cBhvr>
                                        <p:cTn id="6" dur="1" fill="hold">
                                          <p:stCondLst>
                                            <p:cond delay="0"/>
                                          </p:stCondLst>
                                        </p:cTn>
                                        <p:tgtEl>
                                          <p:spTgt spid="26629">
                                            <p:txEl>
                                              <p:pRg st="0" end="0"/>
                                            </p:txEl>
                                          </p:spTgt>
                                        </p:tgtEl>
                                        <p:attrNameLst>
                                          <p:attrName>style.visibility</p:attrName>
                                        </p:attrNameLst>
                                      </p:cBhvr>
                                      <p:to>
                                        <p:strVal val="visible"/>
                                      </p:to>
                                    </p:set>
                                    <p:animEffect transition="in" filter="strips(downRight)">
                                      <p:cBhvr>
                                        <p:cTn id="7" dur="500"/>
                                        <p:tgtEl>
                                          <p:spTgt spid="266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663575" y="536575"/>
            <a:ext cx="7767638" cy="800100"/>
          </a:xfrm>
          <a:prstGeom prst="rect">
            <a:avLst/>
          </a:prstGeom>
          <a:solidFill>
            <a:srgbClr val="CCFFFF"/>
          </a:solidFill>
          <a:ln w="38100">
            <a:miter lim="800000"/>
            <a:headEnd/>
            <a:tailEnd/>
          </a:ln>
          <a:effectLst/>
          <a:scene3d>
            <a:camera prst="legacyObliqueTopLeft"/>
            <a:lightRig rig="legacyFlat3" dir="t"/>
          </a:scene3d>
          <a:sp3d extrusionH="430200" prstMaterial="legacyMatte">
            <a:bevelT w="13500" h="13500" prst="angle"/>
            <a:bevelB w="13500" h="13500" prst="angle"/>
            <a:extrusionClr>
              <a:srgbClr val="CCFFFF"/>
            </a:extrusionClr>
          </a:sp3d>
        </p:spPr>
        <p:txBody>
          <a:bodyPr>
            <a:spAutoFit/>
            <a:flatTx/>
          </a:bodyPr>
          <a:lstStyle/>
          <a:p>
            <a:pPr algn="ctr"/>
            <a:r>
              <a:rPr lang="it-IT" sz="4400" b="1"/>
              <a:t>Gli atteggiamenti della Corte</a:t>
            </a:r>
          </a:p>
        </p:txBody>
      </p:sp>
      <p:sp>
        <p:nvSpPr>
          <p:cNvPr id="27651" name="Rectangle 3"/>
          <p:cNvSpPr>
            <a:spLocks noChangeArrowheads="1"/>
          </p:cNvSpPr>
          <p:nvPr/>
        </p:nvSpPr>
        <p:spPr bwMode="auto">
          <a:xfrm>
            <a:off x="0" y="2508250"/>
            <a:ext cx="9144000" cy="2062103"/>
          </a:xfrm>
          <a:prstGeom prst="rect">
            <a:avLst/>
          </a:prstGeom>
          <a:solidFill>
            <a:srgbClr val="FFCC99"/>
          </a:solidFill>
          <a:ln w="38100">
            <a:solidFill>
              <a:srgbClr val="808000"/>
            </a:solidFill>
            <a:miter lim="800000"/>
            <a:headEnd/>
            <a:tailEnd/>
          </a:ln>
          <a:effectLst/>
        </p:spPr>
        <p:txBody>
          <a:bodyPr wrap="square" anchor="ctr">
            <a:spAutoFit/>
          </a:bodyPr>
          <a:lstStyle/>
          <a:p>
            <a:pPr algn="just"/>
            <a:r>
              <a:rPr lang="it-IT" b="1" dirty="0"/>
              <a:t>     </a:t>
            </a:r>
            <a:r>
              <a:rPr lang="it-IT" sz="3200" b="1" dirty="0"/>
              <a:t>Le fonti pongono in evidenza il diverso atteggiarsi dei componenti della famiglia imperiale, comportamenti che sottendono un diverso modo di intendere il potere.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0" y="347663"/>
            <a:ext cx="9144000" cy="6001643"/>
          </a:xfrm>
          <a:prstGeom prst="rect">
            <a:avLst/>
          </a:prstGeom>
          <a:solidFill>
            <a:srgbClr val="FFCC99"/>
          </a:solidFill>
          <a:ln w="38100">
            <a:solidFill>
              <a:srgbClr val="808000"/>
            </a:solidFill>
            <a:miter lim="800000"/>
            <a:headEnd/>
            <a:tailEnd/>
          </a:ln>
          <a:effectLst/>
        </p:spPr>
        <p:txBody>
          <a:bodyPr wrap="square" anchor="ctr">
            <a:spAutoFit/>
          </a:bodyPr>
          <a:lstStyle/>
          <a:p>
            <a:pPr algn="just"/>
            <a:r>
              <a:rPr lang="it-IT" b="1" dirty="0"/>
              <a:t> </a:t>
            </a:r>
            <a:r>
              <a:rPr lang="it-IT" sz="2200" b="1" dirty="0"/>
              <a:t>    </a:t>
            </a:r>
            <a:r>
              <a:rPr lang="it-IT" sz="2400" b="1" dirty="0" err="1"/>
              <a:t>Macrobio</a:t>
            </a:r>
            <a:r>
              <a:rPr lang="it-IT" sz="2400" b="1" dirty="0"/>
              <a:t>, </a:t>
            </a:r>
            <a:r>
              <a:rPr lang="it-IT" sz="2400" b="1" i="1" dirty="0" err="1"/>
              <a:t>Saturnalia</a:t>
            </a:r>
            <a:r>
              <a:rPr lang="it-IT" sz="2400" b="1" dirty="0"/>
              <a:t>, II, 5, 8: </a:t>
            </a:r>
            <a:r>
              <a:rPr lang="it-IT" sz="2400" b="1" i="1" dirty="0"/>
              <a:t>Item </a:t>
            </a:r>
            <a:r>
              <a:rPr lang="it-IT" sz="2400" b="1" i="1" dirty="0" err="1"/>
              <a:t>cum</a:t>
            </a:r>
            <a:r>
              <a:rPr lang="it-IT" sz="2400" b="1" i="1" dirty="0"/>
              <a:t> </a:t>
            </a:r>
            <a:r>
              <a:rPr lang="it-IT" sz="2400" b="1" i="1" dirty="0" err="1"/>
              <a:t>gravem</a:t>
            </a:r>
            <a:r>
              <a:rPr lang="it-IT" sz="2400" b="1" i="1" dirty="0"/>
              <a:t> </a:t>
            </a:r>
            <a:r>
              <a:rPr lang="it-IT" sz="2400" b="1" i="1" dirty="0" err="1"/>
              <a:t>amicum</a:t>
            </a:r>
            <a:r>
              <a:rPr lang="it-IT" sz="2400" b="1" i="1" dirty="0"/>
              <a:t> </a:t>
            </a:r>
            <a:r>
              <a:rPr lang="it-IT" sz="2400" b="1" i="1" dirty="0" err="1"/>
              <a:t>audisset</a:t>
            </a:r>
            <a:r>
              <a:rPr lang="it-IT" sz="2400" b="1" i="1" dirty="0"/>
              <a:t> </a:t>
            </a:r>
            <a:r>
              <a:rPr lang="it-IT" sz="2400" b="1" i="1" dirty="0" err="1"/>
              <a:t>Iulia</a:t>
            </a:r>
            <a:r>
              <a:rPr lang="it-IT" sz="2400" b="1" i="1" dirty="0"/>
              <a:t> </a:t>
            </a:r>
            <a:r>
              <a:rPr lang="it-IT" sz="2400" b="1" i="1" dirty="0" err="1"/>
              <a:t>suadentem</a:t>
            </a:r>
            <a:r>
              <a:rPr lang="it-IT" sz="2400" b="1" i="1" dirty="0"/>
              <a:t> </a:t>
            </a:r>
            <a:r>
              <a:rPr lang="it-IT" sz="2400" b="1" i="1" dirty="0" err="1"/>
              <a:t>melius</a:t>
            </a:r>
            <a:r>
              <a:rPr lang="it-IT" sz="2400" b="1" i="1" dirty="0"/>
              <a:t> </a:t>
            </a:r>
            <a:r>
              <a:rPr lang="it-IT" sz="2400" b="1" i="1" dirty="0" err="1"/>
              <a:t>facturam</a:t>
            </a:r>
            <a:r>
              <a:rPr lang="it-IT" sz="2400" b="1" i="1" dirty="0"/>
              <a:t> si se </a:t>
            </a:r>
            <a:r>
              <a:rPr lang="it-IT" sz="2400" b="1" i="1" dirty="0" err="1"/>
              <a:t>conposuisset</a:t>
            </a:r>
            <a:r>
              <a:rPr lang="it-IT" sz="2400" b="1" i="1" dirty="0"/>
              <a:t> ad </a:t>
            </a:r>
            <a:r>
              <a:rPr lang="it-IT" sz="2400" b="1" i="1" dirty="0" err="1"/>
              <a:t>exemplar</a:t>
            </a:r>
            <a:r>
              <a:rPr lang="it-IT" sz="2400" b="1" i="1" dirty="0"/>
              <a:t> </a:t>
            </a:r>
            <a:r>
              <a:rPr lang="it-IT" sz="2400" b="1" i="1" dirty="0" err="1"/>
              <a:t>paternae</a:t>
            </a:r>
            <a:r>
              <a:rPr lang="it-IT" sz="2400" b="1" i="1" dirty="0"/>
              <a:t> </a:t>
            </a:r>
            <a:r>
              <a:rPr lang="it-IT" sz="2400" b="1" i="1" dirty="0" err="1"/>
              <a:t>frugalitatis</a:t>
            </a:r>
            <a:r>
              <a:rPr lang="it-IT" sz="2400" b="1" i="1" dirty="0"/>
              <a:t>, </a:t>
            </a:r>
            <a:r>
              <a:rPr lang="it-IT" sz="2400" b="1" i="1" dirty="0" err="1"/>
              <a:t>ait</a:t>
            </a:r>
            <a:r>
              <a:rPr lang="it-IT" sz="2400" b="1" i="1" dirty="0"/>
              <a:t>: </a:t>
            </a:r>
            <a:r>
              <a:rPr lang="it-IT" sz="2400" b="1" i="1" dirty="0" err="1"/>
              <a:t>Ille</a:t>
            </a:r>
            <a:r>
              <a:rPr lang="it-IT" sz="2400" b="1" i="1" dirty="0"/>
              <a:t> </a:t>
            </a:r>
            <a:r>
              <a:rPr lang="it-IT" sz="2400" b="1" i="1" dirty="0" err="1"/>
              <a:t>obliviscitur</a:t>
            </a:r>
            <a:r>
              <a:rPr lang="it-IT" sz="2400" b="1" i="1" dirty="0"/>
              <a:t> </a:t>
            </a:r>
            <a:r>
              <a:rPr lang="it-IT" sz="2400" b="1" i="1" dirty="0" err="1"/>
              <a:t>Caesarem</a:t>
            </a:r>
            <a:r>
              <a:rPr lang="it-IT" sz="2400" b="1" i="1" dirty="0"/>
              <a:t> se esse: ego </a:t>
            </a:r>
            <a:r>
              <a:rPr lang="it-IT" sz="2400" b="1" i="1" dirty="0" err="1"/>
              <a:t>memini</a:t>
            </a:r>
            <a:r>
              <a:rPr lang="it-IT" sz="2400" b="1" i="1" dirty="0"/>
              <a:t> me </a:t>
            </a:r>
            <a:r>
              <a:rPr lang="it-IT" sz="2400" b="1" i="1" dirty="0" err="1"/>
              <a:t>Caesaris</a:t>
            </a:r>
            <a:r>
              <a:rPr lang="it-IT" sz="2400" b="1" i="1" dirty="0"/>
              <a:t> </a:t>
            </a:r>
            <a:r>
              <a:rPr lang="it-IT" sz="2400" b="1" i="1" dirty="0" err="1"/>
              <a:t>filiam</a:t>
            </a:r>
            <a:r>
              <a:rPr lang="it-IT" sz="2400" b="1" i="1" dirty="0"/>
              <a:t>.</a:t>
            </a:r>
            <a:endParaRPr lang="it-IT" sz="2400" b="1" dirty="0"/>
          </a:p>
          <a:p>
            <a:pPr algn="just"/>
            <a:r>
              <a:rPr lang="it-IT" sz="2400" b="1" dirty="0"/>
              <a:t>     “Quando Giulia si sentì dire da un amico </a:t>
            </a:r>
            <a:r>
              <a:rPr lang="it-IT" sz="2400" b="1" i="1" dirty="0" err="1"/>
              <a:t>gravis</a:t>
            </a:r>
            <a:r>
              <a:rPr lang="it-IT" sz="2400" b="1" dirty="0"/>
              <a:t> che meglio avrebbe fatto se avesse imitato la </a:t>
            </a:r>
            <a:r>
              <a:rPr lang="it-IT" sz="2400" b="1" i="1" dirty="0" err="1"/>
              <a:t>frugalitas</a:t>
            </a:r>
            <a:r>
              <a:rPr lang="it-IT" sz="2400" b="1" dirty="0"/>
              <a:t> del padre, rispose: </a:t>
            </a:r>
            <a:r>
              <a:rPr lang="it-IT" sz="2400" b="1" u="sng" dirty="0"/>
              <a:t>Lui dimentica di essere Cesare, io ricordo di essere la figlia di Cesare”.</a:t>
            </a:r>
          </a:p>
          <a:p>
            <a:pPr algn="just"/>
            <a:endParaRPr lang="it-IT" sz="2400" b="1" dirty="0"/>
          </a:p>
          <a:p>
            <a:pPr algn="just"/>
            <a:r>
              <a:rPr lang="it-IT" sz="2400" b="1" dirty="0"/>
              <a:t>     </a:t>
            </a:r>
            <a:r>
              <a:rPr lang="it-IT" sz="2400" b="1" dirty="0" err="1"/>
              <a:t>Macrobio</a:t>
            </a:r>
            <a:r>
              <a:rPr lang="it-IT" sz="2400" b="1" dirty="0"/>
              <a:t>, </a:t>
            </a:r>
            <a:r>
              <a:rPr lang="it-IT" sz="2400" b="1" i="1" dirty="0" err="1"/>
              <a:t>Saturnalia</a:t>
            </a:r>
            <a:r>
              <a:rPr lang="it-IT" sz="2400" b="1" dirty="0"/>
              <a:t>, II, 5, 6: </a:t>
            </a:r>
            <a:r>
              <a:rPr lang="it-IT" sz="2400" b="1" i="1" dirty="0" err="1"/>
              <a:t>Adverterant</a:t>
            </a:r>
            <a:r>
              <a:rPr lang="it-IT" sz="2400" b="1" i="1" dirty="0"/>
              <a:t> in se </a:t>
            </a:r>
            <a:r>
              <a:rPr lang="it-IT" sz="2400" b="1" i="1" dirty="0" err="1"/>
              <a:t>populum</a:t>
            </a:r>
            <a:r>
              <a:rPr lang="it-IT" sz="2400" b="1" i="1" dirty="0"/>
              <a:t> in </a:t>
            </a:r>
            <a:r>
              <a:rPr lang="it-IT" sz="2400" b="1" i="1" dirty="0" err="1"/>
              <a:t>spectaculo</a:t>
            </a:r>
            <a:r>
              <a:rPr lang="it-IT" sz="2400" b="1" i="1" dirty="0"/>
              <a:t> </a:t>
            </a:r>
            <a:r>
              <a:rPr lang="it-IT" sz="2400" b="1" i="1" dirty="0" err="1"/>
              <a:t>gladiatorum</a:t>
            </a:r>
            <a:r>
              <a:rPr lang="it-IT" sz="2400" b="1" i="1" dirty="0"/>
              <a:t> Livia </a:t>
            </a:r>
            <a:r>
              <a:rPr lang="it-IT" sz="2400" b="1" i="1" dirty="0" err="1"/>
              <a:t>et</a:t>
            </a:r>
            <a:r>
              <a:rPr lang="it-IT" sz="2400" b="1" i="1" dirty="0"/>
              <a:t> </a:t>
            </a:r>
            <a:r>
              <a:rPr lang="it-IT" sz="2400" b="1" i="1" dirty="0" err="1"/>
              <a:t>Iulia</a:t>
            </a:r>
            <a:r>
              <a:rPr lang="it-IT" sz="2400" b="1" i="1" dirty="0"/>
              <a:t> </a:t>
            </a:r>
            <a:r>
              <a:rPr lang="it-IT" sz="2400" b="1" i="1" dirty="0" err="1"/>
              <a:t>comitatus</a:t>
            </a:r>
            <a:r>
              <a:rPr lang="it-IT" sz="2400" b="1" i="1" dirty="0"/>
              <a:t> dissimilitudine, </a:t>
            </a:r>
            <a:r>
              <a:rPr lang="it-IT" sz="2400" b="1" i="1" dirty="0" err="1"/>
              <a:t>quippe</a:t>
            </a:r>
            <a:r>
              <a:rPr lang="it-IT" sz="2400" b="1" i="1" dirty="0"/>
              <a:t> </a:t>
            </a:r>
            <a:r>
              <a:rPr lang="it-IT" sz="2400" b="1" i="1" dirty="0" err="1"/>
              <a:t>cingentibus</a:t>
            </a:r>
            <a:r>
              <a:rPr lang="it-IT" sz="2400" b="1" i="1" dirty="0"/>
              <a:t> </a:t>
            </a:r>
            <a:r>
              <a:rPr lang="it-IT" sz="2400" b="1" i="1" dirty="0" err="1"/>
              <a:t>Liviam</a:t>
            </a:r>
            <a:r>
              <a:rPr lang="it-IT" sz="2400" b="1" i="1" dirty="0"/>
              <a:t> </a:t>
            </a:r>
            <a:r>
              <a:rPr lang="it-IT" sz="2400" b="1" i="1" dirty="0" err="1"/>
              <a:t>gravibus</a:t>
            </a:r>
            <a:r>
              <a:rPr lang="it-IT" sz="2400" b="1" i="1" dirty="0"/>
              <a:t> </a:t>
            </a:r>
            <a:r>
              <a:rPr lang="it-IT" sz="2400" b="1" i="1" dirty="0" err="1"/>
              <a:t>viris</a:t>
            </a:r>
            <a:r>
              <a:rPr lang="it-IT" sz="2400" b="1" i="1" dirty="0"/>
              <a:t>, </a:t>
            </a:r>
            <a:r>
              <a:rPr lang="it-IT" sz="2400" b="1" i="1" dirty="0" err="1"/>
              <a:t>haec</a:t>
            </a:r>
            <a:r>
              <a:rPr lang="it-IT" sz="2400" b="1" i="1" dirty="0"/>
              <a:t> </a:t>
            </a:r>
            <a:r>
              <a:rPr lang="it-IT" sz="2400" b="1" i="1" dirty="0" err="1"/>
              <a:t>iuventutis</a:t>
            </a:r>
            <a:r>
              <a:rPr lang="it-IT" sz="2400" b="1" i="1" dirty="0"/>
              <a:t> </a:t>
            </a:r>
            <a:r>
              <a:rPr lang="it-IT" sz="2400" b="1" i="1" dirty="0" err="1"/>
              <a:t>et</a:t>
            </a:r>
            <a:r>
              <a:rPr lang="it-IT" sz="2400" b="1" i="1" dirty="0"/>
              <a:t> </a:t>
            </a:r>
            <a:r>
              <a:rPr lang="it-IT" sz="2400" b="1" i="1" dirty="0" err="1"/>
              <a:t>quidem</a:t>
            </a:r>
            <a:r>
              <a:rPr lang="it-IT" sz="2400" b="1" i="1" dirty="0"/>
              <a:t> </a:t>
            </a:r>
            <a:r>
              <a:rPr lang="it-IT" sz="2400" b="1" i="1" dirty="0" err="1"/>
              <a:t>luxuriosae</a:t>
            </a:r>
            <a:r>
              <a:rPr lang="it-IT" sz="2400" b="1" i="1" dirty="0"/>
              <a:t> </a:t>
            </a:r>
            <a:r>
              <a:rPr lang="it-IT" sz="2400" b="1" i="1" dirty="0" err="1"/>
              <a:t>grege</a:t>
            </a:r>
            <a:r>
              <a:rPr lang="it-IT" sz="2400" b="1" i="1" dirty="0"/>
              <a:t> </a:t>
            </a:r>
            <a:r>
              <a:rPr lang="it-IT" sz="2400" b="1" i="1" dirty="0" err="1"/>
              <a:t>circumsidebatur</a:t>
            </a:r>
            <a:r>
              <a:rPr lang="it-IT" sz="2400" b="1" i="1" dirty="0"/>
              <a:t>.</a:t>
            </a:r>
            <a:endParaRPr lang="it-IT" sz="2400" b="1" dirty="0"/>
          </a:p>
          <a:p>
            <a:pPr algn="just"/>
            <a:r>
              <a:rPr lang="it-IT" sz="2400" b="1" dirty="0"/>
              <a:t>     “Livia e Giulia attiravano su di loro l’attenzione del popolo durante uno spettacolo gladiatorio per la diversità dei loro accompagnatori, poiché </a:t>
            </a:r>
            <a:r>
              <a:rPr lang="it-IT" sz="2400" b="1" u="sng" dirty="0"/>
              <a:t>mentre Livia era circondata da </a:t>
            </a:r>
            <a:r>
              <a:rPr lang="it-IT" sz="2400" b="1" i="1" u="sng" dirty="0" err="1"/>
              <a:t>graves</a:t>
            </a:r>
            <a:r>
              <a:rPr lang="it-IT" sz="2400" b="1" i="1" u="sng" dirty="0"/>
              <a:t> viri</a:t>
            </a:r>
            <a:r>
              <a:rPr lang="it-IT" sz="2400" b="1" u="sng" dirty="0"/>
              <a:t>, Giulia era circondata da  un branco di giovani lussuriosi</a:t>
            </a:r>
            <a:r>
              <a:rPr lang="it-IT" sz="2400" b="1" dirty="0"/>
              <a:t>”.</a:t>
            </a:r>
            <a:r>
              <a:rPr lang="it-IT" sz="2400" dirty="0"/>
              <a:t> </a:t>
            </a:r>
            <a:r>
              <a:rPr lang="it-IT" sz="2400" b="1" dirty="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9144000" cy="6608604"/>
          </a:xfrm>
          <a:prstGeom prst="rect">
            <a:avLst/>
          </a:prstGeom>
          <a:solidFill>
            <a:srgbClr val="FFCC99"/>
          </a:solidFill>
          <a:ln w="38100">
            <a:solidFill>
              <a:srgbClr val="808000"/>
            </a:solidFill>
            <a:miter lim="800000"/>
            <a:headEnd/>
            <a:tailEnd/>
          </a:ln>
          <a:effectLst/>
        </p:spPr>
        <p:txBody>
          <a:bodyPr wrap="square" anchor="ctr">
            <a:spAutoFit/>
          </a:bodyPr>
          <a:lstStyle/>
          <a:p>
            <a:pPr algn="just"/>
            <a:r>
              <a:rPr lang="it-IT" sz="2491" b="1" dirty="0"/>
              <a:t>     </a:t>
            </a:r>
            <a:r>
              <a:rPr lang="it-IT" sz="2491" b="1" dirty="0" err="1"/>
              <a:t>Dione</a:t>
            </a:r>
            <a:r>
              <a:rPr lang="it-IT" sz="2491" b="1" dirty="0"/>
              <a:t> </a:t>
            </a:r>
            <a:r>
              <a:rPr lang="it-IT" sz="2491" b="1" dirty="0" err="1"/>
              <a:t>Cassio</a:t>
            </a:r>
            <a:r>
              <a:rPr lang="it-IT" sz="2491" b="1" dirty="0"/>
              <a:t>, 55, 9, 1: “Augusto si indignò quando vide </a:t>
            </a:r>
            <a:r>
              <a:rPr lang="it-IT" sz="2491" b="1" u="sng" dirty="0"/>
              <a:t>Gaio e Lucio </a:t>
            </a:r>
            <a:r>
              <a:rPr lang="it-IT" sz="2491" b="1" dirty="0"/>
              <a:t>non erano affatto propensi ad emulare spontaneamente la sua condotta di vita, vista la loro posizione  di giovani allevati in seno al potere; essi infatti non solo </a:t>
            </a:r>
            <a:r>
              <a:rPr lang="it-IT" sz="2491" b="1" u="sng" dirty="0"/>
              <a:t>mantenevano un tenore di vita piuttosto lussuoso, ma avevano anche un atteggiamento insolente”.  </a:t>
            </a:r>
          </a:p>
          <a:p>
            <a:pPr algn="just"/>
            <a:r>
              <a:rPr lang="it-IT" sz="2491" b="1" dirty="0"/>
              <a:t>                 </a:t>
            </a:r>
          </a:p>
          <a:p>
            <a:pPr algn="just"/>
            <a:r>
              <a:rPr lang="it-IT" sz="2491" b="1" dirty="0"/>
              <a:t>     </a:t>
            </a:r>
            <a:r>
              <a:rPr lang="it-IT" sz="2491" b="1" dirty="0" err="1"/>
              <a:t>Velleio</a:t>
            </a:r>
            <a:r>
              <a:rPr lang="it-IT" sz="2491" b="1" dirty="0"/>
              <a:t> </a:t>
            </a:r>
            <a:r>
              <a:rPr lang="it-IT" sz="2491" b="1" dirty="0" err="1"/>
              <a:t>Patercolo</a:t>
            </a:r>
            <a:r>
              <a:rPr lang="it-IT" sz="2491" b="1" dirty="0"/>
              <a:t>, II, 100, 3: </a:t>
            </a:r>
            <a:r>
              <a:rPr lang="it-IT" sz="2491" b="1" i="1" dirty="0" err="1"/>
              <a:t>Quippe</a:t>
            </a:r>
            <a:r>
              <a:rPr lang="it-IT" sz="2491" b="1" i="1" dirty="0"/>
              <a:t> </a:t>
            </a:r>
            <a:r>
              <a:rPr lang="it-IT" sz="2491" b="1" i="1" dirty="0" err="1"/>
              <a:t>filia</a:t>
            </a:r>
            <a:r>
              <a:rPr lang="it-IT" sz="2491" b="1" i="1" dirty="0"/>
              <a:t> </a:t>
            </a:r>
            <a:r>
              <a:rPr lang="it-IT" sz="2491" b="1" i="1" dirty="0" err="1"/>
              <a:t>eius</a:t>
            </a:r>
            <a:r>
              <a:rPr lang="it-IT" sz="2491" b="1" i="1" dirty="0"/>
              <a:t> </a:t>
            </a:r>
            <a:r>
              <a:rPr lang="it-IT" sz="2491" b="1" i="1" dirty="0" err="1"/>
              <a:t>Iulia</a:t>
            </a:r>
            <a:r>
              <a:rPr lang="it-IT" sz="2491" b="1" i="1" dirty="0"/>
              <a:t>, per omnia tanti </a:t>
            </a:r>
            <a:r>
              <a:rPr lang="it-IT" sz="2491" b="1" i="1" dirty="0" err="1"/>
              <a:t>parentis</a:t>
            </a:r>
            <a:r>
              <a:rPr lang="it-IT" sz="2491" b="1" i="1" dirty="0"/>
              <a:t> ac viri </a:t>
            </a:r>
            <a:r>
              <a:rPr lang="it-IT" sz="2491" b="1" i="1" dirty="0" err="1"/>
              <a:t>immemor</a:t>
            </a:r>
            <a:r>
              <a:rPr lang="it-IT" sz="2491" b="1" i="1" dirty="0"/>
              <a:t>, </a:t>
            </a:r>
            <a:r>
              <a:rPr lang="it-IT" sz="2491" b="1" i="1" dirty="0" err="1"/>
              <a:t>nihil</a:t>
            </a:r>
            <a:r>
              <a:rPr lang="it-IT" sz="2491" b="1" i="1" dirty="0"/>
              <a:t> </a:t>
            </a:r>
            <a:r>
              <a:rPr lang="it-IT" sz="2491" b="1" i="1" dirty="0" err="1"/>
              <a:t>quod</a:t>
            </a:r>
            <a:r>
              <a:rPr lang="it-IT" sz="2491" b="1" i="1" dirty="0"/>
              <a:t> </a:t>
            </a:r>
            <a:r>
              <a:rPr lang="it-IT" sz="2491" b="1" i="1" dirty="0" err="1"/>
              <a:t>facere</a:t>
            </a:r>
            <a:r>
              <a:rPr lang="it-IT" sz="2491" b="1" i="1" dirty="0"/>
              <a:t> aut </a:t>
            </a:r>
            <a:r>
              <a:rPr lang="it-IT" sz="2491" b="1" i="1" dirty="0" err="1"/>
              <a:t>pati</a:t>
            </a:r>
            <a:r>
              <a:rPr lang="it-IT" sz="2491" b="1" i="1" dirty="0"/>
              <a:t> </a:t>
            </a:r>
            <a:r>
              <a:rPr lang="it-IT" sz="2491" b="1" i="1" dirty="0" err="1"/>
              <a:t>turpiter</a:t>
            </a:r>
            <a:r>
              <a:rPr lang="it-IT" sz="2491" b="1" i="1" dirty="0"/>
              <a:t> </a:t>
            </a:r>
            <a:r>
              <a:rPr lang="it-IT" sz="2491" b="1" i="1" dirty="0" err="1"/>
              <a:t>posset</a:t>
            </a:r>
            <a:r>
              <a:rPr lang="it-IT" sz="2491" b="1" i="1" dirty="0"/>
              <a:t> </a:t>
            </a:r>
            <a:r>
              <a:rPr lang="it-IT" sz="2491" b="1" i="1" dirty="0" err="1"/>
              <a:t>femina</a:t>
            </a:r>
            <a:r>
              <a:rPr lang="it-IT" sz="2491" b="1" i="1" dirty="0"/>
              <a:t>, </a:t>
            </a:r>
            <a:r>
              <a:rPr lang="it-IT" sz="2491" b="1" i="1" dirty="0" err="1"/>
              <a:t>luxuria</a:t>
            </a:r>
            <a:r>
              <a:rPr lang="it-IT" sz="2491" b="1" i="1" dirty="0"/>
              <a:t> libidine </a:t>
            </a:r>
            <a:r>
              <a:rPr lang="it-IT" sz="2491" b="1" i="1" dirty="0" err="1"/>
              <a:t>infectum</a:t>
            </a:r>
            <a:r>
              <a:rPr lang="it-IT" sz="2491" b="1" i="1" dirty="0"/>
              <a:t> </a:t>
            </a:r>
            <a:r>
              <a:rPr lang="it-IT" sz="2491" b="1" i="1" dirty="0" err="1"/>
              <a:t>reliquit</a:t>
            </a:r>
            <a:r>
              <a:rPr lang="it-IT" sz="2491" b="1" i="1" dirty="0"/>
              <a:t>, </a:t>
            </a:r>
            <a:r>
              <a:rPr lang="it-IT" sz="2491" b="1" i="1" dirty="0" err="1"/>
              <a:t>magnitudinemque</a:t>
            </a:r>
            <a:r>
              <a:rPr lang="it-IT" sz="2491" b="1" i="1" dirty="0"/>
              <a:t> </a:t>
            </a:r>
            <a:r>
              <a:rPr lang="it-IT" sz="2491" b="1" i="1" dirty="0" err="1"/>
              <a:t>fortunae</a:t>
            </a:r>
            <a:r>
              <a:rPr lang="it-IT" sz="2491" b="1" i="1" dirty="0"/>
              <a:t> </a:t>
            </a:r>
            <a:r>
              <a:rPr lang="it-IT" sz="2491" b="1" i="1" dirty="0" err="1"/>
              <a:t>suae</a:t>
            </a:r>
            <a:r>
              <a:rPr lang="it-IT" sz="2491" b="1" i="1" dirty="0"/>
              <a:t> </a:t>
            </a:r>
            <a:r>
              <a:rPr lang="it-IT" sz="2491" b="1" i="1" dirty="0" err="1"/>
              <a:t>peccandi</a:t>
            </a:r>
            <a:r>
              <a:rPr lang="it-IT" sz="2491" b="1" i="1" dirty="0"/>
              <a:t> </a:t>
            </a:r>
            <a:r>
              <a:rPr lang="it-IT" sz="2491" b="1" i="1" dirty="0" err="1"/>
              <a:t>licentia</a:t>
            </a:r>
            <a:r>
              <a:rPr lang="it-IT" sz="2491" b="1" i="1" dirty="0"/>
              <a:t> </a:t>
            </a:r>
            <a:r>
              <a:rPr lang="it-IT" sz="2491" b="1" i="1" dirty="0" err="1"/>
              <a:t>metiebatur</a:t>
            </a:r>
            <a:r>
              <a:rPr lang="it-IT" sz="2491" b="1" i="1" dirty="0"/>
              <a:t>, </a:t>
            </a:r>
            <a:r>
              <a:rPr lang="it-IT" sz="2491" b="1" i="1" dirty="0" err="1"/>
              <a:t>quidquid</a:t>
            </a:r>
            <a:r>
              <a:rPr lang="it-IT" sz="2491" b="1" i="1" dirty="0"/>
              <a:t> </a:t>
            </a:r>
            <a:r>
              <a:rPr lang="it-IT" sz="2491" b="1" i="1" dirty="0" err="1"/>
              <a:t>liberet</a:t>
            </a:r>
            <a:r>
              <a:rPr lang="it-IT" sz="2491" b="1" i="1" dirty="0"/>
              <a:t> pro licito </a:t>
            </a:r>
            <a:r>
              <a:rPr lang="it-IT" sz="2491" b="1" i="1" dirty="0" err="1"/>
              <a:t>vindicans</a:t>
            </a:r>
            <a:r>
              <a:rPr lang="it-IT" sz="2491" b="1" dirty="0"/>
              <a:t>.</a:t>
            </a:r>
          </a:p>
          <a:p>
            <a:pPr algn="just"/>
            <a:r>
              <a:rPr lang="it-IT" sz="2491" b="1" dirty="0"/>
              <a:t>     “Sua figlia </a:t>
            </a:r>
            <a:r>
              <a:rPr lang="it-IT" sz="2491" b="1" u="sng" dirty="0"/>
              <a:t>Giulia,</a:t>
            </a:r>
            <a:r>
              <a:rPr lang="it-IT" sz="2491" b="1" dirty="0"/>
              <a:t> del tutto immemore della grandezza del padre e del marito, </a:t>
            </a:r>
            <a:r>
              <a:rPr lang="it-IT" sz="2491" b="1" u="sng" dirty="0"/>
              <a:t>nulla lasciò di non provato dalla sua lussuria e dissolutezza, di quanto una donna può vergognosamente fare o subire </a:t>
            </a:r>
            <a:r>
              <a:rPr lang="it-IT" sz="2491" b="1" dirty="0"/>
              <a:t>e, reclamando come lecito tutto ciò che le piaceva, </a:t>
            </a:r>
            <a:r>
              <a:rPr lang="it-IT" sz="2491" b="1" u="sng" dirty="0"/>
              <a:t>misurava il livello della sua alta posizione con la licenza di peccare</a:t>
            </a:r>
            <a:r>
              <a:rPr lang="it-IT" sz="2491" b="1" dirty="0"/>
              <a:t>”.</a:t>
            </a:r>
            <a:r>
              <a:rPr lang="it-IT" sz="2491" dirty="0"/>
              <a:t> </a:t>
            </a:r>
            <a:r>
              <a:rPr lang="it-IT" sz="2491" b="1" dirty="0"/>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9144000" cy="6124754"/>
          </a:xfrm>
          <a:prstGeom prst="rect">
            <a:avLst/>
          </a:prstGeom>
          <a:solidFill>
            <a:srgbClr val="FFCC99"/>
          </a:solidFill>
          <a:ln w="38100">
            <a:solidFill>
              <a:srgbClr val="808000"/>
            </a:solidFill>
            <a:miter lim="800000"/>
            <a:headEnd/>
            <a:tailEnd/>
          </a:ln>
          <a:effectLst/>
        </p:spPr>
        <p:txBody>
          <a:bodyPr wrap="square" anchor="ctr">
            <a:spAutoFit/>
          </a:bodyPr>
          <a:lstStyle/>
          <a:p>
            <a:pPr algn="just"/>
            <a:r>
              <a:rPr lang="it-IT" b="1" dirty="0"/>
              <a:t>     </a:t>
            </a:r>
            <a:r>
              <a:rPr lang="it-IT" sz="2800" b="1" dirty="0" err="1"/>
              <a:t>Svetonio</a:t>
            </a:r>
            <a:r>
              <a:rPr lang="it-IT" sz="2800" b="1" dirty="0"/>
              <a:t>, Vita di Caligola, 37: </a:t>
            </a:r>
            <a:r>
              <a:rPr lang="it-IT" sz="2800" b="1" i="1" dirty="0" err="1"/>
              <a:t>Nepotatus</a:t>
            </a:r>
            <a:r>
              <a:rPr lang="it-IT" sz="2800" b="1" i="1" dirty="0"/>
              <a:t> </a:t>
            </a:r>
            <a:r>
              <a:rPr lang="it-IT" sz="2800" b="1" i="1" dirty="0" err="1"/>
              <a:t>sumptibus</a:t>
            </a:r>
            <a:r>
              <a:rPr lang="it-IT" sz="2800" b="1" i="1" dirty="0"/>
              <a:t> omnium </a:t>
            </a:r>
            <a:r>
              <a:rPr lang="it-IT" sz="2800" b="1" i="1" dirty="0" err="1"/>
              <a:t>prodigorum</a:t>
            </a:r>
            <a:r>
              <a:rPr lang="it-IT" sz="2800" b="1" i="1" dirty="0"/>
              <a:t> </a:t>
            </a:r>
            <a:r>
              <a:rPr lang="it-IT" sz="2800" b="1" i="1" dirty="0" err="1"/>
              <a:t>ingenia</a:t>
            </a:r>
            <a:r>
              <a:rPr lang="it-IT" sz="2800" b="1" i="1" dirty="0"/>
              <a:t> </a:t>
            </a:r>
            <a:r>
              <a:rPr lang="it-IT" sz="2800" b="1" i="1" dirty="0" err="1"/>
              <a:t>superavit</a:t>
            </a:r>
            <a:r>
              <a:rPr lang="it-IT" sz="2800" b="1" i="1" dirty="0"/>
              <a:t>, </a:t>
            </a:r>
            <a:r>
              <a:rPr lang="it-IT" sz="2800" b="1" i="1" dirty="0" err="1"/>
              <a:t>commentus</a:t>
            </a:r>
            <a:r>
              <a:rPr lang="it-IT" sz="2800" b="1" i="1" dirty="0"/>
              <a:t> </a:t>
            </a:r>
            <a:r>
              <a:rPr lang="it-IT" sz="2800" b="1" i="1" dirty="0" err="1"/>
              <a:t>novum</a:t>
            </a:r>
            <a:r>
              <a:rPr lang="it-IT" sz="2800" b="1" i="1" dirty="0"/>
              <a:t>  </a:t>
            </a:r>
            <a:r>
              <a:rPr lang="it-IT" sz="2800" b="1" i="1" dirty="0" err="1"/>
              <a:t>balnearum</a:t>
            </a:r>
            <a:r>
              <a:rPr lang="it-IT" sz="2800" b="1" i="1" dirty="0"/>
              <a:t> </a:t>
            </a:r>
            <a:r>
              <a:rPr lang="it-IT" sz="2800" b="1" i="1" dirty="0" err="1"/>
              <a:t>usum</a:t>
            </a:r>
            <a:r>
              <a:rPr lang="it-IT" sz="2800" b="1" i="1" dirty="0"/>
              <a:t>, </a:t>
            </a:r>
            <a:r>
              <a:rPr lang="it-IT" sz="2800" b="1" i="1" dirty="0" err="1"/>
              <a:t>portentosissima</a:t>
            </a:r>
            <a:r>
              <a:rPr lang="it-IT" sz="2800" b="1" i="1" dirty="0"/>
              <a:t> genera </a:t>
            </a:r>
            <a:r>
              <a:rPr lang="it-IT" sz="2800" b="1" i="1" dirty="0" err="1"/>
              <a:t>ciborum</a:t>
            </a:r>
            <a:r>
              <a:rPr lang="it-IT" sz="2800" b="1" i="1" dirty="0"/>
              <a:t> </a:t>
            </a:r>
            <a:r>
              <a:rPr lang="it-IT" sz="2800" b="1" i="1" dirty="0" err="1"/>
              <a:t>atque</a:t>
            </a:r>
            <a:r>
              <a:rPr lang="it-IT" sz="2800" b="1" i="1" dirty="0"/>
              <a:t> </a:t>
            </a:r>
            <a:r>
              <a:rPr lang="it-IT" sz="2800" b="1" i="1" dirty="0" err="1"/>
              <a:t>cenarum</a:t>
            </a:r>
            <a:r>
              <a:rPr lang="it-IT" sz="2800" b="1" i="1" dirty="0"/>
              <a:t>, </a:t>
            </a:r>
            <a:r>
              <a:rPr lang="it-IT" sz="2800" b="1" i="1" dirty="0" err="1"/>
              <a:t>ut</a:t>
            </a:r>
            <a:r>
              <a:rPr lang="it-IT" sz="2800" b="1" i="1" dirty="0"/>
              <a:t> </a:t>
            </a:r>
            <a:r>
              <a:rPr lang="it-IT" sz="2800" b="1" i="1" dirty="0" err="1"/>
              <a:t>calidis</a:t>
            </a:r>
            <a:r>
              <a:rPr lang="it-IT" sz="2800" b="1" i="1" dirty="0"/>
              <a:t> </a:t>
            </a:r>
            <a:r>
              <a:rPr lang="it-IT" sz="2800" b="1" i="1" dirty="0" err="1"/>
              <a:t>frigidisque</a:t>
            </a:r>
            <a:r>
              <a:rPr lang="it-IT" sz="2800" b="1" i="1" dirty="0"/>
              <a:t> </a:t>
            </a:r>
            <a:r>
              <a:rPr lang="it-IT" sz="2800" b="1" i="1" dirty="0" err="1"/>
              <a:t>unguentis</a:t>
            </a:r>
            <a:r>
              <a:rPr lang="it-IT" sz="2800" b="1" i="1" dirty="0"/>
              <a:t> </a:t>
            </a:r>
            <a:r>
              <a:rPr lang="it-IT" sz="2800" b="1" i="1" dirty="0" err="1"/>
              <a:t>lavaretur</a:t>
            </a:r>
            <a:r>
              <a:rPr lang="it-IT" sz="2800" b="1" i="1" dirty="0"/>
              <a:t>, </a:t>
            </a:r>
            <a:r>
              <a:rPr lang="it-IT" sz="2800" b="1" i="1" dirty="0" err="1"/>
              <a:t>pretiotissima</a:t>
            </a:r>
            <a:r>
              <a:rPr lang="it-IT" sz="2800" b="1" i="1" dirty="0"/>
              <a:t> </a:t>
            </a:r>
            <a:r>
              <a:rPr lang="it-IT" sz="2800" b="1" i="1" dirty="0" err="1"/>
              <a:t>margarita</a:t>
            </a:r>
            <a:r>
              <a:rPr lang="it-IT" sz="2800" b="1" i="1" dirty="0"/>
              <a:t> aceto </a:t>
            </a:r>
            <a:r>
              <a:rPr lang="it-IT" sz="2800" b="1" i="1" dirty="0" err="1"/>
              <a:t>liquefacta</a:t>
            </a:r>
            <a:r>
              <a:rPr lang="it-IT" sz="2800" b="1" i="1" dirty="0"/>
              <a:t> </a:t>
            </a:r>
            <a:r>
              <a:rPr lang="it-IT" sz="2800" b="1" i="1" dirty="0" err="1"/>
              <a:t>sorberet</a:t>
            </a:r>
            <a:r>
              <a:rPr lang="it-IT" sz="2800" b="1" i="1" dirty="0"/>
              <a:t>, </a:t>
            </a:r>
            <a:r>
              <a:rPr lang="it-IT" sz="2800" b="1" i="1" dirty="0" err="1"/>
              <a:t>convivis</a:t>
            </a:r>
            <a:r>
              <a:rPr lang="it-IT" sz="2800" b="1" i="1" dirty="0"/>
              <a:t> ex </a:t>
            </a:r>
            <a:r>
              <a:rPr lang="it-IT" sz="2800" b="1" i="1" dirty="0" err="1"/>
              <a:t>auro</a:t>
            </a:r>
            <a:r>
              <a:rPr lang="it-IT" sz="2800" b="1" i="1" dirty="0"/>
              <a:t>  </a:t>
            </a:r>
            <a:r>
              <a:rPr lang="it-IT" sz="2800" b="1" i="1" dirty="0" err="1"/>
              <a:t>panes</a:t>
            </a:r>
            <a:r>
              <a:rPr lang="it-IT" sz="2800" b="1" i="1" dirty="0"/>
              <a:t> </a:t>
            </a:r>
            <a:r>
              <a:rPr lang="it-IT" sz="2800" b="1" i="1" dirty="0" err="1"/>
              <a:t>et</a:t>
            </a:r>
            <a:r>
              <a:rPr lang="it-IT" sz="2800" b="1" i="1" dirty="0"/>
              <a:t> </a:t>
            </a:r>
            <a:r>
              <a:rPr lang="it-IT" sz="2800" b="1" i="1" dirty="0" err="1"/>
              <a:t>obsonia</a:t>
            </a:r>
            <a:r>
              <a:rPr lang="it-IT" sz="2800" b="1" i="1" dirty="0"/>
              <a:t> </a:t>
            </a:r>
            <a:r>
              <a:rPr lang="it-IT" sz="2800" b="1" i="1" dirty="0" err="1"/>
              <a:t>apponeret</a:t>
            </a:r>
            <a:r>
              <a:rPr lang="it-IT" sz="2800" b="1" i="1" dirty="0"/>
              <a:t>, aut </a:t>
            </a:r>
            <a:r>
              <a:rPr lang="it-IT" sz="2800" b="1" i="1" dirty="0" err="1"/>
              <a:t>frugi</a:t>
            </a:r>
            <a:r>
              <a:rPr lang="it-IT" sz="2800" b="1" i="1" dirty="0"/>
              <a:t> </a:t>
            </a:r>
            <a:r>
              <a:rPr lang="it-IT" sz="2800" b="1" i="1" dirty="0" err="1"/>
              <a:t>hominem</a:t>
            </a:r>
            <a:r>
              <a:rPr lang="it-IT" sz="2800" b="1" i="1" dirty="0"/>
              <a:t> esse </a:t>
            </a:r>
            <a:r>
              <a:rPr lang="it-IT" sz="2800" b="1" i="1" dirty="0" err="1"/>
              <a:t>oportere</a:t>
            </a:r>
            <a:r>
              <a:rPr lang="it-IT" sz="2800" b="1" i="1" dirty="0"/>
              <a:t> </a:t>
            </a:r>
            <a:r>
              <a:rPr lang="it-IT" sz="2800" b="1" i="1" dirty="0" err="1"/>
              <a:t>dictitans</a:t>
            </a:r>
            <a:r>
              <a:rPr lang="it-IT" sz="2800" b="1" i="1" dirty="0"/>
              <a:t> aut </a:t>
            </a:r>
            <a:r>
              <a:rPr lang="it-IT" sz="2800" b="1" i="1" dirty="0" err="1"/>
              <a:t>Caesarem</a:t>
            </a:r>
            <a:r>
              <a:rPr lang="it-IT" sz="2800" b="1" dirty="0"/>
              <a:t>.</a:t>
            </a:r>
          </a:p>
          <a:p>
            <a:pPr algn="just"/>
            <a:r>
              <a:rPr lang="it-IT" sz="2800" b="1" dirty="0"/>
              <a:t>     “Le sue prodigalità superarono tutte quelle immaginate   fino a lui: inventò un nuovo genere di bagni, costosissimi tipi di cibi e di pasti, sia immergendosi in essenze  calde e fredde, sia  sorbendo perle preziosissime liquefatte nell’aceto e facendo servire ai suoi commensali pani e alimenti d’oro perché,  ripeteva continuamente, </a:t>
            </a:r>
            <a:r>
              <a:rPr lang="it-IT" sz="2800" b="1" u="sng" dirty="0"/>
              <a:t>bisognava essere o un uomo frugale o un Cesare”.</a:t>
            </a:r>
            <a:r>
              <a:rPr lang="it-IT" sz="2800" dirty="0"/>
              <a:t> </a:t>
            </a:r>
            <a:r>
              <a:rPr lang="it-IT" sz="2800" b="1" dirty="0"/>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dinastia giulio-claudia"/>
          <p:cNvPicPr>
            <a:picLocks noChangeAspect="1" noChangeArrowheads="1"/>
          </p:cNvPicPr>
          <p:nvPr/>
        </p:nvPicPr>
        <p:blipFill>
          <a:blip r:embed="rId2" cstate="print"/>
          <a:srcRect/>
          <a:stretch>
            <a:fillRect/>
          </a:stretch>
        </p:blipFill>
        <p:spPr bwMode="auto">
          <a:xfrm>
            <a:off x="-2552700" y="-1108782"/>
            <a:ext cx="17945100" cy="10879922"/>
          </a:xfrm>
          <a:prstGeom prst="rect">
            <a:avLst/>
          </a:prstGeom>
          <a:noFill/>
        </p:spPr>
      </p:pic>
      <p:sp>
        <p:nvSpPr>
          <p:cNvPr id="4101" name="Text Box 5"/>
          <p:cNvSpPr txBox="1">
            <a:spLocks noChangeArrowheads="1"/>
          </p:cNvSpPr>
          <p:nvPr/>
        </p:nvSpPr>
        <p:spPr bwMode="auto">
          <a:xfrm>
            <a:off x="10996613" y="319088"/>
            <a:ext cx="2425700" cy="404812"/>
          </a:xfrm>
          <a:prstGeom prst="rect">
            <a:avLst/>
          </a:prstGeom>
          <a:solidFill>
            <a:srgbClr val="99CC00"/>
          </a:solidFill>
          <a:ln w="38100">
            <a:solidFill>
              <a:srgbClr val="FF6600"/>
            </a:solidFill>
            <a:miter lim="800000"/>
            <a:headEnd/>
            <a:tailEnd/>
          </a:ln>
          <a:effectLst/>
        </p:spPr>
        <p:txBody>
          <a:bodyPr wrap="none">
            <a:spAutoFit/>
          </a:bodyPr>
          <a:lstStyle/>
          <a:p>
            <a:r>
              <a:rPr lang="it-IT" b="1" dirty="0"/>
              <a:t>Dinastia </a:t>
            </a:r>
            <a:r>
              <a:rPr lang="it-IT" b="1" dirty="0" err="1"/>
              <a:t>giulio-claudia</a:t>
            </a:r>
            <a:endParaRPr lang="it-IT"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12559</TotalTime>
  <Words>6620</Words>
  <Application>Microsoft Office PowerPoint</Application>
  <PresentationFormat>Presentazione su schermo (4:3)</PresentationFormat>
  <Paragraphs>263</Paragraphs>
  <Slides>44</Slides>
  <Notes>30</Notes>
  <HiddenSlides>0</HiddenSlides>
  <MMClips>0</MMClips>
  <ScaleCrop>false</ScaleCrop>
  <HeadingPairs>
    <vt:vector size="4" baseType="variant">
      <vt:variant>
        <vt:lpstr>Tema</vt:lpstr>
      </vt:variant>
      <vt:variant>
        <vt:i4>1</vt:i4>
      </vt:variant>
      <vt:variant>
        <vt:lpstr>Titoli diapositive</vt:lpstr>
      </vt:variant>
      <vt:variant>
        <vt:i4>44</vt:i4>
      </vt:variant>
    </vt:vector>
  </HeadingPairs>
  <TitlesOfParts>
    <vt:vector size="45"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973</cp:revision>
  <dcterms:created xsi:type="dcterms:W3CDTF">2004-12-22T12:08:57Z</dcterms:created>
  <dcterms:modified xsi:type="dcterms:W3CDTF">2017-02-15T03:02:06Z</dcterms:modified>
</cp:coreProperties>
</file>