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256" r:id="rId2"/>
    <p:sldId id="281" r:id="rId3"/>
    <p:sldId id="272" r:id="rId4"/>
    <p:sldId id="273" r:id="rId5"/>
    <p:sldId id="274" r:id="rId6"/>
    <p:sldId id="275" r:id="rId7"/>
    <p:sldId id="276" r:id="rId8"/>
    <p:sldId id="277" r:id="rId9"/>
    <p:sldId id="278" r:id="rId10"/>
    <p:sldId id="279" r:id="rId11"/>
    <p:sldId id="261" r:id="rId12"/>
    <p:sldId id="262" r:id="rId13"/>
    <p:sldId id="280" r:id="rId14"/>
    <p:sldId id="282" r:id="rId15"/>
    <p:sldId id="257" r:id="rId16"/>
    <p:sldId id="283" r:id="rId17"/>
    <p:sldId id="284" r:id="rId18"/>
    <p:sldId id="285" r:id="rId19"/>
    <p:sldId id="286" r:id="rId20"/>
    <p:sldId id="287" r:id="rId21"/>
    <p:sldId id="288" r:id="rId22"/>
    <p:sldId id="289" r:id="rId23"/>
    <p:sldId id="290" r:id="rId24"/>
    <p:sldId id="267" r:id="rId25"/>
    <p:sldId id="291" r:id="rId26"/>
    <p:sldId id="269" r:id="rId27"/>
    <p:sldId id="292" r:id="rId28"/>
    <p:sldId id="293" r:id="rId29"/>
    <p:sldId id="268" r:id="rId30"/>
    <p:sldId id="266" r:id="rId31"/>
    <p:sldId id="295" r:id="rId32"/>
    <p:sldId id="306" r:id="rId33"/>
    <p:sldId id="307" r:id="rId34"/>
    <p:sldId id="296" r:id="rId35"/>
    <p:sldId id="297" r:id="rId36"/>
    <p:sldId id="294" r:id="rId37"/>
    <p:sldId id="308" r:id="rId38"/>
    <p:sldId id="309" r:id="rId39"/>
    <p:sldId id="298" r:id="rId40"/>
    <p:sldId id="311" r:id="rId41"/>
    <p:sldId id="312" r:id="rId42"/>
    <p:sldId id="271" r:id="rId43"/>
    <p:sldId id="270" r:id="rId44"/>
    <p:sldId id="299" r:id="rId45"/>
    <p:sldId id="313" r:id="rId46"/>
    <p:sldId id="314" r:id="rId47"/>
    <p:sldId id="315" r:id="rId48"/>
    <p:sldId id="300" r:id="rId49"/>
    <p:sldId id="316" r:id="rId50"/>
    <p:sldId id="317" r:id="rId51"/>
    <p:sldId id="318" r:id="rId52"/>
    <p:sldId id="319" r:id="rId53"/>
    <p:sldId id="304" r:id="rId54"/>
    <p:sldId id="303" r:id="rId55"/>
    <p:sldId id="301" r:id="rId56"/>
    <p:sldId id="320" r:id="rId57"/>
    <p:sldId id="321" r:id="rId58"/>
    <p:sldId id="302" r:id="rId59"/>
    <p:sldId id="322" r:id="rId60"/>
    <p:sldId id="323" r:id="rId61"/>
    <p:sldId id="305" r:id="rId62"/>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163" autoAdjust="0"/>
    <p:restoredTop sz="65054" autoAdjust="0"/>
  </p:normalViewPr>
  <p:slideViewPr>
    <p:cSldViewPr snapToGrid="0">
      <p:cViewPr>
        <p:scale>
          <a:sx n="73" d="100"/>
          <a:sy n="73" d="100"/>
        </p:scale>
        <p:origin x="-1350" y="258"/>
      </p:cViewPr>
      <p:guideLst>
        <p:guide orient="horz" pos="2160"/>
        <p:guide pos="2880"/>
      </p:guideLst>
    </p:cSldViewPr>
  </p:slideViewPr>
  <p:notesTextViewPr>
    <p:cViewPr>
      <p:scale>
        <a:sx n="125" d="100"/>
        <a:sy n="125" d="100"/>
      </p:scale>
      <p:origin x="0" y="0"/>
    </p:cViewPr>
  </p:notesTextViewPr>
  <p:sorterViewPr>
    <p:cViewPr>
      <p:scale>
        <a:sx n="66" d="100"/>
        <a:sy n="66" d="100"/>
      </p:scale>
      <p:origin x="0" y="1392"/>
    </p:cViewPr>
  </p:sorterViewPr>
  <p:gridSpacing cx="36868100" cy="368681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361F2B99-8543-438C-9E70-4471BBEB8532}" type="datetimeFigureOut">
              <a:rPr lang="it-IT"/>
              <a:pPr>
                <a:defRPr/>
              </a:pPr>
              <a:t>31/01/2017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smtClean="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04769D6B-C47A-499E-AFFA-0A0717E15A83}" type="slidenum">
              <a:rPr lang="it-IT"/>
              <a:pPr>
                <a:defRPr/>
              </a:pPr>
              <a:t>‹N›</a:t>
            </a:fld>
            <a:endParaRPr lang="it-IT"/>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553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Romolo, </a:t>
            </a:r>
            <a:r>
              <a:rPr lang="it-IT" dirty="0" err="1" smtClean="0"/>
              <a:t>Numa</a:t>
            </a:r>
            <a:r>
              <a:rPr lang="it-IT" dirty="0" smtClean="0"/>
              <a:t> </a:t>
            </a:r>
            <a:r>
              <a:rPr lang="it-IT" dirty="0" err="1" smtClean="0"/>
              <a:t>Pompilio</a:t>
            </a:r>
            <a:r>
              <a:rPr lang="it-IT" dirty="0" smtClean="0"/>
              <a:t>, </a:t>
            </a:r>
            <a:r>
              <a:rPr lang="it-IT" dirty="0" err="1" smtClean="0"/>
              <a:t>Tullo</a:t>
            </a:r>
            <a:r>
              <a:rPr lang="it-IT" dirty="0" smtClean="0"/>
              <a:t> </a:t>
            </a:r>
            <a:r>
              <a:rPr lang="it-IT" dirty="0" err="1" smtClean="0"/>
              <a:t>Ostilio</a:t>
            </a:r>
            <a:r>
              <a:rPr lang="it-IT" dirty="0" smtClean="0"/>
              <a:t>, </a:t>
            </a:r>
            <a:r>
              <a:rPr lang="it-IT" dirty="0" err="1" smtClean="0"/>
              <a:t>Anco</a:t>
            </a:r>
            <a:r>
              <a:rPr lang="it-IT" dirty="0" smtClean="0"/>
              <a:t> Marcio, </a:t>
            </a:r>
            <a:r>
              <a:rPr lang="it-IT" dirty="0" err="1" smtClean="0"/>
              <a:t>Tarquino</a:t>
            </a:r>
            <a:r>
              <a:rPr lang="it-IT" dirty="0" smtClean="0"/>
              <a:t> </a:t>
            </a:r>
            <a:r>
              <a:rPr lang="it-IT" dirty="0" err="1" smtClean="0"/>
              <a:t>Prisco</a:t>
            </a:r>
            <a:r>
              <a:rPr lang="it-IT" dirty="0" smtClean="0"/>
              <a:t>, </a:t>
            </a:r>
            <a:r>
              <a:rPr lang="it-IT" dirty="0" err="1" smtClean="0"/>
              <a:t>Servio</a:t>
            </a:r>
            <a:r>
              <a:rPr lang="it-IT" dirty="0" smtClean="0"/>
              <a:t> Tullio, Tarquinio il </a:t>
            </a:r>
            <a:r>
              <a:rPr lang="it-IT" dirty="0" smtClean="0"/>
              <a:t>Superbo.</a:t>
            </a:r>
            <a:r>
              <a:rPr lang="it-IT" baseline="0" dirty="0" smtClean="0"/>
              <a:t> La</a:t>
            </a:r>
            <a:r>
              <a:rPr lang="it-IT" dirty="0" smtClean="0">
                <a:sym typeface="Wingdings" pitchFamily="2" charset="2"/>
              </a:rPr>
              <a:t> </a:t>
            </a:r>
            <a:r>
              <a:rPr lang="it-IT" dirty="0" smtClean="0">
                <a:sym typeface="Wingdings" pitchFamily="2" charset="2"/>
              </a:rPr>
              <a:t>fase monarchica è realmente </a:t>
            </a:r>
            <a:r>
              <a:rPr lang="it-IT" dirty="0" smtClean="0">
                <a:sym typeface="Wingdings" pitchFamily="2" charset="2"/>
              </a:rPr>
              <a:t>esistita, dato che </a:t>
            </a:r>
            <a:r>
              <a:rPr lang="it-IT" dirty="0" smtClean="0">
                <a:sym typeface="Wingdings" pitchFamily="2" charset="2"/>
              </a:rPr>
              <a:t>in età repubblicana </a:t>
            </a:r>
            <a:r>
              <a:rPr lang="it-IT" dirty="0" smtClean="0">
                <a:sym typeface="Wingdings" pitchFamily="2" charset="2"/>
              </a:rPr>
              <a:t>si rinviano</a:t>
            </a:r>
            <a:r>
              <a:rPr lang="it-IT" baseline="0" dirty="0" smtClean="0">
                <a:sym typeface="Wingdings" pitchFamily="2" charset="2"/>
              </a:rPr>
              <a:t> a cariche come l’</a:t>
            </a:r>
            <a:r>
              <a:rPr lang="it-IT" baseline="0" dirty="0" err="1" smtClean="0">
                <a:sym typeface="Wingdings" pitchFamily="2" charset="2"/>
              </a:rPr>
              <a:t>interrex</a:t>
            </a:r>
            <a:r>
              <a:rPr lang="it-IT" baseline="0" dirty="0" smtClean="0">
                <a:sym typeface="Wingdings" pitchFamily="2" charset="2"/>
              </a:rPr>
              <a:t> o la dittatura (cariche temporanee e straordinarie)</a:t>
            </a:r>
            <a:endParaRPr lang="it-IT" dirty="0" smtClean="0"/>
          </a:p>
        </p:txBody>
      </p:sp>
      <p:sp>
        <p:nvSpPr>
          <p:cNvPr id="6554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0189415-A469-4E35-ABD8-73A37A4C4321}" type="slidenum">
              <a:rPr lang="it-IT"/>
              <a:pPr/>
              <a:t>2</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 name="Segnaposto note 2"/>
          <p:cNvSpPr>
            <a:spLocks noGrp="1"/>
          </p:cNvSpPr>
          <p:nvPr>
            <p:ph type="body" idx="1"/>
          </p:nvPr>
        </p:nvSpPr>
        <p:spPr/>
        <p:txBody>
          <a:bodyPr>
            <a:normAutofit fontScale="92500"/>
          </a:bodyPr>
          <a:lstStyle/>
          <a:p>
            <a:pPr fontAlgn="auto">
              <a:spcBef>
                <a:spcPts val="0"/>
              </a:spcBef>
              <a:spcAft>
                <a:spcPts val="0"/>
              </a:spcAft>
              <a:defRPr/>
            </a:pPr>
            <a:r>
              <a:rPr lang="it-IT" dirty="0" smtClean="0"/>
              <a:t>La Monarchia </a:t>
            </a:r>
            <a:r>
              <a:rPr lang="it-IT" dirty="0" smtClean="0"/>
              <a:t>elettiva </a:t>
            </a:r>
            <a:r>
              <a:rPr lang="it-IT" dirty="0" smtClean="0"/>
              <a:t>è espressa da </a:t>
            </a:r>
            <a:r>
              <a:rPr lang="it-IT" dirty="0" smtClean="0"/>
              <a:t>parte della tradizione letteraria, non si </a:t>
            </a:r>
            <a:r>
              <a:rPr lang="it-IT" dirty="0" smtClean="0"/>
              <a:t>coglie, invece, </a:t>
            </a:r>
            <a:r>
              <a:rPr lang="it-IT" dirty="0" smtClean="0"/>
              <a:t>una linea </a:t>
            </a:r>
            <a:r>
              <a:rPr lang="it-IT" dirty="0" smtClean="0"/>
              <a:t>dinastica.</a:t>
            </a:r>
            <a:r>
              <a:rPr lang="it-IT" baseline="0" dirty="0" smtClean="0"/>
              <a:t> N</a:t>
            </a:r>
            <a:r>
              <a:rPr lang="it-IT" dirty="0" smtClean="0"/>
              <a:t>ell’età </a:t>
            </a:r>
            <a:r>
              <a:rPr lang="it-IT" dirty="0" smtClean="0"/>
              <a:t>repubblicana </a:t>
            </a:r>
            <a:r>
              <a:rPr lang="it-IT" dirty="0" smtClean="0"/>
              <a:t>compare la </a:t>
            </a:r>
            <a:r>
              <a:rPr lang="it-IT" dirty="0" smtClean="0"/>
              <a:t>figura dell’</a:t>
            </a:r>
            <a:r>
              <a:rPr lang="it-IT" dirty="0" err="1" smtClean="0"/>
              <a:t>interrex</a:t>
            </a:r>
            <a:r>
              <a:rPr lang="it-IT" dirty="0" smtClean="0"/>
              <a:t> quando mancano le cariche dei </a:t>
            </a:r>
            <a:r>
              <a:rPr lang="it-IT" dirty="0" smtClean="0"/>
              <a:t>consoli (</a:t>
            </a:r>
            <a:r>
              <a:rPr lang="it-IT" dirty="0" smtClean="0"/>
              <a:t>morte e </a:t>
            </a:r>
            <a:r>
              <a:rPr lang="it-IT" dirty="0" smtClean="0"/>
              <a:t>impossibilità di elezione) </a:t>
            </a:r>
            <a:r>
              <a:rPr lang="it-IT" dirty="0" smtClean="0"/>
              <a:t>tramite </a:t>
            </a:r>
            <a:r>
              <a:rPr lang="it-IT" dirty="0" smtClean="0"/>
              <a:t>l’</a:t>
            </a:r>
            <a:r>
              <a:rPr lang="it-IT" dirty="0" err="1" smtClean="0"/>
              <a:t>auspicia</a:t>
            </a:r>
            <a:r>
              <a:rPr lang="it-IT" dirty="0" smtClean="0"/>
              <a:t>. Per l’elezione dei consoli</a:t>
            </a:r>
            <a:r>
              <a:rPr lang="it-IT" baseline="0" dirty="0" smtClean="0"/>
              <a:t> è necessario a volte l’</a:t>
            </a:r>
            <a:r>
              <a:rPr lang="it-IT" dirty="0" err="1" smtClean="0"/>
              <a:t>interrex</a:t>
            </a:r>
            <a:r>
              <a:rPr lang="it-IT" dirty="0" smtClean="0"/>
              <a:t> (carica </a:t>
            </a:r>
            <a:r>
              <a:rPr lang="it-IT" dirty="0" smtClean="0"/>
              <a:t>di 5 </a:t>
            </a:r>
            <a:r>
              <a:rPr lang="it-IT" dirty="0" smtClean="0"/>
              <a:t>giorni) </a:t>
            </a:r>
            <a:r>
              <a:rPr lang="it-IT" dirty="0" smtClean="0"/>
              <a:t>e deve essere per forza un patrizio con il compito di adunare una nuova </a:t>
            </a:r>
            <a:r>
              <a:rPr lang="it-IT" dirty="0" smtClean="0"/>
              <a:t>assemblea, </a:t>
            </a:r>
            <a:r>
              <a:rPr lang="it-IT" dirty="0" smtClean="0"/>
              <a:t>ma se ciò non accade </a:t>
            </a:r>
            <a:r>
              <a:rPr lang="it-IT" dirty="0" smtClean="0"/>
              <a:t>vi è la deposizione della carica, </a:t>
            </a:r>
            <a:r>
              <a:rPr lang="it-IT" dirty="0" smtClean="0"/>
              <a:t>in </a:t>
            </a:r>
            <a:r>
              <a:rPr lang="it-IT" dirty="0" smtClean="0"/>
              <a:t>seguito vi è </a:t>
            </a:r>
            <a:r>
              <a:rPr lang="it-IT" dirty="0" smtClean="0"/>
              <a:t>nuovo </a:t>
            </a:r>
            <a:r>
              <a:rPr lang="it-IT" dirty="0" err="1" smtClean="0"/>
              <a:t>interrex</a:t>
            </a:r>
            <a:r>
              <a:rPr lang="it-IT" dirty="0" smtClean="0"/>
              <a:t> e lettura degli </a:t>
            </a:r>
            <a:r>
              <a:rPr lang="it-IT" dirty="0" err="1" smtClean="0"/>
              <a:t>auspicia</a:t>
            </a:r>
            <a:r>
              <a:rPr lang="it-IT" dirty="0" smtClean="0">
                <a:sym typeface="Wingdings" pitchFamily="2" charset="2"/>
              </a:rPr>
              <a:t>.</a:t>
            </a:r>
            <a:r>
              <a:rPr lang="it-IT" baseline="0" dirty="0" smtClean="0">
                <a:sym typeface="Wingdings" pitchFamily="2" charset="2"/>
              </a:rPr>
              <a:t> I</a:t>
            </a:r>
            <a:r>
              <a:rPr lang="it-IT" dirty="0" smtClean="0">
                <a:sym typeface="Wingdings" pitchFamily="2" charset="2"/>
              </a:rPr>
              <a:t>l </a:t>
            </a:r>
            <a:r>
              <a:rPr lang="it-IT" dirty="0" err="1" smtClean="0">
                <a:sym typeface="Wingdings" pitchFamily="2" charset="2"/>
              </a:rPr>
              <a:t>rex</a:t>
            </a:r>
            <a:r>
              <a:rPr lang="it-IT" dirty="0" smtClean="0">
                <a:sym typeface="Wingdings" pitchFamily="2" charset="2"/>
              </a:rPr>
              <a:t> </a:t>
            </a:r>
            <a:r>
              <a:rPr lang="it-IT" dirty="0" smtClean="0">
                <a:sym typeface="Wingdings" pitchFamily="2" charset="2"/>
              </a:rPr>
              <a:t>ha poteri </a:t>
            </a:r>
            <a:r>
              <a:rPr lang="it-IT" dirty="0" smtClean="0">
                <a:sym typeface="Wingdings" pitchFamily="2" charset="2"/>
              </a:rPr>
              <a:t>religiosi di intermediatore fra divinità e comunità</a:t>
            </a:r>
            <a:r>
              <a:rPr lang="it-IT" dirty="0" smtClean="0">
                <a:sym typeface="Wingdings" pitchFamily="2" charset="2"/>
              </a:rPr>
              <a:t>, e </a:t>
            </a:r>
            <a:r>
              <a:rPr lang="it-IT" dirty="0" smtClean="0">
                <a:sym typeface="Wingdings" pitchFamily="2" charset="2"/>
              </a:rPr>
              <a:t>poteri </a:t>
            </a:r>
            <a:r>
              <a:rPr lang="it-IT" dirty="0" smtClean="0">
                <a:sym typeface="Wingdings" pitchFamily="2" charset="2"/>
              </a:rPr>
              <a:t>giurisdizionali (</a:t>
            </a:r>
            <a:r>
              <a:rPr lang="it-IT" dirty="0" smtClean="0">
                <a:sym typeface="Wingdings" pitchFamily="2" charset="2"/>
              </a:rPr>
              <a:t>reato di tradimento e omicidio), poteri </a:t>
            </a:r>
            <a:r>
              <a:rPr lang="it-IT" dirty="0" smtClean="0">
                <a:sym typeface="Wingdings" pitchFamily="2" charset="2"/>
              </a:rPr>
              <a:t>legislativi (</a:t>
            </a:r>
            <a:r>
              <a:rPr lang="it-IT" dirty="0" smtClean="0">
                <a:sym typeface="Wingdings" pitchFamily="2" charset="2"/>
              </a:rPr>
              <a:t>esempio </a:t>
            </a:r>
            <a:r>
              <a:rPr lang="it-IT" dirty="0" smtClean="0">
                <a:sym typeface="Wingdings" pitchFamily="2" charset="2"/>
              </a:rPr>
              <a:t>lapis </a:t>
            </a:r>
            <a:r>
              <a:rPr lang="it-IT" dirty="0" err="1" smtClean="0">
                <a:sym typeface="Wingdings" pitchFamily="2" charset="2"/>
              </a:rPr>
              <a:t>niger</a:t>
            </a:r>
            <a:r>
              <a:rPr lang="it-IT" dirty="0" smtClean="0">
                <a:sym typeface="Wingdings" pitchFamily="2" charset="2"/>
              </a:rPr>
              <a:t> </a:t>
            </a:r>
            <a:r>
              <a:rPr lang="it-IT" dirty="0" smtClean="0">
                <a:sym typeface="Wingdings" pitchFamily="2" charset="2"/>
              </a:rPr>
              <a:t>iscrizione arcaica che contiene delle norme di ambito sacrale</a:t>
            </a:r>
            <a:r>
              <a:rPr lang="it-IT" dirty="0" smtClean="0">
                <a:sym typeface="Wingdings" pitchFamily="2" charset="2"/>
              </a:rPr>
              <a:t>) chi </a:t>
            </a:r>
            <a:r>
              <a:rPr lang="it-IT" dirty="0" smtClean="0">
                <a:sym typeface="Wingdings" pitchFamily="2" charset="2"/>
              </a:rPr>
              <a:t>sono tali re di </a:t>
            </a:r>
            <a:r>
              <a:rPr lang="it-IT" dirty="0" smtClean="0">
                <a:sym typeface="Wingdings" pitchFamily="2" charset="2"/>
              </a:rPr>
              <a:t>Roma?</a:t>
            </a:r>
            <a:r>
              <a:rPr lang="it-IT" baseline="0" dirty="0" smtClean="0">
                <a:sym typeface="Wingdings" pitchFamily="2" charset="2"/>
              </a:rPr>
              <a:t> Con gli</a:t>
            </a:r>
            <a:r>
              <a:rPr lang="it-IT" dirty="0" smtClean="0">
                <a:sym typeface="Wingdings" pitchFamily="2" charset="2"/>
              </a:rPr>
              <a:t> etruschi e i </a:t>
            </a:r>
            <a:r>
              <a:rPr lang="it-IT" dirty="0" smtClean="0">
                <a:sym typeface="Wingdings" pitchFamily="2" charset="2"/>
              </a:rPr>
              <a:t>sabini </a:t>
            </a:r>
            <a:r>
              <a:rPr lang="it-IT" dirty="0" smtClean="0">
                <a:sym typeface="Wingdings" pitchFamily="2" charset="2"/>
              </a:rPr>
              <a:t>si può </a:t>
            </a:r>
            <a:r>
              <a:rPr lang="it-IT" dirty="0" smtClean="0">
                <a:sym typeface="Wingdings" pitchFamily="2" charset="2"/>
              </a:rPr>
              <a:t>riflettere la realtà storica dell’epoca con il carattere elettivo dell’istituzione </a:t>
            </a:r>
            <a:r>
              <a:rPr lang="it-IT" dirty="0" smtClean="0">
                <a:sym typeface="Wingdings" pitchFamily="2" charset="2"/>
              </a:rPr>
              <a:t>avvenuta </a:t>
            </a:r>
            <a:r>
              <a:rPr lang="it-IT" dirty="0" smtClean="0">
                <a:sym typeface="Wingdings" pitchFamily="2" charset="2"/>
              </a:rPr>
              <a:t>nei comizi curiati su ispirazione e consenso dei senatori </a:t>
            </a:r>
            <a:r>
              <a:rPr lang="it-IT" dirty="0" smtClean="0">
                <a:sym typeface="Wingdings" pitchFamily="2" charset="2"/>
              </a:rPr>
              <a:t>(ad </a:t>
            </a:r>
            <a:r>
              <a:rPr lang="it-IT" dirty="0" smtClean="0">
                <a:sym typeface="Wingdings" pitchFamily="2" charset="2"/>
              </a:rPr>
              <a:t>esempio </a:t>
            </a:r>
            <a:r>
              <a:rPr lang="it-IT" dirty="0" smtClean="0">
                <a:sym typeface="Wingdings" pitchFamily="2" charset="2"/>
              </a:rPr>
              <a:t>con</a:t>
            </a:r>
            <a:r>
              <a:rPr lang="it-IT" baseline="0" dirty="0" smtClean="0">
                <a:sym typeface="Wingdings" pitchFamily="2" charset="2"/>
              </a:rPr>
              <a:t> </a:t>
            </a:r>
            <a:r>
              <a:rPr lang="it-IT" dirty="0" smtClean="0">
                <a:sym typeface="Wingdings" pitchFamily="2" charset="2"/>
              </a:rPr>
              <a:t>la morte </a:t>
            </a:r>
            <a:r>
              <a:rPr lang="it-IT" dirty="0" smtClean="0">
                <a:sym typeface="Wingdings" pitchFamily="2" charset="2"/>
              </a:rPr>
              <a:t>di Romolo </a:t>
            </a:r>
            <a:r>
              <a:rPr lang="it-IT" dirty="0" smtClean="0">
                <a:sym typeface="Wingdings" pitchFamily="2" charset="2"/>
              </a:rPr>
              <a:t>vi è un lungo </a:t>
            </a:r>
            <a:r>
              <a:rPr lang="it-IT" dirty="0" err="1" smtClean="0">
                <a:sym typeface="Wingdings" pitchFamily="2" charset="2"/>
              </a:rPr>
              <a:t>interegno</a:t>
            </a:r>
            <a:r>
              <a:rPr lang="it-IT" dirty="0" smtClean="0">
                <a:sym typeface="Wingdings" pitchFamily="2" charset="2"/>
              </a:rPr>
              <a:t>,</a:t>
            </a:r>
            <a:r>
              <a:rPr lang="it-IT" baseline="0" dirty="0" smtClean="0">
                <a:sym typeface="Wingdings" pitchFamily="2" charset="2"/>
              </a:rPr>
              <a:t> e la</a:t>
            </a:r>
            <a:r>
              <a:rPr lang="it-IT" dirty="0" smtClean="0">
                <a:sym typeface="Wingdings" pitchFamily="2" charset="2"/>
              </a:rPr>
              <a:t> </a:t>
            </a:r>
            <a:r>
              <a:rPr lang="it-IT" dirty="0" smtClean="0">
                <a:sym typeface="Wingdings" pitchFamily="2" charset="2"/>
              </a:rPr>
              <a:t>comunità </a:t>
            </a:r>
            <a:r>
              <a:rPr lang="it-IT" dirty="0" smtClean="0">
                <a:sym typeface="Wingdings" pitchFamily="2" charset="2"/>
              </a:rPr>
              <a:t>è priva </a:t>
            </a:r>
            <a:r>
              <a:rPr lang="it-IT" dirty="0" smtClean="0">
                <a:sym typeface="Wingdings" pitchFamily="2" charset="2"/>
              </a:rPr>
              <a:t>di un sovrano per 500 giorni poiché ciascun senatore </a:t>
            </a:r>
            <a:r>
              <a:rPr lang="it-IT" dirty="0" smtClean="0">
                <a:sym typeface="Wingdings" pitchFamily="2" charset="2"/>
              </a:rPr>
              <a:t>riveste </a:t>
            </a:r>
            <a:r>
              <a:rPr lang="it-IT" dirty="0" smtClean="0">
                <a:sym typeface="Wingdings" pitchFamily="2" charset="2"/>
              </a:rPr>
              <a:t>la carica di </a:t>
            </a:r>
            <a:r>
              <a:rPr lang="it-IT" dirty="0" err="1" smtClean="0">
                <a:sym typeface="Wingdings" pitchFamily="2" charset="2"/>
              </a:rPr>
              <a:t>interrex</a:t>
            </a:r>
            <a:r>
              <a:rPr lang="it-IT" dirty="0" smtClean="0">
                <a:sym typeface="Wingdings" pitchFamily="2" charset="2"/>
              </a:rPr>
              <a:t> cosi la scelta ricade in </a:t>
            </a:r>
            <a:r>
              <a:rPr lang="it-IT" dirty="0" err="1" smtClean="0">
                <a:sym typeface="Wingdings" pitchFamily="2" charset="2"/>
              </a:rPr>
              <a:t>Numa</a:t>
            </a:r>
            <a:r>
              <a:rPr lang="it-IT" dirty="0" smtClean="0">
                <a:sym typeface="Wingdings" pitchFamily="2" charset="2"/>
              </a:rPr>
              <a:t> </a:t>
            </a:r>
            <a:r>
              <a:rPr lang="it-IT" dirty="0" err="1" smtClean="0">
                <a:sym typeface="Wingdings" pitchFamily="2" charset="2"/>
              </a:rPr>
              <a:t>Pompilio</a:t>
            </a:r>
            <a:r>
              <a:rPr lang="it-IT" dirty="0" smtClean="0">
                <a:sym typeface="Wingdings" pitchFamily="2" charset="2"/>
              </a:rPr>
              <a:t> </a:t>
            </a:r>
            <a:r>
              <a:rPr lang="it-IT" dirty="0" smtClean="0">
                <a:sym typeface="Wingdings" pitchFamily="2" charset="2"/>
              </a:rPr>
              <a:t> e</a:t>
            </a:r>
            <a:r>
              <a:rPr lang="it-IT" baseline="0" dirty="0" smtClean="0">
                <a:sym typeface="Wingdings" pitchFamily="2" charset="2"/>
              </a:rPr>
              <a:t> </a:t>
            </a:r>
            <a:r>
              <a:rPr lang="it-IT" dirty="0" smtClean="0">
                <a:sym typeface="Wingdings" pitchFamily="2" charset="2"/>
              </a:rPr>
              <a:t>il popolo fu  </a:t>
            </a:r>
            <a:r>
              <a:rPr lang="it-IT" dirty="0" smtClean="0">
                <a:sym typeface="Wingdings" pitchFamily="2" charset="2"/>
              </a:rPr>
              <a:t>ispirato e autorizzato dai </a:t>
            </a:r>
            <a:r>
              <a:rPr lang="it-IT" dirty="0" smtClean="0">
                <a:sym typeface="Wingdings" pitchFamily="2" charset="2"/>
              </a:rPr>
              <a:t>senatori). La </a:t>
            </a:r>
            <a:r>
              <a:rPr lang="it-IT" dirty="0" smtClean="0">
                <a:sym typeface="Wingdings" pitchFamily="2" charset="2"/>
              </a:rPr>
              <a:t>carica è vitalizia, quando </a:t>
            </a:r>
            <a:r>
              <a:rPr lang="it-IT" dirty="0" err="1" smtClean="0">
                <a:sym typeface="Wingdings" pitchFamily="2" charset="2"/>
              </a:rPr>
              <a:t>Numa</a:t>
            </a:r>
            <a:r>
              <a:rPr lang="it-IT" dirty="0" smtClean="0">
                <a:sym typeface="Wingdings" pitchFamily="2" charset="2"/>
              </a:rPr>
              <a:t> </a:t>
            </a:r>
            <a:r>
              <a:rPr lang="it-IT" dirty="0" smtClean="0">
                <a:sym typeface="Wingdings" pitchFamily="2" charset="2"/>
              </a:rPr>
              <a:t>arrivò </a:t>
            </a:r>
            <a:r>
              <a:rPr lang="it-IT" dirty="0" smtClean="0">
                <a:sym typeface="Wingdings" pitchFamily="2" charset="2"/>
              </a:rPr>
              <a:t>a Roma concerne una legge </a:t>
            </a:r>
            <a:r>
              <a:rPr lang="it-IT" dirty="0" smtClean="0">
                <a:sym typeface="Wingdings" pitchFamily="2" charset="2"/>
              </a:rPr>
              <a:t>riguardante</a:t>
            </a:r>
            <a:r>
              <a:rPr lang="it-IT" baseline="0" dirty="0" smtClean="0">
                <a:sym typeface="Wingdings" pitchFamily="2" charset="2"/>
              </a:rPr>
              <a:t> </a:t>
            </a:r>
            <a:r>
              <a:rPr lang="it-IT" dirty="0" smtClean="0">
                <a:sym typeface="Wingdings" pitchFamily="2" charset="2"/>
              </a:rPr>
              <a:t>il </a:t>
            </a:r>
            <a:r>
              <a:rPr lang="it-IT" dirty="0" smtClean="0">
                <a:sym typeface="Wingdings" pitchFamily="2" charset="2"/>
              </a:rPr>
              <a:t>suo potere di </a:t>
            </a:r>
            <a:r>
              <a:rPr lang="it-IT" dirty="0" smtClean="0">
                <a:sym typeface="Wingdings" pitchFamily="2" charset="2"/>
              </a:rPr>
              <a:t>comando, </a:t>
            </a:r>
            <a:r>
              <a:rPr lang="it-IT" dirty="0" smtClean="0">
                <a:sym typeface="Wingdings" pitchFamily="2" charset="2"/>
              </a:rPr>
              <a:t>da far approvare e poi </a:t>
            </a:r>
            <a:r>
              <a:rPr lang="it-IT" dirty="0" smtClean="0">
                <a:sym typeface="Wingdings" pitchFamily="2" charset="2"/>
              </a:rPr>
              <a:t>ratificata,</a:t>
            </a:r>
            <a:r>
              <a:rPr lang="it-IT" baseline="0" dirty="0" smtClean="0">
                <a:sym typeface="Wingdings" pitchFamily="2" charset="2"/>
              </a:rPr>
              <a:t> cioè, </a:t>
            </a:r>
            <a:r>
              <a:rPr lang="it-IT" dirty="0" smtClean="0">
                <a:sym typeface="Wingdings" pitchFamily="2" charset="2"/>
              </a:rPr>
              <a:t>l’elezione </a:t>
            </a:r>
            <a:r>
              <a:rPr lang="it-IT" dirty="0" smtClean="0">
                <a:sym typeface="Wingdings" pitchFamily="2" charset="2"/>
              </a:rPr>
              <a:t>del </a:t>
            </a:r>
            <a:r>
              <a:rPr lang="it-IT" dirty="0" err="1" smtClean="0">
                <a:sym typeface="Wingdings" pitchFamily="2" charset="2"/>
              </a:rPr>
              <a:t>rex</a:t>
            </a:r>
            <a:r>
              <a:rPr lang="it-IT" dirty="0" smtClean="0">
                <a:sym typeface="Wingdings" pitchFamily="2" charset="2"/>
              </a:rPr>
              <a:t> da parte dei comizi </a:t>
            </a:r>
            <a:r>
              <a:rPr lang="it-IT" dirty="0" smtClean="0">
                <a:sym typeface="Wingdings" pitchFamily="2" charset="2"/>
              </a:rPr>
              <a:t>curiati.</a:t>
            </a:r>
            <a:endParaRPr lang="it-IT" dirty="0" smtClean="0">
              <a:sym typeface="Wingdings" pitchFamily="2" charset="2"/>
            </a:endParaRPr>
          </a:p>
          <a:p>
            <a:pPr fontAlgn="auto">
              <a:spcBef>
                <a:spcPts val="0"/>
              </a:spcBef>
              <a:spcAft>
                <a:spcPts val="0"/>
              </a:spcAft>
              <a:defRPr/>
            </a:pPr>
            <a:r>
              <a:rPr lang="it-IT" dirty="0" smtClean="0">
                <a:sym typeface="Wingdings" pitchFamily="2" charset="2"/>
              </a:rPr>
              <a:t>Romolo e Tito </a:t>
            </a:r>
            <a:r>
              <a:rPr lang="it-IT" dirty="0" smtClean="0">
                <a:sym typeface="Wingdings" pitchFamily="2" charset="2"/>
              </a:rPr>
              <a:t>Tazio: </a:t>
            </a:r>
            <a:r>
              <a:rPr lang="it-IT" dirty="0" smtClean="0">
                <a:sym typeface="Wingdings" pitchFamily="2" charset="2"/>
              </a:rPr>
              <a:t>Romolo connotato come colui che hai istituito i fondamenti politici, invece </a:t>
            </a:r>
            <a:r>
              <a:rPr lang="it-IT" dirty="0" err="1" smtClean="0">
                <a:sym typeface="Wingdings" pitchFamily="2" charset="2"/>
              </a:rPr>
              <a:t>Numa</a:t>
            </a:r>
            <a:r>
              <a:rPr lang="it-IT" dirty="0" smtClean="0">
                <a:sym typeface="Wingdings" pitchFamily="2" charset="2"/>
              </a:rPr>
              <a:t> in ambito sacrale </a:t>
            </a:r>
            <a:r>
              <a:rPr lang="it-IT" dirty="0" smtClean="0">
                <a:sym typeface="Wingdings" pitchFamily="2" charset="2"/>
              </a:rPr>
              <a:t>religioso (</a:t>
            </a:r>
            <a:r>
              <a:rPr lang="it-IT" dirty="0" smtClean="0">
                <a:sym typeface="Wingdings" pitchFamily="2" charset="2"/>
              </a:rPr>
              <a:t>organizzazione religiosa, calendario, aspetti </a:t>
            </a:r>
            <a:r>
              <a:rPr lang="it-IT" dirty="0" smtClean="0">
                <a:sym typeface="Wingdings" pitchFamily="2" charset="2"/>
              </a:rPr>
              <a:t>religiosi, </a:t>
            </a:r>
            <a:r>
              <a:rPr lang="it-IT" dirty="0" smtClean="0">
                <a:sym typeface="Wingdings" pitchFamily="2" charset="2"/>
              </a:rPr>
              <a:t>addirittura allievo di Pitagora ma vi sarebbe uno stacco di un secolo, anacronismo utile poiché le discendenze di </a:t>
            </a:r>
            <a:r>
              <a:rPr lang="it-IT" dirty="0" err="1" smtClean="0">
                <a:sym typeface="Wingdings" pitchFamily="2" charset="2"/>
              </a:rPr>
              <a:t>Numa</a:t>
            </a:r>
            <a:r>
              <a:rPr lang="it-IT" dirty="0" smtClean="0">
                <a:sym typeface="Wingdings" pitchFamily="2" charset="2"/>
              </a:rPr>
              <a:t> derivano dall’ambiente </a:t>
            </a:r>
            <a:r>
              <a:rPr lang="it-IT" dirty="0" err="1" smtClean="0">
                <a:sym typeface="Wingdings" pitchFamily="2" charset="2"/>
              </a:rPr>
              <a:t>magno-greco</a:t>
            </a:r>
            <a:r>
              <a:rPr lang="it-IT" dirty="0" smtClean="0">
                <a:sym typeface="Wingdings" pitchFamily="2" charset="2"/>
              </a:rPr>
              <a:t>). </a:t>
            </a:r>
          </a:p>
          <a:p>
            <a:pPr fontAlgn="auto">
              <a:spcBef>
                <a:spcPts val="0"/>
              </a:spcBef>
              <a:spcAft>
                <a:spcPts val="0"/>
              </a:spcAft>
              <a:defRPr/>
            </a:pPr>
            <a:r>
              <a:rPr lang="it-IT" dirty="0" smtClean="0">
                <a:sym typeface="Wingdings" pitchFamily="2" charset="2"/>
              </a:rPr>
              <a:t>Tullio </a:t>
            </a:r>
            <a:r>
              <a:rPr lang="it-IT" dirty="0" err="1" smtClean="0">
                <a:sym typeface="Wingdings" pitchFamily="2" charset="2"/>
              </a:rPr>
              <a:t>Ostilio</a:t>
            </a:r>
            <a:r>
              <a:rPr lang="it-IT" dirty="0" smtClean="0">
                <a:sym typeface="Wingdings" pitchFamily="2" charset="2"/>
              </a:rPr>
              <a:t> dal </a:t>
            </a:r>
            <a:r>
              <a:rPr lang="it-IT" dirty="0" smtClean="0">
                <a:sym typeface="Wingdings" pitchFamily="2" charset="2"/>
              </a:rPr>
              <a:t>punto </a:t>
            </a:r>
            <a:r>
              <a:rPr lang="it-IT" dirty="0" smtClean="0">
                <a:sym typeface="Wingdings" pitchFamily="2" charset="2"/>
              </a:rPr>
              <a:t>di vista toponomastico </a:t>
            </a:r>
            <a:r>
              <a:rPr lang="it-IT" dirty="0" smtClean="0">
                <a:sym typeface="Wingdings" pitchFamily="2" charset="2"/>
              </a:rPr>
              <a:t>giusto, </a:t>
            </a:r>
            <a:r>
              <a:rPr lang="it-IT" dirty="0" smtClean="0">
                <a:sym typeface="Wingdings" pitchFamily="2" charset="2"/>
              </a:rPr>
              <a:t>è il re guerriero a lui si deve della procedura </a:t>
            </a:r>
            <a:r>
              <a:rPr lang="it-IT" dirty="0" err="1" smtClean="0">
                <a:sym typeface="Wingdings" pitchFamily="2" charset="2"/>
              </a:rPr>
              <a:t>festiale</a:t>
            </a:r>
            <a:r>
              <a:rPr lang="it-IT" dirty="0" smtClean="0">
                <a:sym typeface="Wingdings" pitchFamily="2" charset="2"/>
              </a:rPr>
              <a:t> e della dichiarazione della giusta </a:t>
            </a:r>
            <a:r>
              <a:rPr lang="it-IT" dirty="0" smtClean="0">
                <a:sym typeface="Wingdings" pitchFamily="2" charset="2"/>
              </a:rPr>
              <a:t>guerra. </a:t>
            </a:r>
            <a:r>
              <a:rPr lang="it-IT" dirty="0" err="1" smtClean="0">
                <a:sym typeface="Wingdings" pitchFamily="2" charset="2"/>
              </a:rPr>
              <a:t>Ostilio</a:t>
            </a:r>
            <a:r>
              <a:rPr lang="it-IT" dirty="0" smtClean="0">
                <a:sym typeface="Wingdings" pitchFamily="2" charset="2"/>
              </a:rPr>
              <a:t> </a:t>
            </a:r>
            <a:r>
              <a:rPr lang="it-IT" dirty="0" smtClean="0">
                <a:sym typeface="Wingdings" pitchFamily="2" charset="2"/>
              </a:rPr>
              <a:t>proveniente</a:t>
            </a:r>
            <a:r>
              <a:rPr lang="it-IT" baseline="0" dirty="0" smtClean="0">
                <a:sym typeface="Wingdings" pitchFamily="2" charset="2"/>
              </a:rPr>
              <a:t> </a:t>
            </a:r>
            <a:r>
              <a:rPr lang="it-IT" dirty="0" smtClean="0">
                <a:sym typeface="Wingdings" pitchFamily="2" charset="2"/>
              </a:rPr>
              <a:t>da </a:t>
            </a:r>
            <a:r>
              <a:rPr lang="it-IT" dirty="0" err="1" smtClean="0">
                <a:sym typeface="Wingdings" pitchFamily="2" charset="2"/>
              </a:rPr>
              <a:t>hostis</a:t>
            </a:r>
            <a:r>
              <a:rPr lang="it-IT" dirty="0" smtClean="0">
                <a:sym typeface="Wingdings" pitchFamily="2" charset="2"/>
              </a:rPr>
              <a:t> nemico dipinto come un sovrano </a:t>
            </a:r>
            <a:r>
              <a:rPr lang="it-IT" dirty="0" smtClean="0">
                <a:sym typeface="Wingdings" pitchFamily="2" charset="2"/>
              </a:rPr>
              <a:t>guerriero. </a:t>
            </a:r>
          </a:p>
          <a:p>
            <a:pPr fontAlgn="auto">
              <a:spcBef>
                <a:spcPts val="0"/>
              </a:spcBef>
              <a:spcAft>
                <a:spcPts val="0"/>
              </a:spcAft>
              <a:defRPr/>
            </a:pPr>
            <a:r>
              <a:rPr lang="it-IT" dirty="0" err="1" smtClean="0">
                <a:sym typeface="Wingdings" pitchFamily="2" charset="2"/>
              </a:rPr>
              <a:t>Anco</a:t>
            </a:r>
            <a:r>
              <a:rPr lang="it-IT" dirty="0" smtClean="0">
                <a:sym typeface="Wingdings" pitchFamily="2" charset="2"/>
              </a:rPr>
              <a:t> </a:t>
            </a:r>
            <a:r>
              <a:rPr lang="it-IT" dirty="0" smtClean="0">
                <a:sym typeface="Wingdings" pitchFamily="2" charset="2"/>
              </a:rPr>
              <a:t>Marcio fondazione di Ostia, fondata da dati </a:t>
            </a:r>
            <a:r>
              <a:rPr lang="it-IT" dirty="0" smtClean="0">
                <a:sym typeface="Wingdings" pitchFamily="2" charset="2"/>
              </a:rPr>
              <a:t>archeologici </a:t>
            </a:r>
            <a:r>
              <a:rPr lang="it-IT" dirty="0" smtClean="0">
                <a:sym typeface="Wingdings" pitchFamily="2" charset="2"/>
              </a:rPr>
              <a:t>nel 4 </a:t>
            </a:r>
            <a:r>
              <a:rPr lang="it-IT" dirty="0" smtClean="0">
                <a:sym typeface="Wingdings" pitchFamily="2" charset="2"/>
              </a:rPr>
              <a:t>secolo.</a:t>
            </a:r>
            <a:r>
              <a:rPr lang="it-IT" baseline="0" dirty="0" smtClean="0">
                <a:sym typeface="Wingdings" pitchFamily="2" charset="2"/>
              </a:rPr>
              <a:t> </a:t>
            </a:r>
          </a:p>
          <a:p>
            <a:pPr fontAlgn="auto">
              <a:spcBef>
                <a:spcPts val="0"/>
              </a:spcBef>
              <a:spcAft>
                <a:spcPts val="0"/>
              </a:spcAft>
              <a:defRPr/>
            </a:pPr>
            <a:r>
              <a:rPr lang="it-IT" baseline="0" dirty="0" smtClean="0">
                <a:sym typeface="Wingdings" pitchFamily="2" charset="2"/>
              </a:rPr>
              <a:t>Il</a:t>
            </a:r>
            <a:r>
              <a:rPr lang="it-IT" dirty="0" smtClean="0">
                <a:sym typeface="Wingdings" pitchFamily="2" charset="2"/>
              </a:rPr>
              <a:t> </a:t>
            </a:r>
            <a:r>
              <a:rPr lang="it-IT" dirty="0" smtClean="0">
                <a:sym typeface="Wingdings" pitchFamily="2" charset="2"/>
              </a:rPr>
              <a:t>carattere che contraddistingue lo sviluppo di Roma nella fase </a:t>
            </a:r>
            <a:r>
              <a:rPr lang="it-IT" dirty="0" smtClean="0">
                <a:sym typeface="Wingdings" pitchFamily="2" charset="2"/>
              </a:rPr>
              <a:t>regia</a:t>
            </a:r>
            <a:r>
              <a:rPr lang="it-IT" baseline="0" dirty="0" smtClean="0">
                <a:sym typeface="Wingdings" pitchFamily="2" charset="2"/>
              </a:rPr>
              <a:t> è il </a:t>
            </a:r>
            <a:r>
              <a:rPr lang="it-IT" dirty="0" smtClean="0">
                <a:sym typeface="Wingdings" pitchFamily="2" charset="2"/>
              </a:rPr>
              <a:t>meccanismo </a:t>
            </a:r>
            <a:r>
              <a:rPr lang="it-IT" dirty="0" smtClean="0">
                <a:sym typeface="Wingdings" pitchFamily="2" charset="2"/>
              </a:rPr>
              <a:t>di </a:t>
            </a:r>
            <a:r>
              <a:rPr lang="it-IT" dirty="0" smtClean="0">
                <a:sym typeface="Wingdings" pitchFamily="2" charset="2"/>
              </a:rPr>
              <a:t>espansione </a:t>
            </a:r>
            <a:r>
              <a:rPr lang="it-IT" dirty="0" smtClean="0">
                <a:sym typeface="Wingdings" pitchFamily="2" charset="2"/>
              </a:rPr>
              <a:t>del perimetro urbano e di influenze su genti </a:t>
            </a:r>
            <a:r>
              <a:rPr lang="it-IT" dirty="0" smtClean="0">
                <a:sym typeface="Wingdings" pitchFamily="2" charset="2"/>
              </a:rPr>
              <a:t>esterni </a:t>
            </a:r>
            <a:r>
              <a:rPr lang="it-IT" dirty="0" smtClean="0">
                <a:sym typeface="Wingdings" pitchFamily="2" charset="2"/>
              </a:rPr>
              <a:t>e varie </a:t>
            </a:r>
            <a:r>
              <a:rPr lang="it-IT" dirty="0" smtClean="0">
                <a:sym typeface="Wingdings" pitchFamily="2" charset="2"/>
              </a:rPr>
              <a:t>conquiste.</a:t>
            </a:r>
            <a:endParaRPr lang="it-IT" dirty="0" smtClean="0"/>
          </a:p>
        </p:txBody>
      </p:sp>
      <p:sp>
        <p:nvSpPr>
          <p:cNvPr id="66564"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3522F9F-8B35-4261-8F1B-68374D0FF6F4}" type="slidenum">
              <a:rPr lang="it-IT"/>
              <a:pPr/>
              <a:t>3</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7587"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67588"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37715DF-B721-4248-A36D-B80B94E718C0}" type="slidenum">
              <a:rPr lang="it-IT"/>
              <a:pPr/>
              <a:t>4</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8611"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err="1" smtClean="0"/>
              <a:t>Anco</a:t>
            </a:r>
            <a:r>
              <a:rPr lang="it-IT" dirty="0" smtClean="0"/>
              <a:t> Marcio nella tradizione </a:t>
            </a:r>
            <a:r>
              <a:rPr lang="it-IT" dirty="0" smtClean="0"/>
              <a:t>annalistica</a:t>
            </a:r>
            <a:r>
              <a:rPr lang="it-IT" baseline="0" dirty="0" smtClean="0"/>
              <a:t> è autore di un’</a:t>
            </a:r>
            <a:r>
              <a:rPr lang="it-IT" dirty="0" smtClean="0"/>
              <a:t>espansione </a:t>
            </a:r>
            <a:r>
              <a:rPr lang="it-IT" dirty="0" smtClean="0"/>
              <a:t>urbanistica pienamente </a:t>
            </a:r>
            <a:r>
              <a:rPr lang="it-IT" dirty="0" smtClean="0"/>
              <a:t>sviluppata </a:t>
            </a:r>
            <a:r>
              <a:rPr lang="it-IT" dirty="0" smtClean="0"/>
              <a:t>dai successori </a:t>
            </a:r>
            <a:r>
              <a:rPr lang="it-IT" dirty="0" smtClean="0"/>
              <a:t>etruschi</a:t>
            </a:r>
            <a:r>
              <a:rPr lang="it-IT" dirty="0" smtClean="0">
                <a:sym typeface="Wingdings" pitchFamily="2" charset="2"/>
              </a:rPr>
              <a:t>. Il saggio </a:t>
            </a:r>
            <a:r>
              <a:rPr lang="it-IT" dirty="0" smtClean="0">
                <a:sym typeface="Wingdings" pitchFamily="2" charset="2"/>
              </a:rPr>
              <a:t>di Giorgio Pasquali </a:t>
            </a:r>
            <a:r>
              <a:rPr lang="it-IT" baseline="0" dirty="0" smtClean="0">
                <a:sym typeface="Wingdings" pitchFamily="2" charset="2"/>
              </a:rPr>
              <a:t> attribuiva al </a:t>
            </a:r>
            <a:r>
              <a:rPr lang="it-IT" dirty="0" smtClean="0">
                <a:sym typeface="Wingdings" pitchFamily="2" charset="2"/>
              </a:rPr>
              <a:t>regno </a:t>
            </a:r>
            <a:r>
              <a:rPr lang="it-IT" dirty="0" smtClean="0">
                <a:sym typeface="Wingdings" pitchFamily="2" charset="2"/>
              </a:rPr>
              <a:t>dei sovrani etruschi </a:t>
            </a:r>
            <a:r>
              <a:rPr lang="it-IT" dirty="0" smtClean="0">
                <a:sym typeface="Wingdings" pitchFamily="2" charset="2"/>
              </a:rPr>
              <a:t>un</a:t>
            </a:r>
            <a:r>
              <a:rPr lang="it-IT" baseline="0" dirty="0" smtClean="0">
                <a:sym typeface="Wingdings" pitchFamily="2" charset="2"/>
              </a:rPr>
              <a:t> </a:t>
            </a:r>
            <a:r>
              <a:rPr lang="it-IT" dirty="0" smtClean="0">
                <a:sym typeface="Wingdings" pitchFamily="2" charset="2"/>
              </a:rPr>
              <a:t>conseguimento</a:t>
            </a:r>
            <a:r>
              <a:rPr lang="it-IT" baseline="0" dirty="0" smtClean="0">
                <a:sym typeface="Wingdings" pitchFamily="2" charset="2"/>
              </a:rPr>
              <a:t> di</a:t>
            </a:r>
            <a:r>
              <a:rPr lang="it-IT" dirty="0" smtClean="0">
                <a:sym typeface="Wingdings" pitchFamily="2" charset="2"/>
              </a:rPr>
              <a:t> </a:t>
            </a:r>
            <a:r>
              <a:rPr lang="it-IT" dirty="0" smtClean="0">
                <a:sym typeface="Wingdings" pitchFamily="2" charset="2"/>
              </a:rPr>
              <a:t>uno sviluppo civile senza eguali </a:t>
            </a:r>
            <a:r>
              <a:rPr lang="it-IT" dirty="0" smtClean="0">
                <a:sym typeface="Wingdings" pitchFamily="2" charset="2"/>
              </a:rPr>
              <a:t> e aggiunge</a:t>
            </a:r>
            <a:r>
              <a:rPr lang="it-IT" baseline="0" dirty="0" smtClean="0">
                <a:sym typeface="Wingdings" pitchFamily="2" charset="2"/>
              </a:rPr>
              <a:t> </a:t>
            </a:r>
            <a:r>
              <a:rPr lang="it-IT" dirty="0" smtClean="0">
                <a:sym typeface="Wingdings" pitchFamily="2" charset="2"/>
              </a:rPr>
              <a:t>una </a:t>
            </a:r>
            <a:r>
              <a:rPr lang="it-IT" dirty="0" smtClean="0">
                <a:sym typeface="Wingdings" pitchFamily="2" charset="2"/>
              </a:rPr>
              <a:t>crisi </a:t>
            </a:r>
            <a:r>
              <a:rPr lang="it-IT" dirty="0" smtClean="0">
                <a:sym typeface="Wingdings" pitchFamily="2" charset="2"/>
              </a:rPr>
              <a:t>durante</a:t>
            </a:r>
            <a:r>
              <a:rPr lang="it-IT" baseline="0" dirty="0" smtClean="0">
                <a:sym typeface="Wingdings" pitchFamily="2" charset="2"/>
              </a:rPr>
              <a:t> la</a:t>
            </a:r>
            <a:r>
              <a:rPr lang="it-IT" dirty="0" smtClean="0">
                <a:sym typeface="Wingdings" pitchFamily="2" charset="2"/>
              </a:rPr>
              <a:t> </a:t>
            </a:r>
            <a:r>
              <a:rPr lang="it-IT" dirty="0" smtClean="0">
                <a:sym typeface="Wingdings" pitchFamily="2" charset="2"/>
              </a:rPr>
              <a:t>discesa dei Volsci durata un decennio con l’uscita del V </a:t>
            </a:r>
            <a:r>
              <a:rPr lang="it-IT" dirty="0" smtClean="0">
                <a:sym typeface="Wingdings" pitchFamily="2" charset="2"/>
              </a:rPr>
              <a:t>secolo.</a:t>
            </a:r>
            <a:endParaRPr lang="it-IT" dirty="0" smtClean="0">
              <a:sym typeface="Wingdings" pitchFamily="2" charset="2"/>
            </a:endParaRPr>
          </a:p>
          <a:p>
            <a:pPr>
              <a:spcBef>
                <a:spcPct val="0"/>
              </a:spcBef>
              <a:buFontTx/>
              <a:buChar char="-"/>
            </a:pPr>
            <a:r>
              <a:rPr lang="it-IT" b="1" dirty="0" smtClean="0">
                <a:latin typeface="Times New Roman" pitchFamily="18" charset="0"/>
              </a:rPr>
              <a:t>Notevole sviluppo economico e artigianale, diffusione della ricchezza</a:t>
            </a:r>
          </a:p>
          <a:p>
            <a:pPr>
              <a:spcBef>
                <a:spcPct val="0"/>
              </a:spcBef>
              <a:buFontTx/>
              <a:buChar char="-"/>
            </a:pPr>
            <a:r>
              <a:rPr lang="it-IT" b="1" dirty="0" smtClean="0">
                <a:latin typeface="Times New Roman" pitchFamily="18" charset="0"/>
              </a:rPr>
              <a:t>   Espansione topografica ed edilizia della città</a:t>
            </a:r>
          </a:p>
          <a:p>
            <a:pPr>
              <a:spcBef>
                <a:spcPct val="0"/>
              </a:spcBef>
              <a:buFontTx/>
              <a:buChar char="-"/>
            </a:pPr>
            <a:r>
              <a:rPr lang="it-IT" b="1" dirty="0" smtClean="0">
                <a:latin typeface="Times New Roman" pitchFamily="18" charset="0"/>
              </a:rPr>
              <a:t>   Sviluppi militari e politici</a:t>
            </a:r>
          </a:p>
          <a:p>
            <a:pPr algn="just">
              <a:spcBef>
                <a:spcPct val="0"/>
              </a:spcBef>
              <a:buFontTx/>
              <a:buChar char="-"/>
            </a:pPr>
            <a:r>
              <a:rPr lang="it-IT" b="1" dirty="0" smtClean="0">
                <a:latin typeface="Times New Roman" pitchFamily="18" charset="0"/>
              </a:rPr>
              <a:t>   Frequenza e intensità dei rapporti culturali, commerciali e artistici con il  mondo greco</a:t>
            </a:r>
          </a:p>
          <a:p>
            <a:pPr algn="just">
              <a:spcBef>
                <a:spcPct val="0"/>
              </a:spcBef>
              <a:buFontTx/>
              <a:buChar char="-"/>
            </a:pPr>
            <a:r>
              <a:rPr lang="it-IT" b="1" dirty="0" smtClean="0">
                <a:latin typeface="Times New Roman" pitchFamily="18" charset="0"/>
              </a:rPr>
              <a:t>   Espansione del dominio di Roma nel Lazio</a:t>
            </a:r>
          </a:p>
          <a:p>
            <a:pPr algn="just">
              <a:spcBef>
                <a:spcPct val="0"/>
              </a:spcBef>
            </a:pPr>
            <a:r>
              <a:rPr lang="it-IT" b="1" dirty="0" smtClean="0">
                <a:latin typeface="Times New Roman" pitchFamily="18" charset="0"/>
              </a:rPr>
              <a:t>Arrivo di Etruschi a Roma</a:t>
            </a:r>
          </a:p>
          <a:p>
            <a:pPr>
              <a:spcBef>
                <a:spcPct val="0"/>
              </a:spcBef>
            </a:pPr>
            <a:endParaRPr lang="it-IT" dirty="0" smtClean="0"/>
          </a:p>
        </p:txBody>
      </p:sp>
      <p:sp>
        <p:nvSpPr>
          <p:cNvPr id="68612"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4F5BF38-DB73-4AC8-AD4B-A54C0AA6D13C}" type="slidenum">
              <a:rPr lang="it-IT"/>
              <a:pPr/>
              <a:t>5</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9635"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Arrivo di Etruschi a </a:t>
            </a:r>
            <a:r>
              <a:rPr lang="it-IT" dirty="0" smtClean="0"/>
              <a:t>Roma</a:t>
            </a:r>
            <a:r>
              <a:rPr lang="it-IT" dirty="0" smtClean="0">
                <a:sym typeface="Wingdings" pitchFamily="2" charset="2"/>
              </a:rPr>
              <a:t>.</a:t>
            </a:r>
            <a:r>
              <a:rPr lang="it-IT" baseline="0" dirty="0" smtClean="0">
                <a:sym typeface="Wingdings" pitchFamily="2" charset="2"/>
              </a:rPr>
              <a:t> Vi è un sicuro </a:t>
            </a:r>
            <a:r>
              <a:rPr lang="it-IT" dirty="0" smtClean="0">
                <a:sym typeface="Wingdings" pitchFamily="2" charset="2"/>
              </a:rPr>
              <a:t>sviluppo </a:t>
            </a:r>
            <a:r>
              <a:rPr lang="it-IT" dirty="0" smtClean="0">
                <a:sym typeface="Wingdings" pitchFamily="2" charset="2"/>
              </a:rPr>
              <a:t>di Roma</a:t>
            </a:r>
            <a:r>
              <a:rPr lang="it-IT" dirty="0" smtClean="0">
                <a:sym typeface="Wingdings" pitchFamily="2" charset="2"/>
              </a:rPr>
              <a:t>!!! Ricostruzione letteraria:</a:t>
            </a:r>
            <a:r>
              <a:rPr lang="it-IT" baseline="0" dirty="0" smtClean="0">
                <a:sym typeface="Wingdings" pitchFamily="2" charset="2"/>
              </a:rPr>
              <a:t> </a:t>
            </a:r>
            <a:r>
              <a:rPr lang="it-IT" dirty="0" smtClean="0">
                <a:sym typeface="Wingdings" pitchFamily="2" charset="2"/>
              </a:rPr>
              <a:t>Lucio </a:t>
            </a:r>
            <a:r>
              <a:rPr lang="it-IT" dirty="0" smtClean="0">
                <a:sym typeface="Wingdings" pitchFamily="2" charset="2"/>
              </a:rPr>
              <a:t>Tarquinio </a:t>
            </a:r>
            <a:r>
              <a:rPr lang="it-IT" dirty="0" err="1" smtClean="0">
                <a:sym typeface="Wingdings" pitchFamily="2" charset="2"/>
              </a:rPr>
              <a:t>Prisco</a:t>
            </a:r>
            <a:r>
              <a:rPr lang="it-IT" dirty="0" smtClean="0">
                <a:sym typeface="Wingdings" pitchFamily="2" charset="2"/>
              </a:rPr>
              <a:t> rappresenta un figlio di un </a:t>
            </a:r>
            <a:r>
              <a:rPr lang="it-IT" dirty="0" smtClean="0">
                <a:sym typeface="Wingdings" pitchFamily="2" charset="2"/>
              </a:rPr>
              <a:t>corinzio.</a:t>
            </a:r>
          </a:p>
          <a:p>
            <a:pPr>
              <a:spcBef>
                <a:spcPct val="0"/>
              </a:spcBef>
            </a:pPr>
            <a:r>
              <a:rPr lang="it-IT" dirty="0" err="1" smtClean="0">
                <a:sym typeface="Wingdings" pitchFamily="2" charset="2"/>
              </a:rPr>
              <a:t>Cinzio</a:t>
            </a:r>
            <a:r>
              <a:rPr lang="it-IT" dirty="0" smtClean="0">
                <a:sym typeface="Wingdings" pitchFamily="2" charset="2"/>
              </a:rPr>
              <a:t> </a:t>
            </a:r>
            <a:r>
              <a:rPr lang="it-IT" dirty="0" smtClean="0">
                <a:sym typeface="Wingdings" pitchFamily="2" charset="2"/>
              </a:rPr>
              <a:t>prende il potere </a:t>
            </a:r>
            <a:r>
              <a:rPr lang="it-IT" dirty="0" smtClean="0">
                <a:sym typeface="Wingdings" pitchFamily="2" charset="2"/>
              </a:rPr>
              <a:t>e doveva </a:t>
            </a:r>
            <a:r>
              <a:rPr lang="it-IT" dirty="0" smtClean="0">
                <a:sym typeface="Wingdings" pitchFamily="2" charset="2"/>
              </a:rPr>
              <a:t>essere impegnato con l’amministrazione etrusca ma seleziona l’area di </a:t>
            </a:r>
            <a:r>
              <a:rPr lang="it-IT" dirty="0" smtClean="0">
                <a:sym typeface="Wingdings" pitchFamily="2" charset="2"/>
              </a:rPr>
              <a:t>Roma, </a:t>
            </a:r>
            <a:r>
              <a:rPr lang="it-IT" dirty="0" smtClean="0">
                <a:sym typeface="Wingdings" pitchFamily="2" charset="2"/>
              </a:rPr>
              <a:t>data la possibilità di successo </a:t>
            </a:r>
            <a:r>
              <a:rPr lang="it-IT" dirty="0" smtClean="0">
                <a:sym typeface="Wingdings" pitchFamily="2" charset="2"/>
              </a:rPr>
              <a:t>futuro,</a:t>
            </a:r>
            <a:r>
              <a:rPr lang="it-IT" baseline="0" dirty="0" smtClean="0">
                <a:sym typeface="Wingdings" pitchFamily="2" charset="2"/>
              </a:rPr>
              <a:t> intendendo </a:t>
            </a:r>
            <a:r>
              <a:rPr lang="it-IT" dirty="0" smtClean="0">
                <a:sym typeface="Wingdings" pitchFamily="2" charset="2"/>
              </a:rPr>
              <a:t>proprio </a:t>
            </a:r>
            <a:r>
              <a:rPr lang="it-IT" dirty="0" smtClean="0">
                <a:sym typeface="Wingdings" pitchFamily="2" charset="2"/>
              </a:rPr>
              <a:t>come Roma la città delle </a:t>
            </a:r>
            <a:r>
              <a:rPr lang="it-IT" dirty="0" smtClean="0">
                <a:sym typeface="Wingdings" pitchFamily="2" charset="2"/>
              </a:rPr>
              <a:t>opportunità:</a:t>
            </a:r>
            <a:r>
              <a:rPr lang="it-IT" baseline="0" dirty="0" smtClean="0">
                <a:sym typeface="Wingdings" pitchFamily="2" charset="2"/>
              </a:rPr>
              <a:t> </a:t>
            </a:r>
            <a:r>
              <a:rPr lang="it-IT" baseline="0" dirty="0" err="1" smtClean="0">
                <a:sym typeface="Wingdings" pitchFamily="2" charset="2"/>
              </a:rPr>
              <a:t>Tarquino</a:t>
            </a:r>
            <a:r>
              <a:rPr lang="it-IT" baseline="0" dirty="0" smtClean="0">
                <a:sym typeface="Wingdings" pitchFamily="2" charset="2"/>
              </a:rPr>
              <a:t> </a:t>
            </a:r>
            <a:r>
              <a:rPr lang="it-IT" baseline="0" dirty="0" err="1" smtClean="0">
                <a:sym typeface="Wingdings" pitchFamily="2" charset="2"/>
              </a:rPr>
              <a:t>Prisco</a:t>
            </a:r>
            <a:r>
              <a:rPr lang="it-IT" baseline="0" dirty="0" smtClean="0">
                <a:sym typeface="Wingdings" pitchFamily="2" charset="2"/>
              </a:rPr>
              <a:t> è un</a:t>
            </a:r>
            <a:r>
              <a:rPr lang="it-IT" dirty="0" smtClean="0">
                <a:sym typeface="Wingdings" pitchFamily="2" charset="2"/>
              </a:rPr>
              <a:t> </a:t>
            </a:r>
            <a:r>
              <a:rPr lang="it-IT" dirty="0" smtClean="0">
                <a:sym typeface="Wingdings" pitchFamily="2" charset="2"/>
              </a:rPr>
              <a:t>uomo dotato di grandi potenzialità economiche </a:t>
            </a:r>
            <a:r>
              <a:rPr lang="it-IT" dirty="0" smtClean="0">
                <a:sym typeface="Wingdings" pitchFamily="2" charset="2"/>
              </a:rPr>
              <a:t>ed entra </a:t>
            </a:r>
            <a:r>
              <a:rPr lang="it-IT" dirty="0" smtClean="0">
                <a:sym typeface="Wingdings" pitchFamily="2" charset="2"/>
              </a:rPr>
              <a:t>in fiducia con </a:t>
            </a:r>
            <a:r>
              <a:rPr lang="it-IT" dirty="0" err="1" smtClean="0">
                <a:sym typeface="Wingdings" pitchFamily="2" charset="2"/>
              </a:rPr>
              <a:t>Anco</a:t>
            </a:r>
            <a:r>
              <a:rPr lang="it-IT" dirty="0" smtClean="0">
                <a:sym typeface="Wingdings" pitchFamily="2" charset="2"/>
              </a:rPr>
              <a:t> </a:t>
            </a:r>
            <a:r>
              <a:rPr lang="it-IT" dirty="0" smtClean="0">
                <a:sym typeface="Wingdings" pitchFamily="2" charset="2"/>
              </a:rPr>
              <a:t>Marcio.</a:t>
            </a:r>
          </a:p>
          <a:p>
            <a:pPr>
              <a:spcBef>
                <a:spcPct val="0"/>
              </a:spcBef>
            </a:pPr>
            <a:r>
              <a:rPr lang="it-IT" dirty="0" smtClean="0">
                <a:sym typeface="Wingdings" pitchFamily="2" charset="2"/>
              </a:rPr>
              <a:t>Secondo </a:t>
            </a:r>
            <a:r>
              <a:rPr lang="it-IT" dirty="0" smtClean="0">
                <a:sym typeface="Wingdings" pitchFamily="2" charset="2"/>
              </a:rPr>
              <a:t>Livio si dice che sollecitò per se l’elezione regale, </a:t>
            </a:r>
            <a:r>
              <a:rPr lang="it-IT" dirty="0" smtClean="0">
                <a:sym typeface="Wingdings" pitchFamily="2" charset="2"/>
              </a:rPr>
              <a:t>un discorso </a:t>
            </a:r>
            <a:r>
              <a:rPr lang="it-IT" dirty="0" smtClean="0">
                <a:sym typeface="Wingdings" pitchFamily="2" charset="2"/>
              </a:rPr>
              <a:t>per persuadere il </a:t>
            </a:r>
            <a:r>
              <a:rPr lang="it-IT" dirty="0" smtClean="0">
                <a:sym typeface="Wingdings" pitchFamily="2" charset="2"/>
              </a:rPr>
              <a:t>popolo.</a:t>
            </a:r>
            <a:r>
              <a:rPr lang="it-IT" baseline="0" dirty="0" smtClean="0">
                <a:sym typeface="Wingdings" pitchFamily="2" charset="2"/>
              </a:rPr>
              <a:t> L</a:t>
            </a:r>
            <a:r>
              <a:rPr lang="it-IT" dirty="0" smtClean="0">
                <a:sym typeface="Wingdings" pitchFamily="2" charset="2"/>
              </a:rPr>
              <a:t>a </a:t>
            </a:r>
            <a:r>
              <a:rPr lang="it-IT" dirty="0" smtClean="0">
                <a:sym typeface="Wingdings" pitchFamily="2" charset="2"/>
              </a:rPr>
              <a:t>nomina di </a:t>
            </a:r>
            <a:r>
              <a:rPr lang="it-IT" dirty="0" err="1" smtClean="0">
                <a:sym typeface="Wingdings" pitchFamily="2" charset="2"/>
              </a:rPr>
              <a:t>Tarquino</a:t>
            </a:r>
            <a:r>
              <a:rPr lang="it-IT" dirty="0" smtClean="0">
                <a:sym typeface="Wingdings" pitchFamily="2" charset="2"/>
              </a:rPr>
              <a:t> </a:t>
            </a:r>
            <a:r>
              <a:rPr lang="it-IT" dirty="0" err="1" smtClean="0">
                <a:sym typeface="Wingdings" pitchFamily="2" charset="2"/>
              </a:rPr>
              <a:t>Prisco</a:t>
            </a:r>
            <a:r>
              <a:rPr lang="it-IT" dirty="0" smtClean="0">
                <a:sym typeface="Wingdings" pitchFamily="2" charset="2"/>
              </a:rPr>
              <a:t> </a:t>
            </a:r>
            <a:r>
              <a:rPr lang="it-IT" dirty="0" smtClean="0">
                <a:sym typeface="Wingdings" pitchFamily="2" charset="2"/>
              </a:rPr>
              <a:t>sembra</a:t>
            </a:r>
            <a:r>
              <a:rPr lang="it-IT" baseline="0" dirty="0" smtClean="0">
                <a:sym typeface="Wingdings" pitchFamily="2" charset="2"/>
              </a:rPr>
              <a:t> essere una </a:t>
            </a:r>
            <a:r>
              <a:rPr lang="it-IT" dirty="0" smtClean="0">
                <a:sym typeface="Wingdings" pitchFamily="2" charset="2"/>
              </a:rPr>
              <a:t>deroga </a:t>
            </a:r>
            <a:r>
              <a:rPr lang="it-IT" dirty="0" smtClean="0">
                <a:sym typeface="Wingdings" pitchFamily="2" charset="2"/>
              </a:rPr>
              <a:t>dal modello consolidato quasi come se il senato è </a:t>
            </a:r>
            <a:r>
              <a:rPr lang="it-IT" dirty="0" smtClean="0">
                <a:sym typeface="Wingdings" pitchFamily="2" charset="2"/>
              </a:rPr>
              <a:t>accantonato.</a:t>
            </a:r>
            <a:endParaRPr lang="it-IT" dirty="0" smtClean="0"/>
          </a:p>
        </p:txBody>
      </p:sp>
      <p:sp>
        <p:nvSpPr>
          <p:cNvPr id="69636"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E9E9512-932C-428D-9A16-AAB7F9428225}" type="slidenum">
              <a:rPr lang="it-IT"/>
              <a:pPr/>
              <a:t>6</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7065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Con Tarquinio </a:t>
            </a:r>
            <a:r>
              <a:rPr lang="it-IT" dirty="0" err="1" smtClean="0"/>
              <a:t>Prisco</a:t>
            </a:r>
            <a:r>
              <a:rPr lang="it-IT" dirty="0" smtClean="0"/>
              <a:t> </a:t>
            </a:r>
            <a:r>
              <a:rPr lang="it-IT" dirty="0" err="1" smtClean="0"/>
              <a:t>vifu</a:t>
            </a:r>
            <a:r>
              <a:rPr lang="it-IT" baseline="0" dirty="0" smtClean="0"/>
              <a:t> </a:t>
            </a:r>
            <a:r>
              <a:rPr lang="it-IT" dirty="0" smtClean="0"/>
              <a:t>serie </a:t>
            </a:r>
            <a:r>
              <a:rPr lang="it-IT" dirty="0" smtClean="0"/>
              <a:t>di costruzioni che cambiarono Roma definitivamente</a:t>
            </a:r>
          </a:p>
        </p:txBody>
      </p:sp>
      <p:sp>
        <p:nvSpPr>
          <p:cNvPr id="7066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5638B00-1F50-4792-8E06-4C6BBA8871CF}" type="slidenum">
              <a:rPr lang="it-IT"/>
              <a:pPr/>
              <a:t>7</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71683"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A livello urbanistico </a:t>
            </a:r>
            <a:r>
              <a:rPr lang="it-IT" dirty="0" smtClean="0"/>
              <a:t>compì </a:t>
            </a:r>
            <a:r>
              <a:rPr lang="it-IT" dirty="0" smtClean="0"/>
              <a:t>una specializzazione delle aree urbane e degli </a:t>
            </a:r>
            <a:r>
              <a:rPr lang="it-IT" dirty="0" smtClean="0"/>
              <a:t>spazi.</a:t>
            </a:r>
          </a:p>
          <a:p>
            <a:pPr>
              <a:spcBef>
                <a:spcPct val="0"/>
              </a:spcBef>
            </a:pPr>
            <a:r>
              <a:rPr lang="it-IT" dirty="0" err="1" smtClean="0"/>
              <a:t>Capitolium</a:t>
            </a:r>
            <a:r>
              <a:rPr lang="it-IT" dirty="0" smtClean="0"/>
              <a:t> diviene sede </a:t>
            </a:r>
            <a:r>
              <a:rPr lang="it-IT" dirty="0" smtClean="0"/>
              <a:t>principale di culti cittadini, Foro e Circo Massimo luoghi pubblici, Mura per come viene </a:t>
            </a:r>
            <a:r>
              <a:rPr lang="it-IT" dirty="0" smtClean="0"/>
              <a:t>presentata per </a:t>
            </a:r>
            <a:r>
              <a:rPr lang="it-IT" dirty="0" smtClean="0"/>
              <a:t>distinguere fra spazio urbano e </a:t>
            </a:r>
            <a:r>
              <a:rPr lang="it-IT" dirty="0" smtClean="0"/>
              <a:t>non.</a:t>
            </a:r>
          </a:p>
          <a:p>
            <a:pPr>
              <a:spcBef>
                <a:spcPct val="0"/>
              </a:spcBef>
            </a:pPr>
            <a:r>
              <a:rPr lang="it-IT" dirty="0" smtClean="0">
                <a:sym typeface="Wingdings" pitchFamily="2" charset="2"/>
              </a:rPr>
              <a:t>In </a:t>
            </a:r>
            <a:r>
              <a:rPr lang="it-IT" dirty="0" smtClean="0">
                <a:sym typeface="Wingdings" pitchFamily="2" charset="2"/>
              </a:rPr>
              <a:t>precedenza non si </a:t>
            </a:r>
            <a:r>
              <a:rPr lang="it-IT" dirty="0" smtClean="0">
                <a:sym typeface="Wingdings" pitchFamily="2" charset="2"/>
              </a:rPr>
              <a:t>percepivano i </a:t>
            </a:r>
            <a:r>
              <a:rPr lang="it-IT" dirty="0" smtClean="0">
                <a:sym typeface="Wingdings" pitchFamily="2" charset="2"/>
              </a:rPr>
              <a:t>luoghi </a:t>
            </a:r>
            <a:r>
              <a:rPr lang="it-IT" dirty="0" smtClean="0">
                <a:sym typeface="Wingdings" pitchFamily="2" charset="2"/>
              </a:rPr>
              <a:t>cittadini, </a:t>
            </a:r>
            <a:r>
              <a:rPr lang="it-IT" dirty="0" smtClean="0">
                <a:sym typeface="Wingdings" pitchFamily="2" charset="2"/>
              </a:rPr>
              <a:t>data la presenza di boschi e campagna si coglieva con </a:t>
            </a:r>
            <a:r>
              <a:rPr lang="it-IT" dirty="0" smtClean="0">
                <a:sym typeface="Wingdings" pitchFamily="2" charset="2"/>
              </a:rPr>
              <a:t>gradualità.</a:t>
            </a:r>
            <a:r>
              <a:rPr lang="it-IT" baseline="0" dirty="0" smtClean="0">
                <a:sym typeface="Wingdings" pitchFamily="2" charset="2"/>
              </a:rPr>
              <a:t> O</a:t>
            </a:r>
            <a:r>
              <a:rPr lang="it-IT" dirty="0" smtClean="0">
                <a:sym typeface="Wingdings" pitchFamily="2" charset="2"/>
              </a:rPr>
              <a:t>ra </a:t>
            </a:r>
            <a:r>
              <a:rPr lang="it-IT" dirty="0" smtClean="0">
                <a:sym typeface="Wingdings" pitchFamily="2" charset="2"/>
              </a:rPr>
              <a:t>la muraglia in pietra distingue campagna fra ciò che è </a:t>
            </a:r>
            <a:r>
              <a:rPr lang="it-IT" dirty="0" smtClean="0">
                <a:sym typeface="Wingdings" pitchFamily="2" charset="2"/>
              </a:rPr>
              <a:t>città e non, </a:t>
            </a:r>
            <a:r>
              <a:rPr lang="it-IT" dirty="0" smtClean="0">
                <a:sym typeface="Wingdings" pitchFamily="2" charset="2"/>
              </a:rPr>
              <a:t>mutando il suo </a:t>
            </a:r>
            <a:r>
              <a:rPr lang="it-IT" dirty="0" smtClean="0">
                <a:sym typeface="Wingdings" pitchFamily="2" charset="2"/>
              </a:rPr>
              <a:t>aspetto.</a:t>
            </a:r>
            <a:endParaRPr lang="it-IT" dirty="0" smtClean="0"/>
          </a:p>
        </p:txBody>
      </p:sp>
      <p:sp>
        <p:nvSpPr>
          <p:cNvPr id="71684"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D9C8625-2B12-4834-A2A0-CF599B0987BE}" type="slidenum">
              <a:rPr lang="it-IT"/>
              <a:pPr/>
              <a:t>8</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72707"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err="1" smtClean="0"/>
              <a:t>Servio</a:t>
            </a:r>
            <a:r>
              <a:rPr lang="it-IT" dirty="0" smtClean="0"/>
              <a:t> Tullio </a:t>
            </a:r>
            <a:r>
              <a:rPr lang="it-IT" dirty="0" smtClean="0"/>
              <a:t>è il </a:t>
            </a:r>
            <a:r>
              <a:rPr lang="it-IT" dirty="0" smtClean="0"/>
              <a:t>rifondatore della Roma </a:t>
            </a:r>
            <a:r>
              <a:rPr lang="it-IT" dirty="0" smtClean="0"/>
              <a:t>arcaica</a:t>
            </a:r>
            <a:r>
              <a:rPr lang="it-IT" dirty="0" smtClean="0">
                <a:sym typeface="Wingdings" pitchFamily="2" charset="2"/>
              </a:rPr>
              <a:t>.</a:t>
            </a:r>
          </a:p>
          <a:p>
            <a:pPr>
              <a:spcBef>
                <a:spcPct val="0"/>
              </a:spcBef>
            </a:pPr>
            <a:r>
              <a:rPr lang="it-IT" dirty="0" smtClean="0">
                <a:sym typeface="Wingdings" pitchFamily="2" charset="2"/>
              </a:rPr>
              <a:t>2 </a:t>
            </a:r>
            <a:r>
              <a:rPr lang="it-IT" dirty="0" smtClean="0">
                <a:sym typeface="Wingdings" pitchFamily="2" charset="2"/>
              </a:rPr>
              <a:t>tradizioni: </a:t>
            </a:r>
            <a:endParaRPr lang="it-IT" dirty="0" smtClean="0">
              <a:sym typeface="Wingdings" pitchFamily="2" charset="2"/>
            </a:endParaRPr>
          </a:p>
          <a:p>
            <a:pPr>
              <a:spcBef>
                <a:spcPct val="0"/>
              </a:spcBef>
              <a:buFont typeface="Arial" pitchFamily="34" charset="0"/>
              <a:buChar char="•"/>
            </a:pPr>
            <a:r>
              <a:rPr lang="it-IT" dirty="0" smtClean="0">
                <a:sym typeface="Wingdings" pitchFamily="2" charset="2"/>
              </a:rPr>
              <a:t>una è latina </a:t>
            </a:r>
            <a:r>
              <a:rPr lang="it-IT" dirty="0" smtClean="0">
                <a:sym typeface="Wingdings" pitchFamily="2" charset="2"/>
              </a:rPr>
              <a:t>figlio di una schiava intorno all’etimologia di </a:t>
            </a:r>
            <a:r>
              <a:rPr lang="it-IT" dirty="0" err="1" smtClean="0">
                <a:sym typeface="Wingdings" pitchFamily="2" charset="2"/>
              </a:rPr>
              <a:t>Servio</a:t>
            </a:r>
            <a:r>
              <a:rPr lang="it-IT" dirty="0" smtClean="0">
                <a:sym typeface="Wingdings" pitchFamily="2" charset="2"/>
              </a:rPr>
              <a:t> ma figlio di una schiava di un certo </a:t>
            </a:r>
            <a:r>
              <a:rPr lang="it-IT" dirty="0" smtClean="0">
                <a:sym typeface="Wingdings" pitchFamily="2" charset="2"/>
              </a:rPr>
              <a:t>livello.</a:t>
            </a:r>
            <a:r>
              <a:rPr lang="it-IT" baseline="0" dirty="0" smtClean="0">
                <a:sym typeface="Wingdings" pitchFamily="2" charset="2"/>
              </a:rPr>
              <a:t> U</a:t>
            </a:r>
            <a:r>
              <a:rPr lang="it-IT" dirty="0" smtClean="0">
                <a:sym typeface="Wingdings" pitchFamily="2" charset="2"/>
              </a:rPr>
              <a:t>n </a:t>
            </a:r>
            <a:r>
              <a:rPr lang="it-IT" dirty="0" smtClean="0">
                <a:sym typeface="Wingdings" pitchFamily="2" charset="2"/>
              </a:rPr>
              <a:t>prodigio permise un educazione + elevata e avrebbe definitivamente sostituito Tarquini</a:t>
            </a:r>
            <a:r>
              <a:rPr lang="it-IT" dirty="0" smtClean="0">
                <a:sym typeface="Wingdings" pitchFamily="2" charset="2"/>
              </a:rPr>
              <a:t>;</a:t>
            </a:r>
          </a:p>
          <a:p>
            <a:pPr>
              <a:spcBef>
                <a:spcPct val="0"/>
              </a:spcBef>
              <a:buFont typeface="Arial" pitchFamily="34" charset="0"/>
              <a:buChar char="•"/>
            </a:pPr>
            <a:r>
              <a:rPr lang="it-IT" dirty="0" smtClean="0">
                <a:sym typeface="Wingdings" pitchFamily="2" charset="2"/>
              </a:rPr>
              <a:t>La</a:t>
            </a:r>
            <a:r>
              <a:rPr lang="it-IT" baseline="0" dirty="0" smtClean="0">
                <a:sym typeface="Wingdings" pitchFamily="2" charset="2"/>
              </a:rPr>
              <a:t> seconda è una </a:t>
            </a:r>
            <a:r>
              <a:rPr lang="it-IT" dirty="0" smtClean="0">
                <a:sym typeface="Wingdings" pitchFamily="2" charset="2"/>
              </a:rPr>
              <a:t>tradizione </a:t>
            </a:r>
            <a:r>
              <a:rPr lang="it-IT" dirty="0" smtClean="0">
                <a:sym typeface="Wingdings" pitchFamily="2" charset="2"/>
              </a:rPr>
              <a:t>etrusca raccontataci dall’imperatore </a:t>
            </a:r>
            <a:r>
              <a:rPr lang="it-IT" dirty="0" smtClean="0">
                <a:sym typeface="Wingdings" pitchFamily="2" charset="2"/>
              </a:rPr>
              <a:t>Claudio (</a:t>
            </a:r>
            <a:r>
              <a:rPr lang="it-IT" dirty="0" smtClean="0">
                <a:sym typeface="Wingdings" pitchFamily="2" charset="2"/>
              </a:rPr>
              <a:t>abbastanza scialbo studioso di storie etrusche, concessione della cittadinanza romana all’</a:t>
            </a:r>
            <a:r>
              <a:rPr lang="it-IT" dirty="0" err="1" smtClean="0">
                <a:sym typeface="Wingdings" pitchFamily="2" charset="2"/>
              </a:rPr>
              <a:t>elites</a:t>
            </a:r>
            <a:r>
              <a:rPr lang="it-IT" dirty="0" smtClean="0">
                <a:sym typeface="Wingdings" pitchFamily="2" charset="2"/>
              </a:rPr>
              <a:t> delle </a:t>
            </a:r>
            <a:r>
              <a:rPr lang="it-IT" dirty="0" err="1" smtClean="0">
                <a:sym typeface="Wingdings" pitchFamily="2" charset="2"/>
              </a:rPr>
              <a:t>Gallie</a:t>
            </a:r>
            <a:r>
              <a:rPr lang="it-IT" dirty="0" smtClean="0">
                <a:sym typeface="Wingdings" pitchFamily="2" charset="2"/>
              </a:rPr>
              <a:t>, manifestando come Roma sia stata sempre aperta al movimento estraneo, in parte relazione stenografica in parte tramandato da Tacito nel foro di </a:t>
            </a:r>
            <a:r>
              <a:rPr lang="it-IT" dirty="0" err="1" smtClean="0">
                <a:sym typeface="Wingdings" pitchFamily="2" charset="2"/>
              </a:rPr>
              <a:t>Dione</a:t>
            </a:r>
            <a:r>
              <a:rPr lang="it-IT" dirty="0" smtClean="0">
                <a:sym typeface="Wingdings" pitchFamily="2" charset="2"/>
              </a:rPr>
              <a:t>): </a:t>
            </a:r>
            <a:r>
              <a:rPr lang="it-IT" dirty="0" err="1" smtClean="0">
                <a:sym typeface="Wingdings" pitchFamily="2" charset="2"/>
              </a:rPr>
              <a:t>Servio</a:t>
            </a:r>
            <a:r>
              <a:rPr lang="it-IT" dirty="0" smtClean="0">
                <a:sym typeface="Wingdings" pitchFamily="2" charset="2"/>
              </a:rPr>
              <a:t> Tullio secondo tradizione etrusca avrebbe militato con </a:t>
            </a:r>
            <a:r>
              <a:rPr lang="it-IT" dirty="0" smtClean="0">
                <a:sym typeface="Wingdings" pitchFamily="2" charset="2"/>
              </a:rPr>
              <a:t>Celio </a:t>
            </a:r>
            <a:r>
              <a:rPr lang="it-IT" dirty="0" err="1" smtClean="0">
                <a:sym typeface="Wingdings" pitchFamily="2" charset="2"/>
              </a:rPr>
              <a:t>vibennia</a:t>
            </a:r>
            <a:r>
              <a:rPr lang="it-IT" dirty="0" smtClean="0">
                <a:sym typeface="Wingdings" pitchFamily="2" charset="2"/>
              </a:rPr>
              <a:t> </a:t>
            </a:r>
            <a:r>
              <a:rPr lang="it-IT" dirty="0" smtClean="0">
                <a:sym typeface="Wingdings" pitchFamily="2" charset="2"/>
              </a:rPr>
              <a:t>si sarebbe </a:t>
            </a:r>
            <a:r>
              <a:rPr lang="it-IT" dirty="0" smtClean="0">
                <a:sym typeface="Wingdings" pitchFamily="2" charset="2"/>
              </a:rPr>
              <a:t>impadronito </a:t>
            </a:r>
            <a:r>
              <a:rPr lang="it-IT" dirty="0" smtClean="0">
                <a:sym typeface="Wingdings" pitchFamily="2" charset="2"/>
              </a:rPr>
              <a:t>del </a:t>
            </a:r>
            <a:r>
              <a:rPr lang="it-IT" dirty="0" smtClean="0">
                <a:sym typeface="Wingdings" pitchFamily="2" charset="2"/>
              </a:rPr>
              <a:t>potere a Roma</a:t>
            </a:r>
            <a:endParaRPr lang="it-IT" dirty="0" smtClean="0"/>
          </a:p>
        </p:txBody>
      </p:sp>
      <p:sp>
        <p:nvSpPr>
          <p:cNvPr id="72708"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4DC2412-110A-4701-ABDB-2E6CED3B40F5}" type="slidenum">
              <a:rPr lang="it-IT"/>
              <a:pPr/>
              <a:t>9</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73731"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Serie di duelli singoli e azioni di commando, indicati dal nome e </a:t>
            </a:r>
            <a:r>
              <a:rPr lang="it-IT" dirty="0" smtClean="0"/>
              <a:t>dalla </a:t>
            </a:r>
            <a:r>
              <a:rPr lang="it-IT" dirty="0" smtClean="0"/>
              <a:t>città di cui sono originari tranne la prima coppia di personaggi: Celio </a:t>
            </a:r>
            <a:r>
              <a:rPr lang="it-IT" dirty="0" err="1" smtClean="0"/>
              <a:t>Virbenna</a:t>
            </a:r>
            <a:r>
              <a:rPr lang="it-IT" dirty="0" smtClean="0"/>
              <a:t>  </a:t>
            </a:r>
            <a:r>
              <a:rPr lang="it-IT" dirty="0" smtClean="0"/>
              <a:t>e </a:t>
            </a:r>
            <a:r>
              <a:rPr lang="it-IT" dirty="0" err="1" smtClean="0"/>
              <a:t>Mastarna</a:t>
            </a:r>
            <a:r>
              <a:rPr lang="it-IT" dirty="0" smtClean="0"/>
              <a:t>.</a:t>
            </a:r>
            <a:r>
              <a:rPr lang="it-IT" baseline="0" dirty="0" smtClean="0"/>
              <a:t> Conquistano Celio</a:t>
            </a:r>
            <a:endParaRPr lang="it-IT" dirty="0" smtClean="0"/>
          </a:p>
        </p:txBody>
      </p:sp>
      <p:sp>
        <p:nvSpPr>
          <p:cNvPr id="73732"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594F33C-54FC-49DC-94E3-A6FB89682A3B}" type="slidenum">
              <a:rPr lang="it-IT"/>
              <a:pPr/>
              <a:t>11</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74755"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Ultima </a:t>
            </a:r>
            <a:r>
              <a:rPr lang="it-IT" dirty="0" smtClean="0"/>
              <a:t>coppia della Tomba </a:t>
            </a:r>
            <a:r>
              <a:rPr lang="it-IT" dirty="0" err="1" smtClean="0"/>
              <a:t>Francois</a:t>
            </a:r>
            <a:r>
              <a:rPr lang="it-IT" dirty="0" smtClean="0"/>
              <a:t>: </a:t>
            </a:r>
            <a:r>
              <a:rPr lang="it-IT" dirty="0" smtClean="0"/>
              <a:t>Marco Camillo che colpisce Neo Tarquinio di </a:t>
            </a:r>
            <a:r>
              <a:rPr lang="it-IT" dirty="0" smtClean="0"/>
              <a:t>Roma</a:t>
            </a:r>
            <a:r>
              <a:rPr lang="it-IT" dirty="0" smtClean="0">
                <a:sym typeface="Wingdings" pitchFamily="2" charset="2"/>
              </a:rPr>
              <a:t>. A </a:t>
            </a:r>
            <a:r>
              <a:rPr lang="it-IT" dirty="0" err="1" smtClean="0">
                <a:sym typeface="Wingdings" pitchFamily="2" charset="2"/>
              </a:rPr>
              <a:t>Vulsci</a:t>
            </a:r>
            <a:r>
              <a:rPr lang="it-IT" dirty="0" smtClean="0">
                <a:sym typeface="Wingdings" pitchFamily="2" charset="2"/>
              </a:rPr>
              <a:t> è nota la saga dei Romani ma </a:t>
            </a:r>
            <a:r>
              <a:rPr lang="it-IT" dirty="0" smtClean="0">
                <a:sym typeface="Wingdings" pitchFamily="2" charset="2"/>
              </a:rPr>
              <a:t>è addirittura </a:t>
            </a:r>
            <a:r>
              <a:rPr lang="it-IT" dirty="0" smtClean="0">
                <a:sym typeface="Wingdings" pitchFamily="2" charset="2"/>
              </a:rPr>
              <a:t>presente un romano non un </a:t>
            </a:r>
            <a:r>
              <a:rPr lang="it-IT" dirty="0" smtClean="0">
                <a:sym typeface="Wingdings" pitchFamily="2" charset="2"/>
              </a:rPr>
              <a:t>Lucio </a:t>
            </a:r>
            <a:r>
              <a:rPr lang="it-IT" dirty="0" smtClean="0">
                <a:sym typeface="Wingdings" pitchFamily="2" charset="2"/>
              </a:rPr>
              <a:t>ma uno </a:t>
            </a:r>
            <a:r>
              <a:rPr lang="it-IT" dirty="0" err="1" smtClean="0">
                <a:sym typeface="Wingdings" pitchFamily="2" charset="2"/>
              </a:rPr>
              <a:t>Gneo</a:t>
            </a:r>
            <a:endParaRPr lang="it-IT" dirty="0" smtClean="0"/>
          </a:p>
        </p:txBody>
      </p:sp>
      <p:sp>
        <p:nvSpPr>
          <p:cNvPr id="74756"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7A2518D-EAAF-46BC-8CA6-3E98273ECFF0}" type="slidenum">
              <a:rPr lang="it-IT"/>
              <a:pPr/>
              <a:t>12</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7577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err="1" smtClean="0"/>
              <a:t>Aulo</a:t>
            </a:r>
            <a:r>
              <a:rPr lang="it-IT" dirty="0" smtClean="0"/>
              <a:t> </a:t>
            </a:r>
            <a:r>
              <a:rPr lang="it-IT" dirty="0" err="1" smtClean="0"/>
              <a:t>Vibenna</a:t>
            </a:r>
            <a:r>
              <a:rPr lang="it-IT" dirty="0" smtClean="0"/>
              <a:t> </a:t>
            </a:r>
            <a:r>
              <a:rPr lang="it-IT" dirty="0" smtClean="0"/>
              <a:t>fratello di Celio</a:t>
            </a:r>
          </a:p>
        </p:txBody>
      </p:sp>
      <p:sp>
        <p:nvSpPr>
          <p:cNvPr id="7578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30777B1-CD43-42B6-BEFA-58661A2D7408}" type="slidenum">
              <a:rPr lang="it-IT"/>
              <a:pPr/>
              <a:t>13</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76803"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Controllo di </a:t>
            </a:r>
            <a:r>
              <a:rPr lang="it-IT" dirty="0" smtClean="0"/>
              <a:t>Roma e  </a:t>
            </a:r>
            <a:r>
              <a:rPr lang="it-IT" dirty="0" smtClean="0"/>
              <a:t>uccisione di un </a:t>
            </a:r>
            <a:r>
              <a:rPr lang="it-IT" dirty="0" smtClean="0"/>
              <a:t>Tarquinio </a:t>
            </a:r>
            <a:r>
              <a:rPr lang="it-IT" dirty="0" smtClean="0"/>
              <a:t>di </a:t>
            </a:r>
            <a:r>
              <a:rPr lang="it-IT" dirty="0" err="1" smtClean="0"/>
              <a:t>Servio</a:t>
            </a:r>
            <a:r>
              <a:rPr lang="it-IT" dirty="0" smtClean="0"/>
              <a:t> </a:t>
            </a:r>
            <a:r>
              <a:rPr lang="it-IT" dirty="0" smtClean="0"/>
              <a:t>Tullio?</a:t>
            </a:r>
          </a:p>
          <a:p>
            <a:pPr>
              <a:spcBef>
                <a:spcPct val="0"/>
              </a:spcBef>
            </a:pPr>
            <a:r>
              <a:rPr lang="it-IT" dirty="0" smtClean="0">
                <a:sym typeface="Wingdings" pitchFamily="2" charset="2"/>
              </a:rPr>
              <a:t>Comprati </a:t>
            </a:r>
            <a:r>
              <a:rPr lang="it-IT" dirty="0" smtClean="0">
                <a:sym typeface="Wingdings" pitchFamily="2" charset="2"/>
              </a:rPr>
              <a:t>vagabondi, potere irregolare, anche se secondo Claudio l’imperatore opera per il bene della </a:t>
            </a:r>
            <a:r>
              <a:rPr lang="it-IT" dirty="0" smtClean="0">
                <a:sym typeface="Wingdings" pitchFamily="2" charset="2"/>
              </a:rPr>
              <a:t>repubblica</a:t>
            </a:r>
            <a:endParaRPr lang="it-IT" dirty="0" smtClean="0"/>
          </a:p>
        </p:txBody>
      </p:sp>
      <p:sp>
        <p:nvSpPr>
          <p:cNvPr id="76804"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814D22C-5C8C-4B0A-A195-57D0F071B822}" type="slidenum">
              <a:rPr lang="it-IT"/>
              <a:pPr/>
              <a:t>14</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77827"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Introduzione ordinamento centuriato: già a </a:t>
            </a:r>
            <a:r>
              <a:rPr lang="it-IT" dirty="0" err="1" smtClean="0"/>
              <a:t>Servio</a:t>
            </a:r>
            <a:r>
              <a:rPr lang="it-IT" dirty="0" smtClean="0"/>
              <a:t> Tullio si deve la divisione basata sul CENSO secondo le </a:t>
            </a:r>
            <a:r>
              <a:rPr lang="it-IT" dirty="0" smtClean="0"/>
              <a:t>fonti:</a:t>
            </a:r>
          </a:p>
          <a:p>
            <a:pPr>
              <a:spcBef>
                <a:spcPct val="0"/>
              </a:spcBef>
              <a:buFont typeface="Arial" pitchFamily="34" charset="0"/>
              <a:buChar char="•"/>
            </a:pPr>
            <a:r>
              <a:rPr lang="it-IT" baseline="0" dirty="0" smtClean="0"/>
              <a:t> </a:t>
            </a:r>
            <a:r>
              <a:rPr lang="it-IT" dirty="0" smtClean="0"/>
              <a:t>divisioni </a:t>
            </a:r>
            <a:r>
              <a:rPr lang="it-IT" dirty="0" smtClean="0"/>
              <a:t>popolazione </a:t>
            </a:r>
            <a:r>
              <a:rPr lang="it-IT" dirty="0" smtClean="0"/>
              <a:t>in 5 </a:t>
            </a:r>
            <a:r>
              <a:rPr lang="it-IT" dirty="0" smtClean="0"/>
              <a:t>classi di censo e 193 </a:t>
            </a:r>
            <a:r>
              <a:rPr lang="it-IT" dirty="0" smtClean="0"/>
              <a:t>centurie in seguito</a:t>
            </a:r>
            <a:endParaRPr lang="it-IT" dirty="0" smtClean="0">
              <a:sym typeface="Wingdings" pitchFamily="2" charset="2"/>
            </a:endParaRPr>
          </a:p>
          <a:p>
            <a:pPr>
              <a:spcBef>
                <a:spcPct val="0"/>
              </a:spcBef>
              <a:buFont typeface="Arial" pitchFamily="34" charset="0"/>
              <a:buChar char="•"/>
            </a:pPr>
            <a:r>
              <a:rPr lang="it-IT" dirty="0" smtClean="0">
                <a:sym typeface="Wingdings" pitchFamily="2" charset="2"/>
              </a:rPr>
              <a:t> </a:t>
            </a:r>
            <a:r>
              <a:rPr lang="it-IT" dirty="0" smtClean="0">
                <a:sym typeface="Wingdings" pitchFamily="2" charset="2"/>
              </a:rPr>
              <a:t>classe di censo regolata dalla </a:t>
            </a:r>
            <a:r>
              <a:rPr lang="it-IT" dirty="0" smtClean="0">
                <a:sym typeface="Wingdings" pitchFamily="2" charset="2"/>
              </a:rPr>
              <a:t>proprietà</a:t>
            </a:r>
          </a:p>
          <a:p>
            <a:pPr>
              <a:spcBef>
                <a:spcPct val="0"/>
              </a:spcBef>
              <a:buFont typeface="Arial" pitchFamily="34" charset="0"/>
              <a:buChar char="•"/>
            </a:pPr>
            <a:r>
              <a:rPr lang="it-IT" dirty="0" smtClean="0">
                <a:sym typeface="Wingdings" pitchFamily="2" charset="2"/>
              </a:rPr>
              <a:t>1</a:t>
            </a:r>
            <a:r>
              <a:rPr lang="it-IT" dirty="0" smtClean="0">
                <a:sym typeface="Wingdings" pitchFamily="2" charset="2"/>
              </a:rPr>
              <a:t>° classe superiore 100 000 </a:t>
            </a:r>
            <a:r>
              <a:rPr lang="it-IT" dirty="0" smtClean="0">
                <a:sym typeface="Wingdings" pitchFamily="2" charset="2"/>
              </a:rPr>
              <a:t>assi (</a:t>
            </a:r>
            <a:r>
              <a:rPr lang="it-IT" dirty="0" err="1" smtClean="0">
                <a:sym typeface="Wingdings" pitchFamily="2" charset="2"/>
              </a:rPr>
              <a:t>iuniores</a:t>
            </a:r>
            <a:r>
              <a:rPr lang="it-IT" dirty="0" smtClean="0">
                <a:sym typeface="Wingdings" pitchFamily="2" charset="2"/>
              </a:rPr>
              <a:t> provenivano dalla </a:t>
            </a:r>
            <a:r>
              <a:rPr lang="it-IT" dirty="0" smtClean="0">
                <a:sym typeface="Wingdings" pitchFamily="2" charset="2"/>
              </a:rPr>
              <a:t>regione,</a:t>
            </a:r>
            <a:r>
              <a:rPr lang="it-IT" baseline="0" dirty="0" smtClean="0">
                <a:sym typeface="Wingdings" pitchFamily="2" charset="2"/>
              </a:rPr>
              <a:t> ed erano la </a:t>
            </a:r>
            <a:r>
              <a:rPr lang="it-IT" dirty="0" smtClean="0">
                <a:sym typeface="Wingdings" pitchFamily="2" charset="2"/>
              </a:rPr>
              <a:t>riserva </a:t>
            </a:r>
            <a:r>
              <a:rPr lang="it-IT" dirty="0" smtClean="0">
                <a:sym typeface="Wingdings" pitchFamily="2" charset="2"/>
              </a:rPr>
              <a:t>tattica del controllo della </a:t>
            </a:r>
            <a:r>
              <a:rPr lang="it-IT" dirty="0" smtClean="0">
                <a:sym typeface="Wingdings" pitchFamily="2" charset="2"/>
              </a:rPr>
              <a:t>città)</a:t>
            </a:r>
          </a:p>
          <a:p>
            <a:pPr>
              <a:spcBef>
                <a:spcPct val="0"/>
              </a:spcBef>
              <a:buFont typeface="Arial" pitchFamily="34" charset="0"/>
              <a:buNone/>
            </a:pPr>
            <a:r>
              <a:rPr lang="it-IT" dirty="0" smtClean="0">
                <a:sym typeface="Wingdings" pitchFamily="2" charset="2"/>
              </a:rPr>
              <a:t>Le </a:t>
            </a:r>
            <a:r>
              <a:rPr lang="it-IT" dirty="0" smtClean="0">
                <a:sym typeface="Wingdings" pitchFamily="2" charset="2"/>
              </a:rPr>
              <a:t>votazioni della prima classe </a:t>
            </a:r>
            <a:r>
              <a:rPr lang="it-IT" dirty="0" smtClean="0">
                <a:sym typeface="Wingdings" pitchFamily="2" charset="2"/>
              </a:rPr>
              <a:t>nei </a:t>
            </a:r>
            <a:r>
              <a:rPr lang="it-IT" dirty="0" smtClean="0">
                <a:sym typeface="Wingdings" pitchFamily="2" charset="2"/>
              </a:rPr>
              <a:t>comizi centuriati erano </a:t>
            </a:r>
            <a:r>
              <a:rPr lang="it-IT" dirty="0" smtClean="0">
                <a:sym typeface="Wingdings" pitchFamily="2" charset="2"/>
              </a:rPr>
              <a:t>controllate </a:t>
            </a:r>
            <a:r>
              <a:rPr lang="it-IT" dirty="0" smtClean="0">
                <a:sym typeface="Wingdings" pitchFamily="2" charset="2"/>
              </a:rPr>
              <a:t>dalle classi + </a:t>
            </a:r>
            <a:r>
              <a:rPr lang="it-IT" dirty="0" smtClean="0">
                <a:sym typeface="Wingdings" pitchFamily="2" charset="2"/>
              </a:rPr>
              <a:t>agiate</a:t>
            </a:r>
            <a:r>
              <a:rPr lang="it-IT" baseline="0" dirty="0" smtClean="0">
                <a:sym typeface="Wingdings" pitchFamily="2" charset="2"/>
              </a:rPr>
              <a:t> (votavano prima e orientavano il voto).</a:t>
            </a:r>
          </a:p>
          <a:p>
            <a:pPr>
              <a:spcBef>
                <a:spcPct val="0"/>
              </a:spcBef>
              <a:buFont typeface="Arial" pitchFamily="34" charset="0"/>
              <a:buNone/>
            </a:pPr>
            <a:r>
              <a:rPr lang="it-IT" dirty="0" smtClean="0">
                <a:sym typeface="Wingdings" pitchFamily="2" charset="2"/>
              </a:rPr>
              <a:t>Fra </a:t>
            </a:r>
            <a:r>
              <a:rPr lang="it-IT" dirty="0" smtClean="0">
                <a:sym typeface="Wingdings" pitchFamily="2" charset="2"/>
              </a:rPr>
              <a:t>i 2 ordinamenti secondo Livio e Dionigi di </a:t>
            </a:r>
            <a:r>
              <a:rPr lang="it-IT" dirty="0" smtClean="0">
                <a:sym typeface="Wingdings" pitchFamily="2" charset="2"/>
              </a:rPr>
              <a:t>Alicarnasso</a:t>
            </a:r>
            <a:r>
              <a:rPr lang="it-IT" baseline="0" dirty="0" smtClean="0">
                <a:sym typeface="Wingdings" pitchFamily="2" charset="2"/>
              </a:rPr>
              <a:t> ci sono</a:t>
            </a:r>
            <a:r>
              <a:rPr lang="it-IT" dirty="0" smtClean="0">
                <a:sym typeface="Wingdings" pitchFamily="2" charset="2"/>
              </a:rPr>
              <a:t> </a:t>
            </a:r>
            <a:r>
              <a:rPr lang="it-IT" dirty="0" smtClean="0">
                <a:sym typeface="Wingdings" pitchFamily="2" charset="2"/>
              </a:rPr>
              <a:t>lievi </a:t>
            </a:r>
            <a:r>
              <a:rPr lang="it-IT" dirty="0" smtClean="0">
                <a:sym typeface="Wingdings" pitchFamily="2" charset="2"/>
              </a:rPr>
              <a:t>differenze.</a:t>
            </a:r>
            <a:r>
              <a:rPr lang="it-IT" baseline="0" dirty="0" smtClean="0">
                <a:sym typeface="Wingdings" pitchFamily="2" charset="2"/>
              </a:rPr>
              <a:t> L’</a:t>
            </a:r>
            <a:r>
              <a:rPr lang="it-IT" dirty="0" smtClean="0">
                <a:sym typeface="Wingdings" pitchFamily="2" charset="2"/>
              </a:rPr>
              <a:t>articolazione </a:t>
            </a:r>
            <a:r>
              <a:rPr lang="it-IT" dirty="0" smtClean="0">
                <a:sym typeface="Wingdings" pitchFamily="2" charset="2"/>
              </a:rPr>
              <a:t>sociale e politica davvero </a:t>
            </a:r>
            <a:r>
              <a:rPr lang="it-IT" dirty="0" smtClean="0">
                <a:sym typeface="Wingdings" pitchFamily="2" charset="2"/>
              </a:rPr>
              <a:t>è difficile </a:t>
            </a:r>
            <a:r>
              <a:rPr lang="it-IT" dirty="0" smtClean="0">
                <a:sym typeface="Wingdings" pitchFamily="2" charset="2"/>
              </a:rPr>
              <a:t>ma la realtà dei fatti era la differenza fra la possibilità di munirsi di armamenti privati ossia coloro che potevano permettersi diverse gradi di </a:t>
            </a:r>
            <a:r>
              <a:rPr lang="it-IT" dirty="0" smtClean="0">
                <a:sym typeface="Wingdings" pitchFamily="2" charset="2"/>
              </a:rPr>
              <a:t>armamento</a:t>
            </a:r>
            <a:r>
              <a:rPr lang="it-IT" baseline="0" dirty="0" smtClean="0">
                <a:sym typeface="Wingdings" pitchFamily="2" charset="2"/>
              </a:rPr>
              <a:t> con la </a:t>
            </a:r>
            <a:r>
              <a:rPr lang="it-IT" dirty="0" smtClean="0">
                <a:sym typeface="Wingdings" pitchFamily="2" charset="2"/>
              </a:rPr>
              <a:t>differenza in </a:t>
            </a:r>
            <a:r>
              <a:rPr lang="it-IT" dirty="0" err="1" smtClean="0">
                <a:sym typeface="Wingdings" pitchFamily="2" charset="2"/>
              </a:rPr>
              <a:t>classis</a:t>
            </a:r>
            <a:r>
              <a:rPr lang="it-IT" dirty="0" smtClean="0">
                <a:sym typeface="Wingdings" pitchFamily="2" charset="2"/>
              </a:rPr>
              <a:t> (coloro </a:t>
            </a:r>
            <a:r>
              <a:rPr lang="it-IT" dirty="0" smtClean="0">
                <a:sym typeface="Wingdings" pitchFamily="2" charset="2"/>
              </a:rPr>
              <a:t>che </a:t>
            </a:r>
            <a:r>
              <a:rPr lang="it-IT" dirty="0" err="1" smtClean="0">
                <a:sym typeface="Wingdings" pitchFamily="2" charset="2"/>
              </a:rPr>
              <a:t>molitavano</a:t>
            </a:r>
            <a:r>
              <a:rPr lang="it-IT" dirty="0" smtClean="0">
                <a:sym typeface="Wingdings" pitchFamily="2" charset="2"/>
              </a:rPr>
              <a:t> </a:t>
            </a:r>
            <a:r>
              <a:rPr lang="it-IT" dirty="0" smtClean="0">
                <a:sym typeface="Wingdings" pitchFamily="2" charset="2"/>
              </a:rPr>
              <a:t>armati) e </a:t>
            </a:r>
            <a:r>
              <a:rPr lang="it-IT" dirty="0" smtClean="0">
                <a:sym typeface="Wingdings" pitchFamily="2" charset="2"/>
              </a:rPr>
              <a:t>interclasse (</a:t>
            </a:r>
            <a:r>
              <a:rPr lang="it-IT" dirty="0" smtClean="0">
                <a:sym typeface="Wingdings" pitchFamily="2" charset="2"/>
              </a:rPr>
              <a:t>coloro che partecipavano con armi leggere e non veri armamenti</a:t>
            </a:r>
            <a:r>
              <a:rPr lang="it-IT" dirty="0" smtClean="0">
                <a:sym typeface="Wingdings" pitchFamily="2" charset="2"/>
              </a:rPr>
              <a:t>).</a:t>
            </a:r>
          </a:p>
          <a:p>
            <a:pPr>
              <a:spcBef>
                <a:spcPct val="0"/>
              </a:spcBef>
              <a:buFont typeface="Arial" pitchFamily="34" charset="0"/>
              <a:buNone/>
            </a:pPr>
            <a:r>
              <a:rPr lang="it-IT" dirty="0" smtClean="0">
                <a:sym typeface="Wingdings" pitchFamily="2" charset="2"/>
              </a:rPr>
              <a:t>Le </a:t>
            </a:r>
            <a:r>
              <a:rPr lang="it-IT" dirty="0" smtClean="0">
                <a:sym typeface="Wingdings" pitchFamily="2" charset="2"/>
              </a:rPr>
              <a:t>fonti gli </a:t>
            </a:r>
            <a:r>
              <a:rPr lang="it-IT" dirty="0" smtClean="0">
                <a:sym typeface="Wingdings" pitchFamily="2" charset="2"/>
              </a:rPr>
              <a:t>attribuiscono</a:t>
            </a:r>
            <a:r>
              <a:rPr lang="it-IT" baseline="0" dirty="0" smtClean="0">
                <a:sym typeface="Wingdings" pitchFamily="2" charset="2"/>
              </a:rPr>
              <a:t> a </a:t>
            </a:r>
            <a:r>
              <a:rPr lang="it-IT" baseline="0" dirty="0" err="1" smtClean="0">
                <a:sym typeface="Wingdings" pitchFamily="2" charset="2"/>
              </a:rPr>
              <a:t>Servio</a:t>
            </a:r>
            <a:r>
              <a:rPr lang="it-IT" baseline="0" dirty="0" smtClean="0">
                <a:sym typeface="Wingdings" pitchFamily="2" charset="2"/>
              </a:rPr>
              <a:t> Tullio</a:t>
            </a:r>
            <a:r>
              <a:rPr lang="it-IT" dirty="0" smtClean="0">
                <a:sym typeface="Wingdings" pitchFamily="2" charset="2"/>
              </a:rPr>
              <a:t> </a:t>
            </a:r>
            <a:r>
              <a:rPr lang="it-IT" dirty="0" smtClean="0">
                <a:sym typeface="Wingdings" pitchFamily="2" charset="2"/>
              </a:rPr>
              <a:t>forme di introduzione di forme monetarie e divisione per </a:t>
            </a:r>
            <a:r>
              <a:rPr lang="it-IT" dirty="0" smtClean="0">
                <a:sym typeface="Wingdings" pitchFamily="2" charset="2"/>
              </a:rPr>
              <a:t>Censo.</a:t>
            </a:r>
            <a:r>
              <a:rPr lang="it-IT" baseline="0" dirty="0" smtClean="0">
                <a:sym typeface="Wingdings" pitchFamily="2" charset="2"/>
              </a:rPr>
              <a:t> Tipico è il </a:t>
            </a:r>
            <a:r>
              <a:rPr lang="it-IT" dirty="0" smtClean="0">
                <a:sym typeface="Wingdings" pitchFamily="2" charset="2"/>
              </a:rPr>
              <a:t>marchio </a:t>
            </a:r>
            <a:r>
              <a:rPr lang="it-IT" dirty="0" smtClean="0">
                <a:sym typeface="Wingdings" pitchFamily="2" charset="2"/>
              </a:rPr>
              <a:t>sul </a:t>
            </a:r>
            <a:r>
              <a:rPr lang="it-IT" dirty="0" smtClean="0">
                <a:sym typeface="Wingdings" pitchFamily="2" charset="2"/>
              </a:rPr>
              <a:t>Bronzo, </a:t>
            </a:r>
            <a:r>
              <a:rPr lang="it-IT" dirty="0" smtClean="0">
                <a:sym typeface="Wingdings" pitchFamily="2" charset="2"/>
              </a:rPr>
              <a:t>grezzo marchio </a:t>
            </a:r>
            <a:r>
              <a:rPr lang="it-IT" dirty="0" smtClean="0">
                <a:sym typeface="Wingdings" pitchFamily="2" charset="2"/>
              </a:rPr>
              <a:t>su animali </a:t>
            </a:r>
            <a:r>
              <a:rPr lang="it-IT" dirty="0" smtClean="0">
                <a:sym typeface="Wingdings" pitchFamily="2" charset="2"/>
              </a:rPr>
              <a:t>domestici e da qui il termine </a:t>
            </a:r>
            <a:r>
              <a:rPr lang="it-IT" dirty="0" err="1" smtClean="0">
                <a:sym typeface="Wingdings" pitchFamily="2" charset="2"/>
              </a:rPr>
              <a:t>pecunie</a:t>
            </a:r>
            <a:r>
              <a:rPr lang="it-IT" dirty="0" smtClean="0">
                <a:sym typeface="Wingdings" pitchFamily="2" charset="2"/>
              </a:rPr>
              <a:t>.</a:t>
            </a:r>
            <a:r>
              <a:rPr lang="it-IT" baseline="0" dirty="0" smtClean="0">
                <a:sym typeface="Wingdings" pitchFamily="2" charset="2"/>
              </a:rPr>
              <a:t> P</a:t>
            </a:r>
            <a:r>
              <a:rPr lang="it-IT" dirty="0" smtClean="0">
                <a:sym typeface="Wingdings" pitchFamily="2" charset="2"/>
              </a:rPr>
              <a:t>oi </a:t>
            </a:r>
            <a:r>
              <a:rPr lang="it-IT" dirty="0" smtClean="0">
                <a:sym typeface="Wingdings" pitchFamily="2" charset="2"/>
              </a:rPr>
              <a:t>pesi e importanza di censi e </a:t>
            </a:r>
            <a:r>
              <a:rPr lang="it-IT" dirty="0" smtClean="0">
                <a:sym typeface="Wingdings" pitchFamily="2" charset="2"/>
              </a:rPr>
              <a:t>centurie.</a:t>
            </a:r>
            <a:endParaRPr lang="it-IT" dirty="0" smtClean="0"/>
          </a:p>
        </p:txBody>
      </p:sp>
      <p:sp>
        <p:nvSpPr>
          <p:cNvPr id="77828"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5EB25F4-2265-452F-8929-7CFB3768EC91}" type="slidenum">
              <a:rPr lang="it-IT"/>
              <a:pPr/>
              <a:t>16</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78851"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Si riferiscono a tale tipo di </a:t>
            </a:r>
            <a:r>
              <a:rPr lang="it-IT" dirty="0" err="1" smtClean="0"/>
              <a:t>Les</a:t>
            </a:r>
            <a:r>
              <a:rPr lang="it-IT" dirty="0" smtClean="0"/>
              <a:t> </a:t>
            </a:r>
            <a:r>
              <a:rPr lang="it-IT" dirty="0" err="1" smtClean="0"/>
              <a:t>signatum</a:t>
            </a:r>
            <a:r>
              <a:rPr lang="it-IT" dirty="0" smtClean="0"/>
              <a:t> 1300 e 1700 grammi, orizzonte cronologico di cui si parla sono utilizzati i lingotti del ramo secco</a:t>
            </a:r>
          </a:p>
        </p:txBody>
      </p:sp>
      <p:sp>
        <p:nvSpPr>
          <p:cNvPr id="78852"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5C2BA09-8EB7-4B3E-8B11-E7EB7D3A952E}" type="slidenum">
              <a:rPr lang="it-IT"/>
              <a:pPr/>
              <a:t>20</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79875"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smtClean="0"/>
              <a:t>Riferimento orizzonte cronologico di Servio Tullio</a:t>
            </a:r>
          </a:p>
        </p:txBody>
      </p:sp>
      <p:sp>
        <p:nvSpPr>
          <p:cNvPr id="79876"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D6E9898-58AA-4A36-BE9E-F13765AA68EF}" type="slidenum">
              <a:rPr lang="it-IT"/>
              <a:pPr/>
              <a:t>22</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Divisione del corpo civico in tribù: </a:t>
            </a:r>
            <a:endParaRPr lang="it-IT" dirty="0" smtClean="0"/>
          </a:p>
          <a:p>
            <a:pPr>
              <a:spcBef>
                <a:spcPct val="0"/>
              </a:spcBef>
              <a:buFont typeface="Arial" pitchFamily="34" charset="0"/>
              <a:buChar char="•"/>
            </a:pPr>
            <a:r>
              <a:rPr lang="it-IT" dirty="0" smtClean="0"/>
              <a:t>le </a:t>
            </a:r>
            <a:r>
              <a:rPr lang="it-IT" dirty="0" smtClean="0"/>
              <a:t>tribù </a:t>
            </a:r>
            <a:r>
              <a:rPr lang="it-IT" dirty="0" err="1" smtClean="0"/>
              <a:t>romulee</a:t>
            </a:r>
            <a:r>
              <a:rPr lang="it-IT" dirty="0" smtClean="0"/>
              <a:t> sono tribù </a:t>
            </a:r>
            <a:r>
              <a:rPr lang="it-IT" dirty="0" smtClean="0"/>
              <a:t>genetiche </a:t>
            </a:r>
            <a:r>
              <a:rPr lang="it-IT" dirty="0" smtClean="0"/>
              <a:t>fondate sulla </a:t>
            </a:r>
            <a:r>
              <a:rPr lang="it-IT" dirty="0" smtClean="0"/>
              <a:t>nascita;</a:t>
            </a:r>
          </a:p>
          <a:p>
            <a:pPr>
              <a:spcBef>
                <a:spcPct val="0"/>
              </a:spcBef>
              <a:buFont typeface="Arial" pitchFamily="34" charset="0"/>
              <a:buChar char="•"/>
            </a:pPr>
            <a:r>
              <a:rPr lang="it-IT" dirty="0" smtClean="0"/>
              <a:t> </a:t>
            </a:r>
            <a:r>
              <a:rPr lang="it-IT" dirty="0" smtClean="0"/>
              <a:t>invece il criterio di </a:t>
            </a:r>
            <a:r>
              <a:rPr lang="it-IT" dirty="0" err="1" smtClean="0"/>
              <a:t>Servio</a:t>
            </a:r>
            <a:r>
              <a:rPr lang="it-IT" dirty="0" smtClean="0"/>
              <a:t> Tullio è per residenza tramite la divisioni in circoscrizioni urbane in 4 aree: Palatina, Collina, </a:t>
            </a:r>
            <a:r>
              <a:rPr lang="it-IT" dirty="0" err="1" smtClean="0"/>
              <a:t>Esquilina</a:t>
            </a:r>
            <a:r>
              <a:rPr lang="it-IT" dirty="0" smtClean="0"/>
              <a:t>, </a:t>
            </a:r>
            <a:r>
              <a:rPr lang="it-IT" dirty="0" err="1" smtClean="0"/>
              <a:t>Sucusana</a:t>
            </a:r>
            <a:r>
              <a:rPr lang="it-IT" dirty="0" smtClean="0"/>
              <a:t> </a:t>
            </a:r>
            <a:r>
              <a:rPr lang="it-IT" dirty="0" smtClean="0"/>
              <a:t>(tali </a:t>
            </a:r>
            <a:r>
              <a:rPr lang="it-IT" dirty="0" smtClean="0"/>
              <a:t>rimarranno per tutto l’arco della Storia 4 </a:t>
            </a:r>
            <a:r>
              <a:rPr lang="it-IT" dirty="0" smtClean="0"/>
              <a:t>tribù),</a:t>
            </a:r>
            <a:r>
              <a:rPr lang="it-IT" baseline="0" dirty="0" smtClean="0"/>
              <a:t> e</a:t>
            </a:r>
            <a:r>
              <a:rPr lang="it-IT" dirty="0" smtClean="0"/>
              <a:t> </a:t>
            </a:r>
            <a:r>
              <a:rPr lang="it-IT" dirty="0" smtClean="0"/>
              <a:t>introduzione di 17 tribù </a:t>
            </a:r>
            <a:r>
              <a:rPr lang="it-IT" dirty="0" smtClean="0"/>
              <a:t>rustiche </a:t>
            </a:r>
            <a:r>
              <a:rPr lang="it-IT" dirty="0" smtClean="0"/>
              <a:t>che interessano l’</a:t>
            </a:r>
            <a:r>
              <a:rPr lang="it-IT" dirty="0" err="1" smtClean="0"/>
              <a:t>ager</a:t>
            </a:r>
            <a:r>
              <a:rPr lang="it-IT" dirty="0" smtClean="0"/>
              <a:t> </a:t>
            </a:r>
            <a:r>
              <a:rPr lang="it-IT" dirty="0" smtClean="0"/>
              <a:t>romana</a:t>
            </a:r>
            <a:r>
              <a:rPr lang="it-IT" baseline="0" dirty="0" smtClean="0"/>
              <a:t> (</a:t>
            </a:r>
            <a:r>
              <a:rPr lang="it-IT" dirty="0" smtClean="0"/>
              <a:t>la </a:t>
            </a:r>
            <a:r>
              <a:rPr lang="it-IT" dirty="0" smtClean="0"/>
              <a:t>periferia e l’area </a:t>
            </a:r>
            <a:r>
              <a:rPr lang="it-IT" dirty="0" smtClean="0"/>
              <a:t>agraria)</a:t>
            </a:r>
            <a:endParaRPr lang="it-IT" dirty="0" smtClean="0">
              <a:sym typeface="Wingdings" pitchFamily="2" charset="2"/>
            </a:endParaRPr>
          </a:p>
          <a:p>
            <a:pPr>
              <a:spcBef>
                <a:spcPct val="0"/>
              </a:spcBef>
              <a:buFont typeface="Arial" pitchFamily="34" charset="0"/>
              <a:buNone/>
            </a:pPr>
            <a:r>
              <a:rPr lang="it-IT" dirty="0" smtClean="0">
                <a:sym typeface="Wingdings" pitchFamily="2" charset="2"/>
              </a:rPr>
              <a:t>I</a:t>
            </a:r>
            <a:r>
              <a:rPr lang="it-IT" baseline="0" dirty="0" smtClean="0">
                <a:sym typeface="Wingdings" pitchFamily="2" charset="2"/>
              </a:rPr>
              <a:t> </a:t>
            </a:r>
            <a:r>
              <a:rPr lang="it-IT" dirty="0" smtClean="0">
                <a:sym typeface="Wingdings" pitchFamily="2" charset="2"/>
              </a:rPr>
              <a:t>comizi </a:t>
            </a:r>
            <a:r>
              <a:rPr lang="it-IT" dirty="0" smtClean="0">
                <a:sym typeface="Wingdings" pitchFamily="2" charset="2"/>
              </a:rPr>
              <a:t>curiati continueranno a ratificare l’elezione dei consoli</a:t>
            </a:r>
            <a:endParaRPr lang="it-IT" dirty="0"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67269FF-2ED6-4F02-BE3C-77A1473EE372}" type="slidenum">
              <a:rPr lang="it-IT"/>
              <a:pPr/>
              <a:t>23</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1923"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Primo trattato </a:t>
            </a:r>
            <a:r>
              <a:rPr lang="it-IT" dirty="0" err="1" smtClean="0"/>
              <a:t>Roma-Cartagine</a:t>
            </a:r>
            <a:r>
              <a:rPr lang="it-IT" dirty="0" smtClean="0">
                <a:sym typeface="Wingdings" pitchFamily="2" charset="2"/>
              </a:rPr>
              <a:t>.</a:t>
            </a:r>
            <a:r>
              <a:rPr lang="it-IT" baseline="0" dirty="0" smtClean="0">
                <a:sym typeface="Wingdings" pitchFamily="2" charset="2"/>
              </a:rPr>
              <a:t> </a:t>
            </a:r>
            <a:r>
              <a:rPr lang="it-IT" dirty="0" smtClean="0">
                <a:sym typeface="Wingdings" pitchFamily="2" charset="2"/>
              </a:rPr>
              <a:t> </a:t>
            </a:r>
            <a:r>
              <a:rPr lang="it-IT" dirty="0" err="1" smtClean="0">
                <a:sym typeface="Wingdings" pitchFamily="2" charset="2"/>
              </a:rPr>
              <a:t>Polibio</a:t>
            </a:r>
            <a:r>
              <a:rPr lang="it-IT" dirty="0" smtClean="0">
                <a:sym typeface="Wingdings" pitchFamily="2" charset="2"/>
              </a:rPr>
              <a:t> </a:t>
            </a:r>
            <a:r>
              <a:rPr lang="it-IT" dirty="0" smtClean="0">
                <a:sym typeface="Wingdings" pitchFamily="2" charset="2"/>
              </a:rPr>
              <a:t>lavora </a:t>
            </a:r>
            <a:r>
              <a:rPr lang="it-IT" dirty="0" smtClean="0">
                <a:sym typeface="Wingdings" pitchFamily="2" charset="2"/>
              </a:rPr>
              <a:t>di spoglio e ricerca di testi che può permetterci di analizzare le aree di influenza del potere di </a:t>
            </a:r>
            <a:r>
              <a:rPr lang="it-IT" dirty="0" smtClean="0">
                <a:sym typeface="Wingdings" pitchFamily="2" charset="2"/>
              </a:rPr>
              <a:t>Roma.</a:t>
            </a:r>
          </a:p>
          <a:p>
            <a:pPr>
              <a:spcBef>
                <a:spcPct val="0"/>
              </a:spcBef>
            </a:pPr>
            <a:r>
              <a:rPr lang="it-IT" dirty="0" smtClean="0">
                <a:sym typeface="Wingdings" pitchFamily="2" charset="2"/>
              </a:rPr>
              <a:t>Recupero </a:t>
            </a:r>
            <a:r>
              <a:rPr lang="it-IT" dirty="0" smtClean="0">
                <a:sym typeface="Wingdings" pitchFamily="2" charset="2"/>
              </a:rPr>
              <a:t>del trattato del 509 fra Roma e </a:t>
            </a:r>
            <a:r>
              <a:rPr lang="it-IT" dirty="0" err="1" smtClean="0">
                <a:sym typeface="Wingdings" pitchFamily="2" charset="2"/>
              </a:rPr>
              <a:t>Cartagine</a:t>
            </a:r>
            <a:r>
              <a:rPr lang="it-IT" dirty="0" smtClean="0">
                <a:sym typeface="Wingdings" pitchFamily="2" charset="2"/>
              </a:rPr>
              <a:t>. Roma </a:t>
            </a:r>
            <a:r>
              <a:rPr lang="it-IT" dirty="0" smtClean="0">
                <a:sym typeface="Wingdings" pitchFamily="2" charset="2"/>
              </a:rPr>
              <a:t>avrebbe dovuto acquisire tali </a:t>
            </a:r>
            <a:r>
              <a:rPr lang="it-IT" dirty="0" smtClean="0">
                <a:sym typeface="Wingdings" pitchFamily="2" charset="2"/>
              </a:rPr>
              <a:t>popolazioni (</a:t>
            </a:r>
            <a:r>
              <a:rPr lang="it-IT" dirty="0" err="1" smtClean="0">
                <a:sym typeface="Wingdings" pitchFamily="2" charset="2"/>
              </a:rPr>
              <a:t>Antium</a:t>
            </a:r>
            <a:r>
              <a:rPr lang="it-IT" dirty="0" smtClean="0">
                <a:sym typeface="Wingdings" pitchFamily="2" charset="2"/>
              </a:rPr>
              <a:t>, </a:t>
            </a:r>
            <a:r>
              <a:rPr lang="it-IT" dirty="0" err="1" smtClean="0">
                <a:sym typeface="Wingdings" pitchFamily="2" charset="2"/>
              </a:rPr>
              <a:t>Ardea</a:t>
            </a:r>
            <a:r>
              <a:rPr lang="it-IT" dirty="0" smtClean="0">
                <a:sym typeface="Wingdings" pitchFamily="2" charset="2"/>
              </a:rPr>
              <a:t>, </a:t>
            </a:r>
            <a:r>
              <a:rPr lang="it-IT" dirty="0" err="1" smtClean="0">
                <a:sym typeface="Wingdings" pitchFamily="2" charset="2"/>
              </a:rPr>
              <a:t>Circeii</a:t>
            </a:r>
            <a:r>
              <a:rPr lang="it-IT" dirty="0" smtClean="0">
                <a:sym typeface="Wingdings" pitchFamily="2" charset="2"/>
              </a:rPr>
              <a:t> e </a:t>
            </a:r>
            <a:r>
              <a:rPr lang="it-IT" dirty="0" err="1" smtClean="0">
                <a:sym typeface="Wingdings" pitchFamily="2" charset="2"/>
              </a:rPr>
              <a:t>Tarracina</a:t>
            </a:r>
            <a:r>
              <a:rPr lang="it-IT" dirty="0" smtClean="0">
                <a:sym typeface="Wingdings" pitchFamily="2" charset="2"/>
              </a:rPr>
              <a:t>)</a:t>
            </a:r>
            <a:r>
              <a:rPr lang="it-IT" baseline="0" dirty="0" smtClean="0">
                <a:sym typeface="Wingdings" pitchFamily="2" charset="2"/>
              </a:rPr>
              <a:t> Nella s</a:t>
            </a:r>
            <a:r>
              <a:rPr lang="it-IT" dirty="0" smtClean="0">
                <a:sym typeface="Wingdings" pitchFamily="2" charset="2"/>
              </a:rPr>
              <a:t>econda </a:t>
            </a:r>
            <a:r>
              <a:rPr lang="it-IT" dirty="0" smtClean="0">
                <a:sym typeface="Wingdings" pitchFamily="2" charset="2"/>
              </a:rPr>
              <a:t>metà del Vi </a:t>
            </a:r>
            <a:r>
              <a:rPr lang="it-IT" dirty="0" smtClean="0">
                <a:sym typeface="Wingdings" pitchFamily="2" charset="2"/>
              </a:rPr>
              <a:t>a.C. il controllo della</a:t>
            </a:r>
            <a:r>
              <a:rPr lang="it-IT" baseline="0" dirty="0" smtClean="0">
                <a:sym typeface="Wingdings" pitchFamily="2" charset="2"/>
              </a:rPr>
              <a:t> f</a:t>
            </a:r>
            <a:r>
              <a:rPr lang="it-IT" dirty="0" smtClean="0">
                <a:sym typeface="Wingdings" pitchFamily="2" charset="2"/>
              </a:rPr>
              <a:t>ascia </a:t>
            </a:r>
            <a:r>
              <a:rPr lang="it-IT" dirty="0" smtClean="0">
                <a:sym typeface="Wingdings" pitchFamily="2" charset="2"/>
              </a:rPr>
              <a:t>del Lazio fra il golfo del Tevere e di Terracina </a:t>
            </a:r>
            <a:r>
              <a:rPr lang="it-IT" dirty="0" smtClean="0">
                <a:sym typeface="Wingdings" pitchFamily="2" charset="2"/>
              </a:rPr>
              <a:t>(spazio </a:t>
            </a:r>
            <a:r>
              <a:rPr lang="it-IT" dirty="0" smtClean="0">
                <a:sym typeface="Wingdings" pitchFamily="2" charset="2"/>
              </a:rPr>
              <a:t>di 150 </a:t>
            </a:r>
            <a:r>
              <a:rPr lang="it-IT" dirty="0" smtClean="0">
                <a:sym typeface="Wingdings" pitchFamily="2" charset="2"/>
              </a:rPr>
              <a:t>K), </a:t>
            </a:r>
            <a:r>
              <a:rPr lang="it-IT" dirty="0" smtClean="0">
                <a:sym typeface="Wingdings" pitchFamily="2" charset="2"/>
              </a:rPr>
              <a:t>tutto questo sarebbe stato </a:t>
            </a:r>
            <a:r>
              <a:rPr lang="it-IT" dirty="0" err="1" smtClean="0">
                <a:sym typeface="Wingdings" pitchFamily="2" charset="2"/>
              </a:rPr>
              <a:t>ager</a:t>
            </a:r>
            <a:r>
              <a:rPr lang="it-IT" dirty="0" smtClean="0">
                <a:sym typeface="Wingdings" pitchFamily="2" charset="2"/>
              </a:rPr>
              <a:t> </a:t>
            </a:r>
            <a:r>
              <a:rPr lang="it-IT" dirty="0" err="1" smtClean="0">
                <a:sym typeface="Wingdings" pitchFamily="2" charset="2"/>
              </a:rPr>
              <a:t>Romanus</a:t>
            </a:r>
            <a:r>
              <a:rPr lang="it-IT" dirty="0" smtClean="0">
                <a:sym typeface="Wingdings" pitchFamily="2" charset="2"/>
              </a:rPr>
              <a:t>.</a:t>
            </a:r>
            <a:endParaRPr lang="it-IT" dirty="0" smtClean="0"/>
          </a:p>
        </p:txBody>
      </p:sp>
      <p:sp>
        <p:nvSpPr>
          <p:cNvPr id="81924"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227C690-F4AD-4789-9F76-45FB32F224C1}" type="slidenum">
              <a:rPr lang="it-IT"/>
              <a:pPr/>
              <a:t>25</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2947"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Dimensione di Roma come centro urbano in rapporto ad altri centri</a:t>
            </a:r>
            <a:r>
              <a:rPr lang="it-IT" dirty="0" smtClean="0">
                <a:sym typeface="Wingdings" pitchFamily="2" charset="2"/>
              </a:rPr>
              <a:t> </a:t>
            </a:r>
            <a:r>
              <a:rPr lang="it-IT" dirty="0" err="1" smtClean="0">
                <a:sym typeface="Wingdings" pitchFamily="2" charset="2"/>
              </a:rPr>
              <a:t>Veio</a:t>
            </a:r>
            <a:r>
              <a:rPr lang="it-IT" dirty="0" smtClean="0">
                <a:sym typeface="Wingdings" pitchFamily="2" charset="2"/>
              </a:rPr>
              <a:t> competitor di Roma ma </a:t>
            </a:r>
            <a:r>
              <a:rPr lang="it-IT" dirty="0" smtClean="0">
                <a:sym typeface="Wingdings" pitchFamily="2" charset="2"/>
              </a:rPr>
              <a:t>ha estensione </a:t>
            </a:r>
            <a:r>
              <a:rPr lang="it-IT" dirty="0" smtClean="0">
                <a:sym typeface="Wingdings" pitchFamily="2" charset="2"/>
              </a:rPr>
              <a:t>+ piccola</a:t>
            </a:r>
            <a:endParaRPr lang="it-IT" dirty="0" smtClean="0"/>
          </a:p>
        </p:txBody>
      </p:sp>
      <p:sp>
        <p:nvSpPr>
          <p:cNvPr id="82948"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B2DE353-E8FE-4C6F-92BA-63D5BEB3C1AA}" type="slidenum">
              <a:rPr lang="it-IT"/>
              <a:pPr/>
              <a:t>26</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3971"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smtClean="0"/>
              <a:t>Perimetro mura</a:t>
            </a:r>
          </a:p>
        </p:txBody>
      </p:sp>
      <p:sp>
        <p:nvSpPr>
          <p:cNvPr id="83972"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7468340-B58B-460A-A3C8-0447FF21184F}" type="slidenum">
              <a:rPr lang="it-IT"/>
              <a:pPr/>
              <a:t>27</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4995"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smtClean="0"/>
              <a:t>Mura del VI secolo</a:t>
            </a:r>
          </a:p>
        </p:txBody>
      </p:sp>
      <p:sp>
        <p:nvSpPr>
          <p:cNvPr id="84996"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35E9854-3BF4-4C60-ADCA-7A6D2461BF53}" type="slidenum">
              <a:rPr lang="it-IT"/>
              <a:pPr/>
              <a:t>28</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601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Censimento di </a:t>
            </a:r>
            <a:r>
              <a:rPr lang="it-IT" dirty="0" err="1" smtClean="0"/>
              <a:t>Servio</a:t>
            </a:r>
            <a:r>
              <a:rPr lang="it-IT" dirty="0" smtClean="0"/>
              <a:t> Tullio chi ha desunto i dati ha approssimato, </a:t>
            </a:r>
            <a:r>
              <a:rPr lang="it-IT" dirty="0" smtClean="0"/>
              <a:t>arrotondato</a:t>
            </a:r>
            <a:r>
              <a:rPr lang="it-IT" dirty="0" smtClean="0">
                <a:sym typeface="Wingdings" pitchFamily="2" charset="2"/>
              </a:rPr>
              <a:t>.</a:t>
            </a:r>
            <a:r>
              <a:rPr lang="it-IT" baseline="0" dirty="0" smtClean="0">
                <a:sym typeface="Wingdings" pitchFamily="2" charset="2"/>
              </a:rPr>
              <a:t> Q</a:t>
            </a:r>
            <a:r>
              <a:rPr lang="it-IT" dirty="0" smtClean="0">
                <a:sym typeface="Wingdings" pitchFamily="2" charset="2"/>
              </a:rPr>
              <a:t>uanti </a:t>
            </a:r>
            <a:r>
              <a:rPr lang="it-IT" dirty="0" smtClean="0">
                <a:sym typeface="Wingdings" pitchFamily="2" charset="2"/>
              </a:rPr>
              <a:t>cittadini davvero? 84 mila sia campagne e città, tenendo conto anche l’</a:t>
            </a:r>
            <a:r>
              <a:rPr lang="it-IT" dirty="0" err="1" smtClean="0">
                <a:sym typeface="Wingdings" pitchFamily="2" charset="2"/>
              </a:rPr>
              <a:t>estenzione</a:t>
            </a:r>
            <a:r>
              <a:rPr lang="it-IT" dirty="0" smtClean="0">
                <a:sym typeface="Wingdings" pitchFamily="2" charset="2"/>
              </a:rPr>
              <a:t> delle </a:t>
            </a:r>
            <a:r>
              <a:rPr lang="it-IT" dirty="0" smtClean="0">
                <a:sym typeface="Wingdings" pitchFamily="2" charset="2"/>
              </a:rPr>
              <a:t>mura.</a:t>
            </a:r>
            <a:r>
              <a:rPr lang="it-IT" baseline="0" dirty="0" smtClean="0">
                <a:sym typeface="Wingdings" pitchFamily="2" charset="2"/>
              </a:rPr>
              <a:t> S</a:t>
            </a:r>
            <a:r>
              <a:rPr lang="it-IT" dirty="0" smtClean="0">
                <a:sym typeface="Wingdings" pitchFamily="2" charset="2"/>
              </a:rPr>
              <a:t>i </a:t>
            </a:r>
            <a:r>
              <a:rPr lang="it-IT" dirty="0" smtClean="0">
                <a:sym typeface="Wingdings" pitchFamily="2" charset="2"/>
              </a:rPr>
              <a:t>identifica </a:t>
            </a:r>
            <a:r>
              <a:rPr lang="it-IT" dirty="0" smtClean="0">
                <a:sym typeface="Wingdings" pitchFamily="2" charset="2"/>
              </a:rPr>
              <a:t>invece fra </a:t>
            </a:r>
            <a:r>
              <a:rPr lang="it-IT" dirty="0" smtClean="0">
                <a:sym typeface="Wingdings" pitchFamily="2" charset="2"/>
              </a:rPr>
              <a:t>i 35mila e i 40 mila e conseguenti punti di problemi come i rifornimenti</a:t>
            </a:r>
            <a:endParaRPr lang="it-IT" dirty="0" smtClean="0"/>
          </a:p>
        </p:txBody>
      </p:sp>
      <p:sp>
        <p:nvSpPr>
          <p:cNvPr id="8602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64582D2-F775-4848-AF30-98D1104C8D58}" type="slidenum">
              <a:rPr lang="it-IT"/>
              <a:pPr/>
              <a:t>29</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7043"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smtClean="0"/>
              <a:t>Primo censimento di Servio Tullio fino al 392 apparente crollo demografico fra 493 e 474 in connessione con la calata dei volsci</a:t>
            </a:r>
          </a:p>
        </p:txBody>
      </p:sp>
      <p:sp>
        <p:nvSpPr>
          <p:cNvPr id="87044"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EA2D416-B032-4B84-ABC7-616FBB8B2E38}" type="slidenum">
              <a:rPr lang="it-IT"/>
              <a:pPr/>
              <a:t>30</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8067"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Il genero Lucio </a:t>
            </a:r>
            <a:r>
              <a:rPr lang="it-IT" dirty="0" err="1" smtClean="0"/>
              <a:t>Tarquino</a:t>
            </a:r>
            <a:r>
              <a:rPr lang="it-IT" dirty="0" smtClean="0"/>
              <a:t> sostituisce e uccise </a:t>
            </a:r>
            <a:r>
              <a:rPr lang="it-IT" dirty="0" err="1" smtClean="0"/>
              <a:t>Servio</a:t>
            </a:r>
            <a:r>
              <a:rPr lang="it-IT" dirty="0" smtClean="0"/>
              <a:t> </a:t>
            </a:r>
            <a:r>
              <a:rPr lang="it-IT" dirty="0" smtClean="0"/>
              <a:t>Tullio</a:t>
            </a:r>
            <a:r>
              <a:rPr lang="it-IT" dirty="0" smtClean="0">
                <a:sym typeface="Wingdings" pitchFamily="2" charset="2"/>
              </a:rPr>
              <a:t>.</a:t>
            </a:r>
            <a:r>
              <a:rPr lang="it-IT" baseline="0" dirty="0" smtClean="0">
                <a:sym typeface="Wingdings" pitchFamily="2" charset="2"/>
              </a:rPr>
              <a:t> </a:t>
            </a:r>
            <a:r>
              <a:rPr lang="it-IT" dirty="0" smtClean="0">
                <a:sym typeface="Wingdings" pitchFamily="2" charset="2"/>
              </a:rPr>
              <a:t>Superbo </a:t>
            </a:r>
            <a:r>
              <a:rPr lang="it-IT" dirty="0" smtClean="0">
                <a:sym typeface="Wingdings" pitchFamily="2" charset="2"/>
              </a:rPr>
              <a:t>poiché negò i funerali al </a:t>
            </a:r>
            <a:r>
              <a:rPr lang="it-IT" dirty="0" smtClean="0">
                <a:sym typeface="Wingdings" pitchFamily="2" charset="2"/>
              </a:rPr>
              <a:t>suocero</a:t>
            </a:r>
            <a:r>
              <a:rPr lang="it-IT" baseline="0" dirty="0" smtClean="0">
                <a:sym typeface="Wingdings" pitchFamily="2" charset="2"/>
              </a:rPr>
              <a:t> e </a:t>
            </a:r>
            <a:r>
              <a:rPr lang="it-IT" dirty="0" smtClean="0">
                <a:sym typeface="Wingdings" pitchFamily="2" charset="2"/>
              </a:rPr>
              <a:t>difesa del potere </a:t>
            </a:r>
            <a:r>
              <a:rPr lang="it-IT" dirty="0" smtClean="0">
                <a:sym typeface="Wingdings" pitchFamily="2" charset="2"/>
              </a:rPr>
              <a:t>con il </a:t>
            </a:r>
            <a:r>
              <a:rPr lang="it-IT" dirty="0" smtClean="0">
                <a:sym typeface="Wingdings" pitchFamily="2" charset="2"/>
              </a:rPr>
              <a:t>terrore.</a:t>
            </a:r>
            <a:r>
              <a:rPr lang="it-IT" baseline="0" dirty="0" smtClean="0">
                <a:sym typeface="Wingdings" pitchFamily="2" charset="2"/>
              </a:rPr>
              <a:t> È il</a:t>
            </a:r>
            <a:r>
              <a:rPr lang="it-IT" dirty="0" smtClean="0">
                <a:sym typeface="Wingdings" pitchFamily="2" charset="2"/>
              </a:rPr>
              <a:t> </a:t>
            </a:r>
            <a:r>
              <a:rPr lang="it-IT" dirty="0" smtClean="0">
                <a:sym typeface="Wingdings" pitchFamily="2" charset="2"/>
              </a:rPr>
              <a:t>modello del </a:t>
            </a:r>
            <a:r>
              <a:rPr lang="it-IT" dirty="0" smtClean="0">
                <a:sym typeface="Wingdings" pitchFamily="2" charset="2"/>
              </a:rPr>
              <a:t>tiranno, una </a:t>
            </a:r>
            <a:r>
              <a:rPr lang="it-IT" dirty="0" smtClean="0">
                <a:sym typeface="Wingdings" pitchFamily="2" charset="2"/>
              </a:rPr>
              <a:t>figura </a:t>
            </a:r>
            <a:r>
              <a:rPr lang="it-IT" dirty="0" smtClean="0">
                <a:sym typeface="Wingdings" pitchFamily="2" charset="2"/>
              </a:rPr>
              <a:t>tratteggiata </a:t>
            </a:r>
            <a:r>
              <a:rPr lang="it-IT" dirty="0" smtClean="0">
                <a:sym typeface="Wingdings" pitchFamily="2" charset="2"/>
              </a:rPr>
              <a:t>dalla storiografia </a:t>
            </a:r>
            <a:r>
              <a:rPr lang="it-IT" dirty="0" smtClean="0">
                <a:sym typeface="Wingdings" pitchFamily="2" charset="2"/>
              </a:rPr>
              <a:t>greca.</a:t>
            </a:r>
          </a:p>
          <a:p>
            <a:pPr>
              <a:spcBef>
                <a:spcPct val="0"/>
              </a:spcBef>
            </a:pPr>
            <a:r>
              <a:rPr lang="it-IT" dirty="0" smtClean="0">
                <a:sym typeface="Wingdings" pitchFamily="2" charset="2"/>
              </a:rPr>
              <a:t>Le</a:t>
            </a:r>
            <a:r>
              <a:rPr lang="it-IT" baseline="0" dirty="0" smtClean="0">
                <a:sym typeface="Wingdings" pitchFamily="2" charset="2"/>
              </a:rPr>
              <a:t> sue</a:t>
            </a:r>
            <a:r>
              <a:rPr lang="it-IT" dirty="0" smtClean="0">
                <a:sym typeface="Wingdings" pitchFamily="2" charset="2"/>
              </a:rPr>
              <a:t> </a:t>
            </a:r>
            <a:r>
              <a:rPr lang="it-IT" dirty="0" smtClean="0">
                <a:sym typeface="Wingdings" pitchFamily="2" charset="2"/>
              </a:rPr>
              <a:t>azioni </a:t>
            </a:r>
            <a:r>
              <a:rPr lang="it-IT" dirty="0" smtClean="0">
                <a:sym typeface="Wingdings" pitchFamily="2" charset="2"/>
              </a:rPr>
              <a:t>tratteggiate contro il senato, le </a:t>
            </a:r>
            <a:r>
              <a:rPr lang="it-IT" dirty="0" smtClean="0">
                <a:sym typeface="Wingdings" pitchFamily="2" charset="2"/>
              </a:rPr>
              <a:t>istituzioni e </a:t>
            </a:r>
            <a:r>
              <a:rPr lang="it-IT" dirty="0" smtClean="0">
                <a:sym typeface="Wingdings" pitchFamily="2" charset="2"/>
              </a:rPr>
              <a:t>il popolo</a:t>
            </a:r>
            <a:r>
              <a:rPr lang="it-IT" dirty="0" smtClean="0">
                <a:sym typeface="Wingdings" pitchFamily="2" charset="2"/>
              </a:rPr>
              <a:t>, ne con il volere del popolo e senza autorità del senato </a:t>
            </a:r>
            <a:r>
              <a:rPr lang="it-IT" dirty="0" smtClean="0">
                <a:sym typeface="Wingdings" pitchFamily="2" charset="2"/>
              </a:rPr>
              <a:t>come </a:t>
            </a:r>
            <a:r>
              <a:rPr lang="it-IT" dirty="0" smtClean="0">
                <a:sym typeface="Wingdings" pitchFamily="2" charset="2"/>
              </a:rPr>
              <a:t>i </a:t>
            </a:r>
            <a:r>
              <a:rPr lang="it-IT" dirty="0" smtClean="0">
                <a:sym typeface="Wingdings" pitchFamily="2" charset="2"/>
              </a:rPr>
              <a:t>predecessori.</a:t>
            </a:r>
            <a:r>
              <a:rPr lang="it-IT" baseline="0" dirty="0" smtClean="0">
                <a:sym typeface="Wingdings" pitchFamily="2" charset="2"/>
              </a:rPr>
              <a:t> Tratteggiato con una</a:t>
            </a:r>
            <a:r>
              <a:rPr lang="it-IT" dirty="0" smtClean="0">
                <a:sym typeface="Wingdings" pitchFamily="2" charset="2"/>
              </a:rPr>
              <a:t> </a:t>
            </a:r>
            <a:r>
              <a:rPr lang="it-IT" dirty="0" smtClean="0">
                <a:sym typeface="Wingdings" pitchFamily="2" charset="2"/>
              </a:rPr>
              <a:t>volontà </a:t>
            </a:r>
            <a:r>
              <a:rPr lang="it-IT" dirty="0" smtClean="0">
                <a:sym typeface="Wingdings" pitchFamily="2" charset="2"/>
              </a:rPr>
              <a:t>di </a:t>
            </a:r>
            <a:r>
              <a:rPr lang="it-IT" dirty="0" smtClean="0">
                <a:sym typeface="Wingdings" pitchFamily="2" charset="2"/>
              </a:rPr>
              <a:t>potere attraverso una politica matrimoniale </a:t>
            </a:r>
            <a:r>
              <a:rPr lang="it-IT" dirty="0" smtClean="0">
                <a:sym typeface="Wingdings" pitchFamily="2" charset="2"/>
              </a:rPr>
              <a:t>e una </a:t>
            </a:r>
            <a:r>
              <a:rPr lang="it-IT" dirty="0" smtClean="0">
                <a:sym typeface="Wingdings" pitchFamily="2" charset="2"/>
              </a:rPr>
              <a:t>rete di alleanze </a:t>
            </a:r>
            <a:r>
              <a:rPr lang="it-IT" dirty="0" smtClean="0">
                <a:sym typeface="Wingdings" pitchFamily="2" charset="2"/>
              </a:rPr>
              <a:t>parentali.</a:t>
            </a:r>
          </a:p>
          <a:p>
            <a:pPr>
              <a:spcBef>
                <a:spcPct val="0"/>
              </a:spcBef>
            </a:pPr>
            <a:r>
              <a:rPr lang="it-IT" dirty="0" smtClean="0">
                <a:sym typeface="Wingdings" pitchFamily="2" charset="2"/>
              </a:rPr>
              <a:t>È</a:t>
            </a:r>
            <a:r>
              <a:rPr lang="it-IT" baseline="0" dirty="0" smtClean="0">
                <a:sym typeface="Wingdings" pitchFamily="2" charset="2"/>
              </a:rPr>
              <a:t> </a:t>
            </a:r>
            <a:r>
              <a:rPr lang="it-IT" dirty="0" smtClean="0">
                <a:sym typeface="Wingdings" pitchFamily="2" charset="2"/>
              </a:rPr>
              <a:t>ancora </a:t>
            </a:r>
            <a:r>
              <a:rPr lang="it-IT" dirty="0" smtClean="0">
                <a:sym typeface="Wingdings" pitchFamily="2" charset="2"/>
              </a:rPr>
              <a:t>la tradizione ellenistica lo tratteggia invece come colui che comporta il completamento di varie </a:t>
            </a:r>
            <a:r>
              <a:rPr lang="it-IT" dirty="0" smtClean="0">
                <a:sym typeface="Wingdings" pitchFamily="2" charset="2"/>
              </a:rPr>
              <a:t>opere.</a:t>
            </a:r>
            <a:endParaRPr lang="it-IT" dirty="0" smtClean="0"/>
          </a:p>
        </p:txBody>
      </p:sp>
      <p:sp>
        <p:nvSpPr>
          <p:cNvPr id="88068"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16AEE5F-6D88-4D5C-A1C6-284CA2A5D611}" type="slidenum">
              <a:rPr lang="it-IT"/>
              <a:pPr/>
              <a:t>31</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9091"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Si rivolge a una rete di alleanze </a:t>
            </a:r>
            <a:r>
              <a:rPr lang="it-IT" dirty="0" smtClean="0"/>
              <a:t>latine</a:t>
            </a:r>
            <a:r>
              <a:rPr lang="it-IT" dirty="0" smtClean="0">
                <a:sym typeface="Wingdings" pitchFamily="2" charset="2"/>
              </a:rPr>
              <a:t>.</a:t>
            </a:r>
            <a:r>
              <a:rPr lang="it-IT" baseline="0" dirty="0" smtClean="0">
                <a:sym typeface="Wingdings" pitchFamily="2" charset="2"/>
              </a:rPr>
              <a:t> Con la sconfitta di</a:t>
            </a:r>
            <a:r>
              <a:rPr lang="it-IT" dirty="0" smtClean="0">
                <a:sym typeface="Wingdings" pitchFamily="2" charset="2"/>
              </a:rPr>
              <a:t> </a:t>
            </a:r>
            <a:r>
              <a:rPr lang="it-IT" dirty="0" smtClean="0">
                <a:sym typeface="Wingdings" pitchFamily="2" charset="2"/>
              </a:rPr>
              <a:t>Lago </a:t>
            </a:r>
            <a:r>
              <a:rPr lang="it-IT" dirty="0" err="1" smtClean="0">
                <a:sym typeface="Wingdings" pitchFamily="2" charset="2"/>
              </a:rPr>
              <a:t>Regillo</a:t>
            </a:r>
            <a:r>
              <a:rPr lang="it-IT" dirty="0" smtClean="0">
                <a:sym typeface="Wingdings" pitchFamily="2" charset="2"/>
              </a:rPr>
              <a:t> Tarquinio il Superbo si rifugia a </a:t>
            </a:r>
            <a:r>
              <a:rPr lang="it-IT" dirty="0" err="1" smtClean="0">
                <a:sym typeface="Wingdings" pitchFamily="2" charset="2"/>
              </a:rPr>
              <a:t>Cuma</a:t>
            </a:r>
            <a:r>
              <a:rPr lang="it-IT" dirty="0" smtClean="0">
                <a:sym typeface="Wingdings" pitchFamily="2" charset="2"/>
              </a:rPr>
              <a:t> tale è la tradizione annalistica</a:t>
            </a:r>
            <a:endParaRPr lang="it-IT" dirty="0" smtClean="0"/>
          </a:p>
        </p:txBody>
      </p:sp>
      <p:sp>
        <p:nvSpPr>
          <p:cNvPr id="89092"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A19981C-48A3-4555-A9A9-0928C335FFE9}" type="slidenum">
              <a:rPr lang="it-IT"/>
              <a:pPr/>
              <a:t>32</a:t>
            </a:fld>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0115"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In età repubblicana permangono istituzioni di origine regia, piuttosto il </a:t>
            </a:r>
            <a:r>
              <a:rPr lang="it-IT" dirty="0" err="1" smtClean="0"/>
              <a:t>rex</a:t>
            </a:r>
            <a:r>
              <a:rPr lang="it-IT" dirty="0" smtClean="0"/>
              <a:t> sia stata via via depotenziata, avrebbe incominciata a delegare magistrati </a:t>
            </a:r>
            <a:r>
              <a:rPr lang="it-IT" dirty="0" err="1" smtClean="0"/>
              <a:t>ausiliarii</a:t>
            </a:r>
            <a:r>
              <a:rPr lang="it-IT" dirty="0" smtClean="0"/>
              <a:t>, il </a:t>
            </a:r>
            <a:r>
              <a:rPr lang="it-IT" dirty="0" err="1" smtClean="0"/>
              <a:t>rex</a:t>
            </a:r>
            <a:r>
              <a:rPr lang="it-IT" dirty="0" smtClean="0"/>
              <a:t> avrebbe svolto soltanto funzioni </a:t>
            </a:r>
            <a:r>
              <a:rPr lang="it-IT" dirty="0" smtClean="0"/>
              <a:t>religiosi</a:t>
            </a:r>
            <a:r>
              <a:rPr lang="it-IT" dirty="0" smtClean="0">
                <a:sym typeface="Wingdings" pitchFamily="2" charset="2"/>
              </a:rPr>
              <a:t>.</a:t>
            </a:r>
            <a:r>
              <a:rPr lang="it-IT" baseline="0" dirty="0" smtClean="0">
                <a:sym typeface="Wingdings" pitchFamily="2" charset="2"/>
              </a:rPr>
              <a:t> Il</a:t>
            </a:r>
            <a:r>
              <a:rPr lang="it-IT" dirty="0" smtClean="0">
                <a:sym typeface="Wingdings" pitchFamily="2" charset="2"/>
              </a:rPr>
              <a:t> </a:t>
            </a:r>
            <a:r>
              <a:rPr lang="it-IT" dirty="0" smtClean="0">
                <a:sym typeface="Wingdings" pitchFamily="2" charset="2"/>
              </a:rPr>
              <a:t>passaggio progressivo e </a:t>
            </a:r>
            <a:r>
              <a:rPr lang="it-IT" dirty="0" smtClean="0">
                <a:sym typeface="Wingdings" pitchFamily="2" charset="2"/>
              </a:rPr>
              <a:t>indolore</a:t>
            </a:r>
            <a:r>
              <a:rPr lang="it-IT" baseline="0" dirty="0" smtClean="0">
                <a:sym typeface="Wingdings" pitchFamily="2" charset="2"/>
              </a:rPr>
              <a:t> permise all</a:t>
            </a:r>
            <a:r>
              <a:rPr lang="it-IT" dirty="0" smtClean="0">
                <a:sym typeface="Wingdings" pitchFamily="2" charset="2"/>
              </a:rPr>
              <a:t>’annalistica di</a:t>
            </a:r>
            <a:r>
              <a:rPr lang="it-IT" baseline="0" dirty="0" smtClean="0">
                <a:sym typeface="Wingdings" pitchFamily="2" charset="2"/>
              </a:rPr>
              <a:t> costruire </a:t>
            </a:r>
            <a:r>
              <a:rPr lang="it-IT" dirty="0" smtClean="0">
                <a:sym typeface="Wingdings" pitchFamily="2" charset="2"/>
              </a:rPr>
              <a:t>la </a:t>
            </a:r>
            <a:r>
              <a:rPr lang="it-IT" dirty="0" smtClean="0">
                <a:sym typeface="Wingdings" pitchFamily="2" charset="2"/>
              </a:rPr>
              <a:t>storia </a:t>
            </a:r>
            <a:r>
              <a:rPr lang="it-IT" dirty="0" smtClean="0">
                <a:sym typeface="Wingdings" pitchFamily="2" charset="2"/>
              </a:rPr>
              <a:t>del</a:t>
            </a:r>
            <a:r>
              <a:rPr lang="it-IT" baseline="0" dirty="0" smtClean="0">
                <a:sym typeface="Wingdings" pitchFamily="2" charset="2"/>
              </a:rPr>
              <a:t> </a:t>
            </a:r>
            <a:r>
              <a:rPr lang="it-IT" baseline="0" dirty="0" err="1" smtClean="0">
                <a:sym typeface="Wingdings" pitchFamily="2" charset="2"/>
              </a:rPr>
              <a:t>barba</a:t>
            </a:r>
            <a:r>
              <a:rPr lang="it-IT" dirty="0" err="1" smtClean="0">
                <a:sym typeface="Wingdings" pitchFamily="2" charset="2"/>
              </a:rPr>
              <a:t>rimento</a:t>
            </a:r>
            <a:r>
              <a:rPr lang="it-IT" dirty="0" smtClean="0">
                <a:sym typeface="Wingdings" pitchFamily="2" charset="2"/>
              </a:rPr>
              <a:t> </a:t>
            </a:r>
            <a:r>
              <a:rPr lang="it-IT" dirty="0" smtClean="0">
                <a:sym typeface="Wingdings" pitchFamily="2" charset="2"/>
              </a:rPr>
              <a:t>violento della </a:t>
            </a:r>
            <a:r>
              <a:rPr lang="it-IT" dirty="0" smtClean="0">
                <a:sym typeface="Wingdings" pitchFamily="2" charset="2"/>
              </a:rPr>
              <a:t>monarchia.</a:t>
            </a:r>
          </a:p>
          <a:p>
            <a:pPr>
              <a:spcBef>
                <a:spcPct val="0"/>
              </a:spcBef>
            </a:pPr>
            <a:r>
              <a:rPr lang="it-IT" dirty="0" smtClean="0">
                <a:sym typeface="Wingdings" pitchFamily="2" charset="2"/>
              </a:rPr>
              <a:t>Il </a:t>
            </a:r>
            <a:r>
              <a:rPr lang="it-IT" dirty="0" smtClean="0">
                <a:sym typeface="Wingdings" pitchFamily="2" charset="2"/>
              </a:rPr>
              <a:t>racconto annalistico potrebbe conservare un nucleo di verità e </a:t>
            </a:r>
            <a:r>
              <a:rPr lang="it-IT" dirty="0" err="1" smtClean="0">
                <a:sym typeface="Wingdings" pitchFamily="2" charset="2"/>
              </a:rPr>
              <a:t>potrebbere</a:t>
            </a:r>
            <a:r>
              <a:rPr lang="it-IT" dirty="0" smtClean="0">
                <a:sym typeface="Wingdings" pitchFamily="2" charset="2"/>
              </a:rPr>
              <a:t> coincidere con il conflitto di </a:t>
            </a:r>
            <a:r>
              <a:rPr lang="it-IT" dirty="0" smtClean="0">
                <a:sym typeface="Wingdings" pitchFamily="2" charset="2"/>
              </a:rPr>
              <a:t>palazzo.</a:t>
            </a:r>
            <a:endParaRPr lang="it-IT" dirty="0" smtClean="0"/>
          </a:p>
        </p:txBody>
      </p:sp>
      <p:sp>
        <p:nvSpPr>
          <p:cNvPr id="90116"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323D644-CD16-49EC-BB6A-2D5F0EBCD9D2}" type="slidenum">
              <a:rPr lang="it-IT"/>
              <a:pPr/>
              <a:t>33</a:t>
            </a:fld>
            <a:endParaRPr 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113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Tempo già avviato dal </a:t>
            </a:r>
            <a:r>
              <a:rPr lang="it-IT" dirty="0" err="1" smtClean="0"/>
              <a:t>Prisco</a:t>
            </a:r>
            <a:r>
              <a:rPr lang="it-IT" dirty="0" smtClean="0"/>
              <a:t>, con i fondamenti </a:t>
            </a:r>
            <a:r>
              <a:rPr lang="it-IT" dirty="0" smtClean="0"/>
              <a:t>già dei </a:t>
            </a:r>
            <a:r>
              <a:rPr lang="it-IT" dirty="0" err="1" smtClean="0"/>
              <a:t>tarquini</a:t>
            </a:r>
            <a:r>
              <a:rPr lang="it-IT" dirty="0" smtClean="0"/>
              <a:t> precedenti</a:t>
            </a:r>
            <a:r>
              <a:rPr lang="it-IT" dirty="0" smtClean="0"/>
              <a:t>, insieme</a:t>
            </a:r>
            <a:r>
              <a:rPr lang="it-IT" baseline="0" dirty="0" smtClean="0"/>
              <a:t> a</a:t>
            </a:r>
            <a:r>
              <a:rPr lang="it-IT" dirty="0" smtClean="0"/>
              <a:t> </a:t>
            </a:r>
            <a:r>
              <a:rPr lang="it-IT" dirty="0" smtClean="0"/>
              <a:t>interventi nelle parti </a:t>
            </a:r>
            <a:r>
              <a:rPr lang="it-IT" dirty="0" smtClean="0"/>
              <a:t>plebee</a:t>
            </a:r>
            <a:r>
              <a:rPr lang="it-IT" dirty="0" smtClean="0">
                <a:sym typeface="Wingdings" pitchFamily="2" charset="2"/>
              </a:rPr>
              <a:t>.</a:t>
            </a:r>
            <a:r>
              <a:rPr lang="it-IT" baseline="0" dirty="0" smtClean="0">
                <a:sym typeface="Wingdings" pitchFamily="2" charset="2"/>
              </a:rPr>
              <a:t> L</a:t>
            </a:r>
            <a:r>
              <a:rPr lang="it-IT" dirty="0" smtClean="0">
                <a:sym typeface="Wingdings" pitchFamily="2" charset="2"/>
              </a:rPr>
              <a:t>’area </a:t>
            </a:r>
            <a:r>
              <a:rPr lang="it-IT" dirty="0" smtClean="0">
                <a:sym typeface="Wingdings" pitchFamily="2" charset="2"/>
              </a:rPr>
              <a:t>del Circo </a:t>
            </a:r>
            <a:r>
              <a:rPr lang="it-IT" dirty="0" smtClean="0">
                <a:sym typeface="Wingdings" pitchFamily="2" charset="2"/>
              </a:rPr>
              <a:t>è completata</a:t>
            </a:r>
            <a:r>
              <a:rPr lang="it-IT" baseline="0" dirty="0" smtClean="0">
                <a:sym typeface="Wingdings" pitchFamily="2" charset="2"/>
              </a:rPr>
              <a:t> con</a:t>
            </a:r>
            <a:r>
              <a:rPr lang="it-IT" dirty="0" smtClean="0">
                <a:sym typeface="Wingdings" pitchFamily="2" charset="2"/>
              </a:rPr>
              <a:t> </a:t>
            </a:r>
            <a:r>
              <a:rPr lang="it-IT" dirty="0" smtClean="0">
                <a:sym typeface="Wingdings" pitchFamily="2" charset="2"/>
              </a:rPr>
              <a:t>bonifiche della città </a:t>
            </a:r>
            <a:r>
              <a:rPr lang="it-IT" dirty="0" smtClean="0">
                <a:sym typeface="Wingdings" pitchFamily="2" charset="2"/>
              </a:rPr>
              <a:t>e </a:t>
            </a:r>
            <a:r>
              <a:rPr lang="it-IT" dirty="0" smtClean="0">
                <a:sym typeface="Wingdings" pitchFamily="2" charset="2"/>
              </a:rPr>
              <a:t>la costruzione della Cloaca massima</a:t>
            </a:r>
            <a:endParaRPr lang="it-IT" dirty="0" smtClean="0"/>
          </a:p>
        </p:txBody>
      </p:sp>
      <p:sp>
        <p:nvSpPr>
          <p:cNvPr id="9114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F62B765-226A-44D5-9B46-19869BD9349C}" type="slidenum">
              <a:rPr lang="it-IT"/>
              <a:pPr/>
              <a:t>35</a:t>
            </a:fld>
            <a:endParaRPr lang="it-I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2163"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Quando demarato </a:t>
            </a:r>
            <a:r>
              <a:rPr lang="it-IT" dirty="0" smtClean="0"/>
              <a:t>giunge </a:t>
            </a:r>
            <a:r>
              <a:rPr lang="it-IT" dirty="0" smtClean="0"/>
              <a:t>in </a:t>
            </a:r>
            <a:r>
              <a:rPr lang="it-IT" dirty="0" smtClean="0"/>
              <a:t>Etruria</a:t>
            </a:r>
            <a:r>
              <a:rPr lang="it-IT" dirty="0" smtClean="0">
                <a:sym typeface="Wingdings" pitchFamily="2" charset="2"/>
              </a:rPr>
              <a:t>.</a:t>
            </a:r>
            <a:r>
              <a:rPr lang="it-IT" baseline="0" dirty="0" smtClean="0">
                <a:sym typeface="Wingdings" pitchFamily="2" charset="2"/>
              </a:rPr>
              <a:t> Poi</a:t>
            </a:r>
            <a:r>
              <a:rPr lang="it-IT" dirty="0" smtClean="0">
                <a:sym typeface="Wingdings" pitchFamily="2" charset="2"/>
              </a:rPr>
              <a:t> </a:t>
            </a:r>
            <a:r>
              <a:rPr lang="it-IT" dirty="0" smtClean="0">
                <a:sym typeface="Wingdings" pitchFamily="2" charset="2"/>
              </a:rPr>
              <a:t>muore </a:t>
            </a:r>
            <a:r>
              <a:rPr lang="it-IT" dirty="0" err="1" smtClean="0">
                <a:sym typeface="Wingdings" pitchFamily="2" charset="2"/>
              </a:rPr>
              <a:t>Demarato</a:t>
            </a:r>
            <a:r>
              <a:rPr lang="it-IT" dirty="0" smtClean="0">
                <a:sym typeface="Wingdings" pitchFamily="2" charset="2"/>
              </a:rPr>
              <a:t>  e Lucumone</a:t>
            </a:r>
            <a:r>
              <a:rPr lang="it-IT" baseline="0" dirty="0" smtClean="0">
                <a:sym typeface="Wingdings" pitchFamily="2" charset="2"/>
              </a:rPr>
              <a:t> diviene</a:t>
            </a:r>
            <a:r>
              <a:rPr lang="it-IT" dirty="0" smtClean="0">
                <a:sym typeface="Wingdings" pitchFamily="2" charset="2"/>
              </a:rPr>
              <a:t> </a:t>
            </a:r>
            <a:r>
              <a:rPr lang="it-IT" dirty="0" err="1" smtClean="0">
                <a:sym typeface="Wingdings" pitchFamily="2" charset="2"/>
              </a:rPr>
              <a:t>Tarquino</a:t>
            </a:r>
            <a:r>
              <a:rPr lang="it-IT" dirty="0" smtClean="0">
                <a:sym typeface="Wingdings" pitchFamily="2" charset="2"/>
              </a:rPr>
              <a:t> </a:t>
            </a:r>
            <a:r>
              <a:rPr lang="it-IT" dirty="0" err="1" smtClean="0">
                <a:sym typeface="Wingdings" pitchFamily="2" charset="2"/>
              </a:rPr>
              <a:t>Prisco</a:t>
            </a:r>
            <a:r>
              <a:rPr lang="it-IT" dirty="0" smtClean="0">
                <a:sym typeface="Wingdings" pitchFamily="2" charset="2"/>
              </a:rPr>
              <a:t> e  </a:t>
            </a:r>
            <a:r>
              <a:rPr lang="it-IT" dirty="0" smtClean="0">
                <a:sym typeface="Wingdings" pitchFamily="2" charset="2"/>
              </a:rPr>
              <a:t>riceve l’eredità invece </a:t>
            </a:r>
            <a:r>
              <a:rPr lang="it-IT" dirty="0" err="1" smtClean="0">
                <a:sym typeface="Wingdings" pitchFamily="2" charset="2"/>
              </a:rPr>
              <a:t>Egerio</a:t>
            </a:r>
            <a:r>
              <a:rPr lang="it-IT" dirty="0" smtClean="0">
                <a:sym typeface="Wingdings" pitchFamily="2" charset="2"/>
              </a:rPr>
              <a:t> </a:t>
            </a:r>
            <a:r>
              <a:rPr lang="it-IT" dirty="0" smtClean="0">
                <a:sym typeface="Wingdings" pitchFamily="2" charset="2"/>
              </a:rPr>
              <a:t>è defraudato dell’eredità.</a:t>
            </a:r>
            <a:r>
              <a:rPr lang="it-IT" baseline="0" dirty="0" smtClean="0">
                <a:sym typeface="Wingdings" pitchFamily="2" charset="2"/>
              </a:rPr>
              <a:t> Questi sono il </a:t>
            </a:r>
            <a:r>
              <a:rPr lang="it-IT" dirty="0" smtClean="0">
                <a:sym typeface="Wingdings" pitchFamily="2" charset="2"/>
              </a:rPr>
              <a:t>ramo </a:t>
            </a:r>
            <a:r>
              <a:rPr lang="it-IT" dirty="0" smtClean="0">
                <a:sym typeface="Wingdings" pitchFamily="2" charset="2"/>
              </a:rPr>
              <a:t>perdente e vincente </a:t>
            </a:r>
            <a:r>
              <a:rPr lang="it-IT" dirty="0" smtClean="0">
                <a:sym typeface="Wingdings" pitchFamily="2" charset="2"/>
              </a:rPr>
              <a:t>dell’eredità, </a:t>
            </a:r>
            <a:r>
              <a:rPr lang="it-IT" dirty="0" smtClean="0">
                <a:sym typeface="Wingdings" pitchFamily="2" charset="2"/>
              </a:rPr>
              <a:t>ma le rivolte sono </a:t>
            </a:r>
            <a:r>
              <a:rPr lang="it-IT" dirty="0" smtClean="0">
                <a:sym typeface="Wingdings" pitchFamily="2" charset="2"/>
              </a:rPr>
              <a:t>condotte da </a:t>
            </a:r>
            <a:r>
              <a:rPr lang="it-IT" dirty="0" err="1" smtClean="0">
                <a:sym typeface="Wingdings" pitchFamily="2" charset="2"/>
              </a:rPr>
              <a:t>L.Tarquinio</a:t>
            </a:r>
            <a:r>
              <a:rPr lang="it-IT" dirty="0" smtClean="0">
                <a:sym typeface="Wingdings" pitchFamily="2" charset="2"/>
              </a:rPr>
              <a:t> </a:t>
            </a:r>
            <a:r>
              <a:rPr lang="it-IT" dirty="0" err="1" smtClean="0">
                <a:sym typeface="Wingdings" pitchFamily="2" charset="2"/>
              </a:rPr>
              <a:t>Collatino</a:t>
            </a:r>
            <a:r>
              <a:rPr lang="it-IT" dirty="0" smtClean="0">
                <a:sym typeface="Wingdings" pitchFamily="2" charset="2"/>
              </a:rPr>
              <a:t> e </a:t>
            </a:r>
            <a:r>
              <a:rPr lang="it-IT" dirty="0" err="1" smtClean="0">
                <a:sym typeface="Wingdings" pitchFamily="2" charset="2"/>
              </a:rPr>
              <a:t>L.Giunio</a:t>
            </a:r>
            <a:r>
              <a:rPr lang="it-IT" dirty="0" smtClean="0">
                <a:sym typeface="Wingdings" pitchFamily="2" charset="2"/>
              </a:rPr>
              <a:t> </a:t>
            </a:r>
            <a:r>
              <a:rPr lang="it-IT" dirty="0" smtClean="0">
                <a:sym typeface="Wingdings" pitchFamily="2" charset="2"/>
              </a:rPr>
              <a:t>Bruto.</a:t>
            </a:r>
            <a:r>
              <a:rPr lang="it-IT" baseline="0" dirty="0" smtClean="0">
                <a:sym typeface="Wingdings" pitchFamily="2" charset="2"/>
              </a:rPr>
              <a:t> Quindi è un</a:t>
            </a:r>
            <a:r>
              <a:rPr lang="it-IT" dirty="0" smtClean="0">
                <a:sym typeface="Wingdings" pitchFamily="2" charset="2"/>
              </a:rPr>
              <a:t> </a:t>
            </a:r>
            <a:r>
              <a:rPr lang="it-IT" dirty="0" smtClean="0">
                <a:sym typeface="Wingdings" pitchFamily="2" charset="2"/>
              </a:rPr>
              <a:t>conflitto interno degli etruschi comportando la prevalenza di un gruppo sull’altro, </a:t>
            </a:r>
            <a:r>
              <a:rPr lang="it-IT" dirty="0" smtClean="0">
                <a:sym typeface="Wingdings" pitchFamily="2" charset="2"/>
              </a:rPr>
              <a:t>invece,</a:t>
            </a:r>
            <a:r>
              <a:rPr lang="it-IT" baseline="0" dirty="0" smtClean="0">
                <a:sym typeface="Wingdings" pitchFamily="2" charset="2"/>
              </a:rPr>
              <a:t> gli </a:t>
            </a:r>
            <a:r>
              <a:rPr lang="it-IT" dirty="0" smtClean="0">
                <a:sym typeface="Wingdings" pitchFamily="2" charset="2"/>
              </a:rPr>
              <a:t>annalisti </a:t>
            </a:r>
            <a:r>
              <a:rPr lang="it-IT" dirty="0" smtClean="0">
                <a:sym typeface="Wingdings" pitchFamily="2" charset="2"/>
              </a:rPr>
              <a:t>romani l’avrebbero concepita in maniera diretta come momento </a:t>
            </a:r>
            <a:r>
              <a:rPr lang="it-IT" dirty="0" smtClean="0">
                <a:sym typeface="Wingdings" pitchFamily="2" charset="2"/>
              </a:rPr>
              <a:t>patriottico.</a:t>
            </a:r>
          </a:p>
          <a:p>
            <a:pPr>
              <a:spcBef>
                <a:spcPct val="0"/>
              </a:spcBef>
            </a:pPr>
            <a:r>
              <a:rPr lang="it-IT" baseline="0" dirty="0" smtClean="0">
                <a:sym typeface="Wingdings" pitchFamily="2" charset="2"/>
              </a:rPr>
              <a:t>È</a:t>
            </a:r>
            <a:r>
              <a:rPr lang="it-IT" dirty="0" smtClean="0">
                <a:sym typeface="Wingdings" pitchFamily="2" charset="2"/>
              </a:rPr>
              <a:t> </a:t>
            </a:r>
            <a:r>
              <a:rPr lang="it-IT" dirty="0" smtClean="0">
                <a:sym typeface="Wingdings" pitchFamily="2" charset="2"/>
              </a:rPr>
              <a:t>una tradizione nata all’interno del gruppo etrusco giustificando l’azione dei rivoltosi come senso di rivalsa di patimenti precedenti, può nascondere e celare un elemento di </a:t>
            </a:r>
            <a:r>
              <a:rPr lang="it-IT" dirty="0" smtClean="0">
                <a:sym typeface="Wingdings" pitchFamily="2" charset="2"/>
              </a:rPr>
              <a:t>veridicità.</a:t>
            </a:r>
          </a:p>
          <a:p>
            <a:pPr>
              <a:spcBef>
                <a:spcPct val="0"/>
              </a:spcBef>
            </a:pPr>
            <a:r>
              <a:rPr lang="it-IT" dirty="0" smtClean="0">
                <a:sym typeface="Wingdings" pitchFamily="2" charset="2"/>
              </a:rPr>
              <a:t>Uno </a:t>
            </a:r>
            <a:r>
              <a:rPr lang="it-IT" dirty="0" smtClean="0">
                <a:sym typeface="Wingdings" pitchFamily="2" charset="2"/>
              </a:rPr>
              <a:t>dei temi che ritorna sono i beni: il caso di </a:t>
            </a:r>
            <a:r>
              <a:rPr lang="it-IT" dirty="0" err="1" smtClean="0">
                <a:sym typeface="Wingdings" pitchFamily="2" charset="2"/>
              </a:rPr>
              <a:t>Egerio</a:t>
            </a:r>
            <a:r>
              <a:rPr lang="it-IT" dirty="0" smtClean="0">
                <a:sym typeface="Wingdings" pitchFamily="2" charset="2"/>
              </a:rPr>
              <a:t>, </a:t>
            </a:r>
            <a:r>
              <a:rPr lang="it-IT" dirty="0" smtClean="0">
                <a:sym typeface="Wingdings" pitchFamily="2" charset="2"/>
              </a:rPr>
              <a:t>come la discussione </a:t>
            </a:r>
            <a:r>
              <a:rPr lang="it-IT" dirty="0" smtClean="0">
                <a:sym typeface="Wingdings" pitchFamily="2" charset="2"/>
              </a:rPr>
              <a:t>e trattative dei beni di Tarquinio dopo aver visto le porte sbarrate alla fine il nuovo istituto </a:t>
            </a:r>
            <a:r>
              <a:rPr lang="it-IT" dirty="0" smtClean="0">
                <a:sym typeface="Wingdings" pitchFamily="2" charset="2"/>
              </a:rPr>
              <a:t>permette </a:t>
            </a:r>
            <a:r>
              <a:rPr lang="it-IT" dirty="0" smtClean="0">
                <a:sym typeface="Wingdings" pitchFamily="2" charset="2"/>
              </a:rPr>
              <a:t>di saccheggiare tali beni</a:t>
            </a:r>
            <a:r>
              <a:rPr lang="it-IT" dirty="0" smtClean="0">
                <a:sym typeface="Wingdings" pitchFamily="2" charset="2"/>
              </a:rPr>
              <a:t>, e le </a:t>
            </a:r>
            <a:r>
              <a:rPr lang="it-IT" dirty="0" smtClean="0">
                <a:sym typeface="Wingdings" pitchFamily="2" charset="2"/>
              </a:rPr>
              <a:t>trattative smetteranno intorno al 509 15 anni + tardi poiché c’è crisi </a:t>
            </a:r>
            <a:r>
              <a:rPr lang="it-IT" dirty="0" err="1" smtClean="0">
                <a:sym typeface="Wingdings" pitchFamily="2" charset="2"/>
              </a:rPr>
              <a:t>annoiara</a:t>
            </a:r>
            <a:r>
              <a:rPr lang="it-IT" dirty="0" smtClean="0">
                <a:sym typeface="Wingdings" pitchFamily="2" charset="2"/>
              </a:rPr>
              <a:t>, </a:t>
            </a:r>
            <a:r>
              <a:rPr lang="it-IT" dirty="0" smtClean="0">
                <a:sym typeface="Wingdings" pitchFamily="2" charset="2"/>
              </a:rPr>
              <a:t>furono mandate </a:t>
            </a:r>
            <a:r>
              <a:rPr lang="it-IT" dirty="0" smtClean="0">
                <a:sym typeface="Wingdings" pitchFamily="2" charset="2"/>
              </a:rPr>
              <a:t>navi </a:t>
            </a:r>
            <a:r>
              <a:rPr lang="it-IT" dirty="0" smtClean="0">
                <a:sym typeface="Wingdings" pitchFamily="2" charset="2"/>
              </a:rPr>
              <a:t>al Nord </a:t>
            </a:r>
            <a:r>
              <a:rPr lang="it-IT" dirty="0" smtClean="0">
                <a:sym typeface="Wingdings" pitchFamily="2" charset="2"/>
              </a:rPr>
              <a:t>e </a:t>
            </a:r>
            <a:r>
              <a:rPr lang="it-IT" dirty="0" smtClean="0">
                <a:sym typeface="Wingdings" pitchFamily="2" charset="2"/>
              </a:rPr>
              <a:t>al Sud, e </a:t>
            </a:r>
            <a:r>
              <a:rPr lang="it-IT" dirty="0" smtClean="0">
                <a:sym typeface="Wingdings" pitchFamily="2" charset="2"/>
              </a:rPr>
              <a:t>una di queste raggiunge </a:t>
            </a:r>
            <a:r>
              <a:rPr lang="it-IT" dirty="0" err="1" smtClean="0">
                <a:sym typeface="Wingdings" pitchFamily="2" charset="2"/>
              </a:rPr>
              <a:t>Cuma</a:t>
            </a:r>
            <a:r>
              <a:rPr lang="it-IT" dirty="0" smtClean="0">
                <a:sym typeface="Wingdings" pitchFamily="2" charset="2"/>
              </a:rPr>
              <a:t>.</a:t>
            </a:r>
            <a:r>
              <a:rPr lang="it-IT" baseline="0" dirty="0" smtClean="0">
                <a:sym typeface="Wingdings" pitchFamily="2" charset="2"/>
              </a:rPr>
              <a:t> L’a</a:t>
            </a:r>
            <a:r>
              <a:rPr lang="it-IT" dirty="0" smtClean="0">
                <a:sym typeface="Wingdings" pitchFamily="2" charset="2"/>
              </a:rPr>
              <a:t>cquisto </a:t>
            </a:r>
            <a:r>
              <a:rPr lang="it-IT" dirty="0" smtClean="0">
                <a:sym typeface="Wingdings" pitchFamily="2" charset="2"/>
              </a:rPr>
              <a:t>del grano </a:t>
            </a:r>
            <a:r>
              <a:rPr lang="it-IT" dirty="0" smtClean="0">
                <a:sym typeface="Wingdings" pitchFamily="2" charset="2"/>
              </a:rPr>
              <a:t>viene bloccato, e</a:t>
            </a:r>
            <a:r>
              <a:rPr lang="it-IT" baseline="0" dirty="0" smtClean="0">
                <a:sym typeface="Wingdings" pitchFamily="2" charset="2"/>
              </a:rPr>
              <a:t> </a:t>
            </a:r>
            <a:r>
              <a:rPr lang="it-IT" dirty="0" smtClean="0">
                <a:sym typeface="Wingdings" pitchFamily="2" charset="2"/>
              </a:rPr>
              <a:t>Aristodemo </a:t>
            </a:r>
            <a:r>
              <a:rPr lang="it-IT" dirty="0" smtClean="0">
                <a:sym typeface="Wingdings" pitchFamily="2" charset="2"/>
              </a:rPr>
              <a:t>di </a:t>
            </a:r>
            <a:r>
              <a:rPr lang="it-IT" dirty="0" err="1" smtClean="0">
                <a:sym typeface="Wingdings" pitchFamily="2" charset="2"/>
              </a:rPr>
              <a:t>Cuma</a:t>
            </a:r>
            <a:r>
              <a:rPr lang="it-IT" dirty="0" smtClean="0">
                <a:sym typeface="Wingdings" pitchFamily="2" charset="2"/>
              </a:rPr>
              <a:t> blocca le navi chiedendo ragione dei beni di </a:t>
            </a:r>
            <a:r>
              <a:rPr lang="it-IT" dirty="0" smtClean="0">
                <a:sym typeface="Wingdings" pitchFamily="2" charset="2"/>
              </a:rPr>
              <a:t>Tarquini. </a:t>
            </a:r>
            <a:r>
              <a:rPr lang="it-IT" dirty="0" err="1" smtClean="0">
                <a:sym typeface="Wingdings" pitchFamily="2" charset="2"/>
              </a:rPr>
              <a:t>Tarquino</a:t>
            </a:r>
            <a:r>
              <a:rPr lang="it-IT" dirty="0" smtClean="0">
                <a:sym typeface="Wingdings" pitchFamily="2" charset="2"/>
              </a:rPr>
              <a:t> </a:t>
            </a:r>
            <a:r>
              <a:rPr lang="it-IT" dirty="0" smtClean="0">
                <a:sym typeface="Wingdings" pitchFamily="2" charset="2"/>
              </a:rPr>
              <a:t>risponde che sono morti </a:t>
            </a:r>
            <a:r>
              <a:rPr lang="it-IT" dirty="0" smtClean="0">
                <a:sym typeface="Wingdings" pitchFamily="2" charset="2"/>
              </a:rPr>
              <a:t>tutti i suoi discendenti, </a:t>
            </a:r>
            <a:r>
              <a:rPr lang="it-IT" dirty="0" smtClean="0">
                <a:sym typeface="Wingdings" pitchFamily="2" charset="2"/>
              </a:rPr>
              <a:t>e gli </a:t>
            </a:r>
            <a:r>
              <a:rPr lang="it-IT" dirty="0" smtClean="0">
                <a:sym typeface="Wingdings" pitchFamily="2" charset="2"/>
              </a:rPr>
              <a:t>ambasciatori aspettano le direttive del senato ma alla fine </a:t>
            </a:r>
            <a:r>
              <a:rPr lang="it-IT" dirty="0" smtClean="0">
                <a:sym typeface="Wingdings" pitchFamily="2" charset="2"/>
              </a:rPr>
              <a:t>fuggono.</a:t>
            </a:r>
          </a:p>
          <a:p>
            <a:pPr>
              <a:spcBef>
                <a:spcPct val="0"/>
              </a:spcBef>
            </a:pPr>
            <a:r>
              <a:rPr lang="it-IT" dirty="0" smtClean="0">
                <a:sym typeface="Wingdings" pitchFamily="2" charset="2"/>
              </a:rPr>
              <a:t>È </a:t>
            </a:r>
            <a:r>
              <a:rPr lang="it-IT" dirty="0" smtClean="0">
                <a:sym typeface="Wingdings" pitchFamily="2" charset="2"/>
              </a:rPr>
              <a:t>ricostruzione ostile ai Romani riportataci da Dionigi di Alicarnasso sempre favorevole ai Romani, la tradizione romana avrebbe considerato diversa la </a:t>
            </a:r>
            <a:r>
              <a:rPr lang="it-IT" dirty="0" smtClean="0">
                <a:sym typeface="Wingdings" pitchFamily="2" charset="2"/>
              </a:rPr>
              <a:t>situazione; </a:t>
            </a:r>
            <a:r>
              <a:rPr lang="it-IT" dirty="0" smtClean="0">
                <a:sym typeface="Wingdings" pitchFamily="2" charset="2"/>
              </a:rPr>
              <a:t>invece si rivolge a una fonte di origine cumana che Dionigi di Alicarnasso usufruisce di </a:t>
            </a:r>
            <a:r>
              <a:rPr lang="it-IT" dirty="0" err="1" smtClean="0">
                <a:sym typeface="Wingdings" pitchFamily="2" charset="2"/>
              </a:rPr>
              <a:t>Peroco</a:t>
            </a:r>
            <a:r>
              <a:rPr lang="it-IT" dirty="0" smtClean="0">
                <a:sym typeface="Wingdings" pitchFamily="2" charset="2"/>
              </a:rPr>
              <a:t> di </a:t>
            </a:r>
            <a:r>
              <a:rPr lang="it-IT" dirty="0" err="1" smtClean="0">
                <a:sym typeface="Wingdings" pitchFamily="2" charset="2"/>
              </a:rPr>
              <a:t>Cuma</a:t>
            </a:r>
            <a:r>
              <a:rPr lang="it-IT" dirty="0" smtClean="0">
                <a:sym typeface="Wingdings" pitchFamily="2" charset="2"/>
              </a:rPr>
              <a:t>, tratto da una </a:t>
            </a:r>
            <a:r>
              <a:rPr lang="it-IT" dirty="0" smtClean="0">
                <a:sym typeface="Wingdings" pitchFamily="2" charset="2"/>
              </a:rPr>
              <a:t>cronaca cumana.</a:t>
            </a:r>
            <a:endParaRPr lang="it-IT" dirty="0" smtClean="0"/>
          </a:p>
        </p:txBody>
      </p:sp>
      <p:sp>
        <p:nvSpPr>
          <p:cNvPr id="92164"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25ADE2E-C5FB-4723-ABDD-AFB9382B6C38}" type="slidenum">
              <a:rPr lang="it-IT"/>
              <a:pPr/>
              <a:t>36</a:t>
            </a:fld>
            <a:endParaRPr 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3187"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Pone il buon diritto di Aristodemo, 476 verrà massacrato insieme alla sua famiglia</a:t>
            </a:r>
            <a:r>
              <a:rPr lang="it-IT" dirty="0" smtClean="0"/>
              <a:t>; la </a:t>
            </a:r>
            <a:r>
              <a:rPr lang="it-IT" dirty="0" smtClean="0"/>
              <a:t>tradizione che si forma </a:t>
            </a:r>
            <a:r>
              <a:rPr lang="it-IT" dirty="0" smtClean="0"/>
              <a:t>è prima </a:t>
            </a:r>
            <a:r>
              <a:rPr lang="it-IT" dirty="0" smtClean="0"/>
              <a:t>di tale data</a:t>
            </a:r>
            <a:r>
              <a:rPr lang="it-IT" dirty="0" smtClean="0"/>
              <a:t>;, </a:t>
            </a:r>
            <a:r>
              <a:rPr lang="it-IT" dirty="0" smtClean="0"/>
              <a:t>rendendo credibile tale manifestazione di una violenta cacciata dei </a:t>
            </a:r>
            <a:r>
              <a:rPr lang="it-IT" dirty="0" smtClean="0"/>
              <a:t>Tarquini. </a:t>
            </a:r>
          </a:p>
          <a:p>
            <a:pPr>
              <a:spcBef>
                <a:spcPct val="0"/>
              </a:spcBef>
            </a:pPr>
            <a:r>
              <a:rPr lang="it-IT" dirty="0" smtClean="0"/>
              <a:t>La </a:t>
            </a:r>
            <a:r>
              <a:rPr lang="it-IT" dirty="0" smtClean="0"/>
              <a:t>monarchia probabilmente avviene per cacciata come scontro </a:t>
            </a:r>
            <a:r>
              <a:rPr lang="it-IT" dirty="0" smtClean="0"/>
              <a:t>al </a:t>
            </a:r>
            <a:r>
              <a:rPr lang="it-IT" dirty="0" smtClean="0"/>
              <a:t>potere etrusco</a:t>
            </a:r>
          </a:p>
        </p:txBody>
      </p:sp>
      <p:sp>
        <p:nvSpPr>
          <p:cNvPr id="93188"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BAAEEDB-0D86-440A-A837-D2C7CE8A8141}" type="slidenum">
              <a:rPr lang="it-IT"/>
              <a:pPr/>
              <a:t>40</a:t>
            </a:fld>
            <a:endParaRPr 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4211"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Per quasi due secoli ci sono varie dinastie etrusche Roma però non subisce </a:t>
            </a:r>
            <a:r>
              <a:rPr lang="it-IT" dirty="0" err="1" smtClean="0"/>
              <a:t>etruschizzazione</a:t>
            </a:r>
            <a:r>
              <a:rPr lang="it-IT" dirty="0" smtClean="0">
                <a:sym typeface="Wingdings" pitchFamily="2" charset="2"/>
              </a:rPr>
              <a:t>,</a:t>
            </a:r>
            <a:r>
              <a:rPr lang="it-IT" baseline="0" dirty="0" smtClean="0">
                <a:sym typeface="Wingdings" pitchFamily="2" charset="2"/>
              </a:rPr>
              <a:t> ma</a:t>
            </a:r>
            <a:r>
              <a:rPr lang="it-IT" dirty="0" smtClean="0">
                <a:sym typeface="Wingdings" pitchFamily="2" charset="2"/>
              </a:rPr>
              <a:t> mantiene </a:t>
            </a:r>
            <a:r>
              <a:rPr lang="it-IT" dirty="0" smtClean="0">
                <a:sym typeface="Wingdings" pitchFamily="2" charset="2"/>
              </a:rPr>
              <a:t>la sua impronta latina: </a:t>
            </a:r>
            <a:endParaRPr lang="it-IT" dirty="0" smtClean="0">
              <a:sym typeface="Wingdings" pitchFamily="2" charset="2"/>
            </a:endParaRPr>
          </a:p>
          <a:p>
            <a:pPr>
              <a:spcBef>
                <a:spcPct val="0"/>
              </a:spcBef>
              <a:buFont typeface="Arial" pitchFamily="34" charset="0"/>
              <a:buChar char="•"/>
            </a:pPr>
            <a:r>
              <a:rPr lang="it-IT" dirty="0" smtClean="0">
                <a:sym typeface="Wingdings" pitchFamily="2" charset="2"/>
              </a:rPr>
              <a:t>aspetto </a:t>
            </a:r>
            <a:r>
              <a:rPr lang="it-IT" dirty="0" smtClean="0">
                <a:sym typeface="Wingdings" pitchFamily="2" charset="2"/>
              </a:rPr>
              <a:t>linguistico, iscrizioni luoghi pubblici, santuari in età augustea ancora </a:t>
            </a:r>
            <a:r>
              <a:rPr lang="it-IT" dirty="0" smtClean="0">
                <a:sym typeface="Wingdings" pitchFamily="2" charset="2"/>
              </a:rPr>
              <a:t>visibile il </a:t>
            </a:r>
            <a:r>
              <a:rPr lang="it-IT" dirty="0" smtClean="0">
                <a:sym typeface="Wingdings" pitchFamily="2" charset="2"/>
              </a:rPr>
              <a:t>tempio di Diana sull’Aventino </a:t>
            </a:r>
            <a:r>
              <a:rPr lang="it-IT" dirty="0" smtClean="0">
                <a:sym typeface="Wingdings" pitchFamily="2" charset="2"/>
              </a:rPr>
              <a:t>(regole </a:t>
            </a:r>
            <a:r>
              <a:rPr lang="it-IT" dirty="0" smtClean="0">
                <a:sym typeface="Wingdings" pitchFamily="2" charset="2"/>
              </a:rPr>
              <a:t>del culto su di una tavola di bronzo, regole scritte intorno la metà del </a:t>
            </a:r>
            <a:r>
              <a:rPr lang="it-IT" dirty="0" err="1" smtClean="0">
                <a:sym typeface="Wingdings" pitchFamily="2" charset="2"/>
              </a:rPr>
              <a:t>VI</a:t>
            </a:r>
            <a:r>
              <a:rPr lang="it-IT" dirty="0" smtClean="0">
                <a:sym typeface="Wingdings" pitchFamily="2" charset="2"/>
              </a:rPr>
              <a:t> secolo </a:t>
            </a:r>
            <a:r>
              <a:rPr lang="it-IT" dirty="0" err="1" smtClean="0">
                <a:sym typeface="Wingdings" pitchFamily="2" charset="2"/>
              </a:rPr>
              <a:t>a.C</a:t>
            </a:r>
            <a:r>
              <a:rPr lang="it-IT" dirty="0" smtClean="0">
                <a:sym typeface="Wingdings" pitchFamily="2" charset="2"/>
              </a:rPr>
              <a:t>)</a:t>
            </a:r>
            <a:endParaRPr lang="it-IT" dirty="0" smtClean="0"/>
          </a:p>
        </p:txBody>
      </p:sp>
      <p:sp>
        <p:nvSpPr>
          <p:cNvPr id="94212"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099C8E5-3A9E-47F1-864A-273F7814932E}" type="slidenum">
              <a:rPr lang="it-IT"/>
              <a:pPr/>
              <a:t>41</a:t>
            </a:fld>
            <a:endParaRPr lang="it-IT"/>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5235"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smtClean="0"/>
              <a:t>Avis Niger, per ricordare una pavimentazione nera</a:t>
            </a:r>
          </a:p>
        </p:txBody>
      </p:sp>
      <p:sp>
        <p:nvSpPr>
          <p:cNvPr id="95236"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017A470-0936-40DF-A597-43D5A1F0ECD7}" type="slidenum">
              <a:rPr lang="it-IT"/>
              <a:pPr/>
              <a:t>42</a:t>
            </a:fld>
            <a:endParaRPr lang="it-IT"/>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625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smtClean="0"/>
              <a:t>Iscrizione dove compare il rex insieme al suo araldo che attengono alla sfera sacrale(non compresa), presenza di animali da tiro presenza di giumenta</a:t>
            </a:r>
            <a:r>
              <a:rPr lang="it-IT" smtClean="0">
                <a:sym typeface="Wingdings" pitchFamily="2" charset="2"/>
              </a:rPr>
              <a:t> latino arcaico di difficile lettura</a:t>
            </a:r>
            <a:endParaRPr lang="it-IT" smtClean="0"/>
          </a:p>
        </p:txBody>
      </p:sp>
      <p:sp>
        <p:nvSpPr>
          <p:cNvPr id="9626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FD133AD-B623-42BE-87AB-E6B142E13C97}" type="slidenum">
              <a:rPr lang="it-IT"/>
              <a:pPr/>
              <a:t>43</a:t>
            </a:fld>
            <a:endParaRPr lang="it-IT"/>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7283"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Dal 509 inizio </a:t>
            </a:r>
            <a:r>
              <a:rPr lang="it-IT" dirty="0" smtClean="0"/>
              <a:t>dell’età repubblicana</a:t>
            </a:r>
            <a:r>
              <a:rPr lang="it-IT" dirty="0" smtClean="0">
                <a:sym typeface="Wingdings" pitchFamily="2" charset="2"/>
              </a:rPr>
              <a:t>.</a:t>
            </a:r>
            <a:r>
              <a:rPr lang="it-IT" baseline="0" dirty="0" smtClean="0">
                <a:sym typeface="Wingdings" pitchFamily="2" charset="2"/>
              </a:rPr>
              <a:t> A</a:t>
            </a:r>
            <a:r>
              <a:rPr lang="it-IT" dirty="0" smtClean="0">
                <a:sym typeface="Wingdings" pitchFamily="2" charset="2"/>
              </a:rPr>
              <a:t>l </a:t>
            </a:r>
            <a:r>
              <a:rPr lang="it-IT" dirty="0" smtClean="0">
                <a:sym typeface="Wingdings" pitchFamily="2" charset="2"/>
              </a:rPr>
              <a:t>potere </a:t>
            </a:r>
            <a:r>
              <a:rPr lang="it-IT" dirty="0" smtClean="0">
                <a:sym typeface="Wingdings" pitchFamily="2" charset="2"/>
              </a:rPr>
              <a:t>vi sono 2 </a:t>
            </a:r>
            <a:r>
              <a:rPr lang="it-IT" dirty="0" err="1" smtClean="0">
                <a:sym typeface="Wingdings" pitchFamily="2" charset="2"/>
              </a:rPr>
              <a:t>consules</a:t>
            </a:r>
            <a:r>
              <a:rPr lang="it-IT" dirty="0" smtClean="0">
                <a:sym typeface="Wingdings" pitchFamily="2" charset="2"/>
              </a:rPr>
              <a:t> </a:t>
            </a:r>
            <a:r>
              <a:rPr lang="it-IT" dirty="0" smtClean="0">
                <a:sym typeface="Wingdings" pitchFamily="2" charset="2"/>
              </a:rPr>
              <a:t>con pari </a:t>
            </a:r>
            <a:r>
              <a:rPr lang="it-IT" dirty="0" smtClean="0">
                <a:sym typeface="Wingdings" pitchFamily="2" charset="2"/>
              </a:rPr>
              <a:t>poteri, mesi alterni, </a:t>
            </a:r>
            <a:r>
              <a:rPr lang="it-IT" dirty="0" smtClean="0">
                <a:sym typeface="Wingdings" pitchFamily="2" charset="2"/>
              </a:rPr>
              <a:t>e ciascuno </a:t>
            </a:r>
            <a:r>
              <a:rPr lang="it-IT" dirty="0" smtClean="0">
                <a:sym typeface="Wingdings" pitchFamily="2" charset="2"/>
              </a:rPr>
              <a:t>pone il veto, sono eponimi(danno il nome </a:t>
            </a:r>
            <a:r>
              <a:rPr lang="it-IT" dirty="0" smtClean="0">
                <a:sym typeface="Wingdings" pitchFamily="2" charset="2"/>
              </a:rPr>
              <a:t>all’anno, </a:t>
            </a:r>
            <a:r>
              <a:rPr lang="it-IT" dirty="0" err="1" smtClean="0">
                <a:sym typeface="Wingdings" pitchFamily="2" charset="2"/>
              </a:rPr>
              <a:t>anno</a:t>
            </a:r>
            <a:r>
              <a:rPr lang="it-IT" dirty="0" smtClean="0">
                <a:sym typeface="Wingdings" pitchFamily="2" charset="2"/>
              </a:rPr>
              <a:t> individuato dalla presenza dei </a:t>
            </a:r>
            <a:r>
              <a:rPr lang="it-IT" dirty="0" smtClean="0">
                <a:sym typeface="Wingdings" pitchFamily="2" charset="2"/>
              </a:rPr>
              <a:t>consoli); </a:t>
            </a:r>
          </a:p>
          <a:p>
            <a:pPr>
              <a:spcBef>
                <a:spcPct val="0"/>
              </a:spcBef>
            </a:pPr>
            <a:r>
              <a:rPr lang="it-IT" dirty="0" smtClean="0">
                <a:sym typeface="Wingdings" pitchFamily="2" charset="2"/>
              </a:rPr>
              <a:t>nelle </a:t>
            </a:r>
            <a:r>
              <a:rPr lang="it-IT" dirty="0" smtClean="0">
                <a:sym typeface="Wingdings" pitchFamily="2" charset="2"/>
              </a:rPr>
              <a:t>pieghe della tradizione annalistica: i magistrati superiori </a:t>
            </a:r>
            <a:r>
              <a:rPr lang="it-IT" dirty="0" smtClean="0">
                <a:sym typeface="Wingdings" pitchFamily="2" charset="2"/>
              </a:rPr>
              <a:t>sono </a:t>
            </a:r>
            <a:r>
              <a:rPr lang="it-IT" dirty="0" err="1" smtClean="0">
                <a:sym typeface="Wingdings" pitchFamily="2" charset="2"/>
              </a:rPr>
              <a:t>praetores</a:t>
            </a:r>
            <a:r>
              <a:rPr lang="it-IT" dirty="0" smtClean="0">
                <a:sym typeface="Wingdings" pitchFamily="2" charset="2"/>
              </a:rPr>
              <a:t> </a:t>
            </a:r>
            <a:r>
              <a:rPr lang="it-IT" dirty="0" smtClean="0">
                <a:sym typeface="Wingdings" pitchFamily="2" charset="2"/>
              </a:rPr>
              <a:t>o </a:t>
            </a:r>
            <a:r>
              <a:rPr lang="it-IT" dirty="0" err="1" smtClean="0">
                <a:sym typeface="Wingdings" pitchFamily="2" charset="2"/>
              </a:rPr>
              <a:t>iudices</a:t>
            </a:r>
            <a:r>
              <a:rPr lang="it-IT" dirty="0" smtClean="0">
                <a:sym typeface="Wingdings" pitchFamily="2" charset="2"/>
              </a:rPr>
              <a:t>, le fonti parlano anche di un </a:t>
            </a:r>
            <a:r>
              <a:rPr lang="it-IT" dirty="0" err="1" smtClean="0">
                <a:sym typeface="Wingdings" pitchFamily="2" charset="2"/>
              </a:rPr>
              <a:t>praetor</a:t>
            </a:r>
            <a:r>
              <a:rPr lang="it-IT" dirty="0" smtClean="0">
                <a:sym typeface="Wingdings" pitchFamily="2" charset="2"/>
              </a:rPr>
              <a:t> </a:t>
            </a:r>
            <a:r>
              <a:rPr lang="it-IT" dirty="0" err="1" smtClean="0">
                <a:sym typeface="Wingdings" pitchFamily="2" charset="2"/>
              </a:rPr>
              <a:t>maximus</a:t>
            </a:r>
            <a:r>
              <a:rPr lang="it-IT" dirty="0" smtClean="0">
                <a:sym typeface="Wingdings" pitchFamily="2" charset="2"/>
              </a:rPr>
              <a:t> aveva un potere superiore di un altro o di altri.</a:t>
            </a:r>
            <a:endParaRPr lang="it-IT" dirty="0" smtClean="0"/>
          </a:p>
        </p:txBody>
      </p:sp>
      <p:sp>
        <p:nvSpPr>
          <p:cNvPr id="97284"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2CCF69C-D1D3-4CBC-B6F6-B635604CFAA4}" type="slidenum">
              <a:rPr lang="it-IT"/>
              <a:pPr/>
              <a:t>44</a:t>
            </a:fld>
            <a:endParaRPr lang="it-IT"/>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8307"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smtClean="0"/>
              <a:t>Ipotesi di successioni alla monarchia</a:t>
            </a:r>
          </a:p>
        </p:txBody>
      </p:sp>
      <p:sp>
        <p:nvSpPr>
          <p:cNvPr id="98308"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13852DB-FCAD-48EF-AFB7-E6970D04FFA4}" type="slidenum">
              <a:rPr lang="it-IT"/>
              <a:pPr/>
              <a:t>45</a:t>
            </a:fld>
            <a:endParaRPr lang="it-IT"/>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9331"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Probabilmente ha ragione la tradizione, poiché ci si sono stati 2 magistrati anche se con poteri diversi, i magistrati sono </a:t>
            </a:r>
            <a:r>
              <a:rPr lang="it-IT" dirty="0" smtClean="0"/>
              <a:t>due!</a:t>
            </a:r>
          </a:p>
          <a:p>
            <a:pPr>
              <a:spcBef>
                <a:spcPct val="0"/>
              </a:spcBef>
            </a:pPr>
            <a:r>
              <a:rPr lang="it-IT" dirty="0" smtClean="0">
                <a:sym typeface="Wingdings" pitchFamily="2" charset="2"/>
              </a:rPr>
              <a:t>Con</a:t>
            </a:r>
            <a:r>
              <a:rPr lang="it-IT" baseline="0" dirty="0" smtClean="0">
                <a:sym typeface="Wingdings" pitchFamily="2" charset="2"/>
              </a:rPr>
              <a:t> l’</a:t>
            </a:r>
            <a:r>
              <a:rPr lang="it-IT" dirty="0" smtClean="0">
                <a:sym typeface="Wingdings" pitchFamily="2" charset="2"/>
              </a:rPr>
              <a:t>elenco </a:t>
            </a:r>
            <a:r>
              <a:rPr lang="it-IT" dirty="0" smtClean="0">
                <a:sym typeface="Wingdings" pitchFamily="2" charset="2"/>
              </a:rPr>
              <a:t>dei magistrati si tratta di una tradizione unitaria, </a:t>
            </a:r>
            <a:r>
              <a:rPr lang="it-IT" dirty="0" smtClean="0">
                <a:sym typeface="Wingdings" pitchFamily="2" charset="2"/>
              </a:rPr>
              <a:t>e le liste sono consone </a:t>
            </a:r>
            <a:r>
              <a:rPr lang="it-IT" dirty="0" smtClean="0">
                <a:sym typeface="Wingdings" pitchFamily="2" charset="2"/>
              </a:rPr>
              <a:t>alle fonti</a:t>
            </a:r>
            <a:r>
              <a:rPr lang="it-IT" dirty="0" smtClean="0">
                <a:sym typeface="Wingdings" pitchFamily="2" charset="2"/>
              </a:rPr>
              <a:t>, gli </a:t>
            </a:r>
            <a:r>
              <a:rPr lang="it-IT" dirty="0" smtClean="0">
                <a:sym typeface="Wingdings" pitchFamily="2" charset="2"/>
              </a:rPr>
              <a:t>errori nelle </a:t>
            </a:r>
            <a:r>
              <a:rPr lang="it-IT" dirty="0" smtClean="0">
                <a:sym typeface="Wingdings" pitchFamily="2" charset="2"/>
              </a:rPr>
              <a:t>liste sono dovute</a:t>
            </a:r>
            <a:r>
              <a:rPr lang="it-IT" baseline="0" dirty="0" smtClean="0">
                <a:sym typeface="Wingdings" pitchFamily="2" charset="2"/>
              </a:rPr>
              <a:t> a </a:t>
            </a:r>
            <a:r>
              <a:rPr lang="it-IT" dirty="0" smtClean="0">
                <a:sym typeface="Wingdings" pitchFamily="2" charset="2"/>
              </a:rPr>
              <a:t>copie</a:t>
            </a:r>
            <a:r>
              <a:rPr lang="it-IT" dirty="0" smtClean="0">
                <a:sym typeface="Wingdings" pitchFamily="2" charset="2"/>
              </a:rPr>
              <a:t>; non sarebbe stato cosi se vi fossero stati dittatori o  pretori poiché sarebbero sorte liste contrarie fra loro</a:t>
            </a:r>
            <a:r>
              <a:rPr lang="it-IT" dirty="0" smtClean="0">
                <a:sym typeface="Wingdings" pitchFamily="2" charset="2"/>
              </a:rPr>
              <a:t>;</a:t>
            </a:r>
          </a:p>
          <a:p>
            <a:pPr>
              <a:spcBef>
                <a:spcPct val="0"/>
              </a:spcBef>
            </a:pPr>
            <a:r>
              <a:rPr lang="it-IT" dirty="0" smtClean="0">
                <a:sym typeface="Wingdings" pitchFamily="2" charset="2"/>
              </a:rPr>
              <a:t>Ciò </a:t>
            </a:r>
            <a:r>
              <a:rPr lang="it-IT" dirty="0" smtClean="0">
                <a:sym typeface="Wingdings" pitchFamily="2" charset="2"/>
              </a:rPr>
              <a:t>comportato diverse discussioni </a:t>
            </a:r>
            <a:r>
              <a:rPr lang="it-IT" dirty="0" smtClean="0">
                <a:sym typeface="Wingdings" pitchFamily="2" charset="2"/>
              </a:rPr>
              <a:t>e si </a:t>
            </a:r>
            <a:r>
              <a:rPr lang="it-IT" dirty="0" smtClean="0">
                <a:sym typeface="Wingdings" pitchFamily="2" charset="2"/>
              </a:rPr>
              <a:t>sarebbero creati </a:t>
            </a:r>
            <a:r>
              <a:rPr lang="it-IT" dirty="0" smtClean="0">
                <a:sym typeface="Wingdings" pitchFamily="2" charset="2"/>
              </a:rPr>
              <a:t>contrasti,</a:t>
            </a:r>
            <a:r>
              <a:rPr lang="it-IT" baseline="0" dirty="0" smtClean="0">
                <a:sym typeface="Wingdings" pitchFamily="2" charset="2"/>
              </a:rPr>
              <a:t> quind</a:t>
            </a:r>
            <a:r>
              <a:rPr lang="it-IT" dirty="0" smtClean="0">
                <a:sym typeface="Wingdings" pitchFamily="2" charset="2"/>
              </a:rPr>
              <a:t>i ci assicura </a:t>
            </a:r>
            <a:r>
              <a:rPr lang="it-IT" dirty="0" smtClean="0">
                <a:sym typeface="Wingdings" pitchFamily="2" charset="2"/>
              </a:rPr>
              <a:t>di diversi ruoli dei magistrati che sarebbero stati per forza 2</a:t>
            </a:r>
            <a:endParaRPr lang="it-IT" dirty="0" smtClean="0"/>
          </a:p>
        </p:txBody>
      </p:sp>
      <p:sp>
        <p:nvSpPr>
          <p:cNvPr id="99332"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B8DE4D8-2711-4B41-B9AA-7F3043C4B7A1}" type="slidenum">
              <a:rPr lang="it-IT"/>
              <a:pPr/>
              <a:t>46</a:t>
            </a:fld>
            <a:endParaRPr lang="it-IT"/>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00355"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Il</a:t>
            </a:r>
            <a:r>
              <a:rPr lang="it-IT" baseline="0" dirty="0" smtClean="0"/>
              <a:t> co</a:t>
            </a:r>
            <a:r>
              <a:rPr lang="it-IT" dirty="0" smtClean="0"/>
              <a:t>mando </a:t>
            </a:r>
            <a:r>
              <a:rPr lang="it-IT" dirty="0" smtClean="0"/>
              <a:t>dei re solo se avessero avuto un potere annuale, è un potere regio limitato dalla cronologia di un solo un anno, ma </a:t>
            </a:r>
            <a:r>
              <a:rPr lang="it-IT" dirty="0" smtClean="0"/>
              <a:t>anche </a:t>
            </a:r>
            <a:r>
              <a:rPr lang="it-IT" dirty="0" smtClean="0"/>
              <a:t>il carattere collegiale della carica e soprattutto per la presenza di un altro console; tradizione annalistica conserva tracce di un ordinamento diverso che la tradizione ci presenta la storiografia moderna cerca di spiegarci tale passaggio.</a:t>
            </a:r>
          </a:p>
          <a:p>
            <a:pPr>
              <a:spcBef>
                <a:spcPct val="0"/>
              </a:spcBef>
            </a:pPr>
            <a:r>
              <a:rPr lang="it-IT" dirty="0" smtClean="0"/>
              <a:t>Funzioni consoli </a:t>
            </a:r>
            <a:r>
              <a:rPr lang="it-IT" dirty="0" smtClean="0"/>
              <a:t>sono comando </a:t>
            </a:r>
            <a:r>
              <a:rPr lang="it-IT" dirty="0" smtClean="0"/>
              <a:t>militare, </a:t>
            </a:r>
            <a:r>
              <a:rPr lang="it-IT" dirty="0" smtClean="0"/>
              <a:t>esercizio </a:t>
            </a:r>
            <a:r>
              <a:rPr lang="it-IT" dirty="0" smtClean="0"/>
              <a:t>giuridico, </a:t>
            </a:r>
            <a:r>
              <a:rPr lang="it-IT" dirty="0" smtClean="0"/>
              <a:t>e la convocazione </a:t>
            </a:r>
            <a:r>
              <a:rPr lang="it-IT" dirty="0" smtClean="0"/>
              <a:t>e presidenza </a:t>
            </a:r>
            <a:r>
              <a:rPr lang="it-IT" dirty="0" smtClean="0"/>
              <a:t>ai comizi </a:t>
            </a:r>
            <a:r>
              <a:rPr lang="it-IT" dirty="0" smtClean="0"/>
              <a:t>centuriati e censimento della </a:t>
            </a:r>
            <a:r>
              <a:rPr lang="it-IT" dirty="0" smtClean="0"/>
              <a:t>popolazioni</a:t>
            </a:r>
            <a:r>
              <a:rPr lang="it-IT" dirty="0" smtClean="0">
                <a:sym typeface="Wingdings" pitchFamily="2" charset="2"/>
              </a:rPr>
              <a:t>.</a:t>
            </a:r>
            <a:r>
              <a:rPr lang="it-IT" baseline="0" dirty="0" smtClean="0">
                <a:sym typeface="Wingdings" pitchFamily="2" charset="2"/>
              </a:rPr>
              <a:t> </a:t>
            </a:r>
          </a:p>
          <a:p>
            <a:pPr>
              <a:spcBef>
                <a:spcPct val="0"/>
              </a:spcBef>
            </a:pPr>
            <a:r>
              <a:rPr lang="it-IT" baseline="0" dirty="0" smtClean="0">
                <a:sym typeface="Wingdings" pitchFamily="2" charset="2"/>
              </a:rPr>
              <a:t>In </a:t>
            </a:r>
            <a:r>
              <a:rPr lang="it-IT" dirty="0" smtClean="0">
                <a:sym typeface="Wingdings" pitchFamily="2" charset="2"/>
              </a:rPr>
              <a:t>momento </a:t>
            </a:r>
            <a:r>
              <a:rPr lang="it-IT" dirty="0" smtClean="0">
                <a:sym typeface="Wingdings" pitchFamily="2" charset="2"/>
              </a:rPr>
              <a:t>di crisi </a:t>
            </a:r>
            <a:r>
              <a:rPr lang="it-IT" dirty="0" smtClean="0">
                <a:sym typeface="Wingdings" pitchFamily="2" charset="2"/>
              </a:rPr>
              <a:t>c’è presenza </a:t>
            </a:r>
            <a:r>
              <a:rPr lang="it-IT" dirty="0" smtClean="0">
                <a:sym typeface="Wingdings" pitchFamily="2" charset="2"/>
              </a:rPr>
              <a:t>di un </a:t>
            </a:r>
            <a:r>
              <a:rPr lang="it-IT" dirty="0" err="1" smtClean="0">
                <a:sym typeface="Wingdings" pitchFamily="2" charset="2"/>
              </a:rPr>
              <a:t>Dictator</a:t>
            </a:r>
            <a:r>
              <a:rPr lang="it-IT" dirty="0" smtClean="0">
                <a:sym typeface="Wingdings" pitchFamily="2" charset="2"/>
              </a:rPr>
              <a:t> o </a:t>
            </a:r>
            <a:r>
              <a:rPr lang="it-IT" dirty="0" err="1" smtClean="0">
                <a:sym typeface="Wingdings" pitchFamily="2" charset="2"/>
              </a:rPr>
              <a:t>magister</a:t>
            </a:r>
            <a:r>
              <a:rPr lang="it-IT" dirty="0" smtClean="0">
                <a:sym typeface="Wingdings" pitchFamily="2" charset="2"/>
              </a:rPr>
              <a:t> </a:t>
            </a:r>
            <a:r>
              <a:rPr lang="it-IT" dirty="0" err="1" smtClean="0">
                <a:sym typeface="Wingdings" pitchFamily="2" charset="2"/>
              </a:rPr>
              <a:t>populi</a:t>
            </a:r>
            <a:r>
              <a:rPr lang="it-IT" dirty="0" smtClean="0">
                <a:sym typeface="Wingdings" pitchFamily="2" charset="2"/>
              </a:rPr>
              <a:t>,</a:t>
            </a:r>
            <a:r>
              <a:rPr lang="it-IT" baseline="0" dirty="0" smtClean="0">
                <a:sym typeface="Wingdings" pitchFamily="2" charset="2"/>
              </a:rPr>
              <a:t> è</a:t>
            </a:r>
            <a:r>
              <a:rPr lang="it-IT" dirty="0" smtClean="0">
                <a:sym typeface="Wingdings" pitchFamily="2" charset="2"/>
              </a:rPr>
              <a:t> </a:t>
            </a:r>
            <a:r>
              <a:rPr lang="it-IT" dirty="0" smtClean="0">
                <a:sym typeface="Wingdings" pitchFamily="2" charset="2"/>
              </a:rPr>
              <a:t>scelto dai consoli </a:t>
            </a:r>
            <a:r>
              <a:rPr lang="it-IT" dirty="0" err="1" smtClean="0">
                <a:sym typeface="Wingdings" pitchFamily="2" charset="2"/>
              </a:rPr>
              <a:t>coadiuvicato</a:t>
            </a:r>
            <a:r>
              <a:rPr lang="it-IT" dirty="0" smtClean="0">
                <a:sym typeface="Wingdings" pitchFamily="2" charset="2"/>
              </a:rPr>
              <a:t> da un </a:t>
            </a:r>
            <a:r>
              <a:rPr lang="it-IT" dirty="0" err="1" smtClean="0">
                <a:sym typeface="Wingdings" pitchFamily="2" charset="2"/>
              </a:rPr>
              <a:t>magister</a:t>
            </a:r>
            <a:r>
              <a:rPr lang="it-IT" dirty="0" smtClean="0">
                <a:sym typeface="Wingdings" pitchFamily="2" charset="2"/>
              </a:rPr>
              <a:t> </a:t>
            </a:r>
            <a:r>
              <a:rPr lang="it-IT" dirty="0" err="1" smtClean="0">
                <a:sym typeface="Wingdings" pitchFamily="2" charset="2"/>
              </a:rPr>
              <a:t>equitum</a:t>
            </a:r>
            <a:r>
              <a:rPr lang="it-IT" dirty="0" smtClean="0">
                <a:sym typeface="Wingdings" pitchFamily="2" charset="2"/>
              </a:rPr>
              <a:t> ed era ancora + limitata nel tempo in carica per un massimo di 6 mesi, </a:t>
            </a:r>
            <a:r>
              <a:rPr lang="it-IT" dirty="0" smtClean="0">
                <a:sym typeface="Wingdings" pitchFamily="2" charset="2"/>
              </a:rPr>
              <a:t>era</a:t>
            </a:r>
            <a:r>
              <a:rPr lang="it-IT" baseline="0" dirty="0" smtClean="0">
                <a:sym typeface="Wingdings" pitchFamily="2" charset="2"/>
              </a:rPr>
              <a:t> legato a</a:t>
            </a:r>
            <a:r>
              <a:rPr lang="it-IT" dirty="0" smtClean="0">
                <a:sym typeface="Wingdings" pitchFamily="2" charset="2"/>
              </a:rPr>
              <a:t> un compito </a:t>
            </a:r>
            <a:r>
              <a:rPr lang="it-IT" dirty="0" smtClean="0">
                <a:sym typeface="Wingdings" pitchFamily="2" charset="2"/>
              </a:rPr>
              <a:t>ben </a:t>
            </a:r>
            <a:r>
              <a:rPr lang="it-IT" dirty="0" smtClean="0">
                <a:sym typeface="Wingdings" pitchFamily="2" charset="2"/>
              </a:rPr>
              <a:t>preciso e </a:t>
            </a:r>
            <a:r>
              <a:rPr lang="it-IT" dirty="0" smtClean="0">
                <a:sym typeface="Wingdings" pitchFamily="2" charset="2"/>
              </a:rPr>
              <a:t>se il compito sarebbe stato </a:t>
            </a:r>
            <a:r>
              <a:rPr lang="it-IT" dirty="0" smtClean="0">
                <a:sym typeface="Wingdings" pitchFamily="2" charset="2"/>
              </a:rPr>
              <a:t>eseguito, il dittatore </a:t>
            </a:r>
            <a:r>
              <a:rPr lang="it-IT" dirty="0" smtClean="0">
                <a:sym typeface="Wingdings" pitchFamily="2" charset="2"/>
              </a:rPr>
              <a:t>era obbligatoriamente costretto a destituire la propria carica </a:t>
            </a:r>
            <a:r>
              <a:rPr lang="it-IT" dirty="0" smtClean="0">
                <a:sym typeface="Wingdings" pitchFamily="2" charset="2"/>
              </a:rPr>
              <a:t>(= </a:t>
            </a:r>
            <a:r>
              <a:rPr lang="it-IT" dirty="0" smtClean="0">
                <a:sym typeface="Wingdings" pitchFamily="2" charset="2"/>
              </a:rPr>
              <a:t>poteri molto simili di un </a:t>
            </a:r>
            <a:r>
              <a:rPr lang="it-IT" dirty="0" smtClean="0">
                <a:sym typeface="Wingdings" pitchFamily="2" charset="2"/>
              </a:rPr>
              <a:t>re).</a:t>
            </a:r>
            <a:endParaRPr lang="it-IT" dirty="0" smtClean="0"/>
          </a:p>
        </p:txBody>
      </p:sp>
      <p:sp>
        <p:nvSpPr>
          <p:cNvPr id="100356"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1C59F4-00D5-4F9D-B2B2-0991FA05E03E}" type="slidenum">
              <a:rPr lang="it-IT"/>
              <a:pPr/>
              <a:t>47</a:t>
            </a:fld>
            <a:endParaRPr lang="it-IT"/>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0137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Tito </a:t>
            </a:r>
            <a:r>
              <a:rPr lang="it-IT" dirty="0" err="1" smtClean="0"/>
              <a:t>Larcio</a:t>
            </a:r>
            <a:r>
              <a:rPr lang="it-IT" dirty="0" smtClean="0"/>
              <a:t> per Cicerone primo </a:t>
            </a:r>
            <a:r>
              <a:rPr lang="it-IT" dirty="0" err="1" smtClean="0"/>
              <a:t>dictator</a:t>
            </a:r>
            <a:r>
              <a:rPr lang="it-IT" dirty="0" smtClean="0"/>
              <a:t>, Spurio </a:t>
            </a:r>
            <a:r>
              <a:rPr lang="it-IT" dirty="0" err="1" smtClean="0"/>
              <a:t>Cassio</a:t>
            </a:r>
            <a:r>
              <a:rPr lang="it-IT" dirty="0" smtClean="0"/>
              <a:t> </a:t>
            </a:r>
            <a:r>
              <a:rPr lang="it-IT" dirty="0" err="1" smtClean="0"/>
              <a:t>magister</a:t>
            </a:r>
            <a:r>
              <a:rPr lang="it-IT" dirty="0" smtClean="0"/>
              <a:t> </a:t>
            </a:r>
            <a:r>
              <a:rPr lang="it-IT" dirty="0" err="1" smtClean="0"/>
              <a:t>equitum</a:t>
            </a:r>
            <a:endParaRPr lang="it-IT" dirty="0" smtClean="0"/>
          </a:p>
        </p:txBody>
      </p:sp>
      <p:sp>
        <p:nvSpPr>
          <p:cNvPr id="10138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828B755-A4BF-451D-9B0C-FEDC51223EF4}" type="slidenum">
              <a:rPr lang="it-IT"/>
              <a:pPr/>
              <a:t>48</a:t>
            </a:fld>
            <a:endParaRPr lang="it-IT"/>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02403"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A</a:t>
            </a:r>
            <a:r>
              <a:rPr lang="it-IT" baseline="0" dirty="0" smtClean="0"/>
              <a:t> causa dell’a</a:t>
            </a:r>
            <a:r>
              <a:rPr lang="it-IT" dirty="0" smtClean="0"/>
              <a:t>umento </a:t>
            </a:r>
            <a:r>
              <a:rPr lang="it-IT" dirty="0" smtClean="0"/>
              <a:t>dei compiti </a:t>
            </a:r>
            <a:r>
              <a:rPr lang="it-IT" dirty="0" smtClean="0"/>
              <a:t>amministrativi a </a:t>
            </a:r>
            <a:r>
              <a:rPr lang="it-IT" dirty="0" smtClean="0"/>
              <a:t>partire dalla metà del V secolo </a:t>
            </a:r>
            <a:r>
              <a:rPr lang="it-IT" dirty="0" smtClean="0"/>
              <a:t>si introduce </a:t>
            </a:r>
            <a:r>
              <a:rPr lang="it-IT" dirty="0" smtClean="0"/>
              <a:t>la figura del </a:t>
            </a:r>
            <a:r>
              <a:rPr lang="it-IT" dirty="0" err="1" smtClean="0"/>
              <a:t>censor</a:t>
            </a:r>
            <a:r>
              <a:rPr lang="it-IT" dirty="0" smtClean="0"/>
              <a:t>: all’inizio sarà un’unica carica </a:t>
            </a:r>
            <a:r>
              <a:rPr lang="it-IT" dirty="0" smtClean="0"/>
              <a:t>effettuando </a:t>
            </a:r>
            <a:r>
              <a:rPr lang="it-IT" dirty="0" smtClean="0"/>
              <a:t>il </a:t>
            </a:r>
            <a:r>
              <a:rPr lang="it-IT" dirty="0" err="1" smtClean="0"/>
              <a:t>census</a:t>
            </a:r>
            <a:r>
              <a:rPr lang="it-IT" dirty="0" smtClean="0"/>
              <a:t> e la lectio </a:t>
            </a:r>
            <a:r>
              <a:rPr lang="it-IT" dirty="0" err="1" smtClean="0"/>
              <a:t>senatus</a:t>
            </a:r>
            <a:r>
              <a:rPr lang="it-IT" dirty="0" smtClean="0"/>
              <a:t> </a:t>
            </a:r>
            <a:r>
              <a:rPr lang="it-IT" dirty="0" smtClean="0"/>
              <a:t>(coloro </a:t>
            </a:r>
            <a:r>
              <a:rPr lang="it-IT" dirty="0" smtClean="0"/>
              <a:t>che </a:t>
            </a:r>
            <a:r>
              <a:rPr lang="it-IT" dirty="0" err="1" smtClean="0"/>
              <a:t>siederano</a:t>
            </a:r>
            <a:r>
              <a:rPr lang="it-IT" dirty="0" smtClean="0"/>
              <a:t> in </a:t>
            </a:r>
            <a:r>
              <a:rPr lang="it-IT" dirty="0" smtClean="0"/>
              <a:t>senato)</a:t>
            </a:r>
            <a:r>
              <a:rPr lang="it-IT" dirty="0" smtClean="0">
                <a:sym typeface="Wingdings" pitchFamily="2" charset="2"/>
              </a:rPr>
              <a:t>.</a:t>
            </a:r>
            <a:r>
              <a:rPr lang="it-IT" baseline="0" dirty="0" smtClean="0">
                <a:sym typeface="Wingdings" pitchFamily="2" charset="2"/>
              </a:rPr>
              <a:t> S</a:t>
            </a:r>
            <a:r>
              <a:rPr lang="it-IT" dirty="0" smtClean="0">
                <a:sym typeface="Wingdings" pitchFamily="2" charset="2"/>
              </a:rPr>
              <a:t>tipulano </a:t>
            </a:r>
            <a:r>
              <a:rPr lang="it-IT" dirty="0" smtClean="0">
                <a:sym typeface="Wingdings" pitchFamily="2" charset="2"/>
              </a:rPr>
              <a:t>contratti con gli appaltatori per la fornitura di servizi alla città </a:t>
            </a:r>
            <a:r>
              <a:rPr lang="it-IT" dirty="0" smtClean="0">
                <a:sym typeface="Wingdings" pitchFamily="2" charset="2"/>
              </a:rPr>
              <a:t>(rifornimento </a:t>
            </a:r>
            <a:r>
              <a:rPr lang="it-IT" dirty="0" err="1" smtClean="0">
                <a:sym typeface="Wingdings" pitchFamily="2" charset="2"/>
              </a:rPr>
              <a:t>Iberia</a:t>
            </a:r>
            <a:r>
              <a:rPr lang="it-IT" dirty="0" smtClean="0">
                <a:sym typeface="Wingdings" pitchFamily="2" charset="2"/>
              </a:rPr>
              <a:t> 2 guerra </a:t>
            </a:r>
            <a:r>
              <a:rPr lang="it-IT" dirty="0" smtClean="0">
                <a:sym typeface="Wingdings" pitchFamily="2" charset="2"/>
              </a:rPr>
              <a:t>punica è la </a:t>
            </a:r>
            <a:r>
              <a:rPr lang="it-IT" dirty="0" smtClean="0">
                <a:sym typeface="Wingdings" pitchFamily="2" charset="2"/>
              </a:rPr>
              <a:t>prima </a:t>
            </a:r>
            <a:r>
              <a:rPr lang="it-IT" dirty="0" smtClean="0">
                <a:sym typeface="Wingdings" pitchFamily="2" charset="2"/>
              </a:rPr>
              <a:t>fonte)</a:t>
            </a:r>
            <a:endParaRPr lang="it-IT" dirty="0" smtClean="0"/>
          </a:p>
        </p:txBody>
      </p:sp>
      <p:sp>
        <p:nvSpPr>
          <p:cNvPr id="102404"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CA6B4D5-064F-4952-9D6F-4681DE7D5CD7}" type="slidenum">
              <a:rPr lang="it-IT"/>
              <a:pPr/>
              <a:t>49</a:t>
            </a:fld>
            <a:endParaRPr lang="it-IT"/>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03427"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367 vero anno del conseguimento del consolato plebeo?</a:t>
            </a:r>
            <a:r>
              <a:rPr lang="it-IT" dirty="0" smtClean="0">
                <a:sym typeface="Wingdings" pitchFamily="2" charset="2"/>
              </a:rPr>
              <a:t> magistrato supremo sarebbero stati nomi interpolati con nomi </a:t>
            </a:r>
            <a:r>
              <a:rPr lang="it-IT" dirty="0" smtClean="0">
                <a:sym typeface="Wingdings" pitchFamily="2" charset="2"/>
              </a:rPr>
              <a:t>plebei (</a:t>
            </a:r>
            <a:r>
              <a:rPr lang="it-IT" dirty="0" smtClean="0">
                <a:sym typeface="Wingdings" pitchFamily="2" charset="2"/>
              </a:rPr>
              <a:t>scartata), fino al </a:t>
            </a:r>
            <a:r>
              <a:rPr lang="it-IT" dirty="0" smtClean="0">
                <a:sym typeface="Wingdings" pitchFamily="2" charset="2"/>
              </a:rPr>
              <a:t>46 </a:t>
            </a:r>
            <a:r>
              <a:rPr lang="it-IT" dirty="0" smtClean="0">
                <a:sym typeface="Wingdings" pitchFamily="2" charset="2"/>
              </a:rPr>
              <a:t>possibile accesso al consolato ma che siano stati chiusi dai patrizi; nomi gentilizi di famiglie patrizie estinte e sarebbe continuato il ramo plebeo</a:t>
            </a:r>
            <a:endParaRPr lang="it-IT" dirty="0" smtClean="0"/>
          </a:p>
        </p:txBody>
      </p:sp>
      <p:sp>
        <p:nvSpPr>
          <p:cNvPr id="103428"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9A292EE-B73E-46B2-B7C1-5D54338F8FEC}" type="slidenum">
              <a:rPr lang="it-IT"/>
              <a:pPr/>
              <a:t>50</a:t>
            </a:fld>
            <a:endParaRPr lang="it-IT"/>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04451"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Patrizi </a:t>
            </a:r>
            <a:r>
              <a:rPr lang="it-IT" dirty="0" err="1" smtClean="0"/>
              <a:t>costiuscono</a:t>
            </a:r>
            <a:r>
              <a:rPr lang="it-IT" dirty="0" smtClean="0"/>
              <a:t> un gruppo chiuso </a:t>
            </a:r>
            <a:r>
              <a:rPr lang="it-IT" dirty="0" smtClean="0"/>
              <a:t>destinato </a:t>
            </a:r>
            <a:r>
              <a:rPr lang="it-IT" dirty="0" smtClean="0"/>
              <a:t>ad assottigliarsi nel corso </a:t>
            </a:r>
            <a:r>
              <a:rPr lang="it-IT" dirty="0" smtClean="0"/>
              <a:t>dei</a:t>
            </a:r>
            <a:r>
              <a:rPr lang="it-IT" baseline="0" dirty="0" smtClean="0"/>
              <a:t> tempi</a:t>
            </a:r>
            <a:r>
              <a:rPr lang="it-IT" dirty="0" smtClean="0"/>
              <a:t>;</a:t>
            </a:r>
          </a:p>
          <a:p>
            <a:pPr>
              <a:spcBef>
                <a:spcPct val="0"/>
              </a:spcBef>
            </a:pPr>
            <a:r>
              <a:rPr lang="it-IT" dirty="0" smtClean="0"/>
              <a:t>Plebei hanno composizione </a:t>
            </a:r>
            <a:r>
              <a:rPr lang="it-IT" dirty="0" smtClean="0"/>
              <a:t>eterogenea </a:t>
            </a:r>
            <a:r>
              <a:rPr lang="it-IT" dirty="0" smtClean="0"/>
              <a:t>di</a:t>
            </a:r>
            <a:r>
              <a:rPr lang="it-IT" baseline="0" dirty="0" smtClean="0"/>
              <a:t> diversa</a:t>
            </a:r>
            <a:r>
              <a:rPr lang="it-IT" dirty="0" smtClean="0"/>
              <a:t> </a:t>
            </a:r>
            <a:r>
              <a:rPr lang="it-IT" dirty="0" smtClean="0"/>
              <a:t>capacità economica e sociale; </a:t>
            </a:r>
            <a:endParaRPr lang="it-IT" dirty="0" smtClean="0"/>
          </a:p>
          <a:p>
            <a:pPr>
              <a:spcBef>
                <a:spcPct val="0"/>
              </a:spcBef>
            </a:pPr>
            <a:r>
              <a:rPr lang="it-IT" dirty="0" smtClean="0"/>
              <a:t>legami </a:t>
            </a:r>
            <a:r>
              <a:rPr lang="it-IT" dirty="0" smtClean="0"/>
              <a:t>di </a:t>
            </a:r>
            <a:r>
              <a:rPr lang="it-IT" dirty="0" smtClean="0"/>
              <a:t>clientela</a:t>
            </a:r>
            <a:r>
              <a:rPr lang="it-IT" baseline="0" dirty="0" smtClean="0"/>
              <a:t> fra patrizi e plebei.</a:t>
            </a:r>
          </a:p>
          <a:p>
            <a:pPr>
              <a:spcBef>
                <a:spcPct val="0"/>
              </a:spcBef>
            </a:pPr>
            <a:r>
              <a:rPr lang="it-IT" dirty="0" smtClean="0">
                <a:sym typeface="Wingdings" pitchFamily="2" charset="2"/>
              </a:rPr>
              <a:t>6000 </a:t>
            </a:r>
            <a:r>
              <a:rPr lang="it-IT" dirty="0" smtClean="0">
                <a:sym typeface="Wingdings" pitchFamily="2" charset="2"/>
              </a:rPr>
              <a:t>opliti sarebbero di una maggioranza plebea dimostrando una capacità di pagamento e capacità economica notevole per l’acquisto dell’armamento </a:t>
            </a:r>
            <a:r>
              <a:rPr lang="it-IT" dirty="0" err="1" smtClean="0">
                <a:sym typeface="Wingdings" pitchFamily="2" charset="2"/>
              </a:rPr>
              <a:t>oplitico</a:t>
            </a:r>
            <a:r>
              <a:rPr lang="it-IT" dirty="0" smtClean="0">
                <a:sym typeface="Wingdings" pitchFamily="2" charset="2"/>
              </a:rPr>
              <a:t>.</a:t>
            </a:r>
          </a:p>
          <a:p>
            <a:pPr>
              <a:spcBef>
                <a:spcPct val="0"/>
              </a:spcBef>
            </a:pPr>
            <a:r>
              <a:rPr lang="it-IT" dirty="0" smtClean="0">
                <a:sym typeface="Wingdings" pitchFamily="2" charset="2"/>
              </a:rPr>
              <a:t>Norme </a:t>
            </a:r>
            <a:r>
              <a:rPr lang="it-IT" dirty="0" smtClean="0">
                <a:sym typeface="Wingdings" pitchFamily="2" charset="2"/>
              </a:rPr>
              <a:t>consuetudinarie: se un patrizio cadeva in </a:t>
            </a:r>
            <a:r>
              <a:rPr lang="it-IT" dirty="0" smtClean="0">
                <a:sym typeface="Wingdings" pitchFamily="2" charset="2"/>
              </a:rPr>
              <a:t>prigionia, deve esserci un </a:t>
            </a:r>
            <a:r>
              <a:rPr lang="it-IT" dirty="0" smtClean="0">
                <a:sym typeface="Wingdings" pitchFamily="2" charset="2"/>
              </a:rPr>
              <a:t>riscatto dei suoi clienti, se un patrizio cadeva in miseria compito clienti è di mantenerlo</a:t>
            </a:r>
            <a:endParaRPr lang="it-IT" dirty="0" smtClean="0"/>
          </a:p>
        </p:txBody>
      </p:sp>
      <p:sp>
        <p:nvSpPr>
          <p:cNvPr id="104452"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C5E8E8C-8D45-4499-8333-C9BB82A7A149}" type="slidenum">
              <a:rPr lang="it-IT"/>
              <a:pPr/>
              <a:t>51</a:t>
            </a:fld>
            <a:endParaRPr lang="it-IT"/>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05475"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Storia del conflitto: accesso </a:t>
            </a:r>
            <a:r>
              <a:rPr lang="it-IT" dirty="0" smtClean="0"/>
              <a:t>alle cariche pubbliche</a:t>
            </a:r>
            <a:r>
              <a:rPr lang="it-IT" baseline="0" dirty="0" smtClean="0"/>
              <a:t> e</a:t>
            </a:r>
            <a:r>
              <a:rPr lang="it-IT" dirty="0" smtClean="0"/>
              <a:t> </a:t>
            </a:r>
            <a:r>
              <a:rPr lang="it-IT" dirty="0" err="1" smtClean="0"/>
              <a:t>indebidamento</a:t>
            </a:r>
            <a:r>
              <a:rPr lang="it-IT" dirty="0" smtClean="0"/>
              <a:t>; </a:t>
            </a:r>
            <a:endParaRPr lang="it-IT" dirty="0" smtClean="0"/>
          </a:p>
          <a:p>
            <a:pPr>
              <a:spcBef>
                <a:spcPct val="0"/>
              </a:spcBef>
              <a:buFont typeface="Arial" pitchFamily="34" charset="0"/>
              <a:buChar char="•"/>
            </a:pPr>
            <a:r>
              <a:rPr lang="it-IT" dirty="0" smtClean="0"/>
              <a:t> 494 </a:t>
            </a:r>
            <a:r>
              <a:rPr lang="it-IT" dirty="0" smtClean="0"/>
              <a:t>incapacità di sostenere la condizione </a:t>
            </a:r>
            <a:r>
              <a:rPr lang="it-IT" dirty="0" smtClean="0"/>
              <a:t>debitoria, i plebei avrebbero </a:t>
            </a:r>
            <a:r>
              <a:rPr lang="it-IT" dirty="0" smtClean="0"/>
              <a:t>deciso di fare una secessione secondo la secessione </a:t>
            </a:r>
            <a:r>
              <a:rPr lang="it-IT" dirty="0" smtClean="0"/>
              <a:t>del monte </a:t>
            </a:r>
            <a:r>
              <a:rPr lang="it-IT" dirty="0" smtClean="0"/>
              <a:t>sauro e </a:t>
            </a:r>
            <a:r>
              <a:rPr lang="it-IT" dirty="0" smtClean="0"/>
              <a:t>Aventino,</a:t>
            </a:r>
            <a:r>
              <a:rPr lang="it-IT" baseline="0" dirty="0" smtClean="0"/>
              <a:t> quindi </a:t>
            </a:r>
            <a:r>
              <a:rPr lang="it-IT" dirty="0" smtClean="0"/>
              <a:t>di </a:t>
            </a:r>
            <a:r>
              <a:rPr lang="it-IT" dirty="0" smtClean="0"/>
              <a:t>non rientrare nei ranghi durante il conflitto con i Volsci; </a:t>
            </a:r>
            <a:endParaRPr lang="it-IT" dirty="0" smtClean="0"/>
          </a:p>
          <a:p>
            <a:pPr>
              <a:spcBef>
                <a:spcPct val="0"/>
              </a:spcBef>
              <a:buFont typeface="Arial" pitchFamily="34" charset="0"/>
              <a:buChar char="•"/>
            </a:pPr>
            <a:r>
              <a:rPr lang="it-IT" dirty="0" smtClean="0"/>
              <a:t>È</a:t>
            </a:r>
            <a:r>
              <a:rPr lang="it-IT" baseline="0" dirty="0" smtClean="0"/>
              <a:t> </a:t>
            </a:r>
            <a:r>
              <a:rPr lang="it-IT" baseline="0" dirty="0" err="1" smtClean="0"/>
              <a:t>un</a:t>
            </a:r>
            <a:r>
              <a:rPr lang="it-IT" dirty="0" err="1" smtClean="0"/>
              <a:t>tipico</a:t>
            </a:r>
            <a:r>
              <a:rPr lang="it-IT" dirty="0" smtClean="0"/>
              <a:t> </a:t>
            </a:r>
            <a:r>
              <a:rPr lang="it-IT" dirty="0" smtClean="0"/>
              <a:t>racconto di Livio</a:t>
            </a:r>
          </a:p>
        </p:txBody>
      </p:sp>
      <p:sp>
        <p:nvSpPr>
          <p:cNvPr id="105476"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7EC25E1-F7A7-41AC-9412-F379638D8B9E}" type="slidenum">
              <a:rPr lang="it-IT"/>
              <a:pPr/>
              <a:t>52</a:t>
            </a:fld>
            <a:endParaRPr lang="it-IT"/>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064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smtClean="0"/>
              <a:t>Accordi!!</a:t>
            </a:r>
            <a:r>
              <a:rPr lang="it-IT" smtClean="0">
                <a:sym typeface="Wingdings" pitchFamily="2" charset="2"/>
              </a:rPr>
              <a:t> plebe magistrati inviolabili, nessuno dei patrizi doveva accedere e pertanto furono creati i TRIBUNI DELLA PLEBE giuramento dei plebei </a:t>
            </a:r>
            <a:endParaRPr lang="it-IT" smtClean="0"/>
          </a:p>
        </p:txBody>
      </p:sp>
      <p:sp>
        <p:nvSpPr>
          <p:cNvPr id="1065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07FC8B7-3A4D-4EDE-8C98-25DA93E49A7C}" type="slidenum">
              <a:rPr lang="it-IT"/>
              <a:pPr/>
              <a:t>54</a:t>
            </a:fld>
            <a:endParaRPr lang="it-IT"/>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07523"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Difesa degli </a:t>
            </a:r>
            <a:r>
              <a:rPr lang="it-IT" dirty="0" smtClean="0"/>
              <a:t>interessi di plebe, </a:t>
            </a:r>
            <a:r>
              <a:rPr lang="it-IT" dirty="0" smtClean="0"/>
              <a:t>con il potere </a:t>
            </a:r>
            <a:r>
              <a:rPr lang="it-IT" dirty="0" smtClean="0"/>
              <a:t>di </a:t>
            </a:r>
            <a:r>
              <a:rPr lang="it-IT" dirty="0" err="1" smtClean="0"/>
              <a:t>intercessio</a:t>
            </a:r>
            <a:r>
              <a:rPr lang="it-IT" dirty="0" smtClean="0"/>
              <a:t> di proponimento di un veto, </a:t>
            </a:r>
            <a:r>
              <a:rPr lang="it-IT" dirty="0" smtClean="0"/>
              <a:t>di </a:t>
            </a:r>
            <a:r>
              <a:rPr lang="it-IT" dirty="0" err="1" smtClean="0"/>
              <a:t>coercitio</a:t>
            </a:r>
            <a:r>
              <a:rPr lang="it-IT" dirty="0" smtClean="0"/>
              <a:t> cioè irrorare la sanzione </a:t>
            </a:r>
            <a:r>
              <a:rPr lang="it-IT" dirty="0" smtClean="0"/>
              <a:t>ai magistrati, sono </a:t>
            </a:r>
            <a:r>
              <a:rPr lang="it-IT" dirty="0" err="1" smtClean="0"/>
              <a:t>sacrosancti</a:t>
            </a:r>
            <a:r>
              <a:rPr lang="it-IT" dirty="0" smtClean="0"/>
              <a:t> persone </a:t>
            </a:r>
            <a:r>
              <a:rPr lang="it-IT" dirty="0" smtClean="0"/>
              <a:t>inviolabile</a:t>
            </a:r>
            <a:r>
              <a:rPr lang="it-IT" dirty="0" smtClean="0">
                <a:sym typeface="Wingdings" pitchFamily="2" charset="2"/>
              </a:rPr>
              <a:t>.</a:t>
            </a:r>
          </a:p>
          <a:p>
            <a:pPr>
              <a:spcBef>
                <a:spcPct val="0"/>
              </a:spcBef>
            </a:pPr>
            <a:r>
              <a:rPr lang="it-IT" dirty="0" smtClean="0">
                <a:sym typeface="Wingdings" pitchFamily="2" charset="2"/>
              </a:rPr>
              <a:t>Sarebbero stati eletti </a:t>
            </a:r>
            <a:r>
              <a:rPr lang="it-IT" dirty="0" smtClean="0">
                <a:sym typeface="Wingdings" pitchFamily="2" charset="2"/>
              </a:rPr>
              <a:t>magistrati </a:t>
            </a:r>
            <a:r>
              <a:rPr lang="it-IT" dirty="0" smtClean="0">
                <a:sym typeface="Wingdings" pitchFamily="2" charset="2"/>
              </a:rPr>
              <a:t>subordinati, gli </a:t>
            </a:r>
            <a:r>
              <a:rPr lang="it-IT" dirty="0" smtClean="0">
                <a:sym typeface="Wingdings" pitchFamily="2" charset="2"/>
              </a:rPr>
              <a:t>Edili plebei </a:t>
            </a:r>
            <a:r>
              <a:rPr lang="it-IT" dirty="0" smtClean="0">
                <a:sym typeface="Wingdings" pitchFamily="2" charset="2"/>
              </a:rPr>
              <a:t>come </a:t>
            </a:r>
            <a:r>
              <a:rPr lang="it-IT" dirty="0" err="1" smtClean="0">
                <a:sym typeface="Wingdings" pitchFamily="2" charset="2"/>
              </a:rPr>
              <a:t>custudi</a:t>
            </a:r>
            <a:r>
              <a:rPr lang="it-IT" baseline="0" dirty="0" smtClean="0">
                <a:sym typeface="Wingdings" pitchFamily="2" charset="2"/>
              </a:rPr>
              <a:t> del</a:t>
            </a:r>
            <a:r>
              <a:rPr lang="it-IT" dirty="0" smtClean="0">
                <a:sym typeface="Wingdings" pitchFamily="2" charset="2"/>
              </a:rPr>
              <a:t>l’</a:t>
            </a:r>
            <a:r>
              <a:rPr lang="it-IT" dirty="0" err="1" smtClean="0">
                <a:sym typeface="Wingdings" pitchFamily="2" charset="2"/>
              </a:rPr>
              <a:t>archivo</a:t>
            </a:r>
            <a:r>
              <a:rPr lang="it-IT" dirty="0" smtClean="0">
                <a:sym typeface="Wingdings" pitchFamily="2" charset="2"/>
              </a:rPr>
              <a:t> </a:t>
            </a:r>
            <a:r>
              <a:rPr lang="it-IT" dirty="0" err="1" smtClean="0">
                <a:sym typeface="Wingdings" pitchFamily="2" charset="2"/>
              </a:rPr>
              <a:t>plebiscita</a:t>
            </a:r>
            <a:r>
              <a:rPr lang="it-IT" dirty="0" smtClean="0">
                <a:sym typeface="Wingdings" pitchFamily="2" charset="2"/>
              </a:rPr>
              <a:t>.</a:t>
            </a:r>
          </a:p>
          <a:p>
            <a:pPr>
              <a:spcBef>
                <a:spcPct val="0"/>
              </a:spcBef>
            </a:pPr>
            <a:r>
              <a:rPr lang="it-IT" baseline="0" dirty="0" smtClean="0">
                <a:sym typeface="Wingdings" pitchFamily="2" charset="2"/>
              </a:rPr>
              <a:t>I </a:t>
            </a:r>
            <a:r>
              <a:rPr lang="it-IT" baseline="0" dirty="0" err="1" smtClean="0">
                <a:sym typeface="Wingdings" pitchFamily="2" charset="2"/>
              </a:rPr>
              <a:t>P</a:t>
            </a:r>
            <a:r>
              <a:rPr lang="it-IT" dirty="0" err="1" smtClean="0">
                <a:sym typeface="Wingdings" pitchFamily="2" charset="2"/>
              </a:rPr>
              <a:t>lebiscita</a:t>
            </a:r>
            <a:r>
              <a:rPr lang="it-IT" dirty="0" smtClean="0">
                <a:sym typeface="Wingdings" pitchFamily="2" charset="2"/>
              </a:rPr>
              <a:t> </a:t>
            </a:r>
            <a:r>
              <a:rPr lang="it-IT" dirty="0" smtClean="0">
                <a:sym typeface="Wingdings" pitchFamily="2" charset="2"/>
              </a:rPr>
              <a:t>sono provvedimenti votati dalla plebe nei </a:t>
            </a:r>
            <a:r>
              <a:rPr lang="it-IT" dirty="0" smtClean="0">
                <a:sym typeface="Wingdings" pitchFamily="2" charset="2"/>
              </a:rPr>
              <a:t>Concilia </a:t>
            </a:r>
            <a:r>
              <a:rPr lang="it-IT" dirty="0" err="1" smtClean="0">
                <a:sym typeface="Wingdings" pitchFamily="2" charset="2"/>
              </a:rPr>
              <a:t>plebis</a:t>
            </a:r>
            <a:r>
              <a:rPr lang="it-IT" dirty="0" smtClean="0">
                <a:sym typeface="Wingdings" pitchFamily="2" charset="2"/>
              </a:rPr>
              <a:t> tributa convocata dai Tribuni si deliberava sulle proposte presentate dai tribuni della plebe</a:t>
            </a:r>
            <a:endParaRPr lang="it-IT" dirty="0" smtClean="0"/>
          </a:p>
        </p:txBody>
      </p:sp>
      <p:sp>
        <p:nvSpPr>
          <p:cNvPr id="107524"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64EFE52-3E04-437F-9D15-61F3A7391C0B}" type="slidenum">
              <a:rPr lang="it-IT"/>
              <a:pPr/>
              <a:t>55</a:t>
            </a:fld>
            <a:endParaRPr lang="it-IT"/>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08547"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smtClean="0"/>
              <a:t>462 tribuno Terentilio arsa</a:t>
            </a:r>
            <a:r>
              <a:rPr lang="it-IT" smtClean="0">
                <a:sym typeface="Wingdings" pitchFamily="2" charset="2"/>
              </a:rPr>
              <a:t> braccio di ferro fra patrizi e tribuni plebe e patrizi non avrebbero eletto magistrati sarebbe stata scelta una commissione di 10 patrizi che avrebbe atteso alla codificazione di leggi in vigore vengono redatte 10 tavole di leggi, alla scadenza del mandato la commissione muta composta paritetica 5 plebei e 5 patrizi solo Appio Claudio rimane tratteggiato come un tiranno ci sarebbe stata una rivolta 449 magistrature ordiarie promulgata altre due leggi considerate inique(divieto di matrimonio fra patrizi e plebei)</a:t>
            </a:r>
            <a:endParaRPr lang="it-IT" smtClean="0"/>
          </a:p>
        </p:txBody>
      </p:sp>
      <p:sp>
        <p:nvSpPr>
          <p:cNvPr id="108548"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2E6B4BF-10BF-4D3C-BD76-01AE2D1DE386}" type="slidenum">
              <a:rPr lang="it-IT"/>
              <a:pPr/>
              <a:t>57</a:t>
            </a:fld>
            <a:endParaRPr lang="it-IT"/>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09571"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err="1" smtClean="0"/>
              <a:t>Valeriae-Horatie</a:t>
            </a:r>
            <a:r>
              <a:rPr lang="it-IT" dirty="0" smtClean="0">
                <a:sym typeface="Wingdings" pitchFamily="2" charset="2"/>
              </a:rPr>
              <a:t> misura anacronistica della </a:t>
            </a:r>
            <a:r>
              <a:rPr lang="it-IT" dirty="0" err="1" smtClean="0">
                <a:sym typeface="Wingdings" pitchFamily="2" charset="2"/>
              </a:rPr>
              <a:t>Lex</a:t>
            </a:r>
            <a:r>
              <a:rPr lang="it-IT" dirty="0" smtClean="0">
                <a:sym typeface="Wingdings" pitchFamily="2" charset="2"/>
              </a:rPr>
              <a:t> de </a:t>
            </a:r>
            <a:r>
              <a:rPr lang="it-IT" dirty="0" err="1" smtClean="0">
                <a:sym typeface="Wingdings" pitchFamily="2" charset="2"/>
              </a:rPr>
              <a:t>Plebiscitis</a:t>
            </a:r>
            <a:r>
              <a:rPr lang="it-IT" dirty="0" smtClean="0">
                <a:sym typeface="Wingdings" pitchFamily="2" charset="2"/>
              </a:rPr>
              <a:t>; </a:t>
            </a:r>
            <a:r>
              <a:rPr lang="it-IT" dirty="0" err="1" smtClean="0">
                <a:sym typeface="Wingdings" pitchFamily="2" charset="2"/>
              </a:rPr>
              <a:t>Lex</a:t>
            </a:r>
            <a:r>
              <a:rPr lang="it-IT" dirty="0" smtClean="0">
                <a:sym typeface="Wingdings" pitchFamily="2" charset="2"/>
              </a:rPr>
              <a:t> de </a:t>
            </a:r>
            <a:r>
              <a:rPr lang="it-IT" dirty="0" err="1" smtClean="0">
                <a:sym typeface="Wingdings" pitchFamily="2" charset="2"/>
              </a:rPr>
              <a:t>provocatione</a:t>
            </a:r>
            <a:r>
              <a:rPr lang="it-IT" dirty="0" smtClean="0">
                <a:sym typeface="Wingdings" pitchFamily="2" charset="2"/>
              </a:rPr>
              <a:t> votavano sulla pena capitale </a:t>
            </a:r>
            <a:r>
              <a:rPr lang="it-IT" dirty="0" smtClean="0">
                <a:sym typeface="Wingdings" pitchFamily="2" charset="2"/>
              </a:rPr>
              <a:t>i comizi </a:t>
            </a:r>
            <a:r>
              <a:rPr lang="it-IT" dirty="0" smtClean="0">
                <a:sym typeface="Wingdings" pitchFamily="2" charset="2"/>
              </a:rPr>
              <a:t>centuriati, </a:t>
            </a:r>
            <a:r>
              <a:rPr lang="it-IT" dirty="0" err="1" smtClean="0">
                <a:sym typeface="Wingdings" pitchFamily="2" charset="2"/>
              </a:rPr>
              <a:t>Lex</a:t>
            </a:r>
            <a:r>
              <a:rPr lang="it-IT" dirty="0" smtClean="0">
                <a:sym typeface="Wingdings" pitchFamily="2" charset="2"/>
              </a:rPr>
              <a:t> de </a:t>
            </a:r>
            <a:r>
              <a:rPr lang="it-IT" dirty="0" err="1" smtClean="0">
                <a:sym typeface="Wingdings" pitchFamily="2" charset="2"/>
              </a:rPr>
              <a:t>Tribunicia</a:t>
            </a:r>
            <a:r>
              <a:rPr lang="it-IT" dirty="0" smtClean="0">
                <a:sym typeface="Wingdings" pitchFamily="2" charset="2"/>
              </a:rPr>
              <a:t> </a:t>
            </a:r>
            <a:r>
              <a:rPr lang="it-IT" dirty="0" err="1" smtClean="0">
                <a:sym typeface="Wingdings" pitchFamily="2" charset="2"/>
              </a:rPr>
              <a:t>potestate</a:t>
            </a:r>
            <a:r>
              <a:rPr lang="it-IT" dirty="0" smtClean="0">
                <a:sym typeface="Wingdings" pitchFamily="2" charset="2"/>
              </a:rPr>
              <a:t>: interesse dell’intera popolazione</a:t>
            </a:r>
            <a:endParaRPr lang="it-IT" dirty="0" smtClean="0"/>
          </a:p>
        </p:txBody>
      </p:sp>
      <p:sp>
        <p:nvSpPr>
          <p:cNvPr id="109572"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1FCE70C-7210-4A25-AE63-9BF0F3E5649C}" type="slidenum">
              <a:rPr lang="it-IT"/>
              <a:pPr/>
              <a:t>58</a:t>
            </a:fld>
            <a:endParaRPr lang="it-IT"/>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10595"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dirty="0" smtClean="0"/>
              <a:t>Divieto che interessava la parte ricca che potevano aspirare con matrimoni con famiglie patrizie, </a:t>
            </a:r>
            <a:r>
              <a:rPr lang="it-IT" dirty="0" smtClean="0"/>
              <a:t>cioè</a:t>
            </a:r>
            <a:r>
              <a:rPr lang="it-IT" baseline="0" dirty="0" smtClean="0"/>
              <a:t> la </a:t>
            </a:r>
            <a:r>
              <a:rPr lang="it-IT" dirty="0" smtClean="0"/>
              <a:t>volontà </a:t>
            </a:r>
            <a:r>
              <a:rPr lang="it-IT" dirty="0" smtClean="0"/>
              <a:t>plebea di raggiungere le massime cariche, il problema del </a:t>
            </a:r>
            <a:r>
              <a:rPr lang="it-IT" dirty="0" err="1" smtClean="0"/>
              <a:t>nexum</a:t>
            </a:r>
            <a:r>
              <a:rPr lang="it-IT" dirty="0" smtClean="0"/>
              <a:t> interessa poco 326 chiarita la situazione del </a:t>
            </a:r>
            <a:r>
              <a:rPr lang="it-IT" dirty="0" err="1" smtClean="0"/>
              <a:t>nexus</a:t>
            </a:r>
            <a:r>
              <a:rPr lang="it-IT" dirty="0" smtClean="0">
                <a:sym typeface="Wingdings" pitchFamily="2" charset="2"/>
              </a:rPr>
              <a:t>.</a:t>
            </a:r>
            <a:endParaRPr lang="it-IT" dirty="0" smtClean="0"/>
          </a:p>
        </p:txBody>
      </p:sp>
      <p:sp>
        <p:nvSpPr>
          <p:cNvPr id="110596"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B6812B9-C4E8-468E-AD89-087EF3B803E9}" type="slidenum">
              <a:rPr lang="it-IT"/>
              <a:pPr/>
              <a:t>59</a:t>
            </a:fld>
            <a:endParaRPr lang="it-IT"/>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1161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smtClean="0"/>
              <a:t>Gli auspicari si riteneva che gli auspicia potessero essere gestiti dai soli patrizi, obiezione ai plebei data la mancanza di rivestire le magistrature superiori</a:t>
            </a:r>
            <a:r>
              <a:rPr lang="it-IT" smtClean="0">
                <a:sym typeface="Wingdings" pitchFamily="2" charset="2"/>
              </a:rPr>
              <a:t> lecite i matrimoni misti decadono gli auspicia</a:t>
            </a:r>
            <a:endParaRPr lang="it-IT" smtClean="0"/>
          </a:p>
        </p:txBody>
      </p:sp>
      <p:sp>
        <p:nvSpPr>
          <p:cNvPr id="11162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AB0FA42-3A56-470F-AB00-9A3EB820D01E}" type="slidenum">
              <a:rPr lang="it-IT"/>
              <a:pPr/>
              <a:t>60</a:t>
            </a:fld>
            <a:endParaRPr lang="it-IT"/>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12643"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smtClean="0"/>
              <a:t>Auspicia tratte dal magistrato coadicato dagli auguri… se un azione sia possibile da intraprendere la volontà divina e dei segni che sono di natura vari(polli sacri come beccano e trarre un auspicio, segni anche non richiesti) tratti gli auspici non vincolanti</a:t>
            </a:r>
            <a:r>
              <a:rPr lang="it-IT" smtClean="0">
                <a:sym typeface="Wingdings" pitchFamily="2" charset="2"/>
              </a:rPr>
              <a:t> auguri ad esempio auspicium è alla base della città aspettano Romolo e Remo uno ne vede 6 l’altro 12 addirittura presente alla fondazione della città</a:t>
            </a:r>
            <a:endParaRPr lang="it-IT" smtClean="0"/>
          </a:p>
        </p:txBody>
      </p:sp>
      <p:sp>
        <p:nvSpPr>
          <p:cNvPr id="112644"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DF862EC-B55F-411C-954B-B1833C193D31}" type="slidenum">
              <a:rPr lang="it-IT"/>
              <a:pPr/>
              <a:t>61</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9965E73A-F7FF-4383-B866-F08FE1CEE063}"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517F0AA9-54A8-40A7-85B3-210FE8004830}"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79CA319F-7B3E-4421-A562-9CA5208D1F94}"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63E568BC-CD8A-4B92-80BB-59579066B677}"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it-IT"/>
          </a:p>
        </p:txBody>
      </p:sp>
      <p:sp>
        <p:nvSpPr>
          <p:cNvPr id="8" name="Rectangle 5"/>
          <p:cNvSpPr>
            <a:spLocks noGrp="1" noChangeArrowheads="1"/>
          </p:cNvSpPr>
          <p:nvPr>
            <p:ph type="ftr" sz="quarter" idx="11"/>
          </p:nvPr>
        </p:nvSpPr>
        <p:spPr>
          <a:ln/>
        </p:spPr>
        <p:txBody>
          <a:bodyPr/>
          <a:lstStyle>
            <a:lvl1pPr>
              <a:defRPr/>
            </a:lvl1pPr>
          </a:lstStyle>
          <a:p>
            <a:pPr>
              <a:defRPr/>
            </a:pPr>
            <a:endParaRPr lang="it-IT"/>
          </a:p>
        </p:txBody>
      </p:sp>
      <p:sp>
        <p:nvSpPr>
          <p:cNvPr id="9" name="Rectangle 6"/>
          <p:cNvSpPr>
            <a:spLocks noGrp="1" noChangeArrowheads="1"/>
          </p:cNvSpPr>
          <p:nvPr>
            <p:ph type="sldNum" sz="quarter" idx="12"/>
          </p:nvPr>
        </p:nvSpPr>
        <p:spPr>
          <a:ln/>
        </p:spPr>
        <p:txBody>
          <a:bodyPr/>
          <a:lstStyle>
            <a:lvl1pPr>
              <a:defRPr/>
            </a:lvl1pPr>
          </a:lstStyle>
          <a:p>
            <a:pPr>
              <a:defRPr/>
            </a:pPr>
            <a:fld id="{2EE2A4CD-8525-4F87-9ADB-14CB9D5108C9}"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p>
        </p:txBody>
      </p:sp>
      <p:sp>
        <p:nvSpPr>
          <p:cNvPr id="5" name="Rectangle 6"/>
          <p:cNvSpPr>
            <a:spLocks noGrp="1" noChangeArrowheads="1"/>
          </p:cNvSpPr>
          <p:nvPr>
            <p:ph type="sldNum" sz="quarter" idx="12"/>
          </p:nvPr>
        </p:nvSpPr>
        <p:spPr>
          <a:ln/>
        </p:spPr>
        <p:txBody>
          <a:bodyPr/>
          <a:lstStyle>
            <a:lvl1pPr>
              <a:defRPr/>
            </a:lvl1pPr>
          </a:lstStyle>
          <a:p>
            <a:pPr>
              <a:defRPr/>
            </a:pPr>
            <a:fld id="{DCA788F1-BF67-4792-B2CC-910CFFE3F1E7}"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p>
        </p:txBody>
      </p:sp>
      <p:sp>
        <p:nvSpPr>
          <p:cNvPr id="3" name="Rectangle 5"/>
          <p:cNvSpPr>
            <a:spLocks noGrp="1" noChangeArrowheads="1"/>
          </p:cNvSpPr>
          <p:nvPr>
            <p:ph type="ftr" sz="quarter" idx="11"/>
          </p:nvPr>
        </p:nvSpPr>
        <p:spPr>
          <a:ln/>
        </p:spPr>
        <p:txBody>
          <a:bodyPr/>
          <a:lstStyle>
            <a:lvl1pPr>
              <a:defRPr/>
            </a:lvl1pPr>
          </a:lstStyle>
          <a:p>
            <a:pPr>
              <a:defRPr/>
            </a:pPr>
            <a:endParaRPr lang="it-IT"/>
          </a:p>
        </p:txBody>
      </p:sp>
      <p:sp>
        <p:nvSpPr>
          <p:cNvPr id="4" name="Rectangle 6"/>
          <p:cNvSpPr>
            <a:spLocks noGrp="1" noChangeArrowheads="1"/>
          </p:cNvSpPr>
          <p:nvPr>
            <p:ph type="sldNum" sz="quarter" idx="12"/>
          </p:nvPr>
        </p:nvSpPr>
        <p:spPr>
          <a:ln/>
        </p:spPr>
        <p:txBody>
          <a:bodyPr/>
          <a:lstStyle>
            <a:lvl1pPr>
              <a:defRPr/>
            </a:lvl1pPr>
          </a:lstStyle>
          <a:p>
            <a:pPr>
              <a:defRPr/>
            </a:pPr>
            <a:fld id="{D416632A-00DB-4E6C-9D69-D33F8AE17B9B}"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DEACB751-1432-487E-BF9E-818DCA7F7408}"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C0E1918F-5452-466D-9DAA-BE6E8A952C64}"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1552CB81-FC7B-48F7-9734-06E6F5959AD3}"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E7F75AD8-FADF-481C-89E4-AB4D3941BECD}"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it-IT"/>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it-IT"/>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C2BA29C4-10BC-46C6-AA0F-F1E20B8F0D5C}"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4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4"/>
          <p:cNvSpPr txBox="1">
            <a:spLocks noChangeArrowheads="1"/>
          </p:cNvSpPr>
          <p:nvPr/>
        </p:nvSpPr>
        <p:spPr bwMode="auto">
          <a:xfrm>
            <a:off x="971550" y="1628775"/>
            <a:ext cx="7286625" cy="862013"/>
          </a:xfrm>
          <a:prstGeom prst="rect">
            <a:avLst/>
          </a:prstGeom>
          <a:solidFill>
            <a:srgbClr val="99CCFF"/>
          </a:solidFill>
          <a:ln w="38100">
            <a:solidFill>
              <a:srgbClr val="808000"/>
            </a:solidFill>
            <a:miter lim="800000"/>
            <a:headEnd/>
            <a:tailEnd/>
          </a:ln>
        </p:spPr>
        <p:txBody>
          <a:bodyPr wrap="none">
            <a:spAutoFit/>
          </a:bodyPr>
          <a:lstStyle/>
          <a:p>
            <a:r>
              <a:rPr lang="it-IT" sz="4800" b="1">
                <a:latin typeface="Times New Roman" pitchFamily="18" charset="0"/>
              </a:rPr>
              <a:t>Roma nell’età dei Tarquini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1331913" y="1628775"/>
            <a:ext cx="6119812" cy="2967038"/>
          </a:xfrm>
          <a:prstGeom prst="rect">
            <a:avLst/>
          </a:prstGeom>
          <a:solidFill>
            <a:srgbClr val="CC99FF"/>
          </a:solidFill>
          <a:ln w="38100">
            <a:solidFill>
              <a:srgbClr val="333399"/>
            </a:solidFill>
            <a:miter lim="800000"/>
            <a:headEnd/>
            <a:tailEnd/>
          </a:ln>
        </p:spPr>
        <p:txBody>
          <a:bodyPr>
            <a:spAutoFit/>
          </a:bodyPr>
          <a:lstStyle/>
          <a:p>
            <a:pPr algn="ctr"/>
            <a:r>
              <a:rPr lang="it-IT" sz="2400" b="1">
                <a:latin typeface="Times New Roman" pitchFamily="18" charset="0"/>
              </a:rPr>
              <a:t>L’età regia</a:t>
            </a:r>
          </a:p>
          <a:p>
            <a:endParaRPr lang="it-IT" b="1">
              <a:latin typeface="Times New Roman" pitchFamily="18" charset="0"/>
            </a:endParaRPr>
          </a:p>
          <a:p>
            <a:r>
              <a:rPr lang="it-IT" b="1">
                <a:latin typeface="Times New Roman" pitchFamily="18" charset="0"/>
              </a:rPr>
              <a:t>Romolo                                               753-716 a.C.</a:t>
            </a:r>
          </a:p>
          <a:p>
            <a:r>
              <a:rPr lang="it-IT" b="1">
                <a:latin typeface="Times New Roman" pitchFamily="18" charset="0"/>
              </a:rPr>
              <a:t>Numa Pompilio                                  715-673 a.C.</a:t>
            </a:r>
          </a:p>
          <a:p>
            <a:r>
              <a:rPr lang="it-IT" b="1">
                <a:latin typeface="Times New Roman" pitchFamily="18" charset="0"/>
              </a:rPr>
              <a:t>Tullo Ostilio                                        672-641 a.C.</a:t>
            </a:r>
          </a:p>
          <a:p>
            <a:r>
              <a:rPr lang="it-IT" b="1">
                <a:latin typeface="Times New Roman" pitchFamily="18" charset="0"/>
              </a:rPr>
              <a:t>Anco Marcio                                       640-617 a.C.</a:t>
            </a:r>
          </a:p>
          <a:p>
            <a:r>
              <a:rPr lang="it-IT" b="1">
                <a:latin typeface="Times New Roman" pitchFamily="18" charset="0"/>
              </a:rPr>
              <a:t>Tarquinio Prisco                                617-578 a.C.</a:t>
            </a:r>
          </a:p>
          <a:p>
            <a:r>
              <a:rPr lang="it-IT" b="1">
                <a:latin typeface="Times New Roman" pitchFamily="18" charset="0"/>
              </a:rPr>
              <a:t>Servio Tullio                                       578-534 a.C.</a:t>
            </a:r>
          </a:p>
          <a:p>
            <a:r>
              <a:rPr lang="it-IT" b="1">
                <a:latin typeface="Times New Roman" pitchFamily="18" charset="0"/>
              </a:rPr>
              <a:t>Tarquinio il Superbo                         534-509 a.C.</a:t>
            </a:r>
          </a:p>
          <a:p>
            <a:endParaRPr lang="it-IT" b="1">
              <a:latin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574403" y="1254669"/>
            <a:ext cx="7989888" cy="4524375"/>
          </a:xfrm>
          <a:prstGeom prst="rect">
            <a:avLst/>
          </a:prstGeom>
          <a:solidFill>
            <a:srgbClr val="CC99FF"/>
          </a:solidFill>
          <a:ln w="38100">
            <a:solidFill>
              <a:srgbClr val="333399"/>
            </a:solidFill>
            <a:miter lim="800000"/>
            <a:headEnd/>
            <a:tailEnd/>
          </a:ln>
        </p:spPr>
        <p:txBody>
          <a:bodyPr>
            <a:spAutoFit/>
          </a:bodyPr>
          <a:lstStyle/>
          <a:p>
            <a:r>
              <a:rPr lang="it-IT" b="1" dirty="0">
                <a:latin typeface="Times New Roman" pitchFamily="18" charset="0"/>
              </a:rPr>
              <a:t>Giorgio Pasquali e la “grande Roma dei Tarquini”</a:t>
            </a:r>
          </a:p>
          <a:p>
            <a:endParaRPr lang="it-IT" b="1" dirty="0">
              <a:latin typeface="Times New Roman" pitchFamily="18" charset="0"/>
            </a:endParaRPr>
          </a:p>
          <a:p>
            <a:pPr algn="just"/>
            <a:r>
              <a:rPr lang="it-IT" b="1" dirty="0">
                <a:latin typeface="Times New Roman" pitchFamily="18" charset="0"/>
              </a:rPr>
              <a:t>Gli elementi che dimostrerebbero la “grandezza” di Roma nel </a:t>
            </a:r>
            <a:r>
              <a:rPr lang="it-IT" b="1" dirty="0" err="1">
                <a:latin typeface="Times New Roman" pitchFamily="18" charset="0"/>
              </a:rPr>
              <a:t>VI</a:t>
            </a:r>
            <a:r>
              <a:rPr lang="it-IT" b="1" dirty="0">
                <a:latin typeface="Times New Roman" pitchFamily="18" charset="0"/>
              </a:rPr>
              <a:t> secolo sarebbero i seguenti:</a:t>
            </a:r>
          </a:p>
          <a:p>
            <a:pPr algn="just"/>
            <a:endParaRPr lang="it-IT" b="1" dirty="0">
              <a:latin typeface="Times New Roman" pitchFamily="18" charset="0"/>
            </a:endParaRPr>
          </a:p>
          <a:p>
            <a:pPr>
              <a:buFontTx/>
              <a:buChar char="-"/>
            </a:pPr>
            <a:r>
              <a:rPr lang="it-IT" b="1" dirty="0">
                <a:latin typeface="Times New Roman" pitchFamily="18" charset="0"/>
              </a:rPr>
              <a:t>   Notevole sviluppo economico e artigianale, diffusione della ricchezza</a:t>
            </a:r>
          </a:p>
          <a:p>
            <a:pPr>
              <a:buFontTx/>
              <a:buChar char="-"/>
            </a:pPr>
            <a:r>
              <a:rPr lang="it-IT" b="1" dirty="0">
                <a:latin typeface="Times New Roman" pitchFamily="18" charset="0"/>
              </a:rPr>
              <a:t>   Espansione topografica ed edilizia della città</a:t>
            </a:r>
          </a:p>
          <a:p>
            <a:pPr>
              <a:buFontTx/>
              <a:buChar char="-"/>
            </a:pPr>
            <a:r>
              <a:rPr lang="it-IT" b="1" dirty="0">
                <a:latin typeface="Times New Roman" pitchFamily="18" charset="0"/>
              </a:rPr>
              <a:t>   Sviluppi militari e politici</a:t>
            </a:r>
          </a:p>
          <a:p>
            <a:pPr algn="just">
              <a:buFontTx/>
              <a:buChar char="-"/>
            </a:pPr>
            <a:r>
              <a:rPr lang="it-IT" b="1" dirty="0">
                <a:latin typeface="Times New Roman" pitchFamily="18" charset="0"/>
              </a:rPr>
              <a:t>   Frequenza e intensità dei rapporti culturali, commerciali e artistici con il  mondo greco</a:t>
            </a:r>
          </a:p>
          <a:p>
            <a:pPr algn="just">
              <a:buFontTx/>
              <a:buChar char="-"/>
            </a:pPr>
            <a:r>
              <a:rPr lang="it-IT" b="1" dirty="0">
                <a:latin typeface="Times New Roman" pitchFamily="18" charset="0"/>
              </a:rPr>
              <a:t>   Espansione del dominio di Roma nel Lazio</a:t>
            </a:r>
          </a:p>
          <a:p>
            <a:pPr algn="just">
              <a:buFontTx/>
              <a:buChar char="-"/>
            </a:pPr>
            <a:endParaRPr lang="it-IT" b="1" dirty="0">
              <a:latin typeface="Times New Roman" pitchFamily="18" charset="0"/>
            </a:endParaRPr>
          </a:p>
          <a:p>
            <a:pPr algn="just">
              <a:buFontTx/>
              <a:buChar char="-"/>
            </a:pPr>
            <a:endParaRPr lang="it-IT" b="1" dirty="0">
              <a:latin typeface="Times New Roman" pitchFamily="18" charset="0"/>
            </a:endParaRPr>
          </a:p>
          <a:p>
            <a:pPr algn="just"/>
            <a:r>
              <a:rPr lang="it-IT" b="1" u="sng" dirty="0">
                <a:solidFill>
                  <a:srgbClr val="FFFF00"/>
                </a:solidFill>
                <a:latin typeface="Times New Roman" pitchFamily="18" charset="0"/>
              </a:rPr>
              <a:t>Una crisi, secondo il Pasquali, sarebbe intervenuta qualche decennio dopo quando, con la calata dei Volsci, sarebbero venuti meno i rapporti con il mondo grecizzato dell’Italia Meridionale.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p:cNvSpPr txBox="1">
            <a:spLocks noChangeArrowheads="1"/>
          </p:cNvSpPr>
          <p:nvPr/>
        </p:nvSpPr>
        <p:spPr bwMode="auto">
          <a:xfrm>
            <a:off x="808038" y="1073150"/>
            <a:ext cx="7580312" cy="3425825"/>
          </a:xfrm>
          <a:prstGeom prst="rect">
            <a:avLst/>
          </a:prstGeom>
          <a:solidFill>
            <a:srgbClr val="99CCFF"/>
          </a:solidFill>
          <a:ln w="38100">
            <a:solidFill>
              <a:srgbClr val="000080"/>
            </a:solidFill>
            <a:miter lim="800000"/>
            <a:headEnd/>
            <a:tailEnd/>
          </a:ln>
        </p:spPr>
        <p:txBody>
          <a:bodyPr>
            <a:spAutoFit/>
          </a:bodyPr>
          <a:lstStyle/>
          <a:p>
            <a:r>
              <a:rPr lang="it-IT" b="1" dirty="0">
                <a:latin typeface="Times New Roman" pitchFamily="18" charset="0"/>
              </a:rPr>
              <a:t>Livio, I, 8, 4-6:</a:t>
            </a:r>
          </a:p>
          <a:p>
            <a:endParaRPr lang="it-IT" b="1" dirty="0">
              <a:latin typeface="Times New Roman" pitchFamily="18" charset="0"/>
            </a:endParaRPr>
          </a:p>
          <a:p>
            <a:pPr algn="just"/>
            <a:r>
              <a:rPr lang="it-IT" b="1" dirty="0">
                <a:latin typeface="Times New Roman" pitchFamily="18" charset="0"/>
              </a:rPr>
              <a:t>     </a:t>
            </a:r>
            <a:r>
              <a:rPr lang="it-IT" b="1" i="1" dirty="0">
                <a:latin typeface="Times New Roman" pitchFamily="18" charset="0"/>
              </a:rPr>
              <a:t>Frattanto la città si ampliava, incorporando entro la cerchia delle mura sempre nuovi territori, poiché </a:t>
            </a:r>
            <a:r>
              <a:rPr lang="it-IT" b="1" i="1" u="sng" dirty="0">
                <a:latin typeface="Times New Roman" pitchFamily="18" charset="0"/>
              </a:rPr>
              <a:t>le mura venivano costruite in vista della popolazione futura più che in rapporto a quella che v’era allora.</a:t>
            </a:r>
            <a:r>
              <a:rPr lang="it-IT" b="1" i="1" dirty="0">
                <a:latin typeface="Times New Roman" pitchFamily="18" charset="0"/>
              </a:rPr>
              <a:t> In seguito, perché non fosse inutile tale ampiezza della città, allo scopo di accrescere la popolazione secondo l’antico accorgimento dei fondatori di città, i quali attiravano a sé gente oscura ed umile facendola passare per autoctona, offrì come asilo il luogo che ora, a chi vi sale, appare circondato da una siepe tra due boschi. Ivi si rifugiò dai popoli vicini, avida di novità, una folla di gente d’ogni sorta, senza distinzione alcuna  tra liberi  e servi, e quello fu il primo nerbo  dell’incipiente grandezza</a:t>
            </a:r>
            <a:r>
              <a:rPr lang="it-IT" b="1" dirty="0">
                <a:latin typeface="Times New Roman" pitchFamily="18" charset="0"/>
              </a:rPr>
              <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4"/>
          <p:cNvSpPr txBox="1">
            <a:spLocks noChangeArrowheads="1"/>
          </p:cNvSpPr>
          <p:nvPr/>
        </p:nvSpPr>
        <p:spPr bwMode="auto">
          <a:xfrm>
            <a:off x="0" y="188913"/>
            <a:ext cx="9144000" cy="6486525"/>
          </a:xfrm>
          <a:prstGeom prst="rect">
            <a:avLst/>
          </a:prstGeom>
          <a:solidFill>
            <a:srgbClr val="99CCFF"/>
          </a:solidFill>
          <a:ln w="38100">
            <a:solidFill>
              <a:srgbClr val="000080"/>
            </a:solidFill>
            <a:miter lim="800000"/>
            <a:headEnd/>
            <a:tailEnd/>
          </a:ln>
        </p:spPr>
        <p:txBody>
          <a:bodyPr>
            <a:spAutoFit/>
          </a:bodyPr>
          <a:lstStyle/>
          <a:p>
            <a:pPr algn="just"/>
            <a:r>
              <a:rPr lang="it-IT" sz="1600" b="1" dirty="0">
                <a:latin typeface="Times New Roman" pitchFamily="18" charset="0"/>
              </a:rPr>
              <a:t>Livio, I, 33:</a:t>
            </a:r>
          </a:p>
          <a:p>
            <a:pPr algn="just"/>
            <a:endParaRPr lang="it-IT" sz="1600" b="1" dirty="0">
              <a:latin typeface="Times New Roman" pitchFamily="18" charset="0"/>
            </a:endParaRPr>
          </a:p>
          <a:p>
            <a:pPr algn="just"/>
            <a:r>
              <a:rPr lang="it-IT" sz="1600" b="1" dirty="0">
                <a:latin typeface="Times New Roman" pitchFamily="18" charset="0"/>
              </a:rPr>
              <a:t>     </a:t>
            </a:r>
            <a:r>
              <a:rPr lang="it-IT" sz="1600" b="1" i="1" dirty="0" err="1">
                <a:latin typeface="Times New Roman" pitchFamily="18" charset="0"/>
              </a:rPr>
              <a:t>Anco</a:t>
            </a:r>
            <a:r>
              <a:rPr lang="it-IT" sz="1600" b="1" i="1" dirty="0">
                <a:latin typeface="Times New Roman" pitchFamily="18" charset="0"/>
              </a:rPr>
              <a:t>, affidata la cura delle cose sacre ai </a:t>
            </a:r>
            <a:r>
              <a:rPr lang="it-IT" sz="1600" b="1" i="1" dirty="0" err="1">
                <a:latin typeface="Times New Roman" pitchFamily="18" charset="0"/>
              </a:rPr>
              <a:t>flàmini</a:t>
            </a:r>
            <a:r>
              <a:rPr lang="it-IT" sz="1600" b="1" i="1" dirty="0">
                <a:latin typeface="Times New Roman" pitchFamily="18" charset="0"/>
              </a:rPr>
              <a:t> e agli altri sacerdoti, dopo aver arruolato un nuovo esercito, mosse alla volta di </a:t>
            </a:r>
            <a:r>
              <a:rPr lang="it-IT" sz="1600" b="1" i="1" dirty="0" err="1">
                <a:latin typeface="Times New Roman" pitchFamily="18" charset="0"/>
              </a:rPr>
              <a:t>Politorio</a:t>
            </a:r>
            <a:r>
              <a:rPr lang="it-IT" sz="1600" b="1" i="1" dirty="0">
                <a:latin typeface="Times New Roman" pitchFamily="18" charset="0"/>
              </a:rPr>
              <a:t>, città dei Latini, la prese d’assalto e, seguendo l’uso dei re precedenti, che avevano accresciuto lo Stato romano  accogliendo i  nemici tra i cittadini, trasferì a Roma tutta la popolazione. E poiché intorno  al Palatino, sede degli antichi Romani, i Sabini avevano occupato interamente il Campidoglio e la rocca, e gli Albani il monte Celio, </a:t>
            </a:r>
            <a:r>
              <a:rPr lang="it-IT" sz="1600" b="1" i="1" u="sng" dirty="0">
                <a:latin typeface="Times New Roman" pitchFamily="18" charset="0"/>
              </a:rPr>
              <a:t>alla nuova popolazione fu assegnato l’Aventino</a:t>
            </a:r>
            <a:r>
              <a:rPr lang="it-IT" sz="1600" b="1" i="1" dirty="0">
                <a:latin typeface="Times New Roman" pitchFamily="18" charset="0"/>
              </a:rPr>
              <a:t>. Ivi furono aggiunti non molto tempo dopo, prese </a:t>
            </a:r>
            <a:r>
              <a:rPr lang="it-IT" sz="1600" b="1" i="1" dirty="0" err="1">
                <a:latin typeface="Times New Roman" pitchFamily="18" charset="0"/>
              </a:rPr>
              <a:t>Tellena</a:t>
            </a:r>
            <a:r>
              <a:rPr lang="it-IT" sz="1600" b="1" i="1" dirty="0">
                <a:latin typeface="Times New Roman" pitchFamily="18" charset="0"/>
              </a:rPr>
              <a:t> e </a:t>
            </a:r>
            <a:r>
              <a:rPr lang="it-IT" sz="1600" b="1" i="1" dirty="0" err="1">
                <a:latin typeface="Times New Roman" pitchFamily="18" charset="0"/>
              </a:rPr>
              <a:t>Ficana</a:t>
            </a:r>
            <a:r>
              <a:rPr lang="it-IT" sz="1600" b="1" i="1" dirty="0">
                <a:latin typeface="Times New Roman" pitchFamily="18" charset="0"/>
              </a:rPr>
              <a:t>, nuovi cittadini. Si rinnovò poi l’attacco contro </a:t>
            </a:r>
            <a:r>
              <a:rPr lang="it-IT" sz="1600" b="1" i="1" dirty="0" err="1">
                <a:latin typeface="Times New Roman" pitchFamily="18" charset="0"/>
              </a:rPr>
              <a:t>Politorio</a:t>
            </a:r>
            <a:r>
              <a:rPr lang="it-IT" sz="1600" b="1" i="1" dirty="0">
                <a:latin typeface="Times New Roman" pitchFamily="18" charset="0"/>
              </a:rPr>
              <a:t> che, disabitata, era stata occupata dai </a:t>
            </a:r>
            <a:r>
              <a:rPr lang="it-IT" sz="1600" b="1" i="1" dirty="0" err="1">
                <a:latin typeface="Times New Roman" pitchFamily="18" charset="0"/>
              </a:rPr>
              <a:t>Prischi</a:t>
            </a:r>
            <a:r>
              <a:rPr lang="it-IT" sz="1600" b="1" i="1" dirty="0">
                <a:latin typeface="Times New Roman" pitchFamily="18" charset="0"/>
              </a:rPr>
              <a:t> Latini; ciò diede motivo ai Romani di distruggere quella città, perché non offrisse  sempre rifugio ai nemici. </a:t>
            </a:r>
            <a:r>
              <a:rPr lang="it-IT" sz="1600" b="1" i="1" u="sng" dirty="0">
                <a:latin typeface="Times New Roman" pitchFamily="18" charset="0"/>
              </a:rPr>
              <a:t>Alla fine, concentrata tutta la guerra latina a </a:t>
            </a:r>
            <a:r>
              <a:rPr lang="it-IT" sz="1600" b="1" i="1" u="sng" dirty="0" err="1">
                <a:latin typeface="Times New Roman" pitchFamily="18" charset="0"/>
              </a:rPr>
              <a:t>Medullia</a:t>
            </a:r>
            <a:r>
              <a:rPr lang="it-IT" sz="1600" b="1" i="1" u="sng" dirty="0">
                <a:latin typeface="Times New Roman" pitchFamily="18" charset="0"/>
              </a:rPr>
              <a:t>, ivi si combatte  con incerta fortuna e alterne vittorie, poiché la città era ben protetta dalle fortificazioni e validamente presidiata</a:t>
            </a:r>
            <a:r>
              <a:rPr lang="it-IT" sz="1600" b="1" i="1" dirty="0">
                <a:latin typeface="Times New Roman" pitchFamily="18" charset="0"/>
              </a:rPr>
              <a:t>, ed essendo posto l’accampamento in aperta campagna, più volte l’esercito latino si era scontrato a corpo a corpo coi Romani. Finalmente, impiegando tutte le sue forze, </a:t>
            </a:r>
            <a:r>
              <a:rPr lang="it-IT" sz="1600" b="1" i="1" u="sng" dirty="0" err="1">
                <a:latin typeface="Times New Roman" pitchFamily="18" charset="0"/>
              </a:rPr>
              <a:t>Anco</a:t>
            </a:r>
            <a:r>
              <a:rPr lang="it-IT" sz="1600" b="1" i="1" u="sng" dirty="0">
                <a:latin typeface="Times New Roman" pitchFamily="18" charset="0"/>
              </a:rPr>
              <a:t> vinse per la prima volta in campagna campale; indi, carico di ingente bottino, tornò a Roma, accogliendo anche allora tra i cittadini molte migliaia di Latini, ai quali, per congiungere l’Aventino con il Palatino, fu assegnata come sede una località presso il tempio di Murcia. </a:t>
            </a:r>
            <a:r>
              <a:rPr lang="it-IT" sz="1600" b="1" i="1" u="sng" dirty="0">
                <a:solidFill>
                  <a:srgbClr val="FFFF00"/>
                </a:solidFill>
                <a:latin typeface="Times New Roman" pitchFamily="18" charset="0"/>
              </a:rPr>
              <a:t>Fu incorporato nella città anche il </a:t>
            </a:r>
            <a:r>
              <a:rPr lang="it-IT" sz="1600" b="1" i="1" u="sng" dirty="0" err="1">
                <a:solidFill>
                  <a:srgbClr val="FFFF00"/>
                </a:solidFill>
                <a:latin typeface="Times New Roman" pitchFamily="18" charset="0"/>
              </a:rPr>
              <a:t>Gianicolo</a:t>
            </a:r>
            <a:r>
              <a:rPr lang="it-IT" sz="1600" b="1" i="1" u="sng" dirty="0">
                <a:solidFill>
                  <a:srgbClr val="FFFF00"/>
                </a:solidFill>
                <a:latin typeface="Times New Roman" pitchFamily="18" charset="0"/>
              </a:rPr>
              <a:t>, non per mancanza di spazio, ma per evitare che un giorno diventasse  una roccaforte dei nemici</a:t>
            </a:r>
            <a:r>
              <a:rPr lang="it-IT" sz="1600" b="1" i="1" dirty="0">
                <a:latin typeface="Times New Roman" pitchFamily="18" charset="0"/>
              </a:rPr>
              <a:t>. Si decise poi di unirlo alla città, non solo con un muro, ma anche, per facilitare il passaggio, col ponte </a:t>
            </a:r>
            <a:r>
              <a:rPr lang="it-IT" sz="1600" b="1" i="1" dirty="0" err="1">
                <a:latin typeface="Times New Roman" pitchFamily="18" charset="0"/>
              </a:rPr>
              <a:t>Sublicio</a:t>
            </a:r>
            <a:r>
              <a:rPr lang="it-IT" sz="1600" b="1" i="1" dirty="0">
                <a:latin typeface="Times New Roman" pitchFamily="18" charset="0"/>
              </a:rPr>
              <a:t>, il primo che fu allora gettato sul Tevere. Pure la fossa dei Quiriti, importante difesa contro l’accesso dal piano, è opera del re </a:t>
            </a:r>
            <a:r>
              <a:rPr lang="it-IT" sz="1600" b="1" i="1" dirty="0" err="1">
                <a:latin typeface="Times New Roman" pitchFamily="18" charset="0"/>
              </a:rPr>
              <a:t>Anco</a:t>
            </a:r>
            <a:r>
              <a:rPr lang="it-IT" sz="1600" b="1" i="1" dirty="0">
                <a:latin typeface="Times New Roman" pitchFamily="18" charset="0"/>
              </a:rPr>
              <a:t>. In seguito all’enorme ingrandimento dello Stato, poiché fra tanta moltitudine di gente, confusi i limiti del bene e del male, si commettevano di nascosto molti delitti, fu costruito nel centro della città, sopra il Foro, un carcere per scoraggiare la crescente audacia. Né soltanto la città si ampliò sotto questo re, ma anche la campagna  e i confini: </a:t>
            </a:r>
            <a:r>
              <a:rPr lang="it-IT" sz="1600" b="1" i="1" u="sng" dirty="0">
                <a:solidFill>
                  <a:srgbClr val="FFFF00"/>
                </a:solidFill>
                <a:latin typeface="Times New Roman" pitchFamily="18" charset="0"/>
              </a:rPr>
              <a:t>tolta ai </a:t>
            </a:r>
            <a:r>
              <a:rPr lang="it-IT" sz="1600" b="1" i="1" u="sng" dirty="0" err="1">
                <a:solidFill>
                  <a:srgbClr val="FFFF00"/>
                </a:solidFill>
                <a:latin typeface="Times New Roman" pitchFamily="18" charset="0"/>
              </a:rPr>
              <a:t>Veienti</a:t>
            </a:r>
            <a:r>
              <a:rPr lang="it-IT" sz="1600" b="1" i="1" u="sng" dirty="0">
                <a:solidFill>
                  <a:srgbClr val="FFFF00"/>
                </a:solidFill>
                <a:latin typeface="Times New Roman" pitchFamily="18" charset="0"/>
              </a:rPr>
              <a:t> la selva </a:t>
            </a:r>
            <a:r>
              <a:rPr lang="it-IT" sz="1600" b="1" i="1" u="sng" dirty="0" err="1">
                <a:solidFill>
                  <a:srgbClr val="FFFF00"/>
                </a:solidFill>
                <a:latin typeface="Times New Roman" pitchFamily="18" charset="0"/>
              </a:rPr>
              <a:t>Mesia</a:t>
            </a:r>
            <a:r>
              <a:rPr lang="it-IT" sz="1600" b="1" i="1" u="sng" dirty="0">
                <a:solidFill>
                  <a:srgbClr val="FFFF00"/>
                </a:solidFill>
                <a:latin typeface="Times New Roman" pitchFamily="18" charset="0"/>
              </a:rPr>
              <a:t>, il dominio s’estese fino al mare e alla foce del Tevere fu fondata la città di Ostia</a:t>
            </a:r>
            <a:r>
              <a:rPr lang="it-IT" sz="1600" b="1" i="1" dirty="0">
                <a:latin typeface="Times New Roman" pitchFamily="18" charset="0"/>
              </a:rPr>
              <a:t>, nei suoi dintorni furono create le saline, e in seguito alle splendide imprese belliche fu ingrandito il tempio di Giove </a:t>
            </a:r>
            <a:r>
              <a:rPr lang="it-IT" sz="1600" b="1" i="1" dirty="0" err="1">
                <a:latin typeface="Times New Roman" pitchFamily="18" charset="0"/>
              </a:rPr>
              <a:t>Feretrio</a:t>
            </a:r>
            <a:r>
              <a:rPr lang="it-IT" sz="1600" b="1" i="1" dirty="0">
                <a:latin typeface="Times New Roman" pitchFamily="18" charset="0"/>
              </a:rPr>
              <a:t>.</a:t>
            </a:r>
            <a:endParaRPr lang="it-IT" sz="1600" b="1" dirty="0">
              <a:latin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4"/>
          <p:cNvSpPr txBox="1">
            <a:spLocks noChangeArrowheads="1"/>
          </p:cNvSpPr>
          <p:nvPr/>
        </p:nvSpPr>
        <p:spPr bwMode="auto">
          <a:xfrm>
            <a:off x="684213" y="620713"/>
            <a:ext cx="7580312" cy="5755422"/>
          </a:xfrm>
          <a:prstGeom prst="rect">
            <a:avLst/>
          </a:prstGeom>
          <a:solidFill>
            <a:srgbClr val="99CCFF"/>
          </a:solidFill>
          <a:ln w="38100">
            <a:solidFill>
              <a:srgbClr val="000080"/>
            </a:solidFill>
            <a:miter lim="800000"/>
            <a:headEnd/>
            <a:tailEnd/>
          </a:ln>
        </p:spPr>
        <p:txBody>
          <a:bodyPr>
            <a:spAutoFit/>
          </a:bodyPr>
          <a:lstStyle/>
          <a:p>
            <a:r>
              <a:rPr lang="it-IT" sz="1600" b="1" dirty="0">
                <a:latin typeface="Times New Roman" pitchFamily="18" charset="0"/>
              </a:rPr>
              <a:t>Livio, I, 34:</a:t>
            </a:r>
          </a:p>
          <a:p>
            <a:endParaRPr lang="it-IT" sz="1600" b="1" dirty="0">
              <a:latin typeface="Times New Roman" pitchFamily="18" charset="0"/>
            </a:endParaRPr>
          </a:p>
          <a:p>
            <a:pPr algn="just"/>
            <a:r>
              <a:rPr lang="it-IT" sz="1600" b="1" i="1" dirty="0">
                <a:latin typeface="Times New Roman" pitchFamily="18" charset="0"/>
              </a:rPr>
              <a:t>     Durante il regno di </a:t>
            </a:r>
            <a:r>
              <a:rPr lang="it-IT" sz="1600" b="1" i="1" dirty="0" err="1">
                <a:latin typeface="Times New Roman" pitchFamily="18" charset="0"/>
              </a:rPr>
              <a:t>Anco</a:t>
            </a:r>
            <a:r>
              <a:rPr lang="it-IT" sz="1600" b="1" i="1" dirty="0">
                <a:latin typeface="Times New Roman" pitchFamily="18" charset="0"/>
              </a:rPr>
              <a:t>, Lucumone, uomo attivo e facoltoso, si trasferì a Roma, a ciò indotto, soprattutto dall’ambiziosa speranza di conseguire quegli onori che a Tarquinia – poiché anche la era di origine straniera – non aveva avuto la possibilità di ottenere</a:t>
            </a:r>
            <a:r>
              <a:rPr lang="it-IT" sz="1600" b="1" i="1" u="sng" dirty="0">
                <a:solidFill>
                  <a:srgbClr val="FFFF00"/>
                </a:solidFill>
                <a:latin typeface="Times New Roman" pitchFamily="18" charset="0"/>
              </a:rPr>
              <a:t>. Era figlio del corinzio </a:t>
            </a:r>
            <a:r>
              <a:rPr lang="it-IT" sz="1600" b="1" i="1" u="sng" dirty="0" err="1">
                <a:solidFill>
                  <a:srgbClr val="FFFF00"/>
                </a:solidFill>
                <a:latin typeface="Times New Roman" pitchFamily="18" charset="0"/>
              </a:rPr>
              <a:t>Demarato</a:t>
            </a:r>
            <a:r>
              <a:rPr lang="it-IT" sz="1600" b="1" i="1" dirty="0">
                <a:latin typeface="Times New Roman" pitchFamily="18" charset="0"/>
              </a:rPr>
              <a:t>, il quale, fuggito dalla patria in seguito  a dei disordini e stabilitosi per caso a Tarquinia, vi aveva preso moglie e ne aveva avuto due figli. Costoro si chiamavano Lucumone e </a:t>
            </a:r>
            <a:r>
              <a:rPr lang="it-IT" sz="1600" b="1" i="1" dirty="0" err="1">
                <a:latin typeface="Times New Roman" pitchFamily="18" charset="0"/>
              </a:rPr>
              <a:t>Arrunte</a:t>
            </a:r>
            <a:r>
              <a:rPr lang="it-IT" sz="1600" b="1" i="1" dirty="0">
                <a:latin typeface="Times New Roman" pitchFamily="18" charset="0"/>
              </a:rPr>
              <a:t>. Lucumone sopravvisse al padre ereditandone tutti i beni; </a:t>
            </a:r>
            <a:r>
              <a:rPr lang="it-IT" sz="1600" b="1" i="1" dirty="0" err="1">
                <a:latin typeface="Times New Roman" pitchFamily="18" charset="0"/>
              </a:rPr>
              <a:t>Arrunte</a:t>
            </a:r>
            <a:r>
              <a:rPr lang="it-IT" sz="1600" b="1" i="1" dirty="0">
                <a:latin typeface="Times New Roman" pitchFamily="18" charset="0"/>
              </a:rPr>
              <a:t> premorì al padre lasciando la moglie incinta. Né il padre rimase a lungo in vita dopo di lui; e poiché, ignorando che la nuora portava una creatura in grembo, era morto senza far menzione nel testamento dei nipote, al bimbo nato dopo la morte del nonno senza che gli toccasse alcuna parte dei suoi beni, fu dato per la sua povertà il nome di </a:t>
            </a:r>
            <a:r>
              <a:rPr lang="it-IT" sz="1600" b="1" i="1" dirty="0" err="1">
                <a:latin typeface="Times New Roman" pitchFamily="18" charset="0"/>
              </a:rPr>
              <a:t>Egerio</a:t>
            </a:r>
            <a:r>
              <a:rPr lang="it-IT" sz="1600" b="1" i="1" dirty="0">
                <a:latin typeface="Times New Roman" pitchFamily="18" charset="0"/>
              </a:rPr>
              <a:t>. Lucumone invece, che già la ricchezza erede com’era di tutti i beni, rendeva superbo, ancor più lo divenne in seguito al matrimonio con </a:t>
            </a:r>
            <a:r>
              <a:rPr lang="it-IT" sz="1600" b="1" i="1" dirty="0" err="1">
                <a:latin typeface="Times New Roman" pitchFamily="18" charset="0"/>
              </a:rPr>
              <a:t>Tanaquilla</a:t>
            </a:r>
            <a:r>
              <a:rPr lang="it-IT" sz="1600" b="1" i="1" dirty="0">
                <a:latin typeface="Times New Roman" pitchFamily="18" charset="0"/>
              </a:rPr>
              <a:t>, donna d’alto lignaggio e tale da non accettare facilmente che le condizioni della famiglia di cui entrava a far parte col suo matrimonio fossero più modeste di quelle in cui era nata. E </a:t>
            </a:r>
            <a:r>
              <a:rPr lang="it-IT" sz="1600" b="1" i="1" u="sng" dirty="0">
                <a:solidFill>
                  <a:srgbClr val="FFFF00"/>
                </a:solidFill>
                <a:latin typeface="Times New Roman" pitchFamily="18" charset="0"/>
              </a:rPr>
              <a:t>poiché gli Etruschi disprezzavano Lucumone ch’era nato da un esule straniero, non potette sopportare l’oltraggio, e, obliando l’innato amor di patria, pur di vedere onorato il marito, prese la determinazione di emigrare da Tarquinia. Roma le parve la città più adatta a tal fine: in quel popolo nuovo, in cui ogni nobiltà era di data recente e fondata sul merito, vi sarebbe stato posto per un uomo forte e valoroso</a:t>
            </a:r>
            <a:r>
              <a:rPr lang="it-IT" sz="1600" b="1" i="1" dirty="0">
                <a:latin typeface="Times New Roman" pitchFamily="18" charset="0"/>
              </a:rPr>
              <a:t>; … Nutrendo in cuore queste speranze e questi pensieri, entrarono in città e, procuratisi un alloggio, dichiararono come nome quello di Lucio Tarquinio </a:t>
            </a:r>
            <a:r>
              <a:rPr lang="it-IT" sz="1600" b="1" i="1" dirty="0" err="1">
                <a:latin typeface="Times New Roman" pitchFamily="18" charset="0"/>
              </a:rPr>
              <a:t>Prisco</a:t>
            </a:r>
            <a:r>
              <a:rPr lang="it-IT" sz="1600" b="1" i="1" dirty="0">
                <a:latin typeface="Times New Roman" pitchFamily="18" charset="0"/>
              </a:rPr>
              <a: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4"/>
          <p:cNvSpPr txBox="1">
            <a:spLocks noChangeArrowheads="1"/>
          </p:cNvSpPr>
          <p:nvPr/>
        </p:nvSpPr>
        <p:spPr bwMode="auto">
          <a:xfrm>
            <a:off x="808038" y="1073150"/>
            <a:ext cx="7580312" cy="3700463"/>
          </a:xfrm>
          <a:prstGeom prst="rect">
            <a:avLst/>
          </a:prstGeom>
          <a:solidFill>
            <a:srgbClr val="99CCFF"/>
          </a:solidFill>
          <a:ln w="38100">
            <a:solidFill>
              <a:srgbClr val="000080"/>
            </a:solidFill>
            <a:miter lim="800000"/>
            <a:headEnd/>
            <a:tailEnd/>
          </a:ln>
        </p:spPr>
        <p:txBody>
          <a:bodyPr>
            <a:spAutoFit/>
          </a:bodyPr>
          <a:lstStyle/>
          <a:p>
            <a:r>
              <a:rPr lang="it-IT" b="1" dirty="0">
                <a:latin typeface="Times New Roman" pitchFamily="18" charset="0"/>
              </a:rPr>
              <a:t>Livio, I, 35, 8-10:</a:t>
            </a:r>
          </a:p>
          <a:p>
            <a:endParaRPr lang="it-IT" b="1" dirty="0">
              <a:latin typeface="Times New Roman" pitchFamily="18" charset="0"/>
            </a:endParaRPr>
          </a:p>
          <a:p>
            <a:pPr algn="just"/>
            <a:r>
              <a:rPr lang="it-IT" b="1" dirty="0">
                <a:latin typeface="Times New Roman" pitchFamily="18" charset="0"/>
              </a:rPr>
              <a:t>     </a:t>
            </a:r>
            <a:r>
              <a:rPr lang="it-IT" b="1" i="1" dirty="0">
                <a:latin typeface="Times New Roman" pitchFamily="18" charset="0"/>
              </a:rPr>
              <a:t>Allora per  la prima volta </a:t>
            </a:r>
            <a:r>
              <a:rPr lang="it-IT" b="1" i="1" u="sng" dirty="0">
                <a:solidFill>
                  <a:srgbClr val="FFFF00"/>
                </a:solidFill>
                <a:latin typeface="Times New Roman" pitchFamily="18" charset="0"/>
              </a:rPr>
              <a:t>fu designato il luogo per il Circo, che ora si chiama Massimo</a:t>
            </a:r>
            <a:r>
              <a:rPr lang="it-IT" b="1" u="sng" dirty="0">
                <a:solidFill>
                  <a:srgbClr val="FFFF00"/>
                </a:solidFill>
                <a:latin typeface="Times New Roman" pitchFamily="18" charset="0"/>
              </a:rPr>
              <a:t>. </a:t>
            </a:r>
            <a:r>
              <a:rPr lang="it-IT" b="1" dirty="0">
                <a:latin typeface="Times New Roman" pitchFamily="18" charset="0"/>
              </a:rPr>
              <a:t>… </a:t>
            </a:r>
            <a:r>
              <a:rPr lang="it-IT" b="1" i="1" dirty="0">
                <a:latin typeface="Times New Roman" pitchFamily="18" charset="0"/>
              </a:rPr>
              <a:t>Dallo stesso re fu anche ripartita tra i privati, come terreno fabbricabile, la zona circostante </a:t>
            </a:r>
            <a:r>
              <a:rPr lang="it-IT" b="1" i="1" u="sng" dirty="0">
                <a:solidFill>
                  <a:srgbClr val="FFFF00"/>
                </a:solidFill>
                <a:latin typeface="Times New Roman" pitchFamily="18" charset="0"/>
              </a:rPr>
              <a:t>il foro; vi furono costruiti portici e botteghe</a:t>
            </a:r>
            <a:r>
              <a:rPr lang="it-IT" b="1" u="sng" dirty="0">
                <a:solidFill>
                  <a:srgbClr val="FFFF00"/>
                </a:solidFill>
                <a:latin typeface="Times New Roman" pitchFamily="18" charset="0"/>
              </a:rPr>
              <a:t>.</a:t>
            </a:r>
          </a:p>
          <a:p>
            <a:pPr algn="just"/>
            <a:endParaRPr lang="it-IT" b="1" dirty="0">
              <a:latin typeface="Times New Roman" pitchFamily="18" charset="0"/>
            </a:endParaRPr>
          </a:p>
          <a:p>
            <a:pPr algn="just"/>
            <a:endParaRPr lang="it-IT" b="1" dirty="0">
              <a:latin typeface="Times New Roman" pitchFamily="18" charset="0"/>
            </a:endParaRPr>
          </a:p>
          <a:p>
            <a:pPr algn="just"/>
            <a:r>
              <a:rPr lang="it-IT" b="1" dirty="0">
                <a:latin typeface="Times New Roman" pitchFamily="18" charset="0"/>
              </a:rPr>
              <a:t>Livio I, 36, 1:</a:t>
            </a:r>
          </a:p>
          <a:p>
            <a:pPr algn="just"/>
            <a:endParaRPr lang="it-IT" b="1" dirty="0">
              <a:latin typeface="Times New Roman" pitchFamily="18" charset="0"/>
            </a:endParaRPr>
          </a:p>
          <a:p>
            <a:pPr algn="just"/>
            <a:r>
              <a:rPr lang="it-IT" b="1" dirty="0">
                <a:latin typeface="Times New Roman" pitchFamily="18" charset="0"/>
              </a:rPr>
              <a:t>     </a:t>
            </a:r>
            <a:r>
              <a:rPr lang="it-IT" b="1" i="1" dirty="0">
                <a:latin typeface="Times New Roman" pitchFamily="18" charset="0"/>
              </a:rPr>
              <a:t>Si accingeva anche a circondare la città con un muro di pietre, allorché la guerra coi Sabini interruppe l’impresa</a:t>
            </a:r>
            <a:r>
              <a:rPr lang="it-IT" b="1" dirty="0">
                <a:latin typeface="Times New Roman" pitchFamily="18" charset="0"/>
              </a:rPr>
              <a:t>.</a:t>
            </a:r>
          </a:p>
          <a:p>
            <a:pPr algn="just"/>
            <a:endParaRPr lang="it-IT" b="1" dirty="0">
              <a:latin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4"/>
          <p:cNvSpPr txBox="1">
            <a:spLocks noChangeArrowheads="1"/>
          </p:cNvSpPr>
          <p:nvPr/>
        </p:nvSpPr>
        <p:spPr bwMode="auto">
          <a:xfrm>
            <a:off x="808038" y="1073150"/>
            <a:ext cx="7580312" cy="3693319"/>
          </a:xfrm>
          <a:prstGeom prst="rect">
            <a:avLst/>
          </a:prstGeom>
          <a:solidFill>
            <a:srgbClr val="99CCFF"/>
          </a:solidFill>
          <a:ln w="38100">
            <a:solidFill>
              <a:srgbClr val="000080"/>
            </a:solidFill>
            <a:miter lim="800000"/>
            <a:headEnd/>
            <a:tailEnd/>
          </a:ln>
        </p:spPr>
        <p:txBody>
          <a:bodyPr>
            <a:spAutoFit/>
          </a:bodyPr>
          <a:lstStyle/>
          <a:p>
            <a:r>
              <a:rPr lang="it-IT" b="1" dirty="0">
                <a:latin typeface="Times New Roman" pitchFamily="18" charset="0"/>
              </a:rPr>
              <a:t>Livio, I, 38, 5-6:</a:t>
            </a:r>
          </a:p>
          <a:p>
            <a:endParaRPr lang="it-IT" b="1" dirty="0">
              <a:latin typeface="Times New Roman" pitchFamily="18" charset="0"/>
            </a:endParaRPr>
          </a:p>
          <a:p>
            <a:pPr algn="just"/>
            <a:r>
              <a:rPr lang="it-IT" b="1" dirty="0">
                <a:latin typeface="Times New Roman" pitchFamily="18" charset="0"/>
              </a:rPr>
              <a:t>     </a:t>
            </a:r>
            <a:r>
              <a:rPr lang="it-IT" b="1" i="1" dirty="0">
                <a:latin typeface="Times New Roman" pitchFamily="18" charset="0"/>
              </a:rPr>
              <a:t>Si iniziarono quindi le opere di pace con maggiore entusiasmo di quanto non fosse stato l’impegno con cui s’era condotta la guerra, perché il popolo non fosse meno attivo in pace di quanto era stato sotto le armi. Il </a:t>
            </a:r>
            <a:r>
              <a:rPr lang="it-IT" b="1" i="1" u="sng" dirty="0">
                <a:solidFill>
                  <a:srgbClr val="FFFF00"/>
                </a:solidFill>
                <a:latin typeface="Times New Roman" pitchFamily="18" charset="0"/>
              </a:rPr>
              <a:t>re infatti si appresta a circondare la città nei punti in cui ancora non era fortificata</a:t>
            </a:r>
            <a:r>
              <a:rPr lang="it-IT" b="1" i="1" dirty="0">
                <a:latin typeface="Times New Roman" pitchFamily="18" charset="0"/>
              </a:rPr>
              <a:t>, con un muro di pietre, opera, questa, il cui inizio era stato interrotto dalla guerra sabina; </a:t>
            </a:r>
            <a:r>
              <a:rPr lang="it-IT" b="1" i="1" u="sng" dirty="0">
                <a:solidFill>
                  <a:srgbClr val="FFFF00"/>
                </a:solidFill>
                <a:latin typeface="Times New Roman" pitchFamily="18" charset="0"/>
              </a:rPr>
              <a:t>prosciuga le bassure della città, intorno al foro, e gli altri avvallamenti che si estendevano tra i colli</a:t>
            </a:r>
            <a:r>
              <a:rPr lang="it-IT" b="1" i="1" dirty="0">
                <a:latin typeface="Times New Roman" pitchFamily="18" charset="0"/>
              </a:rPr>
              <a:t>, poiché non era facile far defluire le acque dalle pianure, per mezzo di cloache condotte in pendenza nel Tevere e </a:t>
            </a:r>
            <a:r>
              <a:rPr lang="it-IT" b="1" i="1" u="sng" dirty="0">
                <a:solidFill>
                  <a:srgbClr val="FFFF00"/>
                </a:solidFill>
                <a:latin typeface="Times New Roman" pitchFamily="18" charset="0"/>
              </a:rPr>
              <a:t>prepara per le fondamenta l’area destinata al tempio di Giove sul Campidoglio</a:t>
            </a:r>
            <a:r>
              <a:rPr lang="it-IT" b="1" i="1" dirty="0">
                <a:latin typeface="Times New Roman" pitchFamily="18" charset="0"/>
              </a:rPr>
              <a:t>, ch’egli aveva fatto voto d’offrire durante la guerra sabina, già presagendo in cuor suo quale sarebbe stata un giorno la grandiosità del luogo</a:t>
            </a:r>
            <a:r>
              <a:rPr lang="it-IT" b="1" dirty="0">
                <a:latin typeface="Times New Roman" pitchFamily="18" charset="0"/>
              </a:rPr>
              <a: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4"/>
          <p:cNvSpPr txBox="1">
            <a:spLocks noChangeArrowheads="1"/>
          </p:cNvSpPr>
          <p:nvPr/>
        </p:nvSpPr>
        <p:spPr bwMode="auto">
          <a:xfrm>
            <a:off x="0" y="549275"/>
            <a:ext cx="9144000" cy="5753100"/>
          </a:xfrm>
          <a:prstGeom prst="rect">
            <a:avLst/>
          </a:prstGeom>
          <a:solidFill>
            <a:srgbClr val="99CCFF"/>
          </a:solidFill>
          <a:ln w="38100">
            <a:solidFill>
              <a:srgbClr val="000080"/>
            </a:solidFill>
            <a:miter lim="800000"/>
            <a:headEnd/>
            <a:tailEnd/>
          </a:ln>
        </p:spPr>
        <p:txBody>
          <a:bodyPr>
            <a:spAutoFit/>
          </a:bodyPr>
          <a:lstStyle/>
          <a:p>
            <a:r>
              <a:rPr lang="it-IT" sz="1600" b="1" dirty="0">
                <a:latin typeface="Times New Roman" pitchFamily="18" charset="0"/>
              </a:rPr>
              <a:t>Livio, I, 39, 5-6: </a:t>
            </a:r>
          </a:p>
          <a:p>
            <a:endParaRPr lang="it-IT" sz="1600" b="1" dirty="0">
              <a:latin typeface="Times New Roman" pitchFamily="18" charset="0"/>
            </a:endParaRPr>
          </a:p>
          <a:p>
            <a:pPr algn="just"/>
            <a:r>
              <a:rPr lang="it-IT" sz="1600" b="1" dirty="0">
                <a:latin typeface="Times New Roman" pitchFamily="18" charset="0"/>
              </a:rPr>
              <a:t>     </a:t>
            </a:r>
            <a:r>
              <a:rPr lang="it-IT" sz="1600" b="1" i="1" dirty="0">
                <a:latin typeface="Times New Roman" pitchFamily="18" charset="0"/>
              </a:rPr>
              <a:t>In quel tempo nella reggia avvenne un prodigio meraviglioso  e a vedersi e per ciò che ne seguì: narrano che intorno al capo di un fanciullo che dormiva, chiamato </a:t>
            </a:r>
            <a:r>
              <a:rPr lang="it-IT" sz="1600" b="1" i="1" dirty="0" err="1">
                <a:latin typeface="Times New Roman" pitchFamily="18" charset="0"/>
              </a:rPr>
              <a:t>Servio</a:t>
            </a:r>
            <a:r>
              <a:rPr lang="it-IT" sz="1600" b="1" i="1" dirty="0">
                <a:latin typeface="Times New Roman" pitchFamily="18" charset="0"/>
              </a:rPr>
              <a:t> Tullio, alla presenza di molte persone, ardessero fiamme; che </a:t>
            </a:r>
            <a:r>
              <a:rPr lang="it-IT" sz="1600" b="1" i="1" u="sng" dirty="0">
                <a:solidFill>
                  <a:srgbClr val="FFFF00"/>
                </a:solidFill>
                <a:latin typeface="Times New Roman" pitchFamily="18" charset="0"/>
              </a:rPr>
              <a:t>al grandissimo clamore suscitato dalla meraviglia di un simile portento accorsero il re e la regina</a:t>
            </a:r>
            <a:r>
              <a:rPr lang="it-IT" sz="1600" b="1" i="1" dirty="0">
                <a:latin typeface="Times New Roman" pitchFamily="18" charset="0"/>
              </a:rPr>
              <a:t>, e che, poiché uno dei servi portava dell’acqua per spegnere le fiamme, essa lo trattenne, e, cessato il trambusto, proibì di toccare il fanciullo finché non si fosse svegliato da sé; che poco dopo, col sonno, scomparvero anche le fiamme. Allora, tratto in disparte il marito, </a:t>
            </a:r>
            <a:r>
              <a:rPr lang="it-IT" sz="1600" b="1" i="1" dirty="0" err="1">
                <a:latin typeface="Times New Roman" pitchFamily="18" charset="0"/>
              </a:rPr>
              <a:t>Tanaquilla</a:t>
            </a:r>
            <a:r>
              <a:rPr lang="it-IT" sz="1600" b="1" i="1" dirty="0">
                <a:latin typeface="Times New Roman" pitchFamily="18" charset="0"/>
              </a:rPr>
              <a:t> gli disse: </a:t>
            </a:r>
            <a:r>
              <a:rPr lang="it-IT" sz="1600" b="1" i="1" u="sng" dirty="0">
                <a:solidFill>
                  <a:srgbClr val="FFFF00"/>
                </a:solidFill>
                <a:latin typeface="Times New Roman" pitchFamily="18" charset="0"/>
              </a:rPr>
              <a:t>“vedi questo fanciullo che noi alleviamo così poveramente? E’ chiaro ch’egli un giorno, nei tempi difficili, sarà la nostra luce ed il sostegno della reggia in rovina: perciò educhiamo con tutta la nostra amorevolezza chi potrà darci gran lustro in pubblico e in privato”. Si cominciò quindi a trattare il fanciullo come un figlio, e a istruirlo in quelle arti con le quali si stimolano gli ingegni a nutrire grandi ideali</a:t>
            </a:r>
            <a:r>
              <a:rPr lang="it-IT" sz="1600" b="1" i="1" dirty="0">
                <a:latin typeface="Times New Roman" pitchFamily="18" charset="0"/>
              </a:rPr>
              <a:t>. Avvenne facilmente ciò che stava a cuore agli dei: il giovane riuscì veramente di indole regale, e, quando si cercò un genero per Tarquinio, nessuno dei giovani romani potette in alcun modo reggere al confronto con lui, e </a:t>
            </a:r>
            <a:r>
              <a:rPr lang="it-IT" sz="1600" b="1" i="1" u="sng" dirty="0">
                <a:solidFill>
                  <a:srgbClr val="FFFF00"/>
                </a:solidFill>
                <a:latin typeface="Times New Roman" pitchFamily="18" charset="0"/>
              </a:rPr>
              <a:t>il re gli diede in sposa la propria figliola</a:t>
            </a:r>
            <a:r>
              <a:rPr lang="it-IT" sz="1600" b="1" i="1" dirty="0">
                <a:latin typeface="Times New Roman" pitchFamily="18" charset="0"/>
              </a:rPr>
              <a:t>. Questo sì grande onore che, qualunque ne sia il motivo, gli fu tributato, impedisce di credere ch’egli fosse nato da una schiava, e che da piccolo fosse stato schiavo anche lui. Sono piuttosto del parere di coloro i quali dicono che dopo la presa di </a:t>
            </a:r>
            <a:r>
              <a:rPr lang="it-IT" sz="1600" b="1" i="1" dirty="0" err="1">
                <a:latin typeface="Times New Roman" pitchFamily="18" charset="0"/>
              </a:rPr>
              <a:t>Cornicolo</a:t>
            </a:r>
            <a:r>
              <a:rPr lang="it-IT" sz="1600" b="1" i="1" dirty="0">
                <a:latin typeface="Times New Roman" pitchFamily="18" charset="0"/>
              </a:rPr>
              <a:t>, la moglie di </a:t>
            </a:r>
            <a:r>
              <a:rPr lang="it-IT" sz="1600" b="1" i="1" dirty="0" err="1">
                <a:latin typeface="Times New Roman" pitchFamily="18" charset="0"/>
              </a:rPr>
              <a:t>Servio</a:t>
            </a:r>
            <a:r>
              <a:rPr lang="it-IT" sz="1600" b="1" i="1" dirty="0">
                <a:latin typeface="Times New Roman" pitchFamily="18" charset="0"/>
              </a:rPr>
              <a:t> Tullio, un maggiorente di quella città, che era incinta quando suo marito fu ucciso, essendo stata riconosciuta tra le altre prigioniere, in considerazione della sua rara nobiltà fu dalla regina romana sottratta alla schiavitù e partorì a Roma, in casa di Tarquinio </a:t>
            </a:r>
            <a:r>
              <a:rPr lang="it-IT" sz="1600" b="1" i="1" dirty="0" err="1">
                <a:latin typeface="Times New Roman" pitchFamily="18" charset="0"/>
              </a:rPr>
              <a:t>Prisco</a:t>
            </a:r>
            <a:r>
              <a:rPr lang="it-IT" sz="1600" b="1" i="1" dirty="0">
                <a:latin typeface="Times New Roman" pitchFamily="18" charset="0"/>
              </a:rPr>
              <a:t>; che poi, per sì grande beneficio crebbe la familiarità tra le due donne, e il fanciullo, perché allevato fin da piccolo nella reggia, fu circondato da affetto e da onori; e che la sorte della madre, poiché dopo la presa della sua </a:t>
            </a:r>
            <a:r>
              <a:rPr lang="it-IT" sz="1600" b="1" i="1" dirty="0">
                <a:solidFill>
                  <a:srgbClr val="FFFF00"/>
                </a:solidFill>
                <a:latin typeface="Times New Roman" pitchFamily="18" charset="0"/>
              </a:rPr>
              <a:t>città</a:t>
            </a:r>
            <a:r>
              <a:rPr lang="it-IT" sz="1600" b="1" i="1" dirty="0">
                <a:latin typeface="Times New Roman" pitchFamily="18" charset="0"/>
              </a:rPr>
              <a:t> era caduta nelle mani dei nemici, aveva fatto credere ch’egli fosse nato da una schiava</a:t>
            </a:r>
            <a:r>
              <a:rPr lang="it-IT" sz="1600" b="1" dirty="0">
                <a:latin typeface="Times New Roman" pitchFamily="18" charset="0"/>
              </a:rPr>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4"/>
          <p:cNvSpPr txBox="1">
            <a:spLocks noChangeArrowheads="1"/>
          </p:cNvSpPr>
          <p:nvPr/>
        </p:nvSpPr>
        <p:spPr bwMode="auto">
          <a:xfrm>
            <a:off x="808038" y="1073150"/>
            <a:ext cx="7580312" cy="3151188"/>
          </a:xfrm>
          <a:prstGeom prst="rect">
            <a:avLst/>
          </a:prstGeom>
          <a:solidFill>
            <a:srgbClr val="99CCFF"/>
          </a:solidFill>
          <a:ln w="38100">
            <a:solidFill>
              <a:srgbClr val="000080"/>
            </a:solidFill>
            <a:miter lim="800000"/>
            <a:headEnd/>
            <a:tailEnd/>
          </a:ln>
        </p:spPr>
        <p:txBody>
          <a:bodyPr>
            <a:spAutoFit/>
          </a:bodyPr>
          <a:lstStyle/>
          <a:p>
            <a:r>
              <a:rPr lang="it-IT" b="1" dirty="0">
                <a:latin typeface="Times New Roman" pitchFamily="18" charset="0"/>
              </a:rPr>
              <a:t>CIL XIII, 1668 = ILS 212, l. 17 e ss.:</a:t>
            </a:r>
          </a:p>
          <a:p>
            <a:endParaRPr lang="it-IT" b="1" dirty="0">
              <a:latin typeface="Times New Roman" pitchFamily="18" charset="0"/>
            </a:endParaRPr>
          </a:p>
          <a:p>
            <a:pPr algn="just"/>
            <a:r>
              <a:rPr lang="it-IT" b="1" dirty="0">
                <a:latin typeface="Times New Roman" pitchFamily="18" charset="0"/>
              </a:rPr>
              <a:t>     </a:t>
            </a:r>
            <a:r>
              <a:rPr lang="it-IT" b="1" i="1" dirty="0">
                <a:latin typeface="Times New Roman" pitchFamily="18" charset="0"/>
              </a:rPr>
              <a:t>Tra questo </a:t>
            </a:r>
            <a:r>
              <a:rPr lang="it-IT" b="1" dirty="0">
                <a:latin typeface="Times New Roman" pitchFamily="18" charset="0"/>
              </a:rPr>
              <a:t>[cioè </a:t>
            </a:r>
            <a:r>
              <a:rPr lang="it-IT" b="1" dirty="0" err="1">
                <a:latin typeface="Times New Roman" pitchFamily="18" charset="0"/>
              </a:rPr>
              <a:t>Tarquino</a:t>
            </a:r>
            <a:r>
              <a:rPr lang="it-IT" b="1" dirty="0">
                <a:latin typeface="Times New Roman" pitchFamily="18" charset="0"/>
              </a:rPr>
              <a:t> </a:t>
            </a:r>
            <a:r>
              <a:rPr lang="it-IT" b="1" dirty="0" err="1">
                <a:latin typeface="Times New Roman" pitchFamily="18" charset="0"/>
              </a:rPr>
              <a:t>Prisco</a:t>
            </a:r>
            <a:r>
              <a:rPr lang="it-IT" b="1" dirty="0">
                <a:latin typeface="Times New Roman" pitchFamily="18" charset="0"/>
              </a:rPr>
              <a:t>]</a:t>
            </a:r>
            <a:r>
              <a:rPr lang="it-IT" b="1" i="1" dirty="0">
                <a:latin typeface="Times New Roman" pitchFamily="18" charset="0"/>
              </a:rPr>
              <a:t> e il figlio o nipote suo (infatti anche su questo ci sono opinioni diverse fra gli autori) si collocò </a:t>
            </a:r>
            <a:r>
              <a:rPr lang="it-IT" b="1" i="1" u="sng" dirty="0" err="1">
                <a:solidFill>
                  <a:srgbClr val="FFFF00"/>
                </a:solidFill>
                <a:latin typeface="Times New Roman" pitchFamily="18" charset="0"/>
              </a:rPr>
              <a:t>Servio</a:t>
            </a:r>
            <a:r>
              <a:rPr lang="it-IT" b="1" i="1" u="sng" dirty="0">
                <a:solidFill>
                  <a:srgbClr val="FFFF00"/>
                </a:solidFill>
                <a:latin typeface="Times New Roman" pitchFamily="18" charset="0"/>
              </a:rPr>
              <a:t> Tullio, se seguiamo la nostra tradizione, nato da una prigioniera, </a:t>
            </a:r>
            <a:r>
              <a:rPr lang="it-IT" b="1" i="1" u="sng" dirty="0" err="1">
                <a:solidFill>
                  <a:srgbClr val="FFFF00"/>
                </a:solidFill>
                <a:latin typeface="Times New Roman" pitchFamily="18" charset="0"/>
              </a:rPr>
              <a:t>Ocresia</a:t>
            </a:r>
            <a:r>
              <a:rPr lang="it-IT" b="1" i="1" u="sng" dirty="0">
                <a:solidFill>
                  <a:srgbClr val="FFFF00"/>
                </a:solidFill>
                <a:latin typeface="Times New Roman" pitchFamily="18" charset="0"/>
              </a:rPr>
              <a:t>; se seguiamo gli Etruschi una volta sodale fedelissimo di Celio </a:t>
            </a:r>
            <a:r>
              <a:rPr lang="it-IT" b="1" i="1" u="sng" dirty="0" err="1">
                <a:solidFill>
                  <a:srgbClr val="FFFF00"/>
                </a:solidFill>
                <a:latin typeface="Times New Roman" pitchFamily="18" charset="0"/>
              </a:rPr>
              <a:t>Vibenna</a:t>
            </a:r>
            <a:r>
              <a:rPr lang="it-IT" b="1" i="1" u="sng" dirty="0">
                <a:solidFill>
                  <a:srgbClr val="FFFF00"/>
                </a:solidFill>
                <a:latin typeface="Times New Roman" pitchFamily="18" charset="0"/>
              </a:rPr>
              <a:t> </a:t>
            </a:r>
            <a:r>
              <a:rPr lang="it-IT" b="1" i="1" dirty="0">
                <a:latin typeface="Times New Roman" pitchFamily="18" charset="0"/>
              </a:rPr>
              <a:t>e compagno di ogni sua peripezia, dopo che per mutevole fortuna cacciato con tutti i resti dell’esercito di Celio se ne andò via dall’Etruria , </a:t>
            </a:r>
            <a:r>
              <a:rPr lang="it-IT" b="1" i="1" u="sng" dirty="0">
                <a:solidFill>
                  <a:srgbClr val="FFFF00"/>
                </a:solidFill>
                <a:latin typeface="Times New Roman" pitchFamily="18" charset="0"/>
              </a:rPr>
              <a:t>occupò il monte Celio e lo denominò dal suo duce Celio, e cambiato il suo nome (infatti in etrusco il suo nome era </a:t>
            </a:r>
            <a:r>
              <a:rPr lang="it-IT" b="1" i="1" u="sng" dirty="0" err="1">
                <a:solidFill>
                  <a:srgbClr val="FFFF00"/>
                </a:solidFill>
                <a:latin typeface="Times New Roman" pitchFamily="18" charset="0"/>
              </a:rPr>
              <a:t>Mastarna</a:t>
            </a:r>
            <a:r>
              <a:rPr lang="it-IT" b="1" i="1" u="sng" dirty="0">
                <a:solidFill>
                  <a:srgbClr val="FFFF00"/>
                </a:solidFill>
                <a:latin typeface="Times New Roman" pitchFamily="18" charset="0"/>
              </a:rPr>
              <a:t>) </a:t>
            </a:r>
            <a:r>
              <a:rPr lang="it-IT" b="1" i="1" dirty="0">
                <a:latin typeface="Times New Roman" pitchFamily="18" charset="0"/>
              </a:rPr>
              <a:t>fu chiamato nel modo che ho detto  e ottenne il regno con somma utilità per la </a:t>
            </a:r>
            <a:r>
              <a:rPr lang="it-IT" b="1" i="1" dirty="0" err="1">
                <a:latin typeface="Times New Roman" pitchFamily="18" charset="0"/>
              </a:rPr>
              <a:t>res</a:t>
            </a:r>
            <a:r>
              <a:rPr lang="it-IT" b="1" i="1" dirty="0">
                <a:latin typeface="Times New Roman" pitchFamily="18" charset="0"/>
              </a:rPr>
              <a:t> </a:t>
            </a:r>
            <a:r>
              <a:rPr lang="it-IT" b="1" i="1" dirty="0" err="1">
                <a:latin typeface="Times New Roman" pitchFamily="18" charset="0"/>
              </a:rPr>
              <a:t>publica</a:t>
            </a:r>
            <a:r>
              <a:rPr lang="it-IT" b="1" dirty="0">
                <a:latin typeface="Times New Roman" pitchFamily="18" charset="0"/>
              </a:rPr>
              <a:t>“.</a:t>
            </a:r>
            <a:r>
              <a:rPr lang="it-IT" dirty="0"/>
              <a:t> </a:t>
            </a:r>
            <a:endParaRPr lang="it-IT" b="1" dirty="0">
              <a:latin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Tomba François 1b"/>
          <p:cNvPicPr>
            <a:picLocks noChangeAspect="1" noChangeArrowheads="1"/>
          </p:cNvPicPr>
          <p:nvPr/>
        </p:nvPicPr>
        <p:blipFill>
          <a:blip r:embed="rId3" cstate="print"/>
          <a:srcRect/>
          <a:stretch>
            <a:fillRect/>
          </a:stretch>
        </p:blipFill>
        <p:spPr bwMode="auto">
          <a:xfrm>
            <a:off x="0" y="1773238"/>
            <a:ext cx="9144000" cy="2719387"/>
          </a:xfrm>
          <a:prstGeom prst="rect">
            <a:avLst/>
          </a:prstGeom>
          <a:noFill/>
          <a:ln w="38100">
            <a:solidFill>
              <a:srgbClr val="008000"/>
            </a:solidFill>
            <a:miter lim="800000"/>
            <a:headEnd/>
            <a:tailEnd/>
          </a:ln>
        </p:spPr>
      </p:pic>
      <p:sp>
        <p:nvSpPr>
          <p:cNvPr id="7171" name="AutoShape 3"/>
          <p:cNvSpPr>
            <a:spLocks noChangeArrowheads="1"/>
          </p:cNvSpPr>
          <p:nvPr/>
        </p:nvSpPr>
        <p:spPr bwMode="auto">
          <a:xfrm>
            <a:off x="395288" y="765175"/>
            <a:ext cx="1439862" cy="430213"/>
          </a:xfrm>
          <a:prstGeom prst="wedgeRectCallout">
            <a:avLst>
              <a:gd name="adj1" fmla="val 78227"/>
              <a:gd name="adj2" fmla="val 214208"/>
            </a:avLst>
          </a:prstGeom>
          <a:solidFill>
            <a:srgbClr val="FFCC00"/>
          </a:solidFill>
          <a:ln w="9525">
            <a:solidFill>
              <a:schemeClr val="tx1"/>
            </a:solidFill>
            <a:miter lim="800000"/>
            <a:headEnd/>
            <a:tailEnd/>
          </a:ln>
          <a:effectLst>
            <a:outerShdw dist="107763" dir="18900000" algn="ctr" rotWithShape="0">
              <a:schemeClr val="bg2"/>
            </a:outerShdw>
          </a:effectLst>
        </p:spPr>
        <p:txBody>
          <a:bodyPr/>
          <a:lstStyle/>
          <a:p>
            <a:pPr algn="ctr">
              <a:defRPr/>
            </a:pPr>
            <a:endParaRPr lang="it-IT"/>
          </a:p>
        </p:txBody>
      </p:sp>
      <p:sp>
        <p:nvSpPr>
          <p:cNvPr id="7172" name="Text Box 4"/>
          <p:cNvSpPr txBox="1">
            <a:spLocks noChangeArrowheads="1"/>
          </p:cNvSpPr>
          <p:nvPr/>
        </p:nvSpPr>
        <p:spPr bwMode="auto">
          <a:xfrm>
            <a:off x="539750" y="836613"/>
            <a:ext cx="1287463" cy="304800"/>
          </a:xfrm>
          <a:prstGeom prst="rect">
            <a:avLst/>
          </a:prstGeom>
          <a:noFill/>
          <a:ln w="9525">
            <a:noFill/>
            <a:miter lim="800000"/>
            <a:headEnd/>
            <a:tailEnd/>
          </a:ln>
        </p:spPr>
        <p:txBody>
          <a:bodyPr wrap="none">
            <a:spAutoFit/>
          </a:bodyPr>
          <a:lstStyle/>
          <a:p>
            <a:r>
              <a:rPr lang="it-IT" sz="1400" b="1"/>
              <a:t>Caile Vipinas</a:t>
            </a:r>
          </a:p>
        </p:txBody>
      </p:sp>
      <p:sp>
        <p:nvSpPr>
          <p:cNvPr id="7173" name="AutoShape 5"/>
          <p:cNvSpPr>
            <a:spLocks noChangeArrowheads="1"/>
          </p:cNvSpPr>
          <p:nvPr/>
        </p:nvSpPr>
        <p:spPr bwMode="auto">
          <a:xfrm>
            <a:off x="3492500" y="908050"/>
            <a:ext cx="1079500" cy="288925"/>
          </a:xfrm>
          <a:prstGeom prst="wedgeRectCallout">
            <a:avLst>
              <a:gd name="adj1" fmla="val -58972"/>
              <a:gd name="adj2" fmla="val 269231"/>
            </a:avLst>
          </a:prstGeom>
          <a:solidFill>
            <a:srgbClr val="FF9900"/>
          </a:solidFill>
          <a:ln w="9525">
            <a:solidFill>
              <a:schemeClr val="tx1"/>
            </a:solidFill>
            <a:miter lim="800000"/>
            <a:headEnd/>
            <a:tailEnd/>
          </a:ln>
          <a:effectLst>
            <a:outerShdw dist="35921" dir="2700000" algn="ctr" rotWithShape="0">
              <a:schemeClr val="bg2"/>
            </a:outerShdw>
          </a:effectLst>
        </p:spPr>
        <p:txBody>
          <a:bodyPr/>
          <a:lstStyle/>
          <a:p>
            <a:pPr algn="ctr">
              <a:defRPr/>
            </a:pPr>
            <a:r>
              <a:rPr lang="it-IT" sz="1400" b="1"/>
              <a:t>Macstrna</a:t>
            </a:r>
          </a:p>
        </p:txBody>
      </p:sp>
      <p:pic>
        <p:nvPicPr>
          <p:cNvPr id="7174" name="Picture 6" descr="Tomba François 2"/>
          <p:cNvPicPr>
            <a:picLocks noChangeAspect="1" noChangeArrowheads="1"/>
          </p:cNvPicPr>
          <p:nvPr/>
        </p:nvPicPr>
        <p:blipFill>
          <a:blip r:embed="rId4" cstate="print"/>
          <a:srcRect/>
          <a:stretch>
            <a:fillRect/>
          </a:stretch>
        </p:blipFill>
        <p:spPr bwMode="auto">
          <a:xfrm>
            <a:off x="539750" y="1844675"/>
            <a:ext cx="3816350" cy="3800475"/>
          </a:xfrm>
          <a:prstGeom prst="rect">
            <a:avLst/>
          </a:prstGeom>
          <a:noFill/>
          <a:ln w="38100">
            <a:solidFill>
              <a:srgbClr val="00FF00"/>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ppt_x"/>
                                          </p:val>
                                        </p:tav>
                                        <p:tav tm="100000">
                                          <p:val>
                                            <p:strVal val="#ppt_x"/>
                                          </p:val>
                                        </p:tav>
                                      </p:tavLst>
                                    </p:anim>
                                    <p:anim calcmode="lin" valueType="num">
                                      <p:cBhvr additive="base">
                                        <p:cTn id="8" dur="500" fill="hold"/>
                                        <p:tgtEl>
                                          <p:spTgt spid="717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171"/>
                                        </p:tgtEl>
                                        <p:attrNameLst>
                                          <p:attrName>style.visibility</p:attrName>
                                        </p:attrNameLst>
                                      </p:cBhvr>
                                      <p:to>
                                        <p:strVal val="visible"/>
                                      </p:to>
                                    </p:set>
                                    <p:anim calcmode="lin" valueType="num">
                                      <p:cBhvr additive="base">
                                        <p:cTn id="11" dur="500" fill="hold"/>
                                        <p:tgtEl>
                                          <p:spTgt spid="7171"/>
                                        </p:tgtEl>
                                        <p:attrNameLst>
                                          <p:attrName>ppt_x</p:attrName>
                                        </p:attrNameLst>
                                      </p:cBhvr>
                                      <p:tavLst>
                                        <p:tav tm="0">
                                          <p:val>
                                            <p:strVal val="#ppt_x"/>
                                          </p:val>
                                        </p:tav>
                                        <p:tav tm="100000">
                                          <p:val>
                                            <p:strVal val="#ppt_x"/>
                                          </p:val>
                                        </p:tav>
                                      </p:tavLst>
                                    </p:anim>
                                    <p:anim calcmode="lin" valueType="num">
                                      <p:cBhvr additive="base">
                                        <p:cTn id="12" dur="500" fill="hold"/>
                                        <p:tgtEl>
                                          <p:spTgt spid="717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173"/>
                                        </p:tgtEl>
                                        <p:attrNameLst>
                                          <p:attrName>style.visibility</p:attrName>
                                        </p:attrNameLst>
                                      </p:cBhvr>
                                      <p:to>
                                        <p:strVal val="visible"/>
                                      </p:to>
                                    </p:set>
                                    <p:anim calcmode="lin" valueType="num">
                                      <p:cBhvr additive="base">
                                        <p:cTn id="15" dur="500" fill="hold"/>
                                        <p:tgtEl>
                                          <p:spTgt spid="7173"/>
                                        </p:tgtEl>
                                        <p:attrNameLst>
                                          <p:attrName>ppt_x</p:attrName>
                                        </p:attrNameLst>
                                      </p:cBhvr>
                                      <p:tavLst>
                                        <p:tav tm="0">
                                          <p:val>
                                            <p:strVal val="#ppt_x"/>
                                          </p:val>
                                        </p:tav>
                                        <p:tav tm="100000">
                                          <p:val>
                                            <p:strVal val="#ppt_x"/>
                                          </p:val>
                                        </p:tav>
                                      </p:tavLst>
                                    </p:anim>
                                    <p:anim calcmode="lin" valueType="num">
                                      <p:cBhvr additive="base">
                                        <p:cTn id="16" dur="500" fill="hold"/>
                                        <p:tgtEl>
                                          <p:spTgt spid="7173"/>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8" presetClass="entr" presetSubtype="12" fill="hold" nodeType="afterEffect">
                                  <p:stCondLst>
                                    <p:cond delay="0"/>
                                  </p:stCondLst>
                                  <p:childTnLst>
                                    <p:set>
                                      <p:cBhvr>
                                        <p:cTn id="19" dur="1" fill="hold">
                                          <p:stCondLst>
                                            <p:cond delay="0"/>
                                          </p:stCondLst>
                                        </p:cTn>
                                        <p:tgtEl>
                                          <p:spTgt spid="7174"/>
                                        </p:tgtEl>
                                        <p:attrNameLst>
                                          <p:attrName>style.visibility</p:attrName>
                                        </p:attrNameLst>
                                      </p:cBhvr>
                                      <p:to>
                                        <p:strVal val="visible"/>
                                      </p:to>
                                    </p:set>
                                    <p:animEffect transition="in" filter="strips(downLeft)">
                                      <p:cBhvr>
                                        <p:cTn id="20" dur="500"/>
                                        <p:tgtEl>
                                          <p:spTgt spid="7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animBg="1"/>
      <p:bldP spid="7172" grpId="0"/>
      <p:bldP spid="717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Tomba François 1"/>
          <p:cNvPicPr>
            <a:picLocks noChangeAspect="1" noChangeArrowheads="1"/>
          </p:cNvPicPr>
          <p:nvPr/>
        </p:nvPicPr>
        <p:blipFill>
          <a:blip r:embed="rId3" cstate="print"/>
          <a:srcRect/>
          <a:stretch>
            <a:fillRect/>
          </a:stretch>
        </p:blipFill>
        <p:spPr bwMode="auto">
          <a:xfrm>
            <a:off x="5435600" y="1125538"/>
            <a:ext cx="2571750" cy="4462462"/>
          </a:xfrm>
          <a:prstGeom prst="rect">
            <a:avLst/>
          </a:prstGeom>
          <a:noFill/>
          <a:ln w="38100">
            <a:solidFill>
              <a:srgbClr val="808000"/>
            </a:solidFill>
            <a:miter lim="800000"/>
            <a:headEnd/>
            <a:tailEnd/>
          </a:ln>
        </p:spPr>
      </p:pic>
      <p:pic>
        <p:nvPicPr>
          <p:cNvPr id="13315" name="Picture 3" descr="Tomba François 1a"/>
          <p:cNvPicPr>
            <a:picLocks noChangeAspect="1" noChangeArrowheads="1"/>
          </p:cNvPicPr>
          <p:nvPr/>
        </p:nvPicPr>
        <p:blipFill>
          <a:blip r:embed="rId4" cstate="print"/>
          <a:srcRect/>
          <a:stretch>
            <a:fillRect/>
          </a:stretch>
        </p:blipFill>
        <p:spPr bwMode="auto">
          <a:xfrm>
            <a:off x="971550" y="908050"/>
            <a:ext cx="3194050" cy="4876800"/>
          </a:xfrm>
          <a:prstGeom prst="rect">
            <a:avLst/>
          </a:prstGeom>
          <a:noFill/>
          <a:ln w="38100">
            <a:solidFill>
              <a:srgbClr val="339966"/>
            </a:solidFill>
            <a:miter lim="800000"/>
            <a:headEnd/>
            <a:tailEnd/>
          </a:ln>
        </p:spPr>
      </p:pic>
      <p:sp>
        <p:nvSpPr>
          <p:cNvPr id="8196" name="AutoShape 4"/>
          <p:cNvSpPr>
            <a:spLocks noChangeArrowheads="1"/>
          </p:cNvSpPr>
          <p:nvPr/>
        </p:nvSpPr>
        <p:spPr bwMode="auto">
          <a:xfrm>
            <a:off x="3635375" y="333375"/>
            <a:ext cx="1728788" cy="285750"/>
          </a:xfrm>
          <a:prstGeom prst="wedgeRectCallout">
            <a:avLst>
              <a:gd name="adj1" fmla="val 73509"/>
              <a:gd name="adj2" fmla="val 297222"/>
            </a:avLst>
          </a:prstGeom>
          <a:solidFill>
            <a:srgbClr val="FFCC00"/>
          </a:solidFill>
          <a:ln w="9525">
            <a:solidFill>
              <a:schemeClr val="tx1"/>
            </a:solidFill>
            <a:miter lim="800000"/>
            <a:headEnd/>
            <a:tailEnd/>
          </a:ln>
          <a:effectLst>
            <a:outerShdw dist="107763" dir="18900000" algn="ctr" rotWithShape="0">
              <a:schemeClr val="bg2"/>
            </a:outerShdw>
          </a:effectLst>
        </p:spPr>
        <p:txBody>
          <a:bodyPr/>
          <a:lstStyle/>
          <a:p>
            <a:pPr algn="ctr">
              <a:defRPr/>
            </a:pPr>
            <a:r>
              <a:rPr lang="it-IT" sz="1400" b="1"/>
              <a:t>Marce Camitlnas</a:t>
            </a:r>
          </a:p>
        </p:txBody>
      </p:sp>
      <p:sp>
        <p:nvSpPr>
          <p:cNvPr id="8197" name="AutoShape 5"/>
          <p:cNvSpPr>
            <a:spLocks noChangeArrowheads="1"/>
          </p:cNvSpPr>
          <p:nvPr/>
        </p:nvSpPr>
        <p:spPr bwMode="auto">
          <a:xfrm>
            <a:off x="6372225" y="5805488"/>
            <a:ext cx="2592388" cy="430212"/>
          </a:xfrm>
          <a:prstGeom prst="wedgeRectCallout">
            <a:avLst>
              <a:gd name="adj1" fmla="val 2662"/>
              <a:gd name="adj2" fmla="val -235241"/>
            </a:avLst>
          </a:prstGeom>
          <a:solidFill>
            <a:srgbClr val="FFCC00"/>
          </a:solidFill>
          <a:ln w="9525">
            <a:solidFill>
              <a:schemeClr val="tx1"/>
            </a:solidFill>
            <a:miter lim="800000"/>
            <a:headEnd/>
            <a:tailEnd/>
          </a:ln>
          <a:effectLst>
            <a:outerShdw dist="107763" dir="18900000" algn="ctr" rotWithShape="0">
              <a:schemeClr val="bg2"/>
            </a:outerShdw>
          </a:effectLst>
        </p:spPr>
        <p:txBody>
          <a:bodyPr/>
          <a:lstStyle/>
          <a:p>
            <a:pPr algn="ctr">
              <a:defRPr/>
            </a:pPr>
            <a:endParaRPr lang="it-IT"/>
          </a:p>
        </p:txBody>
      </p:sp>
      <p:sp>
        <p:nvSpPr>
          <p:cNvPr id="8198" name="Text Box 6"/>
          <p:cNvSpPr txBox="1">
            <a:spLocks noChangeArrowheads="1"/>
          </p:cNvSpPr>
          <p:nvPr/>
        </p:nvSpPr>
        <p:spPr bwMode="auto">
          <a:xfrm>
            <a:off x="6372225" y="5876925"/>
            <a:ext cx="2459038" cy="304800"/>
          </a:xfrm>
          <a:prstGeom prst="rect">
            <a:avLst/>
          </a:prstGeom>
          <a:noFill/>
          <a:ln w="9525">
            <a:noFill/>
            <a:miter lim="800000"/>
            <a:headEnd/>
            <a:tailEnd/>
          </a:ln>
        </p:spPr>
        <p:txBody>
          <a:bodyPr wrap="none">
            <a:spAutoFit/>
          </a:bodyPr>
          <a:lstStyle/>
          <a:p>
            <a:r>
              <a:rPr lang="it-IT" sz="1400" b="1"/>
              <a:t>Cneve Tarchunies Rumach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strips(downLeft)">
                                      <p:cBhvr>
                                        <p:cTn id="7" dur="500"/>
                                        <p:tgtEl>
                                          <p:spTgt spid="819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8197"/>
                                        </p:tgtEl>
                                        <p:attrNameLst>
                                          <p:attrName>style.visibility</p:attrName>
                                        </p:attrNameLst>
                                      </p:cBhvr>
                                      <p:to>
                                        <p:strVal val="visible"/>
                                      </p:to>
                                    </p:set>
                                    <p:animEffect transition="in" filter="strips(downRight)">
                                      <p:cBhvr>
                                        <p:cTn id="12" dur="500"/>
                                        <p:tgtEl>
                                          <p:spTgt spid="8197"/>
                                        </p:tgtEl>
                                      </p:cBhvr>
                                    </p:animEffect>
                                  </p:childTnLst>
                                </p:cTn>
                              </p:par>
                              <p:par>
                                <p:cTn id="13" presetID="18" presetClass="entr" presetSubtype="6" fill="hold" grpId="0" nodeType="withEffect">
                                  <p:stCondLst>
                                    <p:cond delay="0"/>
                                  </p:stCondLst>
                                  <p:childTnLst>
                                    <p:set>
                                      <p:cBhvr>
                                        <p:cTn id="14" dur="1" fill="hold">
                                          <p:stCondLst>
                                            <p:cond delay="0"/>
                                          </p:stCondLst>
                                        </p:cTn>
                                        <p:tgtEl>
                                          <p:spTgt spid="8198"/>
                                        </p:tgtEl>
                                        <p:attrNameLst>
                                          <p:attrName>style.visibility</p:attrName>
                                        </p:attrNameLst>
                                      </p:cBhvr>
                                      <p:to>
                                        <p:strVal val="visible"/>
                                      </p:to>
                                    </p:set>
                                    <p:animEffect transition="in" filter="strips(downRight)">
                                      <p:cBhvr>
                                        <p:cTn id="15" dur="500"/>
                                        <p:tgtEl>
                                          <p:spTgt spid="8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animBg="1"/>
      <p:bldP spid="8197" grpId="0" animBg="1"/>
      <p:bldP spid="819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dedica di Aulo Vibenna"/>
          <p:cNvPicPr>
            <a:picLocks noChangeAspect="1" noChangeArrowheads="1"/>
          </p:cNvPicPr>
          <p:nvPr/>
        </p:nvPicPr>
        <p:blipFill>
          <a:blip r:embed="rId3" cstate="print"/>
          <a:srcRect/>
          <a:stretch>
            <a:fillRect/>
          </a:stretch>
        </p:blipFill>
        <p:spPr bwMode="auto">
          <a:xfrm>
            <a:off x="0" y="1069975"/>
            <a:ext cx="9144000" cy="4579938"/>
          </a:xfrm>
          <a:prstGeom prst="rect">
            <a:avLst/>
          </a:prstGeom>
          <a:noFill/>
          <a:ln w="38100">
            <a:solidFill>
              <a:srgbClr val="808000"/>
            </a:solidFill>
            <a:miter lim="800000"/>
            <a:headEnd/>
            <a:tailEnd/>
          </a:ln>
        </p:spPr>
      </p:pic>
      <p:sp>
        <p:nvSpPr>
          <p:cNvPr id="14339" name="Text Box 5"/>
          <p:cNvSpPr txBox="1">
            <a:spLocks noChangeArrowheads="1"/>
          </p:cNvSpPr>
          <p:nvPr/>
        </p:nvSpPr>
        <p:spPr bwMode="auto">
          <a:xfrm>
            <a:off x="4192588" y="4025900"/>
            <a:ext cx="3683000" cy="392113"/>
          </a:xfrm>
          <a:prstGeom prst="rect">
            <a:avLst/>
          </a:prstGeom>
          <a:solidFill>
            <a:srgbClr val="99CCFF"/>
          </a:solidFill>
          <a:ln w="25400">
            <a:solidFill>
              <a:srgbClr val="008000"/>
            </a:solidFill>
            <a:miter lim="800000"/>
            <a:headEnd/>
            <a:tailEnd/>
          </a:ln>
        </p:spPr>
        <p:txBody>
          <a:bodyPr wrap="none">
            <a:spAutoFit/>
          </a:bodyPr>
          <a:lstStyle/>
          <a:p>
            <a:r>
              <a:rPr lang="it-IT" b="1">
                <a:latin typeface="Times New Roman" pitchFamily="18" charset="0"/>
              </a:rPr>
              <a:t>mine muluv[an]ece a.vile vipien.nas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ChangeArrowheads="1"/>
          </p:cNvSpPr>
          <p:nvPr/>
        </p:nvSpPr>
        <p:spPr bwMode="auto">
          <a:xfrm>
            <a:off x="827088" y="1196975"/>
            <a:ext cx="7489825" cy="4249738"/>
          </a:xfrm>
          <a:prstGeom prst="rect">
            <a:avLst/>
          </a:prstGeom>
          <a:solidFill>
            <a:srgbClr val="99CCFF"/>
          </a:solidFill>
          <a:ln w="38100">
            <a:solidFill>
              <a:srgbClr val="800080"/>
            </a:solidFill>
            <a:miter lim="800000"/>
            <a:headEnd/>
            <a:tailEnd/>
          </a:ln>
        </p:spPr>
        <p:txBody>
          <a:bodyPr anchor="ctr">
            <a:spAutoFit/>
          </a:bodyPr>
          <a:lstStyle/>
          <a:p>
            <a:pPr algn="just"/>
            <a:r>
              <a:rPr lang="it-IT" b="1" dirty="0" err="1">
                <a:latin typeface="Times New Roman" pitchFamily="18" charset="0"/>
              </a:rPr>
              <a:t>Varrone</a:t>
            </a:r>
            <a:r>
              <a:rPr lang="it-IT" b="1" dirty="0">
                <a:latin typeface="Times New Roman" pitchFamily="18" charset="0"/>
              </a:rPr>
              <a:t>, </a:t>
            </a:r>
            <a:r>
              <a:rPr lang="it-IT" b="1" i="1" dirty="0">
                <a:latin typeface="Times New Roman" pitchFamily="18" charset="0"/>
              </a:rPr>
              <a:t>LL</a:t>
            </a:r>
            <a:r>
              <a:rPr lang="it-IT" b="1" dirty="0">
                <a:latin typeface="Times New Roman" pitchFamily="18" charset="0"/>
              </a:rPr>
              <a:t> V, 46:</a:t>
            </a:r>
          </a:p>
          <a:p>
            <a:pPr algn="just"/>
            <a:endParaRPr lang="it-IT" b="1" dirty="0">
              <a:latin typeface="Times New Roman" pitchFamily="18" charset="0"/>
            </a:endParaRPr>
          </a:p>
          <a:p>
            <a:pPr algn="just"/>
            <a:r>
              <a:rPr lang="it-IT" b="1" dirty="0">
                <a:latin typeface="Times New Roman" pitchFamily="18" charset="0"/>
              </a:rPr>
              <a:t>     </a:t>
            </a:r>
            <a:r>
              <a:rPr lang="it-IT" b="1" i="1" dirty="0">
                <a:latin typeface="Times New Roman" pitchFamily="18" charset="0"/>
              </a:rPr>
              <a:t>Nella regio Suburbana il più importante è </a:t>
            </a:r>
            <a:r>
              <a:rPr lang="it-IT" b="1" i="1" u="sng" dirty="0">
                <a:solidFill>
                  <a:srgbClr val="FFFF00"/>
                </a:solidFill>
                <a:latin typeface="Times New Roman" pitchFamily="18" charset="0"/>
              </a:rPr>
              <a:t>il monte Celio , così chiamato da Celio </a:t>
            </a:r>
            <a:r>
              <a:rPr lang="it-IT" b="1" i="1" u="sng" dirty="0" err="1">
                <a:solidFill>
                  <a:srgbClr val="FFFF00"/>
                </a:solidFill>
                <a:latin typeface="Times New Roman" pitchFamily="18" charset="0"/>
              </a:rPr>
              <a:t>Vibenna</a:t>
            </a:r>
            <a:r>
              <a:rPr lang="it-IT" b="1" i="1" u="sng" dirty="0">
                <a:solidFill>
                  <a:srgbClr val="FFFF00"/>
                </a:solidFill>
                <a:latin typeface="Times New Roman" pitchFamily="18" charset="0"/>
              </a:rPr>
              <a:t>, nobile condottiero etrusco che si racconta essere venuto in aiuto di Romolo, con le sue truppe, contro il re Tazio</a:t>
            </a:r>
            <a:r>
              <a:rPr lang="it-IT" b="1" i="1" dirty="0">
                <a:latin typeface="Times New Roman" pitchFamily="18" charset="0"/>
              </a:rPr>
              <a:t>. Dopo la morte di Celio, poiché occupavano un luogo particolarmente munito e si sospettava di loro, si racconta che da lì siano stati trasferiti in piano.</a:t>
            </a:r>
          </a:p>
          <a:p>
            <a:pPr algn="just"/>
            <a:endParaRPr lang="it-IT" b="1" i="1" dirty="0">
              <a:latin typeface="Times New Roman" pitchFamily="18" charset="0"/>
            </a:endParaRPr>
          </a:p>
          <a:p>
            <a:pPr algn="just"/>
            <a:endParaRPr lang="it-IT" b="1" i="1" dirty="0">
              <a:latin typeface="Times New Roman" pitchFamily="18" charset="0"/>
            </a:endParaRPr>
          </a:p>
          <a:p>
            <a:pPr algn="just"/>
            <a:r>
              <a:rPr lang="it-IT" b="1" dirty="0">
                <a:latin typeface="Times New Roman" pitchFamily="18" charset="0"/>
              </a:rPr>
              <a:t>Tacito,</a:t>
            </a:r>
            <a:r>
              <a:rPr lang="it-IT" b="1" i="1" dirty="0">
                <a:latin typeface="Times New Roman" pitchFamily="18" charset="0"/>
              </a:rPr>
              <a:t> </a:t>
            </a:r>
            <a:r>
              <a:rPr lang="it-IT" b="1" i="1" dirty="0" err="1">
                <a:latin typeface="Times New Roman" pitchFamily="18" charset="0"/>
              </a:rPr>
              <a:t>Ann</a:t>
            </a:r>
            <a:r>
              <a:rPr lang="it-IT" b="1" i="1" dirty="0">
                <a:latin typeface="Times New Roman" pitchFamily="18" charset="0"/>
              </a:rPr>
              <a:t>. </a:t>
            </a:r>
            <a:r>
              <a:rPr lang="it-IT" b="1" dirty="0">
                <a:latin typeface="Times New Roman" pitchFamily="18" charset="0"/>
              </a:rPr>
              <a:t>4, 65:</a:t>
            </a:r>
          </a:p>
          <a:p>
            <a:pPr algn="just"/>
            <a:endParaRPr lang="it-IT" b="1" dirty="0">
              <a:latin typeface="Times New Roman" pitchFamily="18" charset="0"/>
            </a:endParaRPr>
          </a:p>
          <a:p>
            <a:pPr algn="just"/>
            <a:r>
              <a:rPr lang="it-IT" b="1" dirty="0">
                <a:latin typeface="Times New Roman" pitchFamily="18" charset="0"/>
              </a:rPr>
              <a:t>     </a:t>
            </a:r>
            <a:r>
              <a:rPr lang="it-IT" b="1" i="1" u="sng" dirty="0">
                <a:solidFill>
                  <a:srgbClr val="FFFF00"/>
                </a:solidFill>
                <a:latin typeface="Times New Roman" pitchFamily="18" charset="0"/>
              </a:rPr>
              <a:t>Poi fu chiamato Celio da </a:t>
            </a:r>
            <a:r>
              <a:rPr lang="it-IT" b="1" i="1" u="sng" dirty="0" err="1">
                <a:solidFill>
                  <a:srgbClr val="FFFF00"/>
                </a:solidFill>
                <a:latin typeface="Times New Roman" pitchFamily="18" charset="0"/>
              </a:rPr>
              <a:t>Cele</a:t>
            </a:r>
            <a:r>
              <a:rPr lang="it-IT" b="1" i="1" u="sng" dirty="0">
                <a:solidFill>
                  <a:srgbClr val="FFFF00"/>
                </a:solidFill>
                <a:latin typeface="Times New Roman" pitchFamily="18" charset="0"/>
              </a:rPr>
              <a:t> </a:t>
            </a:r>
            <a:r>
              <a:rPr lang="it-IT" b="1" i="1" u="sng" dirty="0" err="1">
                <a:solidFill>
                  <a:srgbClr val="FFFF00"/>
                </a:solidFill>
                <a:latin typeface="Times New Roman" pitchFamily="18" charset="0"/>
              </a:rPr>
              <a:t>Vibenna</a:t>
            </a:r>
            <a:r>
              <a:rPr lang="it-IT" b="1" i="1" u="sng" dirty="0">
                <a:solidFill>
                  <a:srgbClr val="FFFF00"/>
                </a:solidFill>
                <a:latin typeface="Times New Roman" pitchFamily="18" charset="0"/>
              </a:rPr>
              <a:t>, il quale, capo della gente etrusca accorso in aiuto di Tarquinio </a:t>
            </a:r>
            <a:r>
              <a:rPr lang="it-IT" b="1" i="1" u="sng" dirty="0" err="1">
                <a:solidFill>
                  <a:srgbClr val="FFFF00"/>
                </a:solidFill>
                <a:latin typeface="Times New Roman" pitchFamily="18" charset="0"/>
              </a:rPr>
              <a:t>Prisco</a:t>
            </a:r>
            <a:r>
              <a:rPr lang="it-IT" b="1" i="1" u="sng" dirty="0">
                <a:solidFill>
                  <a:srgbClr val="FFFF00"/>
                </a:solidFill>
                <a:latin typeface="Times New Roman" pitchFamily="18" charset="0"/>
              </a:rPr>
              <a:t>,</a:t>
            </a:r>
            <a:r>
              <a:rPr lang="it-IT" b="1" i="1" dirty="0">
                <a:latin typeface="Times New Roman" pitchFamily="18" charset="0"/>
              </a:rPr>
              <a:t> ebbe assegnata  quella sede da lui, oppure da qualche altro re: su questo punto gli storici dissentono</a:t>
            </a:r>
            <a:r>
              <a:rPr lang="it-IT" b="1" dirty="0">
                <a:latin typeface="Times New Roman" pitchFamily="18" charset="0"/>
              </a:rPr>
              <a:t>.</a:t>
            </a:r>
            <a:endParaRPr lang="it-IT" b="1" i="1" dirty="0">
              <a:latin typeface="Times New Roman" pitchFamily="18" charset="0"/>
            </a:endParaRPr>
          </a:p>
          <a:p>
            <a:pPr algn="just"/>
            <a:endParaRPr lang="it-IT" b="1" i="1" dirty="0">
              <a:latin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Lapis satricano"/>
          <p:cNvPicPr>
            <a:picLocks noChangeAspect="1" noChangeArrowheads="1"/>
          </p:cNvPicPr>
          <p:nvPr/>
        </p:nvPicPr>
        <p:blipFill>
          <a:blip r:embed="rId2" cstate="print"/>
          <a:srcRect/>
          <a:stretch>
            <a:fillRect/>
          </a:stretch>
        </p:blipFill>
        <p:spPr bwMode="auto">
          <a:xfrm>
            <a:off x="3635375" y="260350"/>
            <a:ext cx="5297488" cy="5057775"/>
          </a:xfrm>
          <a:prstGeom prst="rect">
            <a:avLst/>
          </a:prstGeom>
          <a:noFill/>
          <a:ln w="25400">
            <a:solidFill>
              <a:srgbClr val="0000FF"/>
            </a:solidFill>
            <a:miter lim="800000"/>
            <a:headEnd/>
            <a:tailEnd/>
          </a:ln>
        </p:spPr>
      </p:pic>
      <p:pic>
        <p:nvPicPr>
          <p:cNvPr id="16387" name="Picture 3" descr="Lapis satricano foto"/>
          <p:cNvPicPr>
            <a:picLocks noChangeAspect="1" noChangeArrowheads="1"/>
          </p:cNvPicPr>
          <p:nvPr/>
        </p:nvPicPr>
        <p:blipFill>
          <a:blip r:embed="rId3" cstate="print"/>
          <a:srcRect/>
          <a:stretch>
            <a:fillRect/>
          </a:stretch>
        </p:blipFill>
        <p:spPr bwMode="auto">
          <a:xfrm>
            <a:off x="179388" y="4076700"/>
            <a:ext cx="3960812" cy="2609850"/>
          </a:xfrm>
          <a:prstGeom prst="rect">
            <a:avLst/>
          </a:prstGeom>
          <a:noFill/>
          <a:ln w="38100">
            <a:solidFill>
              <a:srgbClr val="CC99FF"/>
            </a:solid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descr="Ordinamento serviano in Livio"/>
          <p:cNvPicPr>
            <a:picLocks noChangeAspect="1" noChangeArrowheads="1"/>
          </p:cNvPicPr>
          <p:nvPr/>
        </p:nvPicPr>
        <p:blipFill>
          <a:blip r:embed="rId3" cstate="print"/>
          <a:srcRect/>
          <a:stretch>
            <a:fillRect/>
          </a:stretch>
        </p:blipFill>
        <p:spPr bwMode="auto">
          <a:xfrm>
            <a:off x="0" y="749300"/>
            <a:ext cx="9144000" cy="5357813"/>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Ordinamento serviano in Dionigi"/>
          <p:cNvPicPr>
            <a:picLocks noChangeAspect="1" noChangeArrowheads="1"/>
          </p:cNvPicPr>
          <p:nvPr/>
        </p:nvPicPr>
        <p:blipFill>
          <a:blip r:embed="rId2" cstate="print"/>
          <a:srcRect/>
          <a:stretch>
            <a:fillRect/>
          </a:stretch>
        </p:blipFill>
        <p:spPr bwMode="auto">
          <a:xfrm>
            <a:off x="0" y="874713"/>
            <a:ext cx="9144000" cy="5110162"/>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descr="Ordinamento serviano in Dionigi"/>
          <p:cNvPicPr>
            <a:picLocks noChangeAspect="1" noChangeArrowheads="1"/>
          </p:cNvPicPr>
          <p:nvPr/>
        </p:nvPicPr>
        <p:blipFill>
          <a:blip r:embed="rId2" cstate="print"/>
          <a:srcRect/>
          <a:stretch>
            <a:fillRect/>
          </a:stretch>
        </p:blipFill>
        <p:spPr bwMode="auto">
          <a:xfrm>
            <a:off x="3132138" y="3498850"/>
            <a:ext cx="6011862" cy="3359150"/>
          </a:xfrm>
          <a:prstGeom prst="rect">
            <a:avLst/>
          </a:prstGeom>
          <a:noFill/>
          <a:ln w="38100">
            <a:solidFill>
              <a:srgbClr val="808000"/>
            </a:solidFill>
            <a:miter lim="800000"/>
            <a:headEnd/>
            <a:tailEnd/>
          </a:ln>
        </p:spPr>
      </p:pic>
      <p:pic>
        <p:nvPicPr>
          <p:cNvPr id="19459" name="Picture 5" descr="Ordinamento serviano in Livio"/>
          <p:cNvPicPr>
            <a:picLocks noChangeAspect="1" noChangeArrowheads="1"/>
          </p:cNvPicPr>
          <p:nvPr/>
        </p:nvPicPr>
        <p:blipFill>
          <a:blip r:embed="rId3" cstate="print"/>
          <a:srcRect/>
          <a:stretch>
            <a:fillRect/>
          </a:stretch>
        </p:blipFill>
        <p:spPr bwMode="auto">
          <a:xfrm>
            <a:off x="0" y="0"/>
            <a:ext cx="5940425" cy="3479800"/>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4"/>
          <p:cNvSpPr txBox="1">
            <a:spLocks noChangeArrowheads="1"/>
          </p:cNvSpPr>
          <p:nvPr/>
        </p:nvSpPr>
        <p:spPr bwMode="auto">
          <a:xfrm>
            <a:off x="1042988" y="1628775"/>
            <a:ext cx="7127875" cy="2052638"/>
          </a:xfrm>
          <a:prstGeom prst="rect">
            <a:avLst/>
          </a:prstGeom>
          <a:solidFill>
            <a:srgbClr val="99CCFF"/>
          </a:solidFill>
          <a:ln w="38100">
            <a:solidFill>
              <a:srgbClr val="808000"/>
            </a:solidFill>
            <a:miter lim="800000"/>
            <a:headEnd/>
            <a:tailEnd/>
          </a:ln>
        </p:spPr>
        <p:txBody>
          <a:bodyPr>
            <a:spAutoFit/>
          </a:bodyPr>
          <a:lstStyle/>
          <a:p>
            <a:pPr marL="342900" indent="-342900" algn="just"/>
            <a:r>
              <a:rPr lang="it-IT" b="1" dirty="0">
                <a:latin typeface="Times New Roman" pitchFamily="18" charset="0"/>
              </a:rPr>
              <a:t>A.  Gellio, </a:t>
            </a:r>
            <a:r>
              <a:rPr lang="it-IT" b="1" i="1" dirty="0" err="1">
                <a:latin typeface="Times New Roman" pitchFamily="18" charset="0"/>
              </a:rPr>
              <a:t>Noctes</a:t>
            </a:r>
            <a:r>
              <a:rPr lang="it-IT" b="1" i="1" dirty="0">
                <a:latin typeface="Times New Roman" pitchFamily="18" charset="0"/>
              </a:rPr>
              <a:t> </a:t>
            </a:r>
            <a:r>
              <a:rPr lang="it-IT" b="1" i="1" dirty="0" err="1">
                <a:latin typeface="Times New Roman" pitchFamily="18" charset="0"/>
              </a:rPr>
              <a:t>Atticae</a:t>
            </a:r>
            <a:r>
              <a:rPr lang="it-IT" b="1" dirty="0">
                <a:latin typeface="Times New Roman" pitchFamily="18" charset="0"/>
              </a:rPr>
              <a:t>, 6, 13,  1-3:</a:t>
            </a:r>
          </a:p>
          <a:p>
            <a:pPr marL="342900" indent="-342900" algn="just"/>
            <a:endParaRPr lang="it-IT" b="1" dirty="0">
              <a:latin typeface="Times New Roman" pitchFamily="18" charset="0"/>
            </a:endParaRPr>
          </a:p>
          <a:p>
            <a:pPr marL="342900" indent="-342900" algn="just"/>
            <a:r>
              <a:rPr lang="it-IT" b="1" dirty="0">
                <a:latin typeface="Times New Roman" pitchFamily="18" charset="0"/>
              </a:rPr>
              <a:t>“Classici</a:t>
            </a:r>
            <a:r>
              <a:rPr lang="it-IT" b="1" i="1" dirty="0">
                <a:latin typeface="Times New Roman" pitchFamily="18" charset="0"/>
              </a:rPr>
              <a:t>” venivano detti non tutti coloro che erano divisi nelle cinque classi, ma solo gli appartenenti alla prima classe ed erano censiti per 125.000 assi o più. </a:t>
            </a:r>
            <a:r>
              <a:rPr lang="it-IT" b="1" i="1" u="sng" dirty="0">
                <a:solidFill>
                  <a:srgbClr val="FFFF00"/>
                </a:solidFill>
                <a:latin typeface="Times New Roman" pitchFamily="18" charset="0"/>
              </a:rPr>
              <a:t>“</a:t>
            </a:r>
            <a:r>
              <a:rPr lang="it-IT" b="1" u="sng" dirty="0" err="1">
                <a:solidFill>
                  <a:srgbClr val="FFFF00"/>
                </a:solidFill>
                <a:latin typeface="Times New Roman" pitchFamily="18" charset="0"/>
              </a:rPr>
              <a:t>Infra</a:t>
            </a:r>
            <a:r>
              <a:rPr lang="it-IT" b="1" u="sng" dirty="0">
                <a:solidFill>
                  <a:srgbClr val="FFFF00"/>
                </a:solidFill>
                <a:latin typeface="Times New Roman" pitchFamily="18" charset="0"/>
              </a:rPr>
              <a:t> </a:t>
            </a:r>
            <a:r>
              <a:rPr lang="it-IT" b="1" u="sng" dirty="0" err="1">
                <a:solidFill>
                  <a:srgbClr val="FFFF00"/>
                </a:solidFill>
                <a:latin typeface="Times New Roman" pitchFamily="18" charset="0"/>
              </a:rPr>
              <a:t>classem</a:t>
            </a:r>
            <a:r>
              <a:rPr lang="it-IT" b="1" i="1" u="sng" dirty="0">
                <a:solidFill>
                  <a:srgbClr val="FFFF00"/>
                </a:solidFill>
                <a:latin typeface="Times New Roman" pitchFamily="18" charset="0"/>
              </a:rPr>
              <a:t>”, </a:t>
            </a:r>
            <a:r>
              <a:rPr lang="it-IT" b="1" i="1" dirty="0">
                <a:latin typeface="Times New Roman" pitchFamily="18" charset="0"/>
              </a:rPr>
              <a:t>invece, erano chiamati coloro che appartenevano alla seconda e a tutte le altre  classi ed erano censiti per una somma inferiore a quella che ho detto prima.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4"/>
          <p:cNvSpPr txBox="1">
            <a:spLocks noChangeArrowheads="1"/>
          </p:cNvSpPr>
          <p:nvPr/>
        </p:nvSpPr>
        <p:spPr bwMode="auto">
          <a:xfrm>
            <a:off x="755650" y="1484313"/>
            <a:ext cx="7708900" cy="1503362"/>
          </a:xfrm>
          <a:prstGeom prst="rect">
            <a:avLst/>
          </a:prstGeom>
          <a:solidFill>
            <a:srgbClr val="99CC00"/>
          </a:solidFill>
          <a:ln w="38100">
            <a:solidFill>
              <a:srgbClr val="808000"/>
            </a:solidFill>
            <a:miter lim="800000"/>
            <a:headEnd/>
            <a:tailEnd/>
          </a:ln>
        </p:spPr>
        <p:txBody>
          <a:bodyPr>
            <a:spAutoFit/>
          </a:bodyPr>
          <a:lstStyle/>
          <a:p>
            <a:pPr algn="just"/>
            <a:r>
              <a:rPr lang="it-IT" b="1" dirty="0">
                <a:latin typeface="Times New Roman" pitchFamily="18" charset="0"/>
              </a:rPr>
              <a:t>Plinio, </a:t>
            </a:r>
            <a:r>
              <a:rPr lang="it-IT" b="1" i="1" dirty="0">
                <a:latin typeface="Times New Roman" pitchFamily="18" charset="0"/>
              </a:rPr>
              <a:t>NH</a:t>
            </a:r>
            <a:r>
              <a:rPr lang="it-IT" b="1" dirty="0">
                <a:latin typeface="Times New Roman" pitchFamily="18" charset="0"/>
              </a:rPr>
              <a:t>, 33, 13, 43: </a:t>
            </a:r>
          </a:p>
          <a:p>
            <a:pPr algn="just"/>
            <a:endParaRPr lang="it-IT" b="1" dirty="0">
              <a:latin typeface="Times New Roman" pitchFamily="18" charset="0"/>
            </a:endParaRPr>
          </a:p>
          <a:p>
            <a:pPr algn="just"/>
            <a:r>
              <a:rPr lang="it-IT" b="1" i="1" dirty="0">
                <a:latin typeface="Times New Roman" pitchFamily="18" charset="0"/>
              </a:rPr>
              <a:t>Il re </a:t>
            </a:r>
            <a:r>
              <a:rPr lang="it-IT" b="1" i="1" dirty="0" err="1">
                <a:latin typeface="Times New Roman" pitchFamily="18" charset="0"/>
              </a:rPr>
              <a:t>Servio</a:t>
            </a:r>
            <a:r>
              <a:rPr lang="it-IT" b="1" i="1" dirty="0">
                <a:latin typeface="Times New Roman" pitchFamily="18" charset="0"/>
              </a:rPr>
              <a:t> fu il primo a far stampare  un marchio sul bronzo; prima, a quanto riferisce </a:t>
            </a:r>
            <a:r>
              <a:rPr lang="it-IT" b="1" i="1" dirty="0" err="1">
                <a:latin typeface="Times New Roman" pitchFamily="18" charset="0"/>
              </a:rPr>
              <a:t>Timeo</a:t>
            </a:r>
            <a:r>
              <a:rPr lang="it-IT" b="1" i="1" dirty="0">
                <a:latin typeface="Times New Roman" pitchFamily="18" charset="0"/>
              </a:rPr>
              <a:t>, a Roma si usava </a:t>
            </a:r>
            <a:r>
              <a:rPr lang="it-IT" b="1" i="1" u="sng" dirty="0">
                <a:solidFill>
                  <a:srgbClr val="FFFF00"/>
                </a:solidFill>
                <a:latin typeface="Times New Roman" pitchFamily="18" charset="0"/>
              </a:rPr>
              <a:t>bronzo grezzo</a:t>
            </a:r>
            <a:r>
              <a:rPr lang="it-IT" b="1" i="1" dirty="0">
                <a:latin typeface="Times New Roman" pitchFamily="18" charset="0"/>
              </a:rPr>
              <a:t>. </a:t>
            </a:r>
            <a:r>
              <a:rPr lang="it-IT" b="1" i="1" u="sng" dirty="0">
                <a:solidFill>
                  <a:srgbClr val="FFFF00"/>
                </a:solidFill>
                <a:latin typeface="Times New Roman" pitchFamily="18" charset="0"/>
              </a:rPr>
              <a:t>Il marchio era una figura di animali domestici, da cui ebbe origine  anche il termine pecunia</a:t>
            </a:r>
            <a:r>
              <a:rPr lang="it-IT" b="1" i="1" dirty="0">
                <a:latin typeface="Times New Roman" pitchFamily="18" charset="0"/>
              </a:rPr>
              <a:t>.</a:t>
            </a:r>
            <a:r>
              <a:rPr lang="it-IT" b="1" dirty="0">
                <a:latin typeface="Times New Roman" pitchFamily="18" charset="0"/>
              </a:rPr>
              <a:t> </a:t>
            </a:r>
          </a:p>
        </p:txBody>
      </p:sp>
      <p:sp>
        <p:nvSpPr>
          <p:cNvPr id="21507" name="Text Box 5"/>
          <p:cNvSpPr txBox="1">
            <a:spLocks noChangeArrowheads="1"/>
          </p:cNvSpPr>
          <p:nvPr/>
        </p:nvSpPr>
        <p:spPr bwMode="auto">
          <a:xfrm>
            <a:off x="755650" y="3860800"/>
            <a:ext cx="7708900" cy="954088"/>
          </a:xfrm>
          <a:prstGeom prst="rect">
            <a:avLst/>
          </a:prstGeom>
          <a:solidFill>
            <a:srgbClr val="99CC00"/>
          </a:solidFill>
          <a:ln w="38100">
            <a:solidFill>
              <a:srgbClr val="808000"/>
            </a:solidFill>
            <a:miter lim="800000"/>
            <a:headEnd/>
            <a:tailEnd/>
          </a:ln>
        </p:spPr>
        <p:txBody>
          <a:bodyPr>
            <a:spAutoFit/>
          </a:bodyPr>
          <a:lstStyle/>
          <a:p>
            <a:pPr algn="just"/>
            <a:r>
              <a:rPr lang="it-IT" b="1" i="1">
                <a:latin typeface="Times New Roman" pitchFamily="18" charset="0"/>
              </a:rPr>
              <a:t>de vir. ill.</a:t>
            </a:r>
            <a:r>
              <a:rPr lang="it-IT" b="1">
                <a:latin typeface="Times New Roman" pitchFamily="18" charset="0"/>
              </a:rPr>
              <a:t>, 7, 8: </a:t>
            </a:r>
          </a:p>
          <a:p>
            <a:pPr algn="just"/>
            <a:endParaRPr lang="it-IT" b="1">
              <a:latin typeface="Times New Roman" pitchFamily="18" charset="0"/>
            </a:endParaRPr>
          </a:p>
          <a:p>
            <a:pPr algn="just"/>
            <a:r>
              <a:rPr lang="it-IT" b="1" i="1">
                <a:latin typeface="Times New Roman" pitchFamily="18" charset="0"/>
              </a:rPr>
              <a:t>Istituì i pesi e le misure, le classi e le centurie.</a:t>
            </a:r>
            <a:r>
              <a:rPr lang="it-IT" b="1">
                <a:latin typeface="Times New Roman" pitchFamily="18" charset="0"/>
              </a:rPr>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descr="aes signatum"/>
          <p:cNvPicPr>
            <a:picLocks noChangeAspect="1" noChangeArrowheads="1"/>
          </p:cNvPicPr>
          <p:nvPr/>
        </p:nvPicPr>
        <p:blipFill>
          <a:blip r:embed="rId2" cstate="print"/>
          <a:srcRect/>
          <a:stretch>
            <a:fillRect/>
          </a:stretch>
        </p:blipFill>
        <p:spPr bwMode="auto">
          <a:xfrm>
            <a:off x="800100" y="1212850"/>
            <a:ext cx="7543800" cy="4432300"/>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Aes ramo secco"/>
          <p:cNvPicPr>
            <a:picLocks noChangeAspect="1" noChangeArrowheads="1"/>
          </p:cNvPicPr>
          <p:nvPr/>
        </p:nvPicPr>
        <p:blipFill>
          <a:blip r:embed="rId3" cstate="print"/>
          <a:srcRect/>
          <a:stretch>
            <a:fillRect/>
          </a:stretch>
        </p:blipFill>
        <p:spPr bwMode="auto">
          <a:xfrm>
            <a:off x="1719263" y="1762125"/>
            <a:ext cx="5705475" cy="3333750"/>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14" descr="estensione delle mura e tribù urbane"/>
          <p:cNvPicPr>
            <a:picLocks noChangeAspect="1" noChangeArrowheads="1"/>
          </p:cNvPicPr>
          <p:nvPr/>
        </p:nvPicPr>
        <p:blipFill>
          <a:blip r:embed="rId3" cstate="print"/>
          <a:srcRect/>
          <a:stretch>
            <a:fillRect/>
          </a:stretch>
        </p:blipFill>
        <p:spPr bwMode="auto">
          <a:xfrm>
            <a:off x="1493838" y="0"/>
            <a:ext cx="6154737" cy="6858000"/>
          </a:xfrm>
          <a:prstGeom prst="rect">
            <a:avLst/>
          </a:prstGeom>
          <a:noFill/>
          <a:ln w="38100">
            <a:solidFill>
              <a:srgbClr val="808000"/>
            </a:solidFill>
            <a:miter lim="800000"/>
            <a:headEnd/>
            <a:tailEnd/>
          </a:ln>
        </p:spPr>
      </p:pic>
      <p:sp>
        <p:nvSpPr>
          <p:cNvPr id="24579" name="Text Box 8"/>
          <p:cNvSpPr txBox="1">
            <a:spLocks noChangeArrowheads="1"/>
          </p:cNvSpPr>
          <p:nvPr/>
        </p:nvSpPr>
        <p:spPr bwMode="auto">
          <a:xfrm>
            <a:off x="4319588" y="3646488"/>
            <a:ext cx="933450" cy="361950"/>
          </a:xfrm>
          <a:prstGeom prst="rect">
            <a:avLst/>
          </a:prstGeom>
          <a:solidFill>
            <a:srgbClr val="99CCFF"/>
          </a:solidFill>
          <a:ln w="25400">
            <a:solidFill>
              <a:srgbClr val="CC99FF"/>
            </a:solidFill>
            <a:miter lim="800000"/>
            <a:headEnd/>
            <a:tailEnd/>
          </a:ln>
        </p:spPr>
        <p:txBody>
          <a:bodyPr wrap="none">
            <a:spAutoFit/>
          </a:bodyPr>
          <a:lstStyle/>
          <a:p>
            <a:r>
              <a:rPr lang="it-IT" sz="1600" b="1">
                <a:latin typeface="Times New Roman" pitchFamily="18" charset="0"/>
              </a:rPr>
              <a:t>Palatina</a:t>
            </a:r>
          </a:p>
        </p:txBody>
      </p:sp>
      <p:sp>
        <p:nvSpPr>
          <p:cNvPr id="24580" name="Text Box 9"/>
          <p:cNvSpPr txBox="1">
            <a:spLocks noChangeArrowheads="1"/>
          </p:cNvSpPr>
          <p:nvPr/>
        </p:nvSpPr>
        <p:spPr bwMode="auto">
          <a:xfrm>
            <a:off x="5041900" y="1803400"/>
            <a:ext cx="842963" cy="361950"/>
          </a:xfrm>
          <a:prstGeom prst="rect">
            <a:avLst/>
          </a:prstGeom>
          <a:solidFill>
            <a:srgbClr val="99CCFF"/>
          </a:solidFill>
          <a:ln w="25400">
            <a:solidFill>
              <a:srgbClr val="CC99FF"/>
            </a:solidFill>
            <a:miter lim="800000"/>
            <a:headEnd/>
            <a:tailEnd/>
          </a:ln>
        </p:spPr>
        <p:txBody>
          <a:bodyPr wrap="none">
            <a:spAutoFit/>
          </a:bodyPr>
          <a:lstStyle/>
          <a:p>
            <a:r>
              <a:rPr lang="it-IT" sz="1600" b="1">
                <a:latin typeface="Times New Roman" pitchFamily="18" charset="0"/>
              </a:rPr>
              <a:t>Collina</a:t>
            </a:r>
          </a:p>
        </p:txBody>
      </p:sp>
      <p:sp>
        <p:nvSpPr>
          <p:cNvPr id="24581" name="Text Box 10"/>
          <p:cNvSpPr txBox="1">
            <a:spLocks noChangeArrowheads="1"/>
          </p:cNvSpPr>
          <p:nvPr/>
        </p:nvSpPr>
        <p:spPr bwMode="auto">
          <a:xfrm>
            <a:off x="5607050" y="3427413"/>
            <a:ext cx="1035050" cy="361950"/>
          </a:xfrm>
          <a:prstGeom prst="rect">
            <a:avLst/>
          </a:prstGeom>
          <a:solidFill>
            <a:srgbClr val="99CCFF"/>
          </a:solidFill>
          <a:ln w="25400">
            <a:solidFill>
              <a:srgbClr val="CC99FF"/>
            </a:solidFill>
            <a:miter lim="800000"/>
            <a:headEnd/>
            <a:tailEnd/>
          </a:ln>
        </p:spPr>
        <p:txBody>
          <a:bodyPr wrap="none">
            <a:spAutoFit/>
          </a:bodyPr>
          <a:lstStyle/>
          <a:p>
            <a:r>
              <a:rPr lang="it-IT" sz="1600" b="1">
                <a:latin typeface="Times New Roman" pitchFamily="18" charset="0"/>
              </a:rPr>
              <a:t>Esquilina</a:t>
            </a:r>
          </a:p>
        </p:txBody>
      </p:sp>
      <p:sp>
        <p:nvSpPr>
          <p:cNvPr id="24582" name="Text Box 11"/>
          <p:cNvSpPr txBox="1">
            <a:spLocks noChangeArrowheads="1"/>
          </p:cNvSpPr>
          <p:nvPr/>
        </p:nvSpPr>
        <p:spPr bwMode="auto">
          <a:xfrm>
            <a:off x="5403850" y="4256088"/>
            <a:ext cx="1033463" cy="361950"/>
          </a:xfrm>
          <a:prstGeom prst="rect">
            <a:avLst/>
          </a:prstGeom>
          <a:solidFill>
            <a:srgbClr val="99CCFF"/>
          </a:solidFill>
          <a:ln w="25400">
            <a:solidFill>
              <a:srgbClr val="CC99FF"/>
            </a:solidFill>
            <a:miter lim="800000"/>
            <a:headEnd/>
            <a:tailEnd/>
          </a:ln>
        </p:spPr>
        <p:txBody>
          <a:bodyPr wrap="none">
            <a:spAutoFit/>
          </a:bodyPr>
          <a:lstStyle/>
          <a:p>
            <a:r>
              <a:rPr lang="it-IT" sz="1600" b="1">
                <a:latin typeface="Times New Roman" pitchFamily="18" charset="0"/>
              </a:rPr>
              <a:t>Sucusana</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5"/>
          <p:cNvSpPr>
            <a:spLocks noChangeArrowheads="1"/>
          </p:cNvSpPr>
          <p:nvPr/>
        </p:nvSpPr>
        <p:spPr bwMode="auto">
          <a:xfrm>
            <a:off x="3175" y="215900"/>
            <a:ext cx="9109075" cy="5897563"/>
          </a:xfrm>
          <a:prstGeom prst="rect">
            <a:avLst/>
          </a:prstGeom>
          <a:solidFill>
            <a:srgbClr val="99CCFF"/>
          </a:solidFill>
          <a:ln w="38100">
            <a:solidFill>
              <a:srgbClr val="800080"/>
            </a:solidFill>
            <a:miter lim="800000"/>
            <a:headEnd/>
            <a:tailEnd/>
          </a:ln>
        </p:spPr>
        <p:txBody>
          <a:bodyPr anchor="ctr">
            <a:spAutoFit/>
          </a:bodyPr>
          <a:lstStyle/>
          <a:p>
            <a:pPr algn="just"/>
            <a:r>
              <a:rPr lang="it-IT" b="1" dirty="0" err="1">
                <a:latin typeface="Times New Roman" pitchFamily="18" charset="0"/>
              </a:rPr>
              <a:t>Polibio</a:t>
            </a:r>
            <a:r>
              <a:rPr lang="it-IT" b="1" dirty="0">
                <a:latin typeface="Times New Roman" pitchFamily="18" charset="0"/>
              </a:rPr>
              <a:t>, III, 22:</a:t>
            </a:r>
          </a:p>
          <a:p>
            <a:pPr algn="just"/>
            <a:endParaRPr lang="it-IT" b="1" dirty="0">
              <a:latin typeface="Times New Roman" pitchFamily="18" charset="0"/>
            </a:endParaRPr>
          </a:p>
          <a:p>
            <a:pPr algn="just"/>
            <a:r>
              <a:rPr lang="it-IT" b="1" i="1" dirty="0">
                <a:latin typeface="Times New Roman" pitchFamily="18" charset="0"/>
              </a:rPr>
              <a:t>“Trascrivo più sotto il testo del trattato che ho cercato di interpretare con la maggiore esattezza possibile, ma tanta differenza intercorre  fra la lingua arcaica dei Romani  e quella attuale, che solo specialisti esperti, dopo un attento esame, riescono a stento a capirne qualche cosa. Il testo del trattato suona circa così: </a:t>
            </a:r>
            <a:r>
              <a:rPr lang="it-IT" b="1" i="1" u="sng" dirty="0">
                <a:solidFill>
                  <a:srgbClr val="FFFF00"/>
                </a:solidFill>
                <a:latin typeface="Times New Roman" pitchFamily="18" charset="0"/>
              </a:rPr>
              <a:t>“A queste condizioni vi sarà amicizia fra i Romani e i loro alleati con i Cartaginesi ed i loro alleati: né i romani né gli alleati dei Romani navighino oltre il promontorio detto </a:t>
            </a:r>
            <a:r>
              <a:rPr lang="it-IT" b="1" i="1" u="sng" dirty="0" err="1">
                <a:solidFill>
                  <a:srgbClr val="FFFF00"/>
                </a:solidFill>
                <a:latin typeface="Times New Roman" pitchFamily="18" charset="0"/>
              </a:rPr>
              <a:t>Calos</a:t>
            </a:r>
            <a:r>
              <a:rPr lang="it-IT" b="1" i="1" u="sng" dirty="0">
                <a:solidFill>
                  <a:srgbClr val="FFFF00"/>
                </a:solidFill>
                <a:latin typeface="Times New Roman" pitchFamily="18" charset="0"/>
              </a:rPr>
              <a:t>,</a:t>
            </a:r>
            <a:r>
              <a:rPr lang="it-IT" b="1" i="1" dirty="0">
                <a:latin typeface="Times New Roman" pitchFamily="18" charset="0"/>
              </a:rPr>
              <a:t> a meno che non vi siano costretti da un fortunale  o dall’inseguimento dei nemici. Chi vi sia stato costretto a forza, non faccia acquisti sul mercato, né prenda in alcun modo più di quanto gli sia indispensabile per rifornire la nave o per compiere  i sacrifici e si allontani entro cinque giorni. I trattati commerciali non abbiano valore giuridico se non siano stati conclusi alla presenza di un banditore o di uno scrivano. Delle merci vendute alla presenza di questi, il venditore abbia garantito il prezzo dallo stato, se il commercio è stato concluso nell’Africa Settentrionale o in Sardegna. </a:t>
            </a:r>
            <a:r>
              <a:rPr lang="it-IT" b="1" i="1" u="sng" dirty="0">
                <a:solidFill>
                  <a:srgbClr val="FFFF00"/>
                </a:solidFill>
                <a:latin typeface="Times New Roman" pitchFamily="18" charset="0"/>
              </a:rPr>
              <a:t>Qualora un Romano venga nella parte della Sicilia in possesso dei Cartaginesi, goda di parità di diritti con gli altri. I Cartaginesi a loro volta  non facciano alcun torto alle popolazioni di </a:t>
            </a:r>
            <a:r>
              <a:rPr lang="it-IT" b="1" i="1" u="sng" dirty="0" err="1">
                <a:solidFill>
                  <a:srgbClr val="FFFF00"/>
                </a:solidFill>
                <a:latin typeface="Times New Roman" pitchFamily="18" charset="0"/>
              </a:rPr>
              <a:t>Ardea</a:t>
            </a:r>
            <a:r>
              <a:rPr lang="it-IT" b="1" i="1" u="sng" dirty="0">
                <a:solidFill>
                  <a:srgbClr val="FFFF00"/>
                </a:solidFill>
                <a:latin typeface="Times New Roman" pitchFamily="18" charset="0"/>
              </a:rPr>
              <a:t>, di Anzio, di </a:t>
            </a:r>
            <a:r>
              <a:rPr lang="it-IT" b="1" i="1" u="sng" dirty="0" err="1">
                <a:solidFill>
                  <a:srgbClr val="FFFF00"/>
                </a:solidFill>
                <a:latin typeface="Times New Roman" pitchFamily="18" charset="0"/>
              </a:rPr>
              <a:t>Laurento</a:t>
            </a:r>
            <a:r>
              <a:rPr lang="it-IT" b="1" i="1" u="sng" dirty="0">
                <a:solidFill>
                  <a:srgbClr val="FFFF00"/>
                </a:solidFill>
                <a:latin typeface="Times New Roman" pitchFamily="18" charset="0"/>
              </a:rPr>
              <a:t>, di Circeo, di Terracina, né di alcun’altra città dei Latini soggetta a Roma: si astengano pure dal toccare le città dei Latini non soggetti ai Romani e qualora si impadroniscano di alcuna fra esse, la restituiscano intatta ai Romani</a:t>
            </a:r>
            <a:r>
              <a:rPr lang="it-IT" b="1" i="1" dirty="0">
                <a:latin typeface="Times New Roman" pitchFamily="18" charset="0"/>
              </a:rPr>
              <a:t>. Non costruiscano in territorio latino fortezza alcuna: qualora mettano piede nel paese in assetto di guerra, è loro proibito passarvi la notte.</a:t>
            </a:r>
            <a:r>
              <a:rPr lang="it-IT" dirty="0">
                <a:latin typeface="Times New Roman" pitchFamily="18" charset="0"/>
              </a:rPr>
              <a:t> </a:t>
            </a:r>
            <a:r>
              <a:rPr lang="it-IT" b="1" i="1" dirty="0">
                <a:latin typeface="Times New Roman" pitchFamily="18" charset="0"/>
              </a:rPr>
              <a: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5" descr="Lazio arcaico"/>
          <p:cNvPicPr>
            <a:picLocks noChangeAspect="1" noChangeArrowheads="1"/>
          </p:cNvPicPr>
          <p:nvPr/>
        </p:nvPicPr>
        <p:blipFill>
          <a:blip r:embed="rId3" cstate="print"/>
          <a:srcRect/>
          <a:stretch>
            <a:fillRect/>
          </a:stretch>
        </p:blipFill>
        <p:spPr bwMode="auto">
          <a:xfrm>
            <a:off x="1457325" y="-12700"/>
            <a:ext cx="5730875" cy="6886575"/>
          </a:xfrm>
          <a:prstGeom prst="rect">
            <a:avLst/>
          </a:prstGeom>
          <a:noFill/>
          <a:ln w="38100">
            <a:solidFill>
              <a:srgbClr val="808000"/>
            </a:solidFill>
            <a:miter lim="800000"/>
            <a:headEnd/>
            <a:tailEnd/>
          </a:ln>
        </p:spPr>
      </p:pic>
      <p:sp>
        <p:nvSpPr>
          <p:cNvPr id="26627" name="Oval 7"/>
          <p:cNvSpPr>
            <a:spLocks noChangeArrowheads="1"/>
          </p:cNvSpPr>
          <p:nvPr/>
        </p:nvSpPr>
        <p:spPr bwMode="auto">
          <a:xfrm>
            <a:off x="3340100" y="4902200"/>
            <a:ext cx="723900" cy="406400"/>
          </a:xfrm>
          <a:prstGeom prst="ellipse">
            <a:avLst/>
          </a:prstGeom>
          <a:noFill/>
          <a:ln w="38100">
            <a:solidFill>
              <a:srgbClr val="FF3300"/>
            </a:solidFill>
            <a:round/>
            <a:headEnd/>
            <a:tailEnd/>
          </a:ln>
        </p:spPr>
        <p:txBody>
          <a:bodyPr wrap="none" anchor="ctr"/>
          <a:lstStyle/>
          <a:p>
            <a:pPr algn="ctr"/>
            <a:endParaRPr lang="it-IT">
              <a:solidFill>
                <a:srgbClr val="FF3300"/>
              </a:solidFill>
            </a:endParaRPr>
          </a:p>
        </p:txBody>
      </p:sp>
      <p:sp>
        <p:nvSpPr>
          <p:cNvPr id="26628" name="Oval 8"/>
          <p:cNvSpPr>
            <a:spLocks noChangeArrowheads="1"/>
          </p:cNvSpPr>
          <p:nvPr/>
        </p:nvSpPr>
        <p:spPr bwMode="auto">
          <a:xfrm>
            <a:off x="2933700" y="3911600"/>
            <a:ext cx="723900" cy="406400"/>
          </a:xfrm>
          <a:prstGeom prst="ellipse">
            <a:avLst/>
          </a:prstGeom>
          <a:noFill/>
          <a:ln w="38100">
            <a:solidFill>
              <a:srgbClr val="FF3300"/>
            </a:solidFill>
            <a:round/>
            <a:headEnd/>
            <a:tailEnd/>
          </a:ln>
        </p:spPr>
        <p:txBody>
          <a:bodyPr wrap="none" anchor="ctr"/>
          <a:lstStyle/>
          <a:p>
            <a:pPr algn="ctr"/>
            <a:endParaRPr lang="it-IT">
              <a:solidFill>
                <a:srgbClr val="FF3300"/>
              </a:solidFill>
            </a:endParaRPr>
          </a:p>
        </p:txBody>
      </p:sp>
      <p:sp>
        <p:nvSpPr>
          <p:cNvPr id="26629" name="Oval 9"/>
          <p:cNvSpPr>
            <a:spLocks noChangeArrowheads="1"/>
          </p:cNvSpPr>
          <p:nvPr/>
        </p:nvSpPr>
        <p:spPr bwMode="auto">
          <a:xfrm>
            <a:off x="6388100" y="5867400"/>
            <a:ext cx="723900" cy="406400"/>
          </a:xfrm>
          <a:prstGeom prst="ellipse">
            <a:avLst/>
          </a:prstGeom>
          <a:noFill/>
          <a:ln w="38100">
            <a:solidFill>
              <a:srgbClr val="FF3300"/>
            </a:solidFill>
            <a:round/>
            <a:headEnd/>
            <a:tailEnd/>
          </a:ln>
        </p:spPr>
        <p:txBody>
          <a:bodyPr wrap="none" anchor="ctr"/>
          <a:lstStyle/>
          <a:p>
            <a:pPr algn="ctr"/>
            <a:endParaRPr lang="it-IT">
              <a:solidFill>
                <a:srgbClr val="FF3300"/>
              </a:solidFill>
            </a:endParaRPr>
          </a:p>
        </p:txBody>
      </p:sp>
      <p:sp>
        <p:nvSpPr>
          <p:cNvPr id="26630" name="Oval 10"/>
          <p:cNvSpPr>
            <a:spLocks noChangeArrowheads="1"/>
          </p:cNvSpPr>
          <p:nvPr/>
        </p:nvSpPr>
        <p:spPr bwMode="auto">
          <a:xfrm>
            <a:off x="5753100" y="6286500"/>
            <a:ext cx="723900" cy="406400"/>
          </a:xfrm>
          <a:prstGeom prst="ellipse">
            <a:avLst/>
          </a:prstGeom>
          <a:noFill/>
          <a:ln w="38100">
            <a:solidFill>
              <a:srgbClr val="FF3300"/>
            </a:solidFill>
            <a:round/>
            <a:headEnd/>
            <a:tailEnd/>
          </a:ln>
        </p:spPr>
        <p:txBody>
          <a:bodyPr wrap="none" anchor="ctr"/>
          <a:lstStyle/>
          <a:p>
            <a:pPr algn="ctr"/>
            <a:endParaRPr lang="it-IT">
              <a:solidFill>
                <a:srgbClr val="FF330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Roma e le altre città del Lazio"/>
          <p:cNvPicPr>
            <a:picLocks noChangeAspect="1" noChangeArrowheads="1"/>
          </p:cNvPicPr>
          <p:nvPr/>
        </p:nvPicPr>
        <p:blipFill>
          <a:blip r:embed="rId3" cstate="print"/>
          <a:srcRect/>
          <a:stretch>
            <a:fillRect/>
          </a:stretch>
        </p:blipFill>
        <p:spPr bwMode="auto">
          <a:xfrm>
            <a:off x="0" y="617538"/>
            <a:ext cx="9139238" cy="5543550"/>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4" descr="estensione delle mura e tribù urbane"/>
          <p:cNvPicPr>
            <a:picLocks noChangeAspect="1" noChangeArrowheads="1"/>
          </p:cNvPicPr>
          <p:nvPr/>
        </p:nvPicPr>
        <p:blipFill>
          <a:blip r:embed="rId3" cstate="print"/>
          <a:srcRect/>
          <a:stretch>
            <a:fillRect/>
          </a:stretch>
        </p:blipFill>
        <p:spPr bwMode="auto">
          <a:xfrm>
            <a:off x="1495425" y="0"/>
            <a:ext cx="6153150" cy="6858000"/>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4" descr="Mura serviane"/>
          <p:cNvPicPr>
            <a:picLocks noChangeAspect="1" noChangeArrowheads="1"/>
          </p:cNvPicPr>
          <p:nvPr/>
        </p:nvPicPr>
        <p:blipFill>
          <a:blip r:embed="rId3" cstate="print"/>
          <a:srcRect/>
          <a:stretch>
            <a:fillRect/>
          </a:stretch>
        </p:blipFill>
        <p:spPr bwMode="auto">
          <a:xfrm>
            <a:off x="2166938" y="0"/>
            <a:ext cx="4811712" cy="6858000"/>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5"/>
          <p:cNvSpPr>
            <a:spLocks noChangeArrowheads="1"/>
          </p:cNvSpPr>
          <p:nvPr/>
        </p:nvSpPr>
        <p:spPr bwMode="auto">
          <a:xfrm>
            <a:off x="1844675" y="714375"/>
            <a:ext cx="4608513" cy="3038475"/>
          </a:xfrm>
          <a:prstGeom prst="rect">
            <a:avLst/>
          </a:prstGeom>
          <a:solidFill>
            <a:srgbClr val="FFFF99"/>
          </a:solidFill>
          <a:ln w="25400">
            <a:solidFill>
              <a:srgbClr val="99CC00"/>
            </a:solidFill>
            <a:miter lim="800000"/>
            <a:headEnd/>
            <a:tailEnd/>
          </a:ln>
        </p:spPr>
        <p:txBody>
          <a:bodyPr anchor="ctr">
            <a:spAutoFit/>
          </a:bodyPr>
          <a:lstStyle/>
          <a:p>
            <a:pPr>
              <a:tabLst>
                <a:tab pos="342900" algn="r"/>
                <a:tab pos="3060700" algn="ctr"/>
                <a:tab pos="6119813" algn="r"/>
              </a:tabLst>
            </a:pPr>
            <a:r>
              <a:rPr lang="fr-FR" sz="2400" b="1"/>
              <a:t>                                80.000</a:t>
            </a:r>
          </a:p>
          <a:p>
            <a:pPr>
              <a:tabLst>
                <a:tab pos="342900" algn="r"/>
                <a:tab pos="3060700" algn="ctr"/>
                <a:tab pos="6119813" algn="r"/>
              </a:tabLst>
            </a:pPr>
            <a:r>
              <a:rPr lang="fr-FR" sz="2400" b="1"/>
              <a:t>Servio Tullio          84.700</a:t>
            </a:r>
          </a:p>
          <a:p>
            <a:pPr>
              <a:tabLst>
                <a:tab pos="342900" algn="r"/>
                <a:tab pos="3060700" algn="ctr"/>
                <a:tab pos="6119813" algn="r"/>
              </a:tabLst>
            </a:pPr>
            <a:r>
              <a:rPr lang="fr-FR" sz="2400" b="1"/>
              <a:t>                                83.000</a:t>
            </a:r>
          </a:p>
          <a:p>
            <a:pPr>
              <a:tabLst>
                <a:tab pos="342900" algn="r"/>
                <a:tab pos="3060700" algn="ctr"/>
                <a:tab pos="6119813" algn="r"/>
              </a:tabLst>
            </a:pPr>
            <a:endParaRPr lang="fr-FR" sz="2400" b="1"/>
          </a:p>
          <a:p>
            <a:pPr>
              <a:tabLst>
                <a:tab pos="342900" algn="r"/>
                <a:tab pos="3060700" algn="ctr"/>
                <a:tab pos="6119813" algn="r"/>
              </a:tabLst>
            </a:pPr>
            <a:r>
              <a:rPr lang="fr-FR" sz="2400" b="1"/>
              <a:t>508                        130.000</a:t>
            </a:r>
            <a:endParaRPr lang="it-IT" sz="2400" b="1"/>
          </a:p>
          <a:p>
            <a:pPr>
              <a:tabLst>
                <a:tab pos="342900" algn="r"/>
                <a:tab pos="3060700" algn="ctr"/>
                <a:tab pos="6119813" algn="r"/>
              </a:tabLst>
            </a:pPr>
            <a:r>
              <a:rPr lang="de-DE" sz="2400" b="1"/>
              <a:t>503                        120.000</a:t>
            </a:r>
            <a:endParaRPr lang="it-IT" sz="2400" b="1"/>
          </a:p>
          <a:p>
            <a:pPr>
              <a:tabLst>
                <a:tab pos="342900" algn="r"/>
                <a:tab pos="3060700" algn="ctr"/>
                <a:tab pos="6119813" algn="r"/>
              </a:tabLst>
            </a:pPr>
            <a:r>
              <a:rPr lang="de-DE" sz="2400" b="1"/>
              <a:t>498                        150.700</a:t>
            </a:r>
            <a:endParaRPr lang="it-IT" sz="2400" b="1"/>
          </a:p>
          <a:p>
            <a:pPr>
              <a:tabLst>
                <a:tab pos="342900" algn="r"/>
                <a:tab pos="3060700" algn="ctr"/>
                <a:tab pos="6119813" algn="r"/>
              </a:tabLst>
            </a:pPr>
            <a:r>
              <a:rPr lang="it-IT" sz="2400" b="1"/>
              <a:t>493                        110.000</a:t>
            </a:r>
          </a:p>
        </p:txBody>
      </p:sp>
      <p:sp>
        <p:nvSpPr>
          <p:cNvPr id="30723" name="Rectangle 6"/>
          <p:cNvSpPr>
            <a:spLocks noChangeArrowheads="1"/>
          </p:cNvSpPr>
          <p:nvPr/>
        </p:nvSpPr>
        <p:spPr bwMode="auto">
          <a:xfrm>
            <a:off x="1781175" y="4749800"/>
            <a:ext cx="5053013" cy="1212850"/>
          </a:xfrm>
          <a:prstGeom prst="rect">
            <a:avLst/>
          </a:prstGeom>
          <a:solidFill>
            <a:srgbClr val="FFFF99"/>
          </a:solidFill>
          <a:ln w="25400">
            <a:solidFill>
              <a:srgbClr val="99CC00"/>
            </a:solidFill>
            <a:miter lim="800000"/>
            <a:headEnd/>
            <a:tailEnd/>
          </a:ln>
        </p:spPr>
        <p:txBody>
          <a:bodyPr anchor="ctr">
            <a:spAutoFit/>
          </a:bodyPr>
          <a:lstStyle/>
          <a:p>
            <a:pPr>
              <a:tabLst>
                <a:tab pos="342900" algn="r"/>
                <a:tab pos="3060700" algn="ctr"/>
                <a:tab pos="6119813" algn="r"/>
              </a:tabLst>
            </a:pPr>
            <a:r>
              <a:rPr lang="fr-FR" sz="2400" b="1"/>
              <a:t>Beloch                   35.000</a:t>
            </a:r>
          </a:p>
          <a:p>
            <a:pPr>
              <a:tabLst>
                <a:tab pos="342900" algn="r"/>
                <a:tab pos="3060700" algn="ctr"/>
                <a:tab pos="6119813" algn="r"/>
              </a:tabLst>
            </a:pPr>
            <a:r>
              <a:rPr lang="fr-FR" sz="2400" b="1"/>
              <a:t>De Martino            40.000 / 50.000</a:t>
            </a:r>
          </a:p>
          <a:p>
            <a:pPr>
              <a:tabLst>
                <a:tab pos="342900" algn="r"/>
                <a:tab pos="3060700" algn="ctr"/>
                <a:tab pos="6119813" algn="r"/>
              </a:tabLst>
            </a:pPr>
            <a:r>
              <a:rPr lang="it-IT" sz="2400" b="1"/>
              <a:t>Ampolo                 35.000</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2124075" y="1844675"/>
            <a:ext cx="4608513" cy="3038475"/>
          </a:xfrm>
          <a:prstGeom prst="rect">
            <a:avLst/>
          </a:prstGeom>
          <a:solidFill>
            <a:srgbClr val="FFFF99"/>
          </a:solidFill>
          <a:ln w="25400">
            <a:solidFill>
              <a:srgbClr val="99CC00"/>
            </a:solidFill>
            <a:miter lim="800000"/>
            <a:headEnd/>
            <a:tailEnd/>
          </a:ln>
        </p:spPr>
        <p:txBody>
          <a:bodyPr anchor="ctr">
            <a:spAutoFit/>
          </a:bodyPr>
          <a:lstStyle/>
          <a:p>
            <a:pPr>
              <a:tabLst>
                <a:tab pos="342900" algn="r"/>
                <a:tab pos="3060700" algn="ctr"/>
                <a:tab pos="6119813" algn="r"/>
              </a:tabLst>
            </a:pPr>
            <a:r>
              <a:rPr lang="fr-FR" sz="2400" b="1"/>
              <a:t>508                   130.000</a:t>
            </a:r>
            <a:endParaRPr lang="it-IT" sz="2400" b="1"/>
          </a:p>
          <a:p>
            <a:pPr>
              <a:tabLst>
                <a:tab pos="342900" algn="r"/>
                <a:tab pos="3060700" algn="ctr"/>
                <a:tab pos="6119813" algn="r"/>
              </a:tabLst>
            </a:pPr>
            <a:r>
              <a:rPr lang="de-DE" sz="2400" b="1"/>
              <a:t>503                   120.000</a:t>
            </a:r>
            <a:endParaRPr lang="it-IT" sz="2400" b="1"/>
          </a:p>
          <a:p>
            <a:pPr>
              <a:tabLst>
                <a:tab pos="342900" algn="r"/>
                <a:tab pos="3060700" algn="ctr"/>
                <a:tab pos="6119813" algn="r"/>
              </a:tabLst>
            </a:pPr>
            <a:r>
              <a:rPr lang="de-DE" sz="2400" b="1"/>
              <a:t>498                   150.700</a:t>
            </a:r>
            <a:endParaRPr lang="it-IT" sz="2400" b="1"/>
          </a:p>
          <a:p>
            <a:pPr>
              <a:tabLst>
                <a:tab pos="342900" algn="r"/>
                <a:tab pos="3060700" algn="ctr"/>
                <a:tab pos="6119813" algn="r"/>
              </a:tabLst>
            </a:pPr>
            <a:r>
              <a:rPr lang="it-IT" sz="2400" b="1"/>
              <a:t>493                   110.000</a:t>
            </a:r>
          </a:p>
          <a:p>
            <a:pPr>
              <a:tabLst>
                <a:tab pos="342900" algn="r"/>
                <a:tab pos="3060700" algn="ctr"/>
                <a:tab pos="6119813" algn="r"/>
              </a:tabLst>
            </a:pPr>
            <a:r>
              <a:rPr lang="it-IT" sz="2400" b="1"/>
              <a:t>474                   103.000</a:t>
            </a:r>
          </a:p>
          <a:p>
            <a:pPr>
              <a:tabLst>
                <a:tab pos="342900" algn="r"/>
                <a:tab pos="3060700" algn="ctr"/>
                <a:tab pos="6119813" algn="r"/>
              </a:tabLst>
            </a:pPr>
            <a:r>
              <a:rPr lang="it-IT" sz="2400" b="1"/>
              <a:t>469                   104.714</a:t>
            </a:r>
          </a:p>
          <a:p>
            <a:pPr>
              <a:tabLst>
                <a:tab pos="342900" algn="r"/>
                <a:tab pos="3060700" algn="ctr"/>
                <a:tab pos="6119813" algn="r"/>
              </a:tabLst>
            </a:pPr>
            <a:r>
              <a:rPr lang="it-IT" sz="2400" b="1"/>
              <a:t>465                   117.319</a:t>
            </a:r>
          </a:p>
          <a:p>
            <a:pPr>
              <a:tabLst>
                <a:tab pos="342900" algn="r"/>
                <a:tab pos="3060700" algn="ctr"/>
                <a:tab pos="6119813" algn="r"/>
              </a:tabLst>
            </a:pPr>
            <a:r>
              <a:rPr lang="de-DE" sz="2400" b="1"/>
              <a:t>392                   152.573</a:t>
            </a:r>
          </a:p>
        </p:txBody>
      </p:sp>
      <p:sp>
        <p:nvSpPr>
          <p:cNvPr id="31747" name="Text Box 3"/>
          <p:cNvSpPr txBox="1">
            <a:spLocks noChangeArrowheads="1"/>
          </p:cNvSpPr>
          <p:nvPr/>
        </p:nvSpPr>
        <p:spPr bwMode="auto">
          <a:xfrm>
            <a:off x="611188" y="549275"/>
            <a:ext cx="7988300" cy="604838"/>
          </a:xfrm>
          <a:prstGeom prst="rect">
            <a:avLst/>
          </a:prstGeom>
          <a:solidFill>
            <a:srgbClr val="FFCC99"/>
          </a:solidFill>
          <a:ln w="25400">
            <a:solidFill>
              <a:srgbClr val="993300"/>
            </a:solidFill>
            <a:miter lim="800000"/>
            <a:headEnd/>
            <a:tailEnd/>
          </a:ln>
        </p:spPr>
        <p:txBody>
          <a:bodyPr wrap="none">
            <a:spAutoFit/>
          </a:bodyPr>
          <a:lstStyle/>
          <a:p>
            <a:r>
              <a:rPr lang="it-IT" sz="3200" b="1"/>
              <a:t>Le cifre dei censimenti tra 508 e 392 a.C.</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4"/>
          <p:cNvSpPr txBox="1">
            <a:spLocks noChangeArrowheads="1"/>
          </p:cNvSpPr>
          <p:nvPr/>
        </p:nvSpPr>
        <p:spPr bwMode="auto">
          <a:xfrm>
            <a:off x="684213" y="620713"/>
            <a:ext cx="7580312" cy="4775200"/>
          </a:xfrm>
          <a:prstGeom prst="rect">
            <a:avLst/>
          </a:prstGeom>
          <a:solidFill>
            <a:srgbClr val="99CCFF"/>
          </a:solidFill>
          <a:ln w="38100">
            <a:solidFill>
              <a:srgbClr val="000080"/>
            </a:solidFill>
            <a:miter lim="800000"/>
            <a:headEnd/>
            <a:tailEnd/>
          </a:ln>
        </p:spPr>
        <p:txBody>
          <a:bodyPr>
            <a:spAutoFit/>
          </a:bodyPr>
          <a:lstStyle/>
          <a:p>
            <a:r>
              <a:rPr lang="it-IT" sz="1600" b="1" dirty="0">
                <a:latin typeface="Times New Roman" pitchFamily="18" charset="0"/>
              </a:rPr>
              <a:t>Livio, I, 49:</a:t>
            </a:r>
          </a:p>
          <a:p>
            <a:endParaRPr lang="it-IT" sz="1600" b="1" dirty="0">
              <a:latin typeface="Times New Roman" pitchFamily="18" charset="0"/>
            </a:endParaRPr>
          </a:p>
          <a:p>
            <a:pPr algn="just"/>
            <a:r>
              <a:rPr lang="it-IT" sz="1600" b="1" i="1" dirty="0">
                <a:latin typeface="Times New Roman" pitchFamily="18" charset="0"/>
              </a:rPr>
              <a:t>     Cominciò quindi a regnare </a:t>
            </a:r>
            <a:r>
              <a:rPr lang="it-IT" sz="1600" b="1" i="1" u="sng" dirty="0">
                <a:solidFill>
                  <a:srgbClr val="FFFF00"/>
                </a:solidFill>
                <a:latin typeface="Times New Roman" pitchFamily="18" charset="0"/>
              </a:rPr>
              <a:t>Lucio Tarquinio, al quale fu anche dato per le sue azioni il soprannome di Superbo, poiché proibì, lui il genero, che si facessero i funerali al suocero, …; fece uccidere i principali fra i senatori ch’egli credeva avessero parteggiato per </a:t>
            </a:r>
            <a:r>
              <a:rPr lang="it-IT" sz="1600" b="1" i="1" u="sng" dirty="0" err="1">
                <a:solidFill>
                  <a:srgbClr val="FFFF00"/>
                </a:solidFill>
                <a:latin typeface="Times New Roman" pitchFamily="18" charset="0"/>
              </a:rPr>
              <a:t>Servio</a:t>
            </a:r>
            <a:r>
              <a:rPr lang="it-IT" sz="1600" b="1" i="1" u="sng" dirty="0">
                <a:solidFill>
                  <a:srgbClr val="FFFF00"/>
                </a:solidFill>
                <a:latin typeface="Times New Roman" pitchFamily="18" charset="0"/>
              </a:rPr>
              <a:t>; … si circondò di una guardia del corpo: e infatti  egli non aveva alcuna base su cui fondare il suo diritto al regno tranne la forza, poiché non regnava né col volere del popolo né con l’approvazione dei senatori …. Era costretto a difendere il potere con il terrore</a:t>
            </a:r>
            <a:r>
              <a:rPr lang="it-IT" sz="1600" b="1" i="1" dirty="0">
                <a:latin typeface="Times New Roman" pitchFamily="18" charset="0"/>
              </a:rPr>
              <a:t>. E per incuterlo in maggior misura  dirigeva da solo, senza consiglieri, le istruttorie delle cause per delitti capitali. … essendo diminuito il numero dei senatori, stabilì che non se ne eleggessero altri, perché quell’ordine fosse </a:t>
            </a:r>
            <a:r>
              <a:rPr lang="it-IT" sz="1600" b="1" i="1" dirty="0" err="1">
                <a:latin typeface="Times New Roman" pitchFamily="18" charset="0"/>
              </a:rPr>
              <a:t>vieppiù</a:t>
            </a:r>
            <a:r>
              <a:rPr lang="it-IT" sz="1600" b="1" i="1" dirty="0">
                <a:latin typeface="Times New Roman" pitchFamily="18" charset="0"/>
              </a:rPr>
              <a:t> screditato proprio a cagione della sua scarsa consistenza e meno avesse a lagnarsi della sua assoluta inefficienza. Egli fu infatti il primo fra i re ad abolire la consuetudine tramandata dai predecessori di consultare il Senato in tutti gli affari; amministrò lo stato con consigli di familiari; </a:t>
            </a:r>
            <a:r>
              <a:rPr lang="it-IT" sz="1600" b="1" i="1" u="sng" dirty="0">
                <a:solidFill>
                  <a:srgbClr val="FFFF00"/>
                </a:solidFill>
                <a:latin typeface="Times New Roman" pitchFamily="18" charset="0"/>
              </a:rPr>
              <a:t>guerra, pace, trattati, alleanze, tutto fece e disfece da solo, con chi egli volle, senza l’approvazione del popolo e del Senato.</a:t>
            </a:r>
            <a:r>
              <a:rPr lang="it-IT" sz="1600" b="1" i="1" dirty="0">
                <a:latin typeface="Times New Roman" pitchFamily="18" charset="0"/>
              </a:rPr>
              <a:t> Cercava soprattutto di cattivarsi le simpatie dei Latini, per essere anche con l’aiuto  degli stranieri più sicuro fra i suoi cittadini, e coi maggiorenti di quelli andava stringendo non soltanto vincoli di ospitalità ma anche di parentela.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4"/>
          <p:cNvSpPr txBox="1">
            <a:spLocks noChangeArrowheads="1"/>
          </p:cNvSpPr>
          <p:nvPr/>
        </p:nvSpPr>
        <p:spPr bwMode="auto">
          <a:xfrm>
            <a:off x="911225" y="893763"/>
            <a:ext cx="7308850" cy="4799012"/>
          </a:xfrm>
          <a:prstGeom prst="rect">
            <a:avLst/>
          </a:prstGeom>
          <a:solidFill>
            <a:srgbClr val="C0C0C0">
              <a:alpha val="74901"/>
            </a:srgbClr>
          </a:solidFill>
          <a:ln w="38100">
            <a:solidFill>
              <a:srgbClr val="000080"/>
            </a:solidFill>
            <a:miter lim="800000"/>
            <a:headEnd/>
            <a:tailEnd/>
          </a:ln>
        </p:spPr>
        <p:txBody>
          <a:bodyPr>
            <a:spAutoFit/>
          </a:bodyPr>
          <a:lstStyle/>
          <a:p>
            <a:pPr>
              <a:buFontTx/>
              <a:buChar char="•"/>
            </a:pPr>
            <a:r>
              <a:rPr lang="it-IT" b="1" dirty="0">
                <a:latin typeface="Times New Roman" pitchFamily="18" charset="0"/>
              </a:rPr>
              <a:t> Tarquinio il Superbo è impegnato nell’assedio di </a:t>
            </a:r>
            <a:r>
              <a:rPr lang="it-IT" b="1" dirty="0" err="1">
                <a:latin typeface="Times New Roman" pitchFamily="18" charset="0"/>
              </a:rPr>
              <a:t>Ardea</a:t>
            </a:r>
            <a:r>
              <a:rPr lang="it-IT" b="1" dirty="0">
                <a:latin typeface="Times New Roman" pitchFamily="18" charset="0"/>
              </a:rPr>
              <a:t>.</a:t>
            </a:r>
          </a:p>
          <a:p>
            <a:endParaRPr lang="it-IT" b="1" dirty="0">
              <a:latin typeface="Times New Roman" pitchFamily="18" charset="0"/>
            </a:endParaRPr>
          </a:p>
          <a:p>
            <a:pPr>
              <a:buFontTx/>
              <a:buChar char="•"/>
            </a:pPr>
            <a:r>
              <a:rPr lang="it-IT" b="1" dirty="0">
                <a:latin typeface="Times New Roman" pitchFamily="18" charset="0"/>
              </a:rPr>
              <a:t> </a:t>
            </a:r>
            <a:r>
              <a:rPr lang="it-IT" b="1" u="sng" dirty="0">
                <a:solidFill>
                  <a:srgbClr val="FFFF00"/>
                </a:solidFill>
                <a:latin typeface="Times New Roman" pitchFamily="18" charset="0"/>
              </a:rPr>
              <a:t>A Roma, il figlio Sesto violenta la nobile Lucrezia, moglie di Lucio Tarquinio </a:t>
            </a:r>
            <a:r>
              <a:rPr lang="it-IT" b="1" u="sng" dirty="0" err="1">
                <a:solidFill>
                  <a:srgbClr val="FFFF00"/>
                </a:solidFill>
                <a:latin typeface="Times New Roman" pitchFamily="18" charset="0"/>
              </a:rPr>
              <a:t>Collatino</a:t>
            </a:r>
            <a:r>
              <a:rPr lang="it-IT" b="1" u="sng" dirty="0">
                <a:solidFill>
                  <a:srgbClr val="FFFF00"/>
                </a:solidFill>
                <a:latin typeface="Times New Roman" pitchFamily="18" charset="0"/>
              </a:rPr>
              <a:t>.</a:t>
            </a:r>
          </a:p>
          <a:p>
            <a:endParaRPr lang="it-IT" b="1" dirty="0">
              <a:latin typeface="Times New Roman" pitchFamily="18" charset="0"/>
            </a:endParaRPr>
          </a:p>
          <a:p>
            <a:pPr>
              <a:buFontTx/>
              <a:buChar char="•"/>
            </a:pPr>
            <a:r>
              <a:rPr lang="it-IT" b="1" dirty="0">
                <a:latin typeface="Times New Roman" pitchFamily="18" charset="0"/>
              </a:rPr>
              <a:t> </a:t>
            </a:r>
            <a:r>
              <a:rPr lang="it-IT" b="1" u="sng" dirty="0">
                <a:solidFill>
                  <a:srgbClr val="FFFF00"/>
                </a:solidFill>
                <a:latin typeface="Times New Roman" pitchFamily="18" charset="0"/>
              </a:rPr>
              <a:t>Lucio Tarquinio </a:t>
            </a:r>
            <a:r>
              <a:rPr lang="it-IT" b="1" u="sng" dirty="0" err="1">
                <a:solidFill>
                  <a:srgbClr val="FFFF00"/>
                </a:solidFill>
                <a:latin typeface="Times New Roman" pitchFamily="18" charset="0"/>
              </a:rPr>
              <a:t>Collatino</a:t>
            </a:r>
            <a:r>
              <a:rPr lang="it-IT" b="1" u="sng" dirty="0">
                <a:solidFill>
                  <a:srgbClr val="FFFF00"/>
                </a:solidFill>
                <a:latin typeface="Times New Roman" pitchFamily="18" charset="0"/>
              </a:rPr>
              <a:t> e Lucio </a:t>
            </a:r>
            <a:r>
              <a:rPr lang="it-IT" b="1" u="sng" dirty="0" err="1">
                <a:solidFill>
                  <a:srgbClr val="FFFF00"/>
                </a:solidFill>
                <a:latin typeface="Times New Roman" pitchFamily="18" charset="0"/>
              </a:rPr>
              <a:t>Giunio</a:t>
            </a:r>
            <a:r>
              <a:rPr lang="it-IT" b="1" u="sng" dirty="0">
                <a:solidFill>
                  <a:srgbClr val="FFFF00"/>
                </a:solidFill>
                <a:latin typeface="Times New Roman" pitchFamily="18" charset="0"/>
              </a:rPr>
              <a:t> Bruto sollevano l’aristocrazia contro Tarquinio, dichiarandolo decaduto e chiudendogli le porte della città.</a:t>
            </a:r>
          </a:p>
          <a:p>
            <a:pPr>
              <a:buFontTx/>
              <a:buChar char="•"/>
            </a:pPr>
            <a:endParaRPr lang="it-IT" b="1" dirty="0">
              <a:latin typeface="Times New Roman" pitchFamily="18" charset="0"/>
            </a:endParaRPr>
          </a:p>
          <a:p>
            <a:pPr>
              <a:buFontTx/>
              <a:buChar char="•"/>
            </a:pPr>
            <a:r>
              <a:rPr lang="it-IT" b="1" dirty="0">
                <a:latin typeface="Times New Roman" pitchFamily="18" charset="0"/>
              </a:rPr>
              <a:t> Dopo una serie di trattative, </a:t>
            </a:r>
            <a:r>
              <a:rPr lang="it-IT" b="1" u="sng" dirty="0">
                <a:solidFill>
                  <a:srgbClr val="FFFF00"/>
                </a:solidFill>
                <a:latin typeface="Times New Roman" pitchFamily="18" charset="0"/>
              </a:rPr>
              <a:t>Tarquinio abbandona il Lazio, ottenendo l’aiuto prima di </a:t>
            </a:r>
            <a:r>
              <a:rPr lang="it-IT" b="1" u="sng" dirty="0" err="1">
                <a:solidFill>
                  <a:srgbClr val="FFFF00"/>
                </a:solidFill>
                <a:latin typeface="Times New Roman" pitchFamily="18" charset="0"/>
              </a:rPr>
              <a:t>Veio</a:t>
            </a:r>
            <a:r>
              <a:rPr lang="it-IT" b="1" u="sng" dirty="0">
                <a:solidFill>
                  <a:srgbClr val="FFFF00"/>
                </a:solidFill>
                <a:latin typeface="Times New Roman" pitchFamily="18" charset="0"/>
              </a:rPr>
              <a:t> e Tarquinia, poi di </a:t>
            </a:r>
            <a:r>
              <a:rPr lang="it-IT" b="1" u="sng" dirty="0" err="1">
                <a:solidFill>
                  <a:srgbClr val="FFFF00"/>
                </a:solidFill>
                <a:latin typeface="Times New Roman" pitchFamily="18" charset="0"/>
              </a:rPr>
              <a:t>Porsenna</a:t>
            </a:r>
            <a:r>
              <a:rPr lang="it-IT" b="1" u="sng" dirty="0">
                <a:solidFill>
                  <a:srgbClr val="FFFF00"/>
                </a:solidFill>
                <a:latin typeface="Times New Roman" pitchFamily="18" charset="0"/>
              </a:rPr>
              <a:t> di Chiusi.</a:t>
            </a:r>
          </a:p>
          <a:p>
            <a:pPr>
              <a:buFontTx/>
              <a:buChar char="•"/>
            </a:pPr>
            <a:endParaRPr lang="it-IT" b="1" dirty="0">
              <a:latin typeface="Times New Roman" pitchFamily="18" charset="0"/>
            </a:endParaRPr>
          </a:p>
          <a:p>
            <a:pPr>
              <a:buFontTx/>
              <a:buChar char="•"/>
            </a:pPr>
            <a:r>
              <a:rPr lang="it-IT" b="1" dirty="0">
                <a:latin typeface="Times New Roman" pitchFamily="18" charset="0"/>
              </a:rPr>
              <a:t>  Non fidando più nell’aiuto degli alleati etruschi, si rifugia a </a:t>
            </a:r>
            <a:r>
              <a:rPr lang="it-IT" b="1" dirty="0" err="1">
                <a:latin typeface="Times New Roman" pitchFamily="18" charset="0"/>
              </a:rPr>
              <a:t>Tuscolo</a:t>
            </a:r>
            <a:r>
              <a:rPr lang="it-IT" b="1" dirty="0">
                <a:latin typeface="Times New Roman" pitchFamily="18" charset="0"/>
              </a:rPr>
              <a:t> dal genero Ottavio </a:t>
            </a:r>
            <a:r>
              <a:rPr lang="it-IT" b="1" dirty="0" err="1">
                <a:latin typeface="Times New Roman" pitchFamily="18" charset="0"/>
              </a:rPr>
              <a:t>Mamilio</a:t>
            </a:r>
            <a:r>
              <a:rPr lang="it-IT" b="1" dirty="0">
                <a:latin typeface="Times New Roman" pitchFamily="18" charset="0"/>
              </a:rPr>
              <a:t> e riprende la lotta con l’aiuto dei Latini</a:t>
            </a:r>
            <a:r>
              <a:rPr lang="it-IT" b="1" u="sng" dirty="0">
                <a:solidFill>
                  <a:srgbClr val="FFFF00"/>
                </a:solidFill>
                <a:latin typeface="Times New Roman" pitchFamily="18" charset="0"/>
              </a:rPr>
              <a:t>. La sconfitta del lago </a:t>
            </a:r>
            <a:r>
              <a:rPr lang="it-IT" b="1" u="sng" dirty="0" err="1">
                <a:solidFill>
                  <a:srgbClr val="FFFF00"/>
                </a:solidFill>
                <a:latin typeface="Times New Roman" pitchFamily="18" charset="0"/>
              </a:rPr>
              <a:t>Regillo</a:t>
            </a:r>
            <a:r>
              <a:rPr lang="it-IT" b="1" u="sng" dirty="0">
                <a:solidFill>
                  <a:srgbClr val="FFFF00"/>
                </a:solidFill>
                <a:latin typeface="Times New Roman" pitchFamily="18" charset="0"/>
              </a:rPr>
              <a:t> (499 o 496 a.C.) pone fine alle sue speranze; si rifugia a </a:t>
            </a:r>
            <a:r>
              <a:rPr lang="it-IT" b="1" u="sng" dirty="0" err="1">
                <a:solidFill>
                  <a:srgbClr val="FFFF00"/>
                </a:solidFill>
                <a:latin typeface="Times New Roman" pitchFamily="18" charset="0"/>
              </a:rPr>
              <a:t>Cuma</a:t>
            </a:r>
            <a:r>
              <a:rPr lang="it-IT" b="1" u="sng" dirty="0">
                <a:solidFill>
                  <a:srgbClr val="FFFF00"/>
                </a:solidFill>
                <a:latin typeface="Times New Roman" pitchFamily="18" charset="0"/>
              </a:rPr>
              <a:t>, dal tiranno Aristodemo, ove muore nel 495.</a:t>
            </a:r>
            <a:endParaRPr lang="it-IT" u="sng" dirty="0">
              <a:solidFill>
                <a:srgbClr val="FFFF00"/>
              </a:solidFill>
            </a:endParaRPr>
          </a:p>
          <a:p>
            <a:endParaRPr lang="it-IT"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911225" y="893763"/>
            <a:ext cx="7308850" cy="5103812"/>
          </a:xfrm>
          <a:prstGeom prst="rect">
            <a:avLst/>
          </a:prstGeom>
          <a:solidFill>
            <a:srgbClr val="C0C0C0">
              <a:alpha val="74901"/>
            </a:srgbClr>
          </a:solidFill>
          <a:ln w="38100">
            <a:solidFill>
              <a:srgbClr val="000080"/>
            </a:solidFill>
            <a:miter lim="800000"/>
            <a:headEnd/>
            <a:tailEnd/>
          </a:ln>
        </p:spPr>
        <p:txBody>
          <a:bodyPr>
            <a:spAutoFit/>
          </a:bodyPr>
          <a:lstStyle/>
          <a:p>
            <a:pPr algn="just">
              <a:buFontTx/>
              <a:buChar char="•"/>
            </a:pPr>
            <a:r>
              <a:rPr lang="it-IT" dirty="0"/>
              <a:t>  </a:t>
            </a:r>
            <a:r>
              <a:rPr lang="it-IT" b="1" dirty="0">
                <a:latin typeface="Times New Roman" pitchFamily="18" charset="0"/>
              </a:rPr>
              <a:t>Una parte della critica moderna tende a </a:t>
            </a:r>
            <a:r>
              <a:rPr lang="it-IT" sz="2000" b="1" u="sng" dirty="0">
                <a:latin typeface="Times New Roman" pitchFamily="18" charset="0"/>
              </a:rPr>
              <a:t>negare</a:t>
            </a:r>
            <a:r>
              <a:rPr lang="it-IT" b="1" dirty="0">
                <a:latin typeface="Times New Roman" pitchFamily="18" charset="0"/>
              </a:rPr>
              <a:t> ogni valore a questa tradizione annalistica.</a:t>
            </a:r>
          </a:p>
          <a:p>
            <a:pPr>
              <a:buFontTx/>
              <a:buChar char="•"/>
            </a:pPr>
            <a:endParaRPr lang="it-IT" b="1" dirty="0">
              <a:latin typeface="Times New Roman" pitchFamily="18" charset="0"/>
            </a:endParaRPr>
          </a:p>
          <a:p>
            <a:pPr algn="just">
              <a:buFontTx/>
              <a:buChar char="•"/>
            </a:pPr>
            <a:r>
              <a:rPr lang="it-IT" b="1" dirty="0">
                <a:latin typeface="Times New Roman" pitchFamily="18" charset="0"/>
              </a:rPr>
              <a:t> Secondo questa linea interpretativa, il passaggio dalla monarchia alla repubblica sarebbe il risultato di un processo che avrebbe visto, da parte del sovrano, </a:t>
            </a:r>
            <a:r>
              <a:rPr lang="it-IT" b="1" u="sng" dirty="0">
                <a:solidFill>
                  <a:srgbClr val="FFFF00"/>
                </a:solidFill>
                <a:latin typeface="Times New Roman" pitchFamily="18" charset="0"/>
              </a:rPr>
              <a:t>una progressiva perdita dei suoi poteri, di cui avrebbe mantenuto, alla fine, solo quelli religiosi in qualità di </a:t>
            </a:r>
            <a:r>
              <a:rPr lang="it-IT" b="1" i="1" u="sng" dirty="0" err="1">
                <a:solidFill>
                  <a:srgbClr val="FFFF00"/>
                </a:solidFill>
                <a:latin typeface="Times New Roman" pitchFamily="18" charset="0"/>
              </a:rPr>
              <a:t>rex</a:t>
            </a:r>
            <a:r>
              <a:rPr lang="it-IT" b="1" i="1" u="sng" dirty="0">
                <a:solidFill>
                  <a:srgbClr val="FFFF00"/>
                </a:solidFill>
                <a:latin typeface="Times New Roman" pitchFamily="18" charset="0"/>
              </a:rPr>
              <a:t> </a:t>
            </a:r>
            <a:r>
              <a:rPr lang="it-IT" b="1" i="1" u="sng" dirty="0" err="1">
                <a:solidFill>
                  <a:srgbClr val="FFFF00"/>
                </a:solidFill>
                <a:latin typeface="Times New Roman" pitchFamily="18" charset="0"/>
              </a:rPr>
              <a:t>sacrorum</a:t>
            </a:r>
            <a:r>
              <a:rPr lang="it-IT" b="1" dirty="0">
                <a:latin typeface="Times New Roman" pitchFamily="18" charset="0"/>
              </a:rPr>
              <a:t>. Ciò sarebbe stato un risultato della crescita della città, crescita che avrebbe reso necessario, dinanzi alle molteplici incombenze amministrative, giudiziarie, politiche, </a:t>
            </a:r>
            <a:r>
              <a:rPr lang="it-IT" b="1" u="sng" dirty="0">
                <a:solidFill>
                  <a:srgbClr val="FFFF00"/>
                </a:solidFill>
                <a:latin typeface="Times New Roman" pitchFamily="18" charset="0"/>
              </a:rPr>
              <a:t>delegare ai suoi consiglieri compiti sempre più ampi.</a:t>
            </a:r>
          </a:p>
          <a:p>
            <a:pPr algn="just">
              <a:buFontTx/>
              <a:buChar char="•"/>
            </a:pPr>
            <a:endParaRPr lang="it-IT" b="1" dirty="0">
              <a:latin typeface="Times New Roman" pitchFamily="18" charset="0"/>
            </a:endParaRPr>
          </a:p>
          <a:p>
            <a:pPr algn="just">
              <a:buFontTx/>
              <a:buChar char="•"/>
            </a:pPr>
            <a:r>
              <a:rPr lang="it-IT" b="1" dirty="0">
                <a:latin typeface="Times New Roman" pitchFamily="18" charset="0"/>
              </a:rPr>
              <a:t> </a:t>
            </a:r>
            <a:r>
              <a:rPr lang="it-IT" b="1" u="sng" dirty="0">
                <a:solidFill>
                  <a:srgbClr val="FFFF00"/>
                </a:solidFill>
                <a:latin typeface="Times New Roman" pitchFamily="18" charset="0"/>
              </a:rPr>
              <a:t>Il passaggio pacifico da una forma costituzionale all’altra sarebbe  provato dalla sopravvivenza di termini, funzioni e strutture quali il </a:t>
            </a:r>
            <a:r>
              <a:rPr lang="it-IT" b="1" i="1" u="sng" dirty="0" err="1">
                <a:solidFill>
                  <a:srgbClr val="FFFF00"/>
                </a:solidFill>
                <a:latin typeface="Times New Roman" pitchFamily="18" charset="0"/>
              </a:rPr>
              <a:t>rex</a:t>
            </a:r>
            <a:r>
              <a:rPr lang="it-IT" b="1" i="1" u="sng" dirty="0">
                <a:solidFill>
                  <a:srgbClr val="FFFF00"/>
                </a:solidFill>
                <a:latin typeface="Times New Roman" pitchFamily="18" charset="0"/>
              </a:rPr>
              <a:t> </a:t>
            </a:r>
            <a:r>
              <a:rPr lang="it-IT" b="1" i="1" u="sng" dirty="0" err="1">
                <a:solidFill>
                  <a:srgbClr val="FFFF00"/>
                </a:solidFill>
                <a:latin typeface="Times New Roman" pitchFamily="18" charset="0"/>
              </a:rPr>
              <a:t>sacrorum</a:t>
            </a:r>
            <a:r>
              <a:rPr lang="it-IT" b="1" u="sng" dirty="0">
                <a:solidFill>
                  <a:srgbClr val="FFFF00"/>
                </a:solidFill>
                <a:latin typeface="Times New Roman" pitchFamily="18" charset="0"/>
              </a:rPr>
              <a:t>, l’</a:t>
            </a:r>
            <a:r>
              <a:rPr lang="it-IT" b="1" i="1" u="sng" dirty="0" err="1">
                <a:solidFill>
                  <a:srgbClr val="FFFF00"/>
                </a:solidFill>
                <a:latin typeface="Times New Roman" pitchFamily="18" charset="0"/>
              </a:rPr>
              <a:t>interrex</a:t>
            </a:r>
            <a:r>
              <a:rPr lang="it-IT" b="1" dirty="0">
                <a:latin typeface="Times New Roman" pitchFamily="18" charset="0"/>
              </a:rPr>
              <a:t>, </a:t>
            </a:r>
            <a:r>
              <a:rPr lang="it-IT" b="1" u="sng" dirty="0">
                <a:solidFill>
                  <a:srgbClr val="FFFF00"/>
                </a:solidFill>
                <a:latin typeface="Times New Roman" pitchFamily="18" charset="0"/>
              </a:rPr>
              <a:t>la </a:t>
            </a:r>
            <a:r>
              <a:rPr lang="it-IT" b="1" i="1" u="sng" dirty="0">
                <a:solidFill>
                  <a:srgbClr val="FFFF00"/>
                </a:solidFill>
                <a:latin typeface="Times New Roman" pitchFamily="18" charset="0"/>
              </a:rPr>
              <a:t>Regia</a:t>
            </a:r>
            <a:r>
              <a:rPr lang="it-IT" b="1" u="sng" dirty="0">
                <a:solidFill>
                  <a:srgbClr val="FFFF00"/>
                </a:solidFill>
                <a:latin typeface="Times New Roman" pitchFamily="18" charset="0"/>
              </a:rPr>
              <a:t>. Se, infatti, vi fosse stata una caduta violenta della monarchia, con essa sarebbero scomparse tutte quelle figure e segni connessi con la monarchia.</a:t>
            </a:r>
          </a:p>
          <a:p>
            <a:endParaRPr lang="it-IT"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684213" y="620713"/>
            <a:ext cx="7580312" cy="3308350"/>
          </a:xfrm>
          <a:prstGeom prst="rect">
            <a:avLst/>
          </a:prstGeom>
          <a:solidFill>
            <a:srgbClr val="99CCFF"/>
          </a:solidFill>
          <a:ln w="38100">
            <a:solidFill>
              <a:srgbClr val="000080"/>
            </a:solidFill>
            <a:miter lim="800000"/>
            <a:headEnd/>
            <a:tailEnd/>
          </a:ln>
        </p:spPr>
        <p:txBody>
          <a:bodyPr>
            <a:spAutoFit/>
          </a:bodyPr>
          <a:lstStyle/>
          <a:p>
            <a:r>
              <a:rPr lang="it-IT" sz="1600" b="1">
                <a:latin typeface="Times New Roman" pitchFamily="18" charset="0"/>
              </a:rPr>
              <a:t>Livio, I, 34:</a:t>
            </a:r>
          </a:p>
          <a:p>
            <a:endParaRPr lang="it-IT" sz="1600" b="1">
              <a:latin typeface="Times New Roman" pitchFamily="18" charset="0"/>
            </a:endParaRPr>
          </a:p>
          <a:p>
            <a:pPr algn="just"/>
            <a:r>
              <a:rPr lang="it-IT" sz="1600" b="1" i="1">
                <a:latin typeface="Times New Roman" pitchFamily="18" charset="0"/>
              </a:rPr>
              <a:t>     Durante il regno di Anco, Lucumone, uomo attivo e facoltso, si trasferì a Roma, a ciò indotto, soprattutto dall’ambiziosa speranza di conseguire quegli onori che a Tarquinia – poiché anche là era di origine straniera – non aveva avuto la possibilità di ottenere. Era figlio del corinzio Demarato, il quale, fuggito dalla patria in seguito  a dei disordini e stabilitosi per caso a Tarquinia, vi aveva preso moglie e ne aveva avuto due figli. Costoro si chiamavano Lucumone e Arrunte. Lucumone sopravvisse al padre ereditandone tutti i beni; Arrunte premorì al padre lasciando la moglie incinta. Né il padre rimase a lungo in vita dopo di lui; e poiché, ignorando che la nuora portava una creatura in grembo, era morto senza far menzione nel testamento del nipote, al bimbo nato dopo la morte del nonno senza che gli toccasse alcuna parte dei suoi beni, fu dato per la sua povertà il nome di Egerio.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4"/>
          <p:cNvSpPr txBox="1">
            <a:spLocks noChangeArrowheads="1"/>
          </p:cNvSpPr>
          <p:nvPr/>
        </p:nvSpPr>
        <p:spPr bwMode="auto">
          <a:xfrm>
            <a:off x="684213" y="620713"/>
            <a:ext cx="7580312" cy="1597025"/>
          </a:xfrm>
          <a:prstGeom prst="rect">
            <a:avLst/>
          </a:prstGeom>
          <a:solidFill>
            <a:srgbClr val="99CCFF"/>
          </a:solidFill>
          <a:ln w="38100">
            <a:solidFill>
              <a:srgbClr val="000080"/>
            </a:solidFill>
            <a:miter lim="800000"/>
            <a:headEnd/>
            <a:tailEnd/>
          </a:ln>
        </p:spPr>
        <p:txBody>
          <a:bodyPr>
            <a:spAutoFit/>
          </a:bodyPr>
          <a:lstStyle/>
          <a:p>
            <a:r>
              <a:rPr lang="it-IT" sz="1600" b="1">
                <a:latin typeface="Times New Roman" pitchFamily="18" charset="0"/>
              </a:rPr>
              <a:t>Livio, I, 53, 3:</a:t>
            </a:r>
          </a:p>
          <a:p>
            <a:endParaRPr lang="it-IT" sz="1600" b="1">
              <a:latin typeface="Times New Roman" pitchFamily="18" charset="0"/>
            </a:endParaRPr>
          </a:p>
          <a:p>
            <a:pPr algn="just"/>
            <a:r>
              <a:rPr lang="it-IT" sz="1600" b="1" i="1">
                <a:latin typeface="Times New Roman" pitchFamily="18" charset="0"/>
              </a:rPr>
              <a:t>     Avendo ricavato dalla vendita del bottino quaranta talenti di argento, concepì l’idea di un tempio in onore di Giove tanto ampio da essere degno del re degli dei e degli uomini, degno dell’impero romano, degno della stessa maestà del luogo;  per la costruzione di quel tempio mise da parte il frutto del bottino.. </a:t>
            </a:r>
          </a:p>
        </p:txBody>
      </p:sp>
      <p:sp>
        <p:nvSpPr>
          <p:cNvPr id="36867" name="Text Box 5"/>
          <p:cNvSpPr txBox="1">
            <a:spLocks noChangeArrowheads="1"/>
          </p:cNvSpPr>
          <p:nvPr/>
        </p:nvSpPr>
        <p:spPr bwMode="auto">
          <a:xfrm>
            <a:off x="688975" y="2439988"/>
            <a:ext cx="7580313" cy="1597025"/>
          </a:xfrm>
          <a:prstGeom prst="rect">
            <a:avLst/>
          </a:prstGeom>
          <a:solidFill>
            <a:srgbClr val="99CCFF"/>
          </a:solidFill>
          <a:ln w="38100">
            <a:solidFill>
              <a:srgbClr val="000080"/>
            </a:solidFill>
            <a:miter lim="800000"/>
            <a:headEnd/>
            <a:tailEnd/>
          </a:ln>
        </p:spPr>
        <p:txBody>
          <a:bodyPr>
            <a:spAutoFit/>
          </a:bodyPr>
          <a:lstStyle/>
          <a:p>
            <a:r>
              <a:rPr lang="it-IT" sz="1600" b="1">
                <a:latin typeface="Times New Roman" pitchFamily="18" charset="0"/>
              </a:rPr>
              <a:t>Livio, I, 55, 1:</a:t>
            </a:r>
          </a:p>
          <a:p>
            <a:endParaRPr lang="it-IT" sz="1600" b="1">
              <a:latin typeface="Times New Roman" pitchFamily="18" charset="0"/>
            </a:endParaRPr>
          </a:p>
          <a:p>
            <a:pPr algn="just"/>
            <a:r>
              <a:rPr lang="it-IT" sz="1600" b="1" i="1">
                <a:latin typeface="Times New Roman" pitchFamily="18" charset="0"/>
              </a:rPr>
              <a:t>     Quindi rivolse il pensiero agli affari interni, il primo dei quali era quello di lasciare il tempio di Giove sul monte Tarpeio in memoria del suo regno e del suo nome: esso avrebbe ricordato che, dei due Tarquini, il padre l’aveva promesso  in voto, il figlio l’aveva realizzato. </a:t>
            </a:r>
          </a:p>
        </p:txBody>
      </p:sp>
      <p:sp>
        <p:nvSpPr>
          <p:cNvPr id="36868" name="Text Box 6"/>
          <p:cNvSpPr txBox="1">
            <a:spLocks noChangeArrowheads="1"/>
          </p:cNvSpPr>
          <p:nvPr/>
        </p:nvSpPr>
        <p:spPr bwMode="auto">
          <a:xfrm>
            <a:off x="688975" y="4297363"/>
            <a:ext cx="7580313" cy="1841500"/>
          </a:xfrm>
          <a:prstGeom prst="rect">
            <a:avLst/>
          </a:prstGeom>
          <a:solidFill>
            <a:srgbClr val="99CCFF"/>
          </a:solidFill>
          <a:ln w="38100">
            <a:solidFill>
              <a:srgbClr val="000080"/>
            </a:solidFill>
            <a:miter lim="800000"/>
            <a:headEnd/>
            <a:tailEnd/>
          </a:ln>
        </p:spPr>
        <p:txBody>
          <a:bodyPr>
            <a:spAutoFit/>
          </a:bodyPr>
          <a:lstStyle/>
          <a:p>
            <a:r>
              <a:rPr lang="it-IT" sz="1600" b="1">
                <a:latin typeface="Times New Roman" pitchFamily="18" charset="0"/>
              </a:rPr>
              <a:t>Livio, I, 56, 1-2:</a:t>
            </a:r>
          </a:p>
          <a:p>
            <a:endParaRPr lang="it-IT" sz="1600" b="1">
              <a:latin typeface="Times New Roman" pitchFamily="18" charset="0"/>
            </a:endParaRPr>
          </a:p>
          <a:p>
            <a:pPr algn="just"/>
            <a:r>
              <a:rPr lang="it-IT" sz="1600" b="1" i="1">
                <a:latin typeface="Times New Roman" pitchFamily="18" charset="0"/>
              </a:rPr>
              <a:t>     … tuttavia alla plebe riuscì meno gravoso costruire di sua propria mano i templi degli dei che non più tardi l’essere costretta ad altre opere in apparenza minori ma in effetti  ben più faticose, come la costruzione dei sedili nel Circo e quella della Cloaca Massima, ricettacolo di tutti gli spurghi della città, che si doveva eseguire nel sottosuolo …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6"/>
          <p:cNvSpPr txBox="1">
            <a:spLocks noChangeArrowheads="1"/>
          </p:cNvSpPr>
          <p:nvPr/>
        </p:nvSpPr>
        <p:spPr bwMode="auto">
          <a:xfrm>
            <a:off x="2651125" y="200025"/>
            <a:ext cx="1200150" cy="404813"/>
          </a:xfrm>
          <a:prstGeom prst="rect">
            <a:avLst/>
          </a:prstGeom>
          <a:solidFill>
            <a:srgbClr val="99CCFF"/>
          </a:solidFill>
          <a:ln w="38100">
            <a:solidFill>
              <a:srgbClr val="666699"/>
            </a:solidFill>
            <a:miter lim="800000"/>
            <a:headEnd/>
            <a:tailEnd/>
          </a:ln>
        </p:spPr>
        <p:txBody>
          <a:bodyPr wrap="none">
            <a:spAutoFit/>
          </a:bodyPr>
          <a:lstStyle/>
          <a:p>
            <a:r>
              <a:rPr lang="it-IT" b="1">
                <a:latin typeface="Times New Roman" pitchFamily="18" charset="0"/>
              </a:rPr>
              <a:t>Demarato</a:t>
            </a:r>
          </a:p>
        </p:txBody>
      </p:sp>
      <p:sp>
        <p:nvSpPr>
          <p:cNvPr id="37891" name="Text Box 8"/>
          <p:cNvSpPr txBox="1">
            <a:spLocks noChangeArrowheads="1"/>
          </p:cNvSpPr>
          <p:nvPr/>
        </p:nvSpPr>
        <p:spPr bwMode="auto">
          <a:xfrm>
            <a:off x="676275" y="1257300"/>
            <a:ext cx="1022350" cy="404813"/>
          </a:xfrm>
          <a:prstGeom prst="rect">
            <a:avLst/>
          </a:prstGeom>
          <a:solidFill>
            <a:srgbClr val="99CCFF"/>
          </a:solidFill>
          <a:ln w="38100">
            <a:solidFill>
              <a:srgbClr val="666699"/>
            </a:solidFill>
            <a:miter lim="800000"/>
            <a:headEnd/>
            <a:tailEnd/>
          </a:ln>
        </p:spPr>
        <p:txBody>
          <a:bodyPr wrap="none">
            <a:spAutoFit/>
          </a:bodyPr>
          <a:lstStyle/>
          <a:p>
            <a:r>
              <a:rPr lang="it-IT" b="1">
                <a:latin typeface="Times New Roman" pitchFamily="18" charset="0"/>
              </a:rPr>
              <a:t>Arrunte</a:t>
            </a:r>
          </a:p>
        </p:txBody>
      </p:sp>
      <p:sp>
        <p:nvSpPr>
          <p:cNvPr id="37892" name="Text Box 9"/>
          <p:cNvSpPr txBox="1">
            <a:spLocks noChangeArrowheads="1"/>
          </p:cNvSpPr>
          <p:nvPr/>
        </p:nvSpPr>
        <p:spPr bwMode="auto">
          <a:xfrm>
            <a:off x="704850" y="2547938"/>
            <a:ext cx="869950" cy="404812"/>
          </a:xfrm>
          <a:prstGeom prst="rect">
            <a:avLst/>
          </a:prstGeom>
          <a:solidFill>
            <a:srgbClr val="99CCFF"/>
          </a:solidFill>
          <a:ln w="38100">
            <a:solidFill>
              <a:srgbClr val="666699"/>
            </a:solidFill>
            <a:miter lim="800000"/>
            <a:headEnd/>
            <a:tailEnd/>
          </a:ln>
        </p:spPr>
        <p:txBody>
          <a:bodyPr wrap="none">
            <a:spAutoFit/>
          </a:bodyPr>
          <a:lstStyle/>
          <a:p>
            <a:r>
              <a:rPr lang="it-IT" b="1">
                <a:latin typeface="Times New Roman" pitchFamily="18" charset="0"/>
              </a:rPr>
              <a:t>Egerio</a:t>
            </a:r>
          </a:p>
        </p:txBody>
      </p:sp>
      <p:sp>
        <p:nvSpPr>
          <p:cNvPr id="37893" name="Text Box 10"/>
          <p:cNvSpPr txBox="1">
            <a:spLocks noChangeArrowheads="1"/>
          </p:cNvSpPr>
          <p:nvPr/>
        </p:nvSpPr>
        <p:spPr bwMode="auto">
          <a:xfrm>
            <a:off x="252413" y="4449763"/>
            <a:ext cx="1536700" cy="679450"/>
          </a:xfrm>
          <a:prstGeom prst="rect">
            <a:avLst/>
          </a:prstGeom>
          <a:solidFill>
            <a:srgbClr val="99CCFF"/>
          </a:solidFill>
          <a:ln w="38100">
            <a:solidFill>
              <a:srgbClr val="666699"/>
            </a:solidFill>
            <a:miter lim="800000"/>
            <a:headEnd/>
            <a:tailEnd/>
          </a:ln>
        </p:spPr>
        <p:txBody>
          <a:bodyPr wrap="none">
            <a:spAutoFit/>
          </a:bodyPr>
          <a:lstStyle/>
          <a:p>
            <a:r>
              <a:rPr lang="it-IT" b="1">
                <a:latin typeface="Times New Roman" pitchFamily="18" charset="0"/>
              </a:rPr>
              <a:t>L. Tarquinio </a:t>
            </a:r>
          </a:p>
          <a:p>
            <a:r>
              <a:rPr lang="it-IT" b="1">
                <a:latin typeface="Times New Roman" pitchFamily="18" charset="0"/>
              </a:rPr>
              <a:t>Collatino</a:t>
            </a:r>
          </a:p>
        </p:txBody>
      </p:sp>
      <p:sp>
        <p:nvSpPr>
          <p:cNvPr id="37894" name="Text Box 11"/>
          <p:cNvSpPr txBox="1">
            <a:spLocks noChangeArrowheads="1"/>
          </p:cNvSpPr>
          <p:nvPr/>
        </p:nvSpPr>
        <p:spPr bwMode="auto">
          <a:xfrm>
            <a:off x="4271963" y="1198563"/>
            <a:ext cx="3365500" cy="404812"/>
          </a:xfrm>
          <a:prstGeom prst="rect">
            <a:avLst/>
          </a:prstGeom>
          <a:solidFill>
            <a:srgbClr val="99CCFF"/>
          </a:solidFill>
          <a:ln w="38100">
            <a:solidFill>
              <a:srgbClr val="666699"/>
            </a:solidFill>
            <a:miter lim="800000"/>
            <a:headEnd/>
            <a:tailEnd/>
          </a:ln>
        </p:spPr>
        <p:txBody>
          <a:bodyPr wrap="none">
            <a:spAutoFit/>
          </a:bodyPr>
          <a:lstStyle/>
          <a:p>
            <a:r>
              <a:rPr lang="it-IT" b="1">
                <a:latin typeface="Times New Roman" pitchFamily="18" charset="0"/>
              </a:rPr>
              <a:t>Lucumone / L. Tarquinio Prisco</a:t>
            </a:r>
          </a:p>
        </p:txBody>
      </p:sp>
      <p:sp>
        <p:nvSpPr>
          <p:cNvPr id="37895" name="Text Box 12"/>
          <p:cNvSpPr txBox="1">
            <a:spLocks noChangeArrowheads="1"/>
          </p:cNvSpPr>
          <p:nvPr/>
        </p:nvSpPr>
        <p:spPr bwMode="auto">
          <a:xfrm>
            <a:off x="3054350" y="2432050"/>
            <a:ext cx="1212850" cy="404813"/>
          </a:xfrm>
          <a:prstGeom prst="rect">
            <a:avLst/>
          </a:prstGeom>
          <a:solidFill>
            <a:srgbClr val="99CCFF"/>
          </a:solidFill>
          <a:ln w="38100">
            <a:solidFill>
              <a:srgbClr val="666699"/>
            </a:solidFill>
            <a:miter lim="800000"/>
            <a:headEnd/>
            <a:tailEnd/>
          </a:ln>
        </p:spPr>
        <p:txBody>
          <a:bodyPr wrap="none">
            <a:spAutoFit/>
          </a:bodyPr>
          <a:lstStyle/>
          <a:p>
            <a:r>
              <a:rPr lang="it-IT" b="1">
                <a:latin typeface="Times New Roman" pitchFamily="18" charset="0"/>
              </a:rPr>
              <a:t>Tarquinia</a:t>
            </a:r>
          </a:p>
        </p:txBody>
      </p:sp>
      <p:sp>
        <p:nvSpPr>
          <p:cNvPr id="37896" name="Text Box 13"/>
          <p:cNvSpPr txBox="1">
            <a:spLocks noChangeArrowheads="1"/>
          </p:cNvSpPr>
          <p:nvPr/>
        </p:nvSpPr>
        <p:spPr bwMode="auto">
          <a:xfrm>
            <a:off x="4968875" y="2403475"/>
            <a:ext cx="1536700" cy="679450"/>
          </a:xfrm>
          <a:prstGeom prst="rect">
            <a:avLst/>
          </a:prstGeom>
          <a:solidFill>
            <a:srgbClr val="99CCFF"/>
          </a:solidFill>
          <a:ln w="38100">
            <a:solidFill>
              <a:srgbClr val="666699"/>
            </a:solidFill>
            <a:miter lim="800000"/>
            <a:headEnd/>
            <a:tailEnd/>
          </a:ln>
        </p:spPr>
        <p:txBody>
          <a:bodyPr wrap="none">
            <a:spAutoFit/>
          </a:bodyPr>
          <a:lstStyle/>
          <a:p>
            <a:r>
              <a:rPr lang="it-IT" b="1">
                <a:latin typeface="Times New Roman" pitchFamily="18" charset="0"/>
              </a:rPr>
              <a:t>L. Tarquinio </a:t>
            </a:r>
          </a:p>
          <a:p>
            <a:r>
              <a:rPr lang="it-IT" b="1">
                <a:latin typeface="Times New Roman" pitchFamily="18" charset="0"/>
              </a:rPr>
              <a:t>Superbo</a:t>
            </a:r>
          </a:p>
        </p:txBody>
      </p:sp>
      <p:sp>
        <p:nvSpPr>
          <p:cNvPr id="37897" name="Text Box 14"/>
          <p:cNvSpPr txBox="1">
            <a:spLocks noChangeArrowheads="1"/>
          </p:cNvSpPr>
          <p:nvPr/>
        </p:nvSpPr>
        <p:spPr bwMode="auto">
          <a:xfrm>
            <a:off x="7016750" y="2428875"/>
            <a:ext cx="2127250" cy="404813"/>
          </a:xfrm>
          <a:prstGeom prst="rect">
            <a:avLst/>
          </a:prstGeom>
          <a:solidFill>
            <a:srgbClr val="99CCFF"/>
          </a:solidFill>
          <a:ln w="38100">
            <a:solidFill>
              <a:srgbClr val="666699"/>
            </a:solidFill>
            <a:miter lim="800000"/>
            <a:headEnd/>
            <a:tailEnd/>
          </a:ln>
        </p:spPr>
        <p:txBody>
          <a:bodyPr wrap="none">
            <a:spAutoFit/>
          </a:bodyPr>
          <a:lstStyle/>
          <a:p>
            <a:r>
              <a:rPr lang="it-IT" b="1">
                <a:latin typeface="Times New Roman" pitchFamily="18" charset="0"/>
              </a:rPr>
              <a:t>Arrunte  Tarquinio</a:t>
            </a:r>
          </a:p>
        </p:txBody>
      </p:sp>
      <p:sp>
        <p:nvSpPr>
          <p:cNvPr id="37898" name="Text Box 15"/>
          <p:cNvSpPr txBox="1">
            <a:spLocks noChangeArrowheads="1"/>
          </p:cNvSpPr>
          <p:nvPr/>
        </p:nvSpPr>
        <p:spPr bwMode="auto">
          <a:xfrm>
            <a:off x="2981325" y="4376738"/>
            <a:ext cx="1162050" cy="679450"/>
          </a:xfrm>
          <a:prstGeom prst="rect">
            <a:avLst/>
          </a:prstGeom>
          <a:solidFill>
            <a:srgbClr val="99CCFF"/>
          </a:solidFill>
          <a:ln w="38100">
            <a:solidFill>
              <a:srgbClr val="666699"/>
            </a:solidFill>
            <a:miter lim="800000"/>
            <a:headEnd/>
            <a:tailEnd/>
          </a:ln>
        </p:spPr>
        <p:txBody>
          <a:bodyPr wrap="none">
            <a:spAutoFit/>
          </a:bodyPr>
          <a:lstStyle/>
          <a:p>
            <a:r>
              <a:rPr lang="it-IT" b="1">
                <a:latin typeface="Times New Roman" pitchFamily="18" charset="0"/>
              </a:rPr>
              <a:t>L. Giunio</a:t>
            </a:r>
          </a:p>
          <a:p>
            <a:r>
              <a:rPr lang="it-IT" b="1">
                <a:latin typeface="Times New Roman" pitchFamily="18" charset="0"/>
              </a:rPr>
              <a:t>Bruto</a:t>
            </a:r>
          </a:p>
        </p:txBody>
      </p:sp>
      <p:sp>
        <p:nvSpPr>
          <p:cNvPr id="37899" name="Text Box 16"/>
          <p:cNvSpPr txBox="1">
            <a:spLocks noChangeArrowheads="1"/>
          </p:cNvSpPr>
          <p:nvPr/>
        </p:nvSpPr>
        <p:spPr bwMode="auto">
          <a:xfrm>
            <a:off x="4897438" y="4360863"/>
            <a:ext cx="628650" cy="404812"/>
          </a:xfrm>
          <a:prstGeom prst="rect">
            <a:avLst/>
          </a:prstGeom>
          <a:solidFill>
            <a:srgbClr val="99CCFF"/>
          </a:solidFill>
          <a:ln w="38100">
            <a:solidFill>
              <a:srgbClr val="666699"/>
            </a:solidFill>
            <a:miter lim="800000"/>
            <a:headEnd/>
            <a:tailEnd/>
          </a:ln>
        </p:spPr>
        <p:txBody>
          <a:bodyPr wrap="none">
            <a:spAutoFit/>
          </a:bodyPr>
          <a:lstStyle/>
          <a:p>
            <a:r>
              <a:rPr lang="it-IT" b="1">
                <a:latin typeface="Times New Roman" pitchFamily="18" charset="0"/>
              </a:rPr>
              <a:t>Tito</a:t>
            </a:r>
          </a:p>
        </p:txBody>
      </p:sp>
      <p:sp>
        <p:nvSpPr>
          <p:cNvPr id="37900" name="Text Box 17"/>
          <p:cNvSpPr txBox="1">
            <a:spLocks noChangeArrowheads="1"/>
          </p:cNvSpPr>
          <p:nvPr/>
        </p:nvSpPr>
        <p:spPr bwMode="auto">
          <a:xfrm>
            <a:off x="5680075" y="4376738"/>
            <a:ext cx="1778000" cy="404812"/>
          </a:xfrm>
          <a:prstGeom prst="rect">
            <a:avLst/>
          </a:prstGeom>
          <a:solidFill>
            <a:srgbClr val="99CCFF"/>
          </a:solidFill>
          <a:ln w="38100">
            <a:solidFill>
              <a:srgbClr val="666699"/>
            </a:solidFill>
            <a:miter lim="800000"/>
            <a:headEnd/>
            <a:tailEnd/>
          </a:ln>
        </p:spPr>
        <p:txBody>
          <a:bodyPr wrap="none">
            <a:spAutoFit/>
          </a:bodyPr>
          <a:lstStyle/>
          <a:p>
            <a:r>
              <a:rPr lang="it-IT" b="1">
                <a:latin typeface="Times New Roman" pitchFamily="18" charset="0"/>
              </a:rPr>
              <a:t>Sesto Tarquinio</a:t>
            </a:r>
          </a:p>
        </p:txBody>
      </p:sp>
      <p:sp>
        <p:nvSpPr>
          <p:cNvPr id="37901" name="Text Box 18"/>
          <p:cNvSpPr txBox="1">
            <a:spLocks noChangeArrowheads="1"/>
          </p:cNvSpPr>
          <p:nvPr/>
        </p:nvSpPr>
        <p:spPr bwMode="auto">
          <a:xfrm>
            <a:off x="7664450" y="4391025"/>
            <a:ext cx="1022350" cy="404813"/>
          </a:xfrm>
          <a:prstGeom prst="rect">
            <a:avLst/>
          </a:prstGeom>
          <a:solidFill>
            <a:srgbClr val="99CCFF"/>
          </a:solidFill>
          <a:ln w="38100">
            <a:solidFill>
              <a:srgbClr val="666699"/>
            </a:solidFill>
            <a:miter lim="800000"/>
            <a:headEnd/>
            <a:tailEnd/>
          </a:ln>
        </p:spPr>
        <p:txBody>
          <a:bodyPr wrap="none">
            <a:spAutoFit/>
          </a:bodyPr>
          <a:lstStyle/>
          <a:p>
            <a:r>
              <a:rPr lang="it-IT" b="1">
                <a:latin typeface="Times New Roman" pitchFamily="18" charset="0"/>
              </a:rPr>
              <a:t>Arrunte</a:t>
            </a:r>
          </a:p>
        </p:txBody>
      </p:sp>
      <p:sp>
        <p:nvSpPr>
          <p:cNvPr id="37902" name="Line 21"/>
          <p:cNvSpPr>
            <a:spLocks noChangeShapeType="1"/>
          </p:cNvSpPr>
          <p:nvPr/>
        </p:nvSpPr>
        <p:spPr bwMode="auto">
          <a:xfrm flipH="1">
            <a:off x="3671888" y="2074863"/>
            <a:ext cx="4397375" cy="0"/>
          </a:xfrm>
          <a:prstGeom prst="line">
            <a:avLst/>
          </a:prstGeom>
          <a:noFill/>
          <a:ln w="38100">
            <a:solidFill>
              <a:srgbClr val="FF3300"/>
            </a:solidFill>
            <a:round/>
            <a:headEnd/>
            <a:tailEnd/>
          </a:ln>
        </p:spPr>
        <p:txBody>
          <a:bodyPr/>
          <a:lstStyle/>
          <a:p>
            <a:endParaRPr lang="it-IT"/>
          </a:p>
        </p:txBody>
      </p:sp>
      <p:sp>
        <p:nvSpPr>
          <p:cNvPr id="37903" name="Line 22"/>
          <p:cNvSpPr>
            <a:spLocks noChangeShapeType="1"/>
          </p:cNvSpPr>
          <p:nvPr/>
        </p:nvSpPr>
        <p:spPr bwMode="auto">
          <a:xfrm flipH="1">
            <a:off x="1006475" y="919163"/>
            <a:ext cx="4629150" cy="0"/>
          </a:xfrm>
          <a:prstGeom prst="line">
            <a:avLst/>
          </a:prstGeom>
          <a:noFill/>
          <a:ln w="38100">
            <a:solidFill>
              <a:srgbClr val="FF3300"/>
            </a:solidFill>
            <a:round/>
            <a:headEnd/>
            <a:tailEnd/>
          </a:ln>
        </p:spPr>
        <p:txBody>
          <a:bodyPr/>
          <a:lstStyle/>
          <a:p>
            <a:endParaRPr lang="it-IT"/>
          </a:p>
        </p:txBody>
      </p:sp>
      <p:sp>
        <p:nvSpPr>
          <p:cNvPr id="37904" name="Line 23"/>
          <p:cNvSpPr>
            <a:spLocks noChangeShapeType="1"/>
          </p:cNvSpPr>
          <p:nvPr/>
        </p:nvSpPr>
        <p:spPr bwMode="auto">
          <a:xfrm>
            <a:off x="5618163" y="1654175"/>
            <a:ext cx="0" cy="406400"/>
          </a:xfrm>
          <a:prstGeom prst="line">
            <a:avLst/>
          </a:prstGeom>
          <a:noFill/>
          <a:ln w="38100">
            <a:solidFill>
              <a:srgbClr val="FF3300"/>
            </a:solidFill>
            <a:round/>
            <a:headEnd/>
            <a:tailEnd/>
          </a:ln>
        </p:spPr>
        <p:txBody>
          <a:bodyPr/>
          <a:lstStyle/>
          <a:p>
            <a:endParaRPr lang="it-IT"/>
          </a:p>
        </p:txBody>
      </p:sp>
      <p:sp>
        <p:nvSpPr>
          <p:cNvPr id="37905" name="Line 24"/>
          <p:cNvSpPr>
            <a:spLocks noChangeShapeType="1"/>
          </p:cNvSpPr>
          <p:nvPr/>
        </p:nvSpPr>
        <p:spPr bwMode="auto">
          <a:xfrm>
            <a:off x="3214688" y="630238"/>
            <a:ext cx="0" cy="288925"/>
          </a:xfrm>
          <a:prstGeom prst="line">
            <a:avLst/>
          </a:prstGeom>
          <a:noFill/>
          <a:ln w="38100">
            <a:solidFill>
              <a:srgbClr val="FF3300"/>
            </a:solidFill>
            <a:round/>
            <a:headEnd/>
            <a:tailEnd/>
          </a:ln>
        </p:spPr>
        <p:txBody>
          <a:bodyPr/>
          <a:lstStyle/>
          <a:p>
            <a:endParaRPr lang="it-IT"/>
          </a:p>
        </p:txBody>
      </p:sp>
      <p:sp>
        <p:nvSpPr>
          <p:cNvPr id="37906" name="Line 25"/>
          <p:cNvSpPr>
            <a:spLocks noChangeShapeType="1"/>
          </p:cNvSpPr>
          <p:nvPr/>
        </p:nvSpPr>
        <p:spPr bwMode="auto">
          <a:xfrm>
            <a:off x="3684588" y="2087563"/>
            <a:ext cx="0" cy="288925"/>
          </a:xfrm>
          <a:prstGeom prst="line">
            <a:avLst/>
          </a:prstGeom>
          <a:noFill/>
          <a:ln w="38100">
            <a:solidFill>
              <a:srgbClr val="FF3300"/>
            </a:solidFill>
            <a:round/>
            <a:headEnd/>
            <a:tailEnd/>
          </a:ln>
        </p:spPr>
        <p:txBody>
          <a:bodyPr/>
          <a:lstStyle/>
          <a:p>
            <a:endParaRPr lang="it-IT"/>
          </a:p>
        </p:txBody>
      </p:sp>
      <p:sp>
        <p:nvSpPr>
          <p:cNvPr id="37907" name="Line 26"/>
          <p:cNvSpPr>
            <a:spLocks noChangeShapeType="1"/>
          </p:cNvSpPr>
          <p:nvPr/>
        </p:nvSpPr>
        <p:spPr bwMode="auto">
          <a:xfrm>
            <a:off x="5614988" y="2085975"/>
            <a:ext cx="0" cy="288925"/>
          </a:xfrm>
          <a:prstGeom prst="line">
            <a:avLst/>
          </a:prstGeom>
          <a:noFill/>
          <a:ln w="38100">
            <a:solidFill>
              <a:srgbClr val="FF3300"/>
            </a:solidFill>
            <a:round/>
            <a:headEnd/>
            <a:tailEnd/>
          </a:ln>
        </p:spPr>
        <p:txBody>
          <a:bodyPr/>
          <a:lstStyle/>
          <a:p>
            <a:endParaRPr lang="it-IT"/>
          </a:p>
        </p:txBody>
      </p:sp>
      <p:sp>
        <p:nvSpPr>
          <p:cNvPr id="37908" name="Line 27"/>
          <p:cNvSpPr>
            <a:spLocks noChangeShapeType="1"/>
          </p:cNvSpPr>
          <p:nvPr/>
        </p:nvSpPr>
        <p:spPr bwMode="auto">
          <a:xfrm>
            <a:off x="8053388" y="2071688"/>
            <a:ext cx="0" cy="288925"/>
          </a:xfrm>
          <a:prstGeom prst="line">
            <a:avLst/>
          </a:prstGeom>
          <a:noFill/>
          <a:ln w="38100">
            <a:solidFill>
              <a:srgbClr val="FF3300"/>
            </a:solidFill>
            <a:round/>
            <a:headEnd/>
            <a:tailEnd/>
          </a:ln>
        </p:spPr>
        <p:txBody>
          <a:bodyPr/>
          <a:lstStyle/>
          <a:p>
            <a:endParaRPr lang="it-IT"/>
          </a:p>
        </p:txBody>
      </p:sp>
      <p:sp>
        <p:nvSpPr>
          <p:cNvPr id="37909" name="Line 28"/>
          <p:cNvSpPr>
            <a:spLocks noChangeShapeType="1"/>
          </p:cNvSpPr>
          <p:nvPr/>
        </p:nvSpPr>
        <p:spPr bwMode="auto">
          <a:xfrm>
            <a:off x="5716588" y="3117850"/>
            <a:ext cx="0" cy="812800"/>
          </a:xfrm>
          <a:prstGeom prst="line">
            <a:avLst/>
          </a:prstGeom>
          <a:noFill/>
          <a:ln w="38100">
            <a:solidFill>
              <a:srgbClr val="FF3300"/>
            </a:solidFill>
            <a:round/>
            <a:headEnd/>
            <a:tailEnd/>
          </a:ln>
        </p:spPr>
        <p:txBody>
          <a:bodyPr/>
          <a:lstStyle/>
          <a:p>
            <a:endParaRPr lang="it-IT"/>
          </a:p>
        </p:txBody>
      </p:sp>
      <p:sp>
        <p:nvSpPr>
          <p:cNvPr id="37910" name="Line 29"/>
          <p:cNvSpPr>
            <a:spLocks noChangeShapeType="1"/>
          </p:cNvSpPr>
          <p:nvPr/>
        </p:nvSpPr>
        <p:spPr bwMode="auto">
          <a:xfrm flipH="1">
            <a:off x="5330825" y="3924300"/>
            <a:ext cx="2628900" cy="0"/>
          </a:xfrm>
          <a:prstGeom prst="line">
            <a:avLst/>
          </a:prstGeom>
          <a:noFill/>
          <a:ln w="38100">
            <a:solidFill>
              <a:srgbClr val="FF3300"/>
            </a:solidFill>
            <a:round/>
            <a:headEnd/>
            <a:tailEnd/>
          </a:ln>
        </p:spPr>
        <p:txBody>
          <a:bodyPr/>
          <a:lstStyle/>
          <a:p>
            <a:endParaRPr lang="it-IT"/>
          </a:p>
        </p:txBody>
      </p:sp>
      <p:sp>
        <p:nvSpPr>
          <p:cNvPr id="37911" name="Line 30"/>
          <p:cNvSpPr>
            <a:spLocks noChangeShapeType="1"/>
          </p:cNvSpPr>
          <p:nvPr/>
        </p:nvSpPr>
        <p:spPr bwMode="auto">
          <a:xfrm>
            <a:off x="6529388" y="3944938"/>
            <a:ext cx="0" cy="288925"/>
          </a:xfrm>
          <a:prstGeom prst="line">
            <a:avLst/>
          </a:prstGeom>
          <a:noFill/>
          <a:ln w="38100">
            <a:solidFill>
              <a:srgbClr val="FF3300"/>
            </a:solidFill>
            <a:round/>
            <a:headEnd/>
            <a:tailEnd/>
          </a:ln>
        </p:spPr>
        <p:txBody>
          <a:bodyPr/>
          <a:lstStyle/>
          <a:p>
            <a:endParaRPr lang="it-IT"/>
          </a:p>
        </p:txBody>
      </p:sp>
      <p:sp>
        <p:nvSpPr>
          <p:cNvPr id="37912" name="Line 31"/>
          <p:cNvSpPr>
            <a:spLocks noChangeShapeType="1"/>
          </p:cNvSpPr>
          <p:nvPr/>
        </p:nvSpPr>
        <p:spPr bwMode="auto">
          <a:xfrm>
            <a:off x="5353050" y="3929063"/>
            <a:ext cx="0" cy="288925"/>
          </a:xfrm>
          <a:prstGeom prst="line">
            <a:avLst/>
          </a:prstGeom>
          <a:noFill/>
          <a:ln w="38100">
            <a:solidFill>
              <a:srgbClr val="FF3300"/>
            </a:solidFill>
            <a:round/>
            <a:headEnd/>
            <a:tailEnd/>
          </a:ln>
        </p:spPr>
        <p:txBody>
          <a:bodyPr/>
          <a:lstStyle/>
          <a:p>
            <a:endParaRPr lang="it-IT"/>
          </a:p>
        </p:txBody>
      </p:sp>
      <p:sp>
        <p:nvSpPr>
          <p:cNvPr id="37913" name="Line 32"/>
          <p:cNvSpPr>
            <a:spLocks noChangeShapeType="1"/>
          </p:cNvSpPr>
          <p:nvPr/>
        </p:nvSpPr>
        <p:spPr bwMode="auto">
          <a:xfrm>
            <a:off x="7937500" y="3929063"/>
            <a:ext cx="0" cy="288925"/>
          </a:xfrm>
          <a:prstGeom prst="line">
            <a:avLst/>
          </a:prstGeom>
          <a:noFill/>
          <a:ln w="38100">
            <a:solidFill>
              <a:srgbClr val="FF3300"/>
            </a:solidFill>
            <a:round/>
            <a:headEnd/>
            <a:tailEnd/>
          </a:ln>
        </p:spPr>
        <p:txBody>
          <a:bodyPr/>
          <a:lstStyle/>
          <a:p>
            <a:endParaRPr lang="it-IT"/>
          </a:p>
        </p:txBody>
      </p:sp>
      <p:sp>
        <p:nvSpPr>
          <p:cNvPr id="37914" name="Line 33"/>
          <p:cNvSpPr>
            <a:spLocks noChangeShapeType="1"/>
          </p:cNvSpPr>
          <p:nvPr/>
        </p:nvSpPr>
        <p:spPr bwMode="auto">
          <a:xfrm>
            <a:off x="3675063" y="2905125"/>
            <a:ext cx="0" cy="1408113"/>
          </a:xfrm>
          <a:prstGeom prst="line">
            <a:avLst/>
          </a:prstGeom>
          <a:noFill/>
          <a:ln w="38100">
            <a:solidFill>
              <a:srgbClr val="FF3300"/>
            </a:solidFill>
            <a:round/>
            <a:headEnd/>
            <a:tailEnd/>
          </a:ln>
        </p:spPr>
        <p:txBody>
          <a:bodyPr/>
          <a:lstStyle/>
          <a:p>
            <a:endParaRPr lang="it-IT"/>
          </a:p>
        </p:txBody>
      </p:sp>
      <p:sp>
        <p:nvSpPr>
          <p:cNvPr id="37915" name="Line 34"/>
          <p:cNvSpPr>
            <a:spLocks noChangeShapeType="1"/>
          </p:cNvSpPr>
          <p:nvPr/>
        </p:nvSpPr>
        <p:spPr bwMode="auto">
          <a:xfrm>
            <a:off x="1038225" y="3013075"/>
            <a:ext cx="0" cy="1365250"/>
          </a:xfrm>
          <a:prstGeom prst="line">
            <a:avLst/>
          </a:prstGeom>
          <a:noFill/>
          <a:ln w="38100">
            <a:solidFill>
              <a:srgbClr val="FF3300"/>
            </a:solidFill>
            <a:round/>
            <a:headEnd/>
            <a:tailEnd/>
          </a:ln>
        </p:spPr>
        <p:txBody>
          <a:bodyPr/>
          <a:lstStyle/>
          <a:p>
            <a:endParaRPr lang="it-IT"/>
          </a:p>
        </p:txBody>
      </p:sp>
      <p:sp>
        <p:nvSpPr>
          <p:cNvPr id="37916" name="Line 35"/>
          <p:cNvSpPr>
            <a:spLocks noChangeShapeType="1"/>
          </p:cNvSpPr>
          <p:nvPr/>
        </p:nvSpPr>
        <p:spPr bwMode="auto">
          <a:xfrm>
            <a:off x="5614988" y="911225"/>
            <a:ext cx="0" cy="288925"/>
          </a:xfrm>
          <a:prstGeom prst="line">
            <a:avLst/>
          </a:prstGeom>
          <a:noFill/>
          <a:ln w="38100">
            <a:solidFill>
              <a:srgbClr val="FF3300"/>
            </a:solidFill>
            <a:round/>
            <a:headEnd/>
            <a:tailEnd/>
          </a:ln>
        </p:spPr>
        <p:txBody>
          <a:bodyPr/>
          <a:lstStyle/>
          <a:p>
            <a:endParaRPr lang="it-IT"/>
          </a:p>
        </p:txBody>
      </p:sp>
      <p:sp>
        <p:nvSpPr>
          <p:cNvPr id="37917" name="Line 36"/>
          <p:cNvSpPr>
            <a:spLocks noChangeShapeType="1"/>
          </p:cNvSpPr>
          <p:nvPr/>
        </p:nvSpPr>
        <p:spPr bwMode="auto">
          <a:xfrm>
            <a:off x="1028700" y="1711325"/>
            <a:ext cx="0" cy="727075"/>
          </a:xfrm>
          <a:prstGeom prst="line">
            <a:avLst/>
          </a:prstGeom>
          <a:noFill/>
          <a:ln w="38100">
            <a:solidFill>
              <a:srgbClr val="FF3300"/>
            </a:solidFill>
            <a:round/>
            <a:headEnd/>
            <a:tailEnd/>
          </a:ln>
        </p:spPr>
        <p:txBody>
          <a:bodyPr/>
          <a:lstStyle/>
          <a:p>
            <a:endParaRPr lang="it-IT"/>
          </a:p>
        </p:txBody>
      </p:sp>
      <p:sp>
        <p:nvSpPr>
          <p:cNvPr id="37918" name="Line 37"/>
          <p:cNvSpPr>
            <a:spLocks noChangeShapeType="1"/>
          </p:cNvSpPr>
          <p:nvPr/>
        </p:nvSpPr>
        <p:spPr bwMode="auto">
          <a:xfrm>
            <a:off x="1019175" y="933450"/>
            <a:ext cx="0" cy="261938"/>
          </a:xfrm>
          <a:prstGeom prst="line">
            <a:avLst/>
          </a:prstGeom>
          <a:noFill/>
          <a:ln w="38100">
            <a:solidFill>
              <a:srgbClr val="FF3300"/>
            </a:solidFill>
            <a:round/>
            <a:headEnd/>
            <a:tailEnd/>
          </a:ln>
        </p:spPr>
        <p:txBody>
          <a:bodyPr/>
          <a:lstStyle/>
          <a:p>
            <a:endParaRPr lang="it-IT"/>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911225" y="893763"/>
            <a:ext cx="7308850" cy="3211512"/>
          </a:xfrm>
          <a:prstGeom prst="rect">
            <a:avLst/>
          </a:prstGeom>
          <a:solidFill>
            <a:srgbClr val="C0C0C0">
              <a:alpha val="74901"/>
            </a:srgbClr>
          </a:solidFill>
          <a:ln w="38100">
            <a:solidFill>
              <a:srgbClr val="000080"/>
            </a:solidFill>
            <a:miter lim="800000"/>
            <a:headEnd/>
            <a:tailEnd/>
          </a:ln>
        </p:spPr>
        <p:txBody>
          <a:bodyPr>
            <a:spAutoFit/>
          </a:bodyPr>
          <a:lstStyle/>
          <a:p>
            <a:pPr algn="just">
              <a:buFontTx/>
              <a:buChar char="•"/>
            </a:pPr>
            <a:r>
              <a:rPr lang="it-IT"/>
              <a:t>  </a:t>
            </a:r>
            <a:r>
              <a:rPr lang="it-IT" b="1">
                <a:latin typeface="Times New Roman" pitchFamily="18" charset="0"/>
              </a:rPr>
              <a:t>La caduta della monarchia è presentata dalla tradizione annalistica come un episodio </a:t>
            </a:r>
            <a:r>
              <a:rPr lang="it-IT" sz="2000" b="1" u="sng">
                <a:latin typeface="Times New Roman" pitchFamily="18" charset="0"/>
              </a:rPr>
              <a:t>“interno”</a:t>
            </a:r>
            <a:r>
              <a:rPr lang="it-IT" b="1">
                <a:latin typeface="Times New Roman" pitchFamily="18" charset="0"/>
              </a:rPr>
              <a:t> al gruppo di potere e </a:t>
            </a:r>
            <a:r>
              <a:rPr lang="it-IT" sz="2000" b="1" u="sng">
                <a:latin typeface="Times New Roman" pitchFamily="18" charset="0"/>
              </a:rPr>
              <a:t>non</a:t>
            </a:r>
            <a:r>
              <a:rPr lang="it-IT" b="1">
                <a:latin typeface="Times New Roman" pitchFamily="18" charset="0"/>
              </a:rPr>
              <a:t> come una rivolta </a:t>
            </a:r>
            <a:r>
              <a:rPr lang="it-IT" sz="2000" b="1" u="sng">
                <a:latin typeface="Times New Roman" pitchFamily="18" charset="0"/>
              </a:rPr>
              <a:t>“patriottica”</a:t>
            </a:r>
            <a:r>
              <a:rPr lang="it-IT" b="1">
                <a:latin typeface="Times New Roman" pitchFamily="18" charset="0"/>
              </a:rPr>
              <a:t> contro il dominatore etrusco.</a:t>
            </a:r>
          </a:p>
          <a:p>
            <a:pPr algn="just">
              <a:buFontTx/>
              <a:buChar char="•"/>
            </a:pPr>
            <a:endParaRPr lang="it-IT" b="1">
              <a:latin typeface="Times New Roman" pitchFamily="18" charset="0"/>
            </a:endParaRPr>
          </a:p>
          <a:p>
            <a:pPr algn="just">
              <a:buFontTx/>
              <a:buChar char="•"/>
            </a:pPr>
            <a:r>
              <a:rPr lang="it-IT" b="1">
                <a:latin typeface="Times New Roman" pitchFamily="18" charset="0"/>
              </a:rPr>
              <a:t> questa tradizione, quindi, deve essersi formata relativamente presto</a:t>
            </a:r>
          </a:p>
          <a:p>
            <a:pPr algn="just">
              <a:buFontTx/>
              <a:buChar char="•"/>
            </a:pPr>
            <a:endParaRPr lang="it-IT" b="1">
              <a:latin typeface="Times New Roman" pitchFamily="18" charset="0"/>
            </a:endParaRPr>
          </a:p>
          <a:p>
            <a:pPr algn="just">
              <a:buFontTx/>
              <a:buChar char="•"/>
            </a:pPr>
            <a:r>
              <a:rPr lang="it-IT" b="1">
                <a:latin typeface="Times New Roman" pitchFamily="18" charset="0"/>
              </a:rPr>
              <a:t> è una tradizione ostile al Superbo, poiché evidenzia come un ramo legittimo della discendenza di Demarato (Arrunte/Egerio/Collatino) fosse rimasto privo di mezzi.</a:t>
            </a:r>
          </a:p>
          <a:p>
            <a:endParaRPr lang="it-IT"/>
          </a:p>
          <a:p>
            <a:endParaRPr lang="it-IT"/>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911225" y="893763"/>
            <a:ext cx="7308850" cy="1778000"/>
          </a:xfrm>
          <a:prstGeom prst="rect">
            <a:avLst/>
          </a:prstGeom>
          <a:solidFill>
            <a:srgbClr val="C0C0C0">
              <a:alpha val="74901"/>
            </a:srgbClr>
          </a:solidFill>
          <a:ln w="38100">
            <a:solidFill>
              <a:srgbClr val="000080"/>
            </a:solidFill>
            <a:miter lim="800000"/>
            <a:headEnd/>
            <a:tailEnd/>
          </a:ln>
        </p:spPr>
        <p:txBody>
          <a:bodyPr>
            <a:spAutoFit/>
          </a:bodyPr>
          <a:lstStyle/>
          <a:p>
            <a:pPr algn="just">
              <a:buFontTx/>
              <a:buChar char="•"/>
            </a:pPr>
            <a:r>
              <a:rPr lang="it-IT" u="sng" dirty="0">
                <a:solidFill>
                  <a:srgbClr val="FFFF00"/>
                </a:solidFill>
              </a:rPr>
              <a:t>  </a:t>
            </a:r>
            <a:r>
              <a:rPr lang="it-IT" b="1" u="sng" dirty="0">
                <a:solidFill>
                  <a:srgbClr val="FFFF00"/>
                </a:solidFill>
                <a:latin typeface="Times New Roman" pitchFamily="18" charset="0"/>
              </a:rPr>
              <a:t>I beni dei </a:t>
            </a:r>
            <a:r>
              <a:rPr lang="it-IT" b="1" u="sng" dirty="0" err="1">
                <a:solidFill>
                  <a:srgbClr val="FFFF00"/>
                </a:solidFill>
                <a:latin typeface="Times New Roman" pitchFamily="18" charset="0"/>
              </a:rPr>
              <a:t>Tarquinii</a:t>
            </a:r>
            <a:r>
              <a:rPr lang="it-IT" b="1" u="sng" dirty="0">
                <a:solidFill>
                  <a:srgbClr val="FFFF00"/>
                </a:solidFill>
                <a:latin typeface="Times New Roman" pitchFamily="18" charset="0"/>
              </a:rPr>
              <a:t> sono al centro delle trattative tra il nuovo regime repubblicano e Tarquinio, esule a </a:t>
            </a:r>
            <a:r>
              <a:rPr lang="it-IT" b="1" u="sng" dirty="0" err="1">
                <a:solidFill>
                  <a:srgbClr val="FFFF00"/>
                </a:solidFill>
                <a:latin typeface="Times New Roman" pitchFamily="18" charset="0"/>
              </a:rPr>
              <a:t>Caere</a:t>
            </a:r>
            <a:r>
              <a:rPr lang="it-IT" b="1" dirty="0">
                <a:latin typeface="Times New Roman" pitchFamily="18" charset="0"/>
              </a:rPr>
              <a:t>.</a:t>
            </a:r>
          </a:p>
          <a:p>
            <a:pPr algn="just">
              <a:buFontTx/>
              <a:buChar char="•"/>
            </a:pPr>
            <a:endParaRPr lang="it-IT" b="1" dirty="0">
              <a:latin typeface="Times New Roman" pitchFamily="18" charset="0"/>
            </a:endParaRPr>
          </a:p>
          <a:p>
            <a:pPr algn="just">
              <a:buFontTx/>
              <a:buChar char="•"/>
            </a:pPr>
            <a:r>
              <a:rPr lang="it-IT" b="1" dirty="0">
                <a:latin typeface="Times New Roman" pitchFamily="18" charset="0"/>
              </a:rPr>
              <a:t> sono al centro, quindici/venti anni più tardi, nel 492, di una crisi diplomatica tra Roma e </a:t>
            </a:r>
            <a:r>
              <a:rPr lang="it-IT" b="1" dirty="0" err="1">
                <a:latin typeface="Times New Roman" pitchFamily="18" charset="0"/>
              </a:rPr>
              <a:t>Cuma</a:t>
            </a:r>
            <a:r>
              <a:rPr lang="it-IT" b="1" dirty="0">
                <a:latin typeface="Times New Roman" pitchFamily="18" charset="0"/>
              </a:rPr>
              <a:t>.</a:t>
            </a:r>
            <a:endParaRPr lang="it-IT" dirty="0"/>
          </a:p>
          <a:p>
            <a:endParaRPr lang="it-IT" dirty="0"/>
          </a:p>
        </p:txBody>
      </p:sp>
      <p:sp>
        <p:nvSpPr>
          <p:cNvPr id="39939" name="Text Box 3"/>
          <p:cNvSpPr txBox="1">
            <a:spLocks noChangeArrowheads="1"/>
          </p:cNvSpPr>
          <p:nvPr/>
        </p:nvSpPr>
        <p:spPr bwMode="auto">
          <a:xfrm>
            <a:off x="769938" y="3406775"/>
            <a:ext cx="7580312" cy="3063875"/>
          </a:xfrm>
          <a:prstGeom prst="rect">
            <a:avLst/>
          </a:prstGeom>
          <a:solidFill>
            <a:srgbClr val="99CCFF"/>
          </a:solidFill>
          <a:ln w="38100">
            <a:solidFill>
              <a:srgbClr val="000080"/>
            </a:solidFill>
            <a:miter lim="800000"/>
            <a:headEnd/>
            <a:tailEnd/>
          </a:ln>
        </p:spPr>
        <p:txBody>
          <a:bodyPr>
            <a:spAutoFit/>
          </a:bodyPr>
          <a:lstStyle/>
          <a:p>
            <a:r>
              <a:rPr lang="it-IT" sz="1600" b="1" dirty="0">
                <a:latin typeface="Times New Roman" pitchFamily="18" charset="0"/>
              </a:rPr>
              <a:t>Livio, </a:t>
            </a:r>
            <a:r>
              <a:rPr lang="it-IT" sz="1600" b="1" dirty="0" err="1">
                <a:latin typeface="Times New Roman" pitchFamily="18" charset="0"/>
              </a:rPr>
              <a:t>II</a:t>
            </a:r>
            <a:r>
              <a:rPr lang="it-IT" sz="1600" b="1" dirty="0">
                <a:latin typeface="Times New Roman" pitchFamily="18" charset="0"/>
              </a:rPr>
              <a:t>, 34:</a:t>
            </a:r>
          </a:p>
          <a:p>
            <a:endParaRPr lang="it-IT" sz="1600" b="1" dirty="0">
              <a:latin typeface="Times New Roman" pitchFamily="18" charset="0"/>
            </a:endParaRPr>
          </a:p>
          <a:p>
            <a:pPr algn="just"/>
            <a:r>
              <a:rPr lang="it-IT" sz="1600" b="1" i="1" dirty="0">
                <a:latin typeface="Times New Roman" pitchFamily="18" charset="0"/>
              </a:rPr>
              <a:t>     Furono quindi eletti consoli Tito </a:t>
            </a:r>
            <a:r>
              <a:rPr lang="it-IT" sz="1600" b="1" i="1" dirty="0" err="1">
                <a:latin typeface="Times New Roman" pitchFamily="18" charset="0"/>
              </a:rPr>
              <a:t>Geganio</a:t>
            </a:r>
            <a:r>
              <a:rPr lang="it-IT" sz="1600" b="1" i="1" dirty="0">
                <a:latin typeface="Times New Roman" pitchFamily="18" charset="0"/>
              </a:rPr>
              <a:t> e Publio </a:t>
            </a:r>
            <a:r>
              <a:rPr lang="it-IT" sz="1600" b="1" i="1" dirty="0" err="1">
                <a:latin typeface="Times New Roman" pitchFamily="18" charset="0"/>
              </a:rPr>
              <a:t>Minucio</a:t>
            </a:r>
            <a:r>
              <a:rPr lang="it-IT" sz="1600" b="1" i="1" dirty="0">
                <a:latin typeface="Times New Roman" pitchFamily="18" charset="0"/>
              </a:rPr>
              <a:t>. In quell’anno, mentre all’estero regnava ovunque la pace e all’interno era sedata la discordia, una calamità ancor più grave colpì la città: prima la carestia dei viveri, per essere i campi rimasti incolti durante  la secessione della plebe, poi la fame, come suole accadere agli assediati. … si andò a cercarlo non soltanto in Etruria, lungo il litorale di destra a partire da Ostia, e lungo le coste di sinistra attraverso il territorio dei Volsci fino a </a:t>
            </a:r>
            <a:r>
              <a:rPr lang="it-IT" sz="1600" b="1" i="1" dirty="0" err="1">
                <a:latin typeface="Times New Roman" pitchFamily="18" charset="0"/>
              </a:rPr>
              <a:t>Cuma</a:t>
            </a:r>
            <a:r>
              <a:rPr lang="it-IT" sz="1600" b="1" i="1" dirty="0">
                <a:latin typeface="Times New Roman" pitchFamily="18" charset="0"/>
              </a:rPr>
              <a:t>, ma perfino in Sicilia; così lontano li aveva costretti a cercare soccorsi l’ostilità dei popoli confinanti. </a:t>
            </a:r>
            <a:r>
              <a:rPr lang="it-IT" sz="1600" b="1" i="1" u="sng" dirty="0">
                <a:solidFill>
                  <a:srgbClr val="FFFF00"/>
                </a:solidFill>
                <a:latin typeface="Times New Roman" pitchFamily="18" charset="0"/>
              </a:rPr>
              <a:t>A </a:t>
            </a:r>
            <a:r>
              <a:rPr lang="it-IT" sz="1600" b="1" i="1" u="sng" dirty="0" err="1">
                <a:solidFill>
                  <a:srgbClr val="FFFF00"/>
                </a:solidFill>
                <a:latin typeface="Times New Roman" pitchFamily="18" charset="0"/>
              </a:rPr>
              <a:t>Cuma</a:t>
            </a:r>
            <a:r>
              <a:rPr lang="it-IT" sz="1600" b="1" i="1" u="sng" dirty="0">
                <a:solidFill>
                  <a:srgbClr val="FFFF00"/>
                </a:solidFill>
                <a:latin typeface="Times New Roman" pitchFamily="18" charset="0"/>
              </a:rPr>
              <a:t>, quando già il grano era stato comprato, le navi furono trattenute dal tiranno Aristodemo per compensarlo dei beni dei </a:t>
            </a:r>
            <a:r>
              <a:rPr lang="it-IT" sz="1600" b="1" i="1" u="sng" dirty="0" err="1">
                <a:solidFill>
                  <a:srgbClr val="FFFF00"/>
                </a:solidFill>
                <a:latin typeface="Times New Roman" pitchFamily="18" charset="0"/>
              </a:rPr>
              <a:t>Tarquinii</a:t>
            </a:r>
            <a:r>
              <a:rPr lang="it-IT" sz="1600" b="1" i="1" u="sng" dirty="0">
                <a:solidFill>
                  <a:srgbClr val="FFFF00"/>
                </a:solidFill>
                <a:latin typeface="Times New Roman" pitchFamily="18" charset="0"/>
              </a:rPr>
              <a:t> dei quali era erede.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4"/>
          <p:cNvSpPr txBox="1">
            <a:spLocks noChangeArrowheads="1"/>
          </p:cNvSpPr>
          <p:nvPr/>
        </p:nvSpPr>
        <p:spPr bwMode="auto">
          <a:xfrm>
            <a:off x="684213" y="620713"/>
            <a:ext cx="7580312" cy="2330450"/>
          </a:xfrm>
          <a:prstGeom prst="rect">
            <a:avLst/>
          </a:prstGeom>
          <a:solidFill>
            <a:srgbClr val="99CCFF"/>
          </a:solidFill>
          <a:ln w="38100">
            <a:solidFill>
              <a:srgbClr val="000080"/>
            </a:solidFill>
            <a:miter lim="800000"/>
            <a:headEnd/>
            <a:tailEnd/>
          </a:ln>
        </p:spPr>
        <p:txBody>
          <a:bodyPr>
            <a:spAutoFit/>
          </a:bodyPr>
          <a:lstStyle/>
          <a:p>
            <a:r>
              <a:rPr lang="it-IT" sz="1600" b="1" dirty="0">
                <a:latin typeface="Times New Roman" pitchFamily="18" charset="0"/>
              </a:rPr>
              <a:t>Dion. </a:t>
            </a:r>
            <a:r>
              <a:rPr lang="it-IT" sz="1600" b="1" dirty="0" err="1">
                <a:latin typeface="Times New Roman" pitchFamily="18" charset="0"/>
              </a:rPr>
              <a:t>Hal</a:t>
            </a:r>
            <a:r>
              <a:rPr lang="it-IT" sz="1600" b="1" dirty="0">
                <a:latin typeface="Times New Roman" pitchFamily="18" charset="0"/>
              </a:rPr>
              <a:t>. VII, 2, 3:</a:t>
            </a:r>
          </a:p>
          <a:p>
            <a:endParaRPr lang="it-IT" sz="1600" b="1" dirty="0">
              <a:latin typeface="Times New Roman" pitchFamily="18" charset="0"/>
            </a:endParaRPr>
          </a:p>
          <a:p>
            <a:pPr algn="just"/>
            <a:r>
              <a:rPr lang="it-IT" sz="1600" b="1" i="1" dirty="0">
                <a:latin typeface="Times New Roman" pitchFamily="18" charset="0"/>
              </a:rPr>
              <a:t>     Vicende analoghe toccarono anche agli ambasciatori che andarono </a:t>
            </a:r>
            <a:r>
              <a:rPr lang="it-IT" sz="1600" b="1" i="1" u="sng" dirty="0">
                <a:solidFill>
                  <a:srgbClr val="FFFF00"/>
                </a:solidFill>
                <a:latin typeface="Times New Roman" pitchFamily="18" charset="0"/>
              </a:rPr>
              <a:t>a </a:t>
            </a:r>
            <a:r>
              <a:rPr lang="it-IT" sz="1600" b="1" i="1" u="sng" dirty="0" err="1">
                <a:solidFill>
                  <a:srgbClr val="FFFF00"/>
                </a:solidFill>
                <a:latin typeface="Times New Roman" pitchFamily="18" charset="0"/>
              </a:rPr>
              <a:t>Cuma</a:t>
            </a:r>
            <a:r>
              <a:rPr lang="it-IT" sz="1600" b="1" i="1" u="sng" dirty="0">
                <a:solidFill>
                  <a:srgbClr val="FFFF00"/>
                </a:solidFill>
                <a:latin typeface="Times New Roman" pitchFamily="18" charset="0"/>
              </a:rPr>
              <a:t> italica</a:t>
            </a:r>
            <a:r>
              <a:rPr lang="it-IT" sz="1600" b="1" i="1" dirty="0">
                <a:latin typeface="Times New Roman" pitchFamily="18" charset="0"/>
              </a:rPr>
              <a:t>. Là, infatti, vivevano parecchi romani, che </a:t>
            </a:r>
            <a:r>
              <a:rPr lang="it-IT" sz="1600" b="1" i="1" u="sng" dirty="0">
                <a:solidFill>
                  <a:srgbClr val="FFFF00"/>
                </a:solidFill>
                <a:latin typeface="Times New Roman" pitchFamily="18" charset="0"/>
              </a:rPr>
              <a:t>si erano salvati durante l’ultima battaglia ed erano andati in esilio col re Tarquinio</a:t>
            </a:r>
            <a:r>
              <a:rPr lang="it-IT" sz="1600" b="1" i="1" dirty="0">
                <a:latin typeface="Times New Roman" pitchFamily="18" charset="0"/>
              </a:rPr>
              <a:t>; costoro dapprima cominciarono col pretendere che il re consegnasse loro gli ambasciatori, per giustiziarli, poi, avendo fallito questo scopo, chiesero di trattenerli come ostaggi da parte della città che li aveva mandati, finché recuperassero i loro beni, che dicevano ingiustamente confiscati dai Romani, e ritenevano che dovesse fare loro da arbitro  in questa questione il tiranno. </a:t>
            </a:r>
          </a:p>
        </p:txBody>
      </p:sp>
      <p:sp>
        <p:nvSpPr>
          <p:cNvPr id="40963" name="Text Box 5"/>
          <p:cNvSpPr txBox="1">
            <a:spLocks noChangeArrowheads="1"/>
          </p:cNvSpPr>
          <p:nvPr/>
        </p:nvSpPr>
        <p:spPr bwMode="auto">
          <a:xfrm>
            <a:off x="703263" y="3295650"/>
            <a:ext cx="7580312" cy="3308350"/>
          </a:xfrm>
          <a:prstGeom prst="rect">
            <a:avLst/>
          </a:prstGeom>
          <a:solidFill>
            <a:srgbClr val="99CCFF"/>
          </a:solidFill>
          <a:ln w="38100">
            <a:solidFill>
              <a:srgbClr val="000080"/>
            </a:solidFill>
            <a:miter lim="800000"/>
            <a:headEnd/>
            <a:tailEnd/>
          </a:ln>
        </p:spPr>
        <p:txBody>
          <a:bodyPr>
            <a:spAutoFit/>
          </a:bodyPr>
          <a:lstStyle/>
          <a:p>
            <a:r>
              <a:rPr lang="it-IT" sz="1600" b="1" dirty="0">
                <a:latin typeface="Times New Roman" pitchFamily="18" charset="0"/>
              </a:rPr>
              <a:t>Dion. </a:t>
            </a:r>
            <a:r>
              <a:rPr lang="it-IT" sz="1600" b="1" dirty="0" err="1">
                <a:latin typeface="Times New Roman" pitchFamily="18" charset="0"/>
              </a:rPr>
              <a:t>Hal</a:t>
            </a:r>
            <a:r>
              <a:rPr lang="it-IT" sz="1600" b="1" dirty="0">
                <a:latin typeface="Times New Roman" pitchFamily="18" charset="0"/>
              </a:rPr>
              <a:t>. VII, 12, 1-2:</a:t>
            </a:r>
          </a:p>
          <a:p>
            <a:endParaRPr lang="it-IT" sz="1600" b="1" dirty="0">
              <a:latin typeface="Times New Roman" pitchFamily="18" charset="0"/>
            </a:endParaRPr>
          </a:p>
          <a:p>
            <a:pPr algn="just"/>
            <a:r>
              <a:rPr lang="it-IT" sz="1600" b="1" i="1" dirty="0">
                <a:latin typeface="Times New Roman" pitchFamily="18" charset="0"/>
              </a:rPr>
              <a:t>Era dunque questo </a:t>
            </a:r>
            <a:r>
              <a:rPr lang="it-IT" sz="1600" b="1" i="1" u="sng" dirty="0">
                <a:solidFill>
                  <a:srgbClr val="FFFF00"/>
                </a:solidFill>
                <a:latin typeface="Times New Roman" pitchFamily="18" charset="0"/>
              </a:rPr>
              <a:t>l’Aristodemo davanti al quale, quando era tiranno ormai da quattordici anni, si presentarono i Romani che erano andati in esilio con Tarquinio, per chiedere che definisse la questione che essi sollevavano contro la loro patria</a:t>
            </a:r>
            <a:r>
              <a:rPr lang="it-IT" sz="1600" b="1" i="1" dirty="0">
                <a:latin typeface="Times New Roman" pitchFamily="18" charset="0"/>
              </a:rPr>
              <a:t>. Gli ambasciatori dei Romani rifiutarono per qualche tempo, affermando che non erano venuti per questa contestazione e che non avevano il potere di difendere la causa della città, poiché il senato non l’aveva conferito loro. Ma poiché non concludevano nulla, ma vedevano che il tiranno propendeva per la parte avversa, a causa degli intrighi e delle suppliche degli esuli, chiesero del tempo per preparare la difesa, depositarono come pegno una somma di denaro e, poiché nessuno li sorvegliava nell’intervallo  di tempo che precedeva il processo, fuggirono di corsa; il tiranno  si tenne i loro servi, gli animali da soma ed il denaro che essi avevano portato per l’acquisto del grano .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684213" y="620713"/>
            <a:ext cx="7580312" cy="2330450"/>
          </a:xfrm>
          <a:prstGeom prst="rect">
            <a:avLst/>
          </a:prstGeom>
          <a:solidFill>
            <a:srgbClr val="99CCFF"/>
          </a:solidFill>
          <a:ln w="38100">
            <a:solidFill>
              <a:srgbClr val="000080"/>
            </a:solidFill>
            <a:miter lim="800000"/>
            <a:headEnd/>
            <a:tailEnd/>
          </a:ln>
        </p:spPr>
        <p:txBody>
          <a:bodyPr>
            <a:spAutoFit/>
          </a:bodyPr>
          <a:lstStyle/>
          <a:p>
            <a:pPr algn="just">
              <a:buFontTx/>
              <a:buChar char="•"/>
            </a:pPr>
            <a:r>
              <a:rPr lang="it-IT" sz="1600" b="1" dirty="0">
                <a:latin typeface="Times New Roman" pitchFamily="18" charset="0"/>
              </a:rPr>
              <a:t>  Dionigi di Alicarnasso è  autore favorevole a Roma e ai Romani.</a:t>
            </a:r>
          </a:p>
          <a:p>
            <a:pPr algn="just">
              <a:buFontTx/>
              <a:buChar char="•"/>
            </a:pPr>
            <a:endParaRPr lang="it-IT" sz="1600" b="1" dirty="0">
              <a:latin typeface="Times New Roman" pitchFamily="18" charset="0"/>
            </a:endParaRPr>
          </a:p>
          <a:p>
            <a:pPr algn="just">
              <a:buFontTx/>
              <a:buChar char="•"/>
            </a:pPr>
            <a:r>
              <a:rPr lang="it-IT" sz="1600" b="1" dirty="0">
                <a:latin typeface="Times New Roman" pitchFamily="18" charset="0"/>
              </a:rPr>
              <a:t>  In questo caso, tuttavia</a:t>
            </a:r>
            <a:r>
              <a:rPr lang="it-IT" sz="1600" b="1" u="sng" dirty="0">
                <a:solidFill>
                  <a:srgbClr val="FFFF00"/>
                </a:solidFill>
                <a:latin typeface="Times New Roman" pitchFamily="18" charset="0"/>
              </a:rPr>
              <a:t>, l’episodio pone in cattiva luce il comportamento dei Romani ed è sostanzialmente loro ostile</a:t>
            </a:r>
            <a:r>
              <a:rPr lang="it-IT" sz="1600" b="1" dirty="0">
                <a:latin typeface="Times New Roman" pitchFamily="18" charset="0"/>
              </a:rPr>
              <a:t>.</a:t>
            </a:r>
          </a:p>
          <a:p>
            <a:pPr algn="just">
              <a:buFontTx/>
              <a:buChar char="•"/>
            </a:pPr>
            <a:endParaRPr lang="it-IT" sz="1600" b="1" dirty="0">
              <a:latin typeface="Times New Roman" pitchFamily="18" charset="0"/>
            </a:endParaRPr>
          </a:p>
          <a:p>
            <a:pPr algn="just">
              <a:buFontTx/>
              <a:buChar char="•"/>
            </a:pPr>
            <a:r>
              <a:rPr lang="it-IT" sz="1600" b="1" dirty="0">
                <a:latin typeface="Times New Roman" pitchFamily="18" charset="0"/>
              </a:rPr>
              <a:t>  </a:t>
            </a:r>
            <a:r>
              <a:rPr lang="it-IT" sz="1600" b="1" u="sng" dirty="0">
                <a:solidFill>
                  <a:srgbClr val="FFFF00"/>
                </a:solidFill>
                <a:latin typeface="Times New Roman" pitchFamily="18" charset="0"/>
              </a:rPr>
              <a:t>La tradizione da cui Dionigi trae l’episodio non può essere una fonte annalistica (dato che è ostile ai Romani); </a:t>
            </a:r>
            <a:r>
              <a:rPr lang="it-IT" sz="1600" b="1" dirty="0">
                <a:latin typeface="Times New Roman" pitchFamily="18" charset="0"/>
              </a:rPr>
              <a:t>deve trattarsi di una tradizione favorevole ad Aristodemo e formatasi relativamente presto, prima comunque della morte del tiranno  e del massacro della sua famiglia.   </a:t>
            </a:r>
            <a:endParaRPr lang="it-IT" sz="1600" b="1" i="1" dirty="0">
              <a:latin typeface="Times New Roman"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800100" y="533400"/>
            <a:ext cx="7580313" cy="3063875"/>
          </a:xfrm>
          <a:prstGeom prst="rect">
            <a:avLst/>
          </a:prstGeom>
          <a:solidFill>
            <a:srgbClr val="99CCFF"/>
          </a:solidFill>
          <a:ln w="38100">
            <a:solidFill>
              <a:srgbClr val="000080"/>
            </a:solidFill>
            <a:miter lim="800000"/>
            <a:headEnd/>
            <a:tailEnd/>
          </a:ln>
        </p:spPr>
        <p:txBody>
          <a:bodyPr>
            <a:spAutoFit/>
          </a:bodyPr>
          <a:lstStyle/>
          <a:p>
            <a:pPr algn="just">
              <a:buFontTx/>
              <a:buChar char="•"/>
            </a:pPr>
            <a:r>
              <a:rPr lang="it-IT" sz="1600" b="1" dirty="0">
                <a:latin typeface="Times New Roman" pitchFamily="18" charset="0"/>
              </a:rPr>
              <a:t>  </a:t>
            </a:r>
            <a:r>
              <a:rPr lang="it-IT" sz="1600" b="1" u="sng" dirty="0">
                <a:solidFill>
                  <a:srgbClr val="FFFF00"/>
                </a:solidFill>
                <a:latin typeface="Times New Roman" pitchFamily="18" charset="0"/>
              </a:rPr>
              <a:t>Nonostante la presenza di una dinastia etrusca al potere, la città mantiene la sua impronta latina</a:t>
            </a:r>
            <a:r>
              <a:rPr lang="it-IT" sz="1600" b="1" dirty="0">
                <a:latin typeface="Times New Roman" pitchFamily="18" charset="0"/>
              </a:rPr>
              <a:t>.</a:t>
            </a:r>
          </a:p>
          <a:p>
            <a:pPr algn="just">
              <a:buFontTx/>
              <a:buChar char="•"/>
            </a:pPr>
            <a:endParaRPr lang="it-IT" sz="1600" b="1" dirty="0">
              <a:latin typeface="Times New Roman" pitchFamily="18" charset="0"/>
            </a:endParaRPr>
          </a:p>
          <a:p>
            <a:pPr algn="just">
              <a:buFontTx/>
              <a:buChar char="•"/>
            </a:pPr>
            <a:r>
              <a:rPr lang="it-IT" sz="1600" b="1" dirty="0">
                <a:latin typeface="Times New Roman" pitchFamily="18" charset="0"/>
              </a:rPr>
              <a:t> </a:t>
            </a:r>
            <a:r>
              <a:rPr lang="it-IT" sz="1600" b="1" u="sng" dirty="0">
                <a:solidFill>
                  <a:srgbClr val="FFFF00"/>
                </a:solidFill>
                <a:latin typeface="Times New Roman" pitchFamily="18" charset="0"/>
              </a:rPr>
              <a:t>Aspetto Linguistico: a partire dal VII secolo si intensifica la diffusione della scrittura che raggiunge una dimensione pubblica</a:t>
            </a:r>
            <a:r>
              <a:rPr lang="it-IT" sz="1600" b="1" dirty="0">
                <a:latin typeface="Times New Roman" pitchFamily="18" charset="0"/>
              </a:rPr>
              <a:t>.</a:t>
            </a:r>
          </a:p>
          <a:p>
            <a:pPr algn="just">
              <a:buFontTx/>
              <a:buChar char="•"/>
            </a:pPr>
            <a:endParaRPr lang="it-IT" sz="1600" b="1" dirty="0">
              <a:latin typeface="Times New Roman" pitchFamily="18" charset="0"/>
            </a:endParaRPr>
          </a:p>
          <a:p>
            <a:pPr algn="just">
              <a:buFontTx/>
              <a:buChar char="•"/>
            </a:pPr>
            <a:r>
              <a:rPr lang="it-IT" sz="1600" b="1" dirty="0">
                <a:latin typeface="Times New Roman" pitchFamily="18" charset="0"/>
              </a:rPr>
              <a:t> Iscrizioni sono presenti nei santuari e negli spazi pubblici.</a:t>
            </a:r>
          </a:p>
          <a:p>
            <a:pPr algn="just">
              <a:buFontTx/>
              <a:buChar char="•"/>
            </a:pPr>
            <a:endParaRPr lang="it-IT" sz="1600" b="1" dirty="0">
              <a:latin typeface="Times New Roman" pitchFamily="18" charset="0"/>
            </a:endParaRPr>
          </a:p>
          <a:p>
            <a:pPr algn="just">
              <a:buFontTx/>
              <a:buChar char="•"/>
            </a:pPr>
            <a:endParaRPr lang="it-IT" sz="1600" b="1" dirty="0">
              <a:latin typeface="Times New Roman" pitchFamily="18" charset="0"/>
            </a:endParaRPr>
          </a:p>
          <a:p>
            <a:pPr algn="just">
              <a:buFontTx/>
              <a:buChar char="•"/>
            </a:pPr>
            <a:r>
              <a:rPr lang="it-IT" sz="1600" b="1" dirty="0">
                <a:latin typeface="Times New Roman" pitchFamily="18" charset="0"/>
              </a:rPr>
              <a:t> Secondo Dionigi di Alicarnasso, le regole stabilite da </a:t>
            </a:r>
            <a:r>
              <a:rPr lang="it-IT" sz="1600" b="1" dirty="0" err="1">
                <a:latin typeface="Times New Roman" pitchFamily="18" charset="0"/>
              </a:rPr>
              <a:t>Servio</a:t>
            </a:r>
            <a:r>
              <a:rPr lang="it-IT" sz="1600" b="1" dirty="0">
                <a:latin typeface="Times New Roman" pitchFamily="18" charset="0"/>
              </a:rPr>
              <a:t> Tullio per il culto di Diana sull’Aventino sarebbero state inscritte su di una tavola bronzea conservata nel tempio. </a:t>
            </a:r>
            <a:endParaRPr lang="it-IT" sz="1600" b="1" i="1" dirty="0">
              <a:latin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5" descr="Roma volcanal modello ricostruttivo"/>
          <p:cNvPicPr>
            <a:picLocks noChangeAspect="1" noChangeArrowheads="1"/>
          </p:cNvPicPr>
          <p:nvPr/>
        </p:nvPicPr>
        <p:blipFill>
          <a:blip r:embed="rId3" cstate="print"/>
          <a:srcRect/>
          <a:stretch>
            <a:fillRect/>
          </a:stretch>
        </p:blipFill>
        <p:spPr bwMode="auto">
          <a:xfrm>
            <a:off x="0" y="0"/>
            <a:ext cx="9144000" cy="6859588"/>
          </a:xfrm>
          <a:prstGeom prst="rect">
            <a:avLst/>
          </a:prstGeom>
          <a:noFill/>
          <a:ln w="38100">
            <a:solidFill>
              <a:srgbClr val="808000"/>
            </a:solidFill>
            <a:miter lim="800000"/>
            <a:headEnd/>
            <a:tailEnd/>
          </a:ln>
        </p:spPr>
      </p:pic>
      <p:pic>
        <p:nvPicPr>
          <p:cNvPr id="44035" name="Picture 4" descr="Roma lapis niger ricostruzione"/>
          <p:cNvPicPr>
            <a:picLocks noChangeAspect="1" noChangeArrowheads="1"/>
          </p:cNvPicPr>
          <p:nvPr/>
        </p:nvPicPr>
        <p:blipFill>
          <a:blip r:embed="rId4" cstate="print"/>
          <a:srcRect/>
          <a:stretch>
            <a:fillRect/>
          </a:stretch>
        </p:blipFill>
        <p:spPr bwMode="auto">
          <a:xfrm>
            <a:off x="7167563" y="3789363"/>
            <a:ext cx="1976437" cy="3068637"/>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4" descr="Roma lapis niger iscrizione"/>
          <p:cNvPicPr>
            <a:picLocks noChangeAspect="1" noChangeArrowheads="1"/>
          </p:cNvPicPr>
          <p:nvPr/>
        </p:nvPicPr>
        <p:blipFill>
          <a:blip r:embed="rId3" cstate="print"/>
          <a:srcRect/>
          <a:stretch>
            <a:fillRect/>
          </a:stretch>
        </p:blipFill>
        <p:spPr bwMode="auto">
          <a:xfrm>
            <a:off x="2406650" y="0"/>
            <a:ext cx="6737350" cy="6858000"/>
          </a:xfrm>
          <a:prstGeom prst="rect">
            <a:avLst/>
          </a:prstGeom>
          <a:noFill/>
          <a:ln w="38100">
            <a:solidFill>
              <a:srgbClr val="808000"/>
            </a:solidFill>
            <a:miter lim="800000"/>
            <a:headEnd/>
            <a:tailEnd/>
          </a:ln>
        </p:spPr>
      </p:pic>
      <p:sp>
        <p:nvSpPr>
          <p:cNvPr id="16389" name="Text Box 5"/>
          <p:cNvSpPr txBox="1">
            <a:spLocks noChangeArrowheads="1"/>
          </p:cNvSpPr>
          <p:nvPr/>
        </p:nvSpPr>
        <p:spPr bwMode="auto">
          <a:xfrm>
            <a:off x="176213" y="649288"/>
            <a:ext cx="2166937" cy="2819400"/>
          </a:xfrm>
          <a:prstGeom prst="rect">
            <a:avLst/>
          </a:prstGeom>
          <a:solidFill>
            <a:srgbClr val="99CCFF"/>
          </a:solidFill>
          <a:ln w="38100">
            <a:solidFill>
              <a:srgbClr val="000080"/>
            </a:solidFill>
            <a:miter lim="800000"/>
            <a:headEnd/>
            <a:tailEnd/>
          </a:ln>
          <a:effectLst/>
        </p:spPr>
        <p:txBody>
          <a:bodyPr>
            <a:spAutoFit/>
          </a:bodyPr>
          <a:lstStyle/>
          <a:p>
            <a:pPr>
              <a:defRPr/>
            </a:pPr>
            <a:r>
              <a:rPr lang="it-IT" sz="1600" b="1" i="1">
                <a:latin typeface="Times New Roman" pitchFamily="18" charset="0"/>
              </a:rPr>
              <a:t>Contiene alcune prescrizioni relative alla intangibilità e sacralità dell’area all’interno della quale il </a:t>
            </a:r>
            <a:r>
              <a:rPr lang="it-IT" sz="1600" b="1">
                <a:effectLst>
                  <a:outerShdw blurRad="38100" dist="38100" dir="2700000" algn="tl">
                    <a:srgbClr val="FFFFFF"/>
                  </a:outerShdw>
                </a:effectLst>
                <a:latin typeface="Times New Roman" pitchFamily="18" charset="0"/>
              </a:rPr>
              <a:t>rex</a:t>
            </a:r>
            <a:r>
              <a:rPr lang="it-IT" sz="1600" b="1" i="1">
                <a:latin typeface="Times New Roman" pitchFamily="18" charset="0"/>
              </a:rPr>
              <a:t> ed il suo araldo (</a:t>
            </a:r>
            <a:r>
              <a:rPr lang="it-IT" sz="1600" b="1">
                <a:effectLst>
                  <a:outerShdw blurRad="38100" dist="38100" dir="2700000" algn="tl">
                    <a:srgbClr val="FFFFFF"/>
                  </a:outerShdw>
                </a:effectLst>
                <a:latin typeface="Times New Roman" pitchFamily="18" charset="0"/>
              </a:rPr>
              <a:t>kalator</a:t>
            </a:r>
            <a:r>
              <a:rPr lang="it-IT" sz="1600" b="1" i="1">
                <a:latin typeface="Times New Roman" pitchFamily="18" charset="0"/>
              </a:rPr>
              <a:t>) compiono alcune azioni in cui sono impiegati anche animali da tiro (i</a:t>
            </a:r>
            <a:r>
              <a:rPr lang="it-IT" sz="1600" b="1">
                <a:effectLst>
                  <a:outerShdw blurRad="38100" dist="38100" dir="2700000" algn="tl">
                    <a:srgbClr val="FFFFFF"/>
                  </a:outerShdw>
                </a:effectLst>
                <a:latin typeface="Times New Roman" pitchFamily="18" charset="0"/>
              </a:rPr>
              <a:t>ouxmenta</a:t>
            </a:r>
            <a:r>
              <a:rPr lang="it-IT" sz="1600" b="1" i="1">
                <a:latin typeface="Times New Roman" pitchFamily="18" charset="0"/>
              </a:rPr>
              <a:t>) </a:t>
            </a:r>
          </a:p>
        </p:txBody>
      </p:sp>
      <p:sp>
        <p:nvSpPr>
          <p:cNvPr id="45060" name="Freeform 6"/>
          <p:cNvSpPr>
            <a:spLocks/>
          </p:cNvSpPr>
          <p:nvPr/>
        </p:nvSpPr>
        <p:spPr bwMode="auto">
          <a:xfrm>
            <a:off x="3933825" y="4789488"/>
            <a:ext cx="493713" cy="28575"/>
          </a:xfrm>
          <a:custGeom>
            <a:avLst/>
            <a:gdLst>
              <a:gd name="T0" fmla="*/ 0 w 311"/>
              <a:gd name="T1" fmla="*/ 0 h 18"/>
              <a:gd name="T2" fmla="*/ 228 w 311"/>
              <a:gd name="T3" fmla="*/ 18 h 18"/>
              <a:gd name="T4" fmla="*/ 311 w 311"/>
              <a:gd name="T5" fmla="*/ 9 h 18"/>
              <a:gd name="T6" fmla="*/ 0 60000 65536"/>
              <a:gd name="T7" fmla="*/ 0 60000 65536"/>
              <a:gd name="T8" fmla="*/ 0 60000 65536"/>
              <a:gd name="T9" fmla="*/ 0 w 311"/>
              <a:gd name="T10" fmla="*/ 0 h 18"/>
              <a:gd name="T11" fmla="*/ 311 w 311"/>
              <a:gd name="T12" fmla="*/ 18 h 18"/>
            </a:gdLst>
            <a:ahLst/>
            <a:cxnLst>
              <a:cxn ang="T6">
                <a:pos x="T0" y="T1"/>
              </a:cxn>
              <a:cxn ang="T7">
                <a:pos x="T2" y="T3"/>
              </a:cxn>
              <a:cxn ang="T8">
                <a:pos x="T4" y="T5"/>
              </a:cxn>
            </a:cxnLst>
            <a:rect l="T9" t="T10" r="T11" b="T12"/>
            <a:pathLst>
              <a:path w="311" h="18">
                <a:moveTo>
                  <a:pt x="0" y="0"/>
                </a:moveTo>
                <a:cubicBezTo>
                  <a:pt x="76" y="4"/>
                  <a:pt x="152" y="18"/>
                  <a:pt x="228" y="18"/>
                </a:cubicBezTo>
                <a:cubicBezTo>
                  <a:pt x="256" y="18"/>
                  <a:pt x="283" y="9"/>
                  <a:pt x="311" y="9"/>
                </a:cubicBezTo>
              </a:path>
            </a:pathLst>
          </a:custGeom>
          <a:noFill/>
          <a:ln w="38100" cmpd="sng">
            <a:solidFill>
              <a:srgbClr val="FF3300"/>
            </a:solidFill>
            <a:round/>
            <a:headEnd/>
            <a:tailEnd/>
          </a:ln>
        </p:spPr>
        <p:txBody>
          <a:bodyPr/>
          <a:lstStyle/>
          <a:p>
            <a:endParaRPr lang="it-IT"/>
          </a:p>
        </p:txBody>
      </p:sp>
      <p:sp>
        <p:nvSpPr>
          <p:cNvPr id="45061" name="Freeform 7"/>
          <p:cNvSpPr>
            <a:spLocks/>
          </p:cNvSpPr>
          <p:nvPr/>
        </p:nvSpPr>
        <p:spPr bwMode="auto">
          <a:xfrm>
            <a:off x="3440113" y="5021263"/>
            <a:ext cx="290512" cy="1587"/>
          </a:xfrm>
          <a:custGeom>
            <a:avLst/>
            <a:gdLst>
              <a:gd name="T0" fmla="*/ 0 w 183"/>
              <a:gd name="T1" fmla="*/ 0 h 1"/>
              <a:gd name="T2" fmla="*/ 183 w 183"/>
              <a:gd name="T3" fmla="*/ 0 h 1"/>
              <a:gd name="T4" fmla="*/ 0 60000 65536"/>
              <a:gd name="T5" fmla="*/ 0 60000 65536"/>
              <a:gd name="T6" fmla="*/ 0 w 183"/>
              <a:gd name="T7" fmla="*/ 0 h 1"/>
              <a:gd name="T8" fmla="*/ 183 w 183"/>
              <a:gd name="T9" fmla="*/ 1 h 1"/>
            </a:gdLst>
            <a:ahLst/>
            <a:cxnLst>
              <a:cxn ang="T4">
                <a:pos x="T0" y="T1"/>
              </a:cxn>
              <a:cxn ang="T5">
                <a:pos x="T2" y="T3"/>
              </a:cxn>
            </a:cxnLst>
            <a:rect l="T6" t="T7" r="T8" b="T9"/>
            <a:pathLst>
              <a:path w="183" h="1">
                <a:moveTo>
                  <a:pt x="0" y="0"/>
                </a:moveTo>
                <a:cubicBezTo>
                  <a:pt x="61" y="0"/>
                  <a:pt x="122" y="0"/>
                  <a:pt x="183" y="0"/>
                </a:cubicBezTo>
              </a:path>
            </a:pathLst>
          </a:custGeom>
          <a:noFill/>
          <a:ln w="38100" cmpd="sng">
            <a:solidFill>
              <a:srgbClr val="FF3300"/>
            </a:solidFill>
            <a:round/>
            <a:headEnd/>
            <a:tailEnd/>
          </a:ln>
        </p:spPr>
        <p:txBody>
          <a:bodyPr/>
          <a:lstStyle/>
          <a:p>
            <a:endParaRPr lang="it-IT"/>
          </a:p>
        </p:txBody>
      </p:sp>
      <p:sp>
        <p:nvSpPr>
          <p:cNvPr id="45062" name="Freeform 8"/>
          <p:cNvSpPr>
            <a:spLocks/>
          </p:cNvSpPr>
          <p:nvPr/>
        </p:nvSpPr>
        <p:spPr bwMode="auto">
          <a:xfrm>
            <a:off x="4179888" y="5248275"/>
            <a:ext cx="638175" cy="34925"/>
          </a:xfrm>
          <a:custGeom>
            <a:avLst/>
            <a:gdLst>
              <a:gd name="T0" fmla="*/ 0 w 402"/>
              <a:gd name="T1" fmla="*/ 13 h 22"/>
              <a:gd name="T2" fmla="*/ 402 w 402"/>
              <a:gd name="T3" fmla="*/ 22 h 22"/>
              <a:gd name="T4" fmla="*/ 0 60000 65536"/>
              <a:gd name="T5" fmla="*/ 0 60000 65536"/>
              <a:gd name="T6" fmla="*/ 0 w 402"/>
              <a:gd name="T7" fmla="*/ 0 h 22"/>
              <a:gd name="T8" fmla="*/ 402 w 402"/>
              <a:gd name="T9" fmla="*/ 22 h 22"/>
            </a:gdLst>
            <a:ahLst/>
            <a:cxnLst>
              <a:cxn ang="T4">
                <a:pos x="T0" y="T1"/>
              </a:cxn>
              <a:cxn ang="T5">
                <a:pos x="T2" y="T3"/>
              </a:cxn>
            </a:cxnLst>
            <a:rect l="T6" t="T7" r="T8" b="T9"/>
            <a:pathLst>
              <a:path w="402" h="22">
                <a:moveTo>
                  <a:pt x="0" y="13"/>
                </a:moveTo>
                <a:cubicBezTo>
                  <a:pt x="136" y="0"/>
                  <a:pt x="268" y="22"/>
                  <a:pt x="402" y="22"/>
                </a:cubicBezTo>
              </a:path>
            </a:pathLst>
          </a:custGeom>
          <a:noFill/>
          <a:ln w="38100" cmpd="sng">
            <a:solidFill>
              <a:srgbClr val="FF3300"/>
            </a:solidFill>
            <a:round/>
            <a:headEnd/>
            <a:tailEnd/>
          </a:ln>
        </p:spPr>
        <p:txBody>
          <a:bodyPr/>
          <a:lstStyle/>
          <a:p>
            <a:endParaRPr lang="it-IT"/>
          </a:p>
        </p:txBody>
      </p:sp>
      <p:sp>
        <p:nvSpPr>
          <p:cNvPr id="45063" name="Freeform 9"/>
          <p:cNvSpPr>
            <a:spLocks/>
          </p:cNvSpPr>
          <p:nvPr/>
        </p:nvSpPr>
        <p:spPr bwMode="auto">
          <a:xfrm>
            <a:off x="3411538" y="5500688"/>
            <a:ext cx="173037" cy="1587"/>
          </a:xfrm>
          <a:custGeom>
            <a:avLst/>
            <a:gdLst>
              <a:gd name="T0" fmla="*/ 0 w 109"/>
              <a:gd name="T1" fmla="*/ 0 h 1"/>
              <a:gd name="T2" fmla="*/ 109 w 109"/>
              <a:gd name="T3" fmla="*/ 0 h 1"/>
              <a:gd name="T4" fmla="*/ 0 60000 65536"/>
              <a:gd name="T5" fmla="*/ 0 60000 65536"/>
              <a:gd name="T6" fmla="*/ 0 w 109"/>
              <a:gd name="T7" fmla="*/ 0 h 1"/>
              <a:gd name="T8" fmla="*/ 109 w 109"/>
              <a:gd name="T9" fmla="*/ 1 h 1"/>
            </a:gdLst>
            <a:ahLst/>
            <a:cxnLst>
              <a:cxn ang="T4">
                <a:pos x="T0" y="T1"/>
              </a:cxn>
              <a:cxn ang="T5">
                <a:pos x="T2" y="T3"/>
              </a:cxn>
            </a:cxnLst>
            <a:rect l="T6" t="T7" r="T8" b="T9"/>
            <a:pathLst>
              <a:path w="109" h="1">
                <a:moveTo>
                  <a:pt x="0" y="0"/>
                </a:moveTo>
                <a:cubicBezTo>
                  <a:pt x="36" y="0"/>
                  <a:pt x="73" y="0"/>
                  <a:pt x="109" y="0"/>
                </a:cubicBezTo>
              </a:path>
            </a:pathLst>
          </a:custGeom>
          <a:noFill/>
          <a:ln w="38100" cmpd="sng">
            <a:solidFill>
              <a:srgbClr val="FF3300"/>
            </a:solidFill>
            <a:round/>
            <a:headEnd/>
            <a:tailEnd/>
          </a:ln>
        </p:spPr>
        <p:txBody>
          <a:bodyPr/>
          <a:lstStyle/>
          <a:p>
            <a:endParaRPr lang="it-IT"/>
          </a:p>
        </p:txBody>
      </p:sp>
      <p:sp>
        <p:nvSpPr>
          <p:cNvPr id="45064" name="Freeform 12"/>
          <p:cNvSpPr>
            <a:spLocks/>
          </p:cNvSpPr>
          <p:nvPr/>
        </p:nvSpPr>
        <p:spPr bwMode="auto">
          <a:xfrm>
            <a:off x="6908800" y="5791200"/>
            <a:ext cx="333375" cy="28575"/>
          </a:xfrm>
          <a:custGeom>
            <a:avLst/>
            <a:gdLst>
              <a:gd name="T0" fmla="*/ 0 w 210"/>
              <a:gd name="T1" fmla="*/ 18 h 18"/>
              <a:gd name="T2" fmla="*/ 64 w 210"/>
              <a:gd name="T3" fmla="*/ 0 h 18"/>
              <a:gd name="T4" fmla="*/ 210 w 210"/>
              <a:gd name="T5" fmla="*/ 9 h 18"/>
              <a:gd name="T6" fmla="*/ 0 60000 65536"/>
              <a:gd name="T7" fmla="*/ 0 60000 65536"/>
              <a:gd name="T8" fmla="*/ 0 60000 65536"/>
              <a:gd name="T9" fmla="*/ 0 w 210"/>
              <a:gd name="T10" fmla="*/ 0 h 18"/>
              <a:gd name="T11" fmla="*/ 210 w 210"/>
              <a:gd name="T12" fmla="*/ 18 h 18"/>
            </a:gdLst>
            <a:ahLst/>
            <a:cxnLst>
              <a:cxn ang="T6">
                <a:pos x="T0" y="T1"/>
              </a:cxn>
              <a:cxn ang="T7">
                <a:pos x="T2" y="T3"/>
              </a:cxn>
              <a:cxn ang="T8">
                <a:pos x="T4" y="T5"/>
              </a:cxn>
            </a:cxnLst>
            <a:rect l="T9" t="T10" r="T11" b="T12"/>
            <a:pathLst>
              <a:path w="210" h="18">
                <a:moveTo>
                  <a:pt x="0" y="18"/>
                </a:moveTo>
                <a:cubicBezTo>
                  <a:pt x="22" y="13"/>
                  <a:pt x="42" y="0"/>
                  <a:pt x="64" y="0"/>
                </a:cubicBezTo>
                <a:cubicBezTo>
                  <a:pt x="113" y="0"/>
                  <a:pt x="161" y="9"/>
                  <a:pt x="210" y="9"/>
                </a:cubicBezTo>
              </a:path>
            </a:pathLst>
          </a:custGeom>
          <a:noFill/>
          <a:ln w="38100" cmpd="sng">
            <a:solidFill>
              <a:srgbClr val="FF3300"/>
            </a:solidFill>
            <a:round/>
            <a:headEnd/>
            <a:tailEnd/>
          </a:ln>
        </p:spPr>
        <p:txBody>
          <a:bodyPr/>
          <a:lstStyle/>
          <a:p>
            <a:endParaRPr lang="it-IT"/>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5"/>
          <p:cNvSpPr txBox="1">
            <a:spLocks noChangeArrowheads="1"/>
          </p:cNvSpPr>
          <p:nvPr/>
        </p:nvSpPr>
        <p:spPr bwMode="auto">
          <a:xfrm>
            <a:off x="735013" y="531813"/>
            <a:ext cx="7567612" cy="2327275"/>
          </a:xfrm>
          <a:prstGeom prst="rect">
            <a:avLst/>
          </a:prstGeom>
          <a:solidFill>
            <a:srgbClr val="FFFF99"/>
          </a:solidFill>
          <a:ln w="38100">
            <a:solidFill>
              <a:srgbClr val="808000"/>
            </a:solidFill>
            <a:miter lim="800000"/>
            <a:headEnd/>
            <a:tailEnd/>
          </a:ln>
        </p:spPr>
        <p:txBody>
          <a:bodyPr>
            <a:spAutoFit/>
          </a:bodyPr>
          <a:lstStyle/>
          <a:p>
            <a:r>
              <a:rPr lang="it-IT" b="1">
                <a:latin typeface="Times New Roman" pitchFamily="18" charset="0"/>
              </a:rPr>
              <a:t>Dal 509 a.C.:  2 </a:t>
            </a:r>
            <a:r>
              <a:rPr lang="it-IT" b="1" i="1">
                <a:latin typeface="Times New Roman" pitchFamily="18" charset="0"/>
              </a:rPr>
              <a:t>consules</a:t>
            </a:r>
            <a:r>
              <a:rPr lang="it-IT" b="1">
                <a:latin typeface="Times New Roman" pitchFamily="18" charset="0"/>
              </a:rPr>
              <a:t> con pari poteri</a:t>
            </a:r>
          </a:p>
          <a:p>
            <a:endParaRPr lang="it-IT" b="1">
              <a:latin typeface="Times New Roman" pitchFamily="18" charset="0"/>
            </a:endParaRPr>
          </a:p>
          <a:p>
            <a:r>
              <a:rPr lang="it-IT" b="1">
                <a:latin typeface="Times New Roman" pitchFamily="18" charset="0"/>
              </a:rPr>
              <a:t>                        esercitano il potere a mesi alterni</a:t>
            </a:r>
          </a:p>
          <a:p>
            <a:endParaRPr lang="it-IT" b="1">
              <a:latin typeface="Times New Roman" pitchFamily="18" charset="0"/>
            </a:endParaRPr>
          </a:p>
          <a:p>
            <a:r>
              <a:rPr lang="it-IT" b="1">
                <a:latin typeface="Times New Roman" pitchFamily="18" charset="0"/>
              </a:rPr>
              <a:t>                       il collega può porre il veto se non è d’accordo</a:t>
            </a:r>
          </a:p>
          <a:p>
            <a:endParaRPr lang="it-IT" b="1">
              <a:latin typeface="Times New Roman" pitchFamily="18" charset="0"/>
            </a:endParaRPr>
          </a:p>
          <a:p>
            <a:r>
              <a:rPr lang="it-IT" b="1">
                <a:latin typeface="Times New Roman" pitchFamily="18" charset="0"/>
              </a:rPr>
              <a:t>                      sono eponimi </a:t>
            </a:r>
          </a:p>
          <a:p>
            <a:endParaRPr lang="it-IT" b="1">
              <a:latin typeface="Times New Roman" pitchFamily="18" charset="0"/>
            </a:endParaRPr>
          </a:p>
        </p:txBody>
      </p:sp>
      <p:sp>
        <p:nvSpPr>
          <p:cNvPr id="49167" name="Text Box 15"/>
          <p:cNvSpPr txBox="1">
            <a:spLocks noChangeArrowheads="1"/>
          </p:cNvSpPr>
          <p:nvPr/>
        </p:nvSpPr>
        <p:spPr bwMode="auto">
          <a:xfrm>
            <a:off x="741363" y="3149600"/>
            <a:ext cx="7567612" cy="2052638"/>
          </a:xfrm>
          <a:prstGeom prst="rect">
            <a:avLst/>
          </a:prstGeom>
          <a:solidFill>
            <a:srgbClr val="99CC00"/>
          </a:solidFill>
          <a:ln w="38100">
            <a:solidFill>
              <a:srgbClr val="808000"/>
            </a:solidFill>
            <a:miter lim="800000"/>
            <a:headEnd/>
            <a:tailEnd/>
          </a:ln>
        </p:spPr>
        <p:txBody>
          <a:bodyPr>
            <a:spAutoFit/>
          </a:bodyPr>
          <a:lstStyle/>
          <a:p>
            <a:r>
              <a:rPr lang="it-IT" b="1">
                <a:latin typeface="Times New Roman" pitchFamily="18" charset="0"/>
              </a:rPr>
              <a:t>La stessa tradizione ricorda tuttavia che: </a:t>
            </a:r>
          </a:p>
          <a:p>
            <a:endParaRPr lang="it-IT" b="1">
              <a:latin typeface="Times New Roman" pitchFamily="18" charset="0"/>
            </a:endParaRPr>
          </a:p>
          <a:p>
            <a:r>
              <a:rPr lang="it-IT" b="1">
                <a:latin typeface="Times New Roman" pitchFamily="18" charset="0"/>
              </a:rPr>
              <a:t>nei primi tempi i magistrati superiori erano definiti </a:t>
            </a:r>
            <a:r>
              <a:rPr lang="it-IT" b="1" i="1">
                <a:latin typeface="Times New Roman" pitchFamily="18" charset="0"/>
              </a:rPr>
              <a:t>praetores</a:t>
            </a:r>
            <a:r>
              <a:rPr lang="it-IT" b="1">
                <a:latin typeface="Times New Roman" pitchFamily="18" charset="0"/>
              </a:rPr>
              <a:t> o </a:t>
            </a:r>
            <a:r>
              <a:rPr lang="it-IT" b="1" i="1">
                <a:latin typeface="Times New Roman" pitchFamily="18" charset="0"/>
              </a:rPr>
              <a:t>iudices</a:t>
            </a:r>
          </a:p>
          <a:p>
            <a:endParaRPr lang="it-IT" b="1">
              <a:latin typeface="Times New Roman" pitchFamily="18" charset="0"/>
            </a:endParaRPr>
          </a:p>
          <a:p>
            <a:r>
              <a:rPr lang="it-IT" b="1">
                <a:latin typeface="Times New Roman" pitchFamily="18" charset="0"/>
              </a:rPr>
              <a:t>le fonti parlano di un </a:t>
            </a:r>
            <a:r>
              <a:rPr lang="it-IT" b="1" i="1">
                <a:latin typeface="Times New Roman" pitchFamily="18" charset="0"/>
              </a:rPr>
              <a:t>praetor maximus</a:t>
            </a:r>
            <a:r>
              <a:rPr lang="it-IT" b="1">
                <a:latin typeface="Times New Roman" pitchFamily="18" charset="0"/>
              </a:rPr>
              <a:t> il che potrebbe far pensare ad un potere diseguale tra due o più </a:t>
            </a:r>
            <a:r>
              <a:rPr lang="it-IT" b="1" i="1">
                <a:latin typeface="Times New Roman" pitchFamily="18" charset="0"/>
              </a:rPr>
              <a:t>praetores</a:t>
            </a:r>
            <a:r>
              <a:rPr lang="it-IT" b="1">
                <a:latin typeface="Times New Roman" pitchFamily="18" charset="0"/>
              </a:rPr>
              <a:t>.</a:t>
            </a:r>
          </a:p>
          <a:p>
            <a:endParaRPr lang="it-IT" b="1">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9167">
                                            <p:bg/>
                                          </p:spTgt>
                                        </p:tgtEl>
                                        <p:attrNameLst>
                                          <p:attrName>style.visibility</p:attrName>
                                        </p:attrNameLst>
                                      </p:cBhvr>
                                      <p:to>
                                        <p:strVal val="visible"/>
                                      </p:to>
                                    </p:set>
                                    <p:anim calcmode="lin" valueType="num">
                                      <p:cBhvr>
                                        <p:cTn id="7" dur="1000" fill="hold"/>
                                        <p:tgtEl>
                                          <p:spTgt spid="49167">
                                            <p:bg/>
                                          </p:spTgt>
                                        </p:tgtEl>
                                        <p:attrNameLst>
                                          <p:attrName>ppt_w</p:attrName>
                                        </p:attrNameLst>
                                      </p:cBhvr>
                                      <p:tavLst>
                                        <p:tav tm="0">
                                          <p:val>
                                            <p:strVal val="#ppt_w*0.70"/>
                                          </p:val>
                                        </p:tav>
                                        <p:tav tm="100000">
                                          <p:val>
                                            <p:strVal val="#ppt_w"/>
                                          </p:val>
                                        </p:tav>
                                      </p:tavLst>
                                    </p:anim>
                                    <p:anim calcmode="lin" valueType="num">
                                      <p:cBhvr>
                                        <p:cTn id="8" dur="1000" fill="hold"/>
                                        <p:tgtEl>
                                          <p:spTgt spid="49167">
                                            <p:bg/>
                                          </p:spTgt>
                                        </p:tgtEl>
                                        <p:attrNameLst>
                                          <p:attrName>ppt_h</p:attrName>
                                        </p:attrNameLst>
                                      </p:cBhvr>
                                      <p:tavLst>
                                        <p:tav tm="0">
                                          <p:val>
                                            <p:strVal val="#ppt_h"/>
                                          </p:val>
                                        </p:tav>
                                        <p:tav tm="100000">
                                          <p:val>
                                            <p:strVal val="#ppt_h"/>
                                          </p:val>
                                        </p:tav>
                                      </p:tavLst>
                                    </p:anim>
                                    <p:animEffect transition="in" filter="fade">
                                      <p:cBhvr>
                                        <p:cTn id="9" dur="1000"/>
                                        <p:tgtEl>
                                          <p:spTgt spid="49167">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49167">
                                            <p:txEl>
                                              <p:pRg st="0" end="0"/>
                                            </p:txEl>
                                          </p:spTgt>
                                        </p:tgtEl>
                                        <p:attrNameLst>
                                          <p:attrName>style.visibility</p:attrName>
                                        </p:attrNameLst>
                                      </p:cBhvr>
                                      <p:to>
                                        <p:strVal val="visible"/>
                                      </p:to>
                                    </p:set>
                                    <p:anim calcmode="lin" valueType="num">
                                      <p:cBhvr>
                                        <p:cTn id="12" dur="1000" fill="hold"/>
                                        <p:tgtEl>
                                          <p:spTgt spid="49167">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49167">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4916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49167">
                                            <p:txEl>
                                              <p:pRg st="2" end="2"/>
                                            </p:txEl>
                                          </p:spTgt>
                                        </p:tgtEl>
                                        <p:attrNameLst>
                                          <p:attrName>style.visibility</p:attrName>
                                        </p:attrNameLst>
                                      </p:cBhvr>
                                      <p:to>
                                        <p:strVal val="visible"/>
                                      </p:to>
                                    </p:set>
                                    <p:anim calcmode="lin" valueType="num">
                                      <p:cBhvr>
                                        <p:cTn id="19" dur="1000" fill="hold"/>
                                        <p:tgtEl>
                                          <p:spTgt spid="49167">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49167">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49167">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49167">
                                            <p:txEl>
                                              <p:pRg st="4" end="4"/>
                                            </p:txEl>
                                          </p:spTgt>
                                        </p:tgtEl>
                                        <p:attrNameLst>
                                          <p:attrName>style.visibility</p:attrName>
                                        </p:attrNameLst>
                                      </p:cBhvr>
                                      <p:to>
                                        <p:strVal val="visible"/>
                                      </p:to>
                                    </p:set>
                                    <p:anim calcmode="lin" valueType="num">
                                      <p:cBhvr>
                                        <p:cTn id="26" dur="1000" fill="hold"/>
                                        <p:tgtEl>
                                          <p:spTgt spid="49167">
                                            <p:txEl>
                                              <p:pRg st="4" end="4"/>
                                            </p:txEl>
                                          </p:spTgt>
                                        </p:tgtEl>
                                        <p:attrNameLst>
                                          <p:attrName>ppt_w</p:attrName>
                                        </p:attrNameLst>
                                      </p:cBhvr>
                                      <p:tavLst>
                                        <p:tav tm="0">
                                          <p:val>
                                            <p:strVal val="#ppt_w*0.70"/>
                                          </p:val>
                                        </p:tav>
                                        <p:tav tm="100000">
                                          <p:val>
                                            <p:strVal val="#ppt_w"/>
                                          </p:val>
                                        </p:tav>
                                      </p:tavLst>
                                    </p:anim>
                                    <p:anim calcmode="lin" valueType="num">
                                      <p:cBhvr>
                                        <p:cTn id="27" dur="1000" fill="hold"/>
                                        <p:tgtEl>
                                          <p:spTgt spid="49167">
                                            <p:txEl>
                                              <p:pRg st="4" end="4"/>
                                            </p:txEl>
                                          </p:spTgt>
                                        </p:tgtEl>
                                        <p:attrNameLst>
                                          <p:attrName>ppt_h</p:attrName>
                                        </p:attrNameLst>
                                      </p:cBhvr>
                                      <p:tavLst>
                                        <p:tav tm="0">
                                          <p:val>
                                            <p:strVal val="#ppt_h"/>
                                          </p:val>
                                        </p:tav>
                                        <p:tav tm="100000">
                                          <p:val>
                                            <p:strVal val="#ppt_h"/>
                                          </p:val>
                                        </p:tav>
                                      </p:tavLst>
                                    </p:anim>
                                    <p:animEffect transition="in" filter="fade">
                                      <p:cBhvr>
                                        <p:cTn id="28" dur="1000"/>
                                        <p:tgtEl>
                                          <p:spTgt spid="491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67" grpId="0" build="allAtOnce"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677863" y="1968500"/>
            <a:ext cx="7567612" cy="404813"/>
          </a:xfrm>
          <a:prstGeom prst="rect">
            <a:avLst/>
          </a:prstGeom>
          <a:solidFill>
            <a:srgbClr val="FFFF99"/>
          </a:solidFill>
          <a:ln w="38100">
            <a:solidFill>
              <a:srgbClr val="808000"/>
            </a:solidFill>
            <a:miter lim="800000"/>
            <a:headEnd/>
            <a:tailEnd/>
          </a:ln>
        </p:spPr>
        <p:txBody>
          <a:bodyPr>
            <a:spAutoFit/>
          </a:bodyPr>
          <a:lstStyle/>
          <a:p>
            <a:r>
              <a:rPr lang="it-IT" b="1">
                <a:latin typeface="Times New Roman" pitchFamily="18" charset="0"/>
              </a:rPr>
              <a:t>monarchia                    dittatura (annuale)                          consolato</a:t>
            </a:r>
          </a:p>
        </p:txBody>
      </p:sp>
      <p:sp>
        <p:nvSpPr>
          <p:cNvPr id="47107" name="Line 3"/>
          <p:cNvSpPr>
            <a:spLocks noChangeShapeType="1"/>
          </p:cNvSpPr>
          <p:nvPr/>
        </p:nvSpPr>
        <p:spPr bwMode="auto">
          <a:xfrm>
            <a:off x="2032000" y="2190750"/>
            <a:ext cx="769938" cy="1588"/>
          </a:xfrm>
          <a:prstGeom prst="line">
            <a:avLst/>
          </a:prstGeom>
          <a:noFill/>
          <a:ln w="57150">
            <a:solidFill>
              <a:srgbClr val="FF3300"/>
            </a:solidFill>
            <a:round/>
            <a:headEnd/>
            <a:tailEnd type="triangle" w="med" len="med"/>
          </a:ln>
        </p:spPr>
        <p:txBody>
          <a:bodyPr/>
          <a:lstStyle/>
          <a:p>
            <a:endParaRPr lang="it-IT"/>
          </a:p>
        </p:txBody>
      </p:sp>
      <p:sp>
        <p:nvSpPr>
          <p:cNvPr id="47108" name="Line 4"/>
          <p:cNvSpPr>
            <a:spLocks noChangeShapeType="1"/>
          </p:cNvSpPr>
          <p:nvPr/>
        </p:nvSpPr>
        <p:spPr bwMode="auto">
          <a:xfrm>
            <a:off x="5172075" y="2195513"/>
            <a:ext cx="769938" cy="1587"/>
          </a:xfrm>
          <a:prstGeom prst="line">
            <a:avLst/>
          </a:prstGeom>
          <a:noFill/>
          <a:ln w="57150">
            <a:solidFill>
              <a:srgbClr val="FF3300"/>
            </a:solidFill>
            <a:round/>
            <a:headEnd/>
            <a:tailEnd type="triangle" w="med" len="med"/>
          </a:ln>
        </p:spPr>
        <p:txBody>
          <a:bodyPr/>
          <a:lstStyle/>
          <a:p>
            <a:endParaRPr lang="it-IT"/>
          </a:p>
        </p:txBody>
      </p:sp>
      <p:sp>
        <p:nvSpPr>
          <p:cNvPr id="47109" name="Text Box 5"/>
          <p:cNvSpPr txBox="1">
            <a:spLocks noChangeArrowheads="1"/>
          </p:cNvSpPr>
          <p:nvPr/>
        </p:nvSpPr>
        <p:spPr bwMode="auto">
          <a:xfrm>
            <a:off x="669925" y="3105150"/>
            <a:ext cx="7543800" cy="954088"/>
          </a:xfrm>
          <a:prstGeom prst="rect">
            <a:avLst/>
          </a:prstGeom>
          <a:solidFill>
            <a:srgbClr val="FFFF99"/>
          </a:solidFill>
          <a:ln w="38100">
            <a:solidFill>
              <a:srgbClr val="808000"/>
            </a:solidFill>
            <a:miter lim="800000"/>
            <a:headEnd/>
            <a:tailEnd/>
          </a:ln>
        </p:spPr>
        <p:txBody>
          <a:bodyPr>
            <a:spAutoFit/>
          </a:bodyPr>
          <a:lstStyle/>
          <a:p>
            <a:endParaRPr lang="it-IT" b="1">
              <a:latin typeface="Times New Roman" pitchFamily="18" charset="0"/>
            </a:endParaRPr>
          </a:p>
          <a:p>
            <a:r>
              <a:rPr lang="it-IT" b="1">
                <a:latin typeface="Times New Roman" pitchFamily="18" charset="0"/>
              </a:rPr>
              <a:t>monarchia                 magistratura collegiale                      consolato</a:t>
            </a:r>
          </a:p>
          <a:p>
            <a:r>
              <a:rPr lang="it-IT" b="1">
                <a:latin typeface="Times New Roman" pitchFamily="18" charset="0"/>
              </a:rPr>
              <a:t>                                    (con poteri diseguali)</a:t>
            </a:r>
          </a:p>
        </p:txBody>
      </p:sp>
      <p:sp>
        <p:nvSpPr>
          <p:cNvPr id="47110" name="Line 6"/>
          <p:cNvSpPr>
            <a:spLocks noChangeShapeType="1"/>
          </p:cNvSpPr>
          <p:nvPr/>
        </p:nvSpPr>
        <p:spPr bwMode="auto">
          <a:xfrm>
            <a:off x="1963738" y="3605213"/>
            <a:ext cx="769937" cy="1587"/>
          </a:xfrm>
          <a:prstGeom prst="line">
            <a:avLst/>
          </a:prstGeom>
          <a:noFill/>
          <a:ln w="57150">
            <a:solidFill>
              <a:srgbClr val="FF3300"/>
            </a:solidFill>
            <a:round/>
            <a:headEnd/>
            <a:tailEnd type="triangle" w="med" len="med"/>
          </a:ln>
        </p:spPr>
        <p:txBody>
          <a:bodyPr/>
          <a:lstStyle/>
          <a:p>
            <a:endParaRPr lang="it-IT"/>
          </a:p>
        </p:txBody>
      </p:sp>
      <p:sp>
        <p:nvSpPr>
          <p:cNvPr id="47111" name="Line 7"/>
          <p:cNvSpPr>
            <a:spLocks noChangeShapeType="1"/>
          </p:cNvSpPr>
          <p:nvPr/>
        </p:nvSpPr>
        <p:spPr bwMode="auto">
          <a:xfrm>
            <a:off x="5337175" y="3608388"/>
            <a:ext cx="769938" cy="1587"/>
          </a:xfrm>
          <a:prstGeom prst="line">
            <a:avLst/>
          </a:prstGeom>
          <a:noFill/>
          <a:ln w="57150">
            <a:solidFill>
              <a:srgbClr val="FF3300"/>
            </a:solidFill>
            <a:round/>
            <a:headEnd/>
            <a:tailEnd type="triangle" w="med" len="med"/>
          </a:ln>
        </p:spPr>
        <p:txBody>
          <a:bodyPr/>
          <a:lstStyle/>
          <a:p>
            <a:endParaRPr lang="it-IT"/>
          </a:p>
        </p:txBody>
      </p:sp>
      <p:sp>
        <p:nvSpPr>
          <p:cNvPr id="47112" name="Text Box 8"/>
          <p:cNvSpPr txBox="1">
            <a:spLocks noChangeArrowheads="1"/>
          </p:cNvSpPr>
          <p:nvPr/>
        </p:nvSpPr>
        <p:spPr bwMode="auto">
          <a:xfrm>
            <a:off x="639763" y="4862513"/>
            <a:ext cx="7567612" cy="404812"/>
          </a:xfrm>
          <a:prstGeom prst="rect">
            <a:avLst/>
          </a:prstGeom>
          <a:solidFill>
            <a:srgbClr val="FFFF99"/>
          </a:solidFill>
          <a:ln w="38100">
            <a:solidFill>
              <a:srgbClr val="808000"/>
            </a:solidFill>
            <a:miter lim="800000"/>
            <a:headEnd/>
            <a:tailEnd/>
          </a:ln>
        </p:spPr>
        <p:txBody>
          <a:bodyPr>
            <a:spAutoFit/>
          </a:bodyPr>
          <a:lstStyle/>
          <a:p>
            <a:r>
              <a:rPr lang="it-IT" b="1">
                <a:latin typeface="Times New Roman" pitchFamily="18" charset="0"/>
              </a:rPr>
              <a:t>monarchia                       praetores (3)                                consolato</a:t>
            </a:r>
          </a:p>
        </p:txBody>
      </p:sp>
      <p:sp>
        <p:nvSpPr>
          <p:cNvPr id="47113" name="Line 9"/>
          <p:cNvSpPr>
            <a:spLocks noChangeShapeType="1"/>
          </p:cNvSpPr>
          <p:nvPr/>
        </p:nvSpPr>
        <p:spPr bwMode="auto">
          <a:xfrm>
            <a:off x="5095875" y="5065713"/>
            <a:ext cx="769938" cy="1587"/>
          </a:xfrm>
          <a:prstGeom prst="line">
            <a:avLst/>
          </a:prstGeom>
          <a:noFill/>
          <a:ln w="57150">
            <a:solidFill>
              <a:srgbClr val="FF3300"/>
            </a:solidFill>
            <a:round/>
            <a:headEnd/>
            <a:tailEnd type="triangle" w="med" len="med"/>
          </a:ln>
        </p:spPr>
        <p:txBody>
          <a:bodyPr/>
          <a:lstStyle/>
          <a:p>
            <a:endParaRPr lang="it-IT"/>
          </a:p>
        </p:txBody>
      </p:sp>
      <p:sp>
        <p:nvSpPr>
          <p:cNvPr id="47114" name="Line 10"/>
          <p:cNvSpPr>
            <a:spLocks noChangeShapeType="1"/>
          </p:cNvSpPr>
          <p:nvPr/>
        </p:nvSpPr>
        <p:spPr bwMode="auto">
          <a:xfrm>
            <a:off x="2085975" y="5076825"/>
            <a:ext cx="769938" cy="1588"/>
          </a:xfrm>
          <a:prstGeom prst="line">
            <a:avLst/>
          </a:prstGeom>
          <a:noFill/>
          <a:ln w="57150">
            <a:solidFill>
              <a:srgbClr val="FF3300"/>
            </a:solidFill>
            <a:round/>
            <a:headEnd/>
            <a:tailEnd type="triangle" w="med" len="med"/>
          </a:ln>
        </p:spPr>
        <p:txBody>
          <a:bodyPr/>
          <a:lstStyle/>
          <a:p>
            <a:endParaRPr lang="it-IT"/>
          </a:p>
        </p:txBody>
      </p:sp>
      <p:sp>
        <p:nvSpPr>
          <p:cNvPr id="47115" name="Text Box 11"/>
          <p:cNvSpPr txBox="1">
            <a:spLocks noChangeArrowheads="1"/>
          </p:cNvSpPr>
          <p:nvPr/>
        </p:nvSpPr>
        <p:spPr bwMode="auto">
          <a:xfrm>
            <a:off x="611188" y="679450"/>
            <a:ext cx="7740650" cy="374650"/>
          </a:xfrm>
          <a:prstGeom prst="rect">
            <a:avLst/>
          </a:prstGeom>
          <a:solidFill>
            <a:srgbClr val="99CCFF"/>
          </a:solidFill>
          <a:ln w="38100">
            <a:solidFill>
              <a:srgbClr val="000080"/>
            </a:solidFill>
            <a:miter lim="800000"/>
            <a:headEnd/>
            <a:tailEnd/>
          </a:ln>
        </p:spPr>
        <p:txBody>
          <a:bodyPr>
            <a:spAutoFit/>
          </a:bodyPr>
          <a:lstStyle/>
          <a:p>
            <a:r>
              <a:rPr lang="it-IT" sz="1600" b="1" i="1">
                <a:latin typeface="Times New Roman" pitchFamily="18" charset="0"/>
              </a:rPr>
              <a:t>Chi non accetta il racconto annalistico (due consoli con poteri uguali fin dal primo anno)</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849085" y="465138"/>
            <a:ext cx="7523389" cy="3422650"/>
          </a:xfrm>
          <a:prstGeom prst="rect">
            <a:avLst/>
          </a:prstGeom>
          <a:solidFill>
            <a:srgbClr val="FFFF99"/>
          </a:solidFill>
          <a:ln w="38100">
            <a:solidFill>
              <a:srgbClr val="808000"/>
            </a:solidFill>
            <a:miter lim="800000"/>
            <a:headEnd/>
            <a:tailEnd/>
          </a:ln>
        </p:spPr>
        <p:txBody>
          <a:bodyPr wrap="square">
            <a:spAutoFit/>
          </a:bodyPr>
          <a:lstStyle/>
          <a:p>
            <a:endParaRPr lang="it-IT" b="1" dirty="0">
              <a:latin typeface="Times New Roman" pitchFamily="18" charset="0"/>
            </a:endParaRPr>
          </a:p>
          <a:p>
            <a:pPr algn="just"/>
            <a:r>
              <a:rPr lang="it-IT" sz="2000" b="1" i="1" u="sng" dirty="0">
                <a:latin typeface="Times New Roman" pitchFamily="18" charset="0"/>
              </a:rPr>
              <a:t>La veridicità della tradizione (ovvero, dell’esistenza da subito di una coppia di magistrati supremi) potrebbe essere provata dalla coerenza della lista dei consoli, la cui serie inizia nel 508 a.C.</a:t>
            </a:r>
          </a:p>
          <a:p>
            <a:pPr algn="just"/>
            <a:endParaRPr lang="it-IT" sz="2000" b="1" i="1" dirty="0">
              <a:latin typeface="Times New Roman" pitchFamily="18" charset="0"/>
            </a:endParaRPr>
          </a:p>
          <a:p>
            <a:pPr algn="just"/>
            <a:r>
              <a:rPr lang="it-IT" sz="2000" b="1" i="1" u="sng" dirty="0">
                <a:latin typeface="Times New Roman" pitchFamily="18" charset="0"/>
              </a:rPr>
              <a:t>La tradizione  è infatti unitaria</a:t>
            </a:r>
            <a:r>
              <a:rPr lang="it-IT" sz="2000" b="1" i="1" dirty="0">
                <a:latin typeface="Times New Roman" pitchFamily="18" charset="0"/>
              </a:rPr>
              <a:t>; non sarebbe stato così se inizialmente vi fossero stati più di due magistrati o uno solo. La costruzione di una lista binaria avrebbe determinato  la cancellazione o l’aggiunta di un nome, provocando tensioni tra le famiglie aristocratiche e la nascita di liste antagoniste.</a:t>
            </a:r>
            <a:endParaRPr lang="it-IT" b="1" dirty="0">
              <a:latin typeface="Times New Roman" pitchFamily="18" charset="0"/>
            </a:endParaRPr>
          </a:p>
          <a:p>
            <a:endParaRPr lang="it-IT" b="1" i="1" dirty="0">
              <a:latin typeface="Times New Roman" pitchFamily="18"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828675" y="465138"/>
            <a:ext cx="7543800" cy="2354262"/>
          </a:xfrm>
          <a:prstGeom prst="rect">
            <a:avLst/>
          </a:prstGeom>
          <a:solidFill>
            <a:srgbClr val="3366FF"/>
          </a:solidFill>
          <a:ln w="38100">
            <a:solidFill>
              <a:srgbClr val="808000"/>
            </a:solidFill>
            <a:miter lim="800000"/>
            <a:headEnd/>
            <a:tailEnd/>
          </a:ln>
          <a:effectLst/>
        </p:spPr>
        <p:txBody>
          <a:bodyPr>
            <a:spAutoFit/>
          </a:bodyPr>
          <a:lstStyle/>
          <a:p>
            <a:pPr>
              <a:defRPr/>
            </a:pPr>
            <a:r>
              <a:rPr lang="it-IT" sz="2400" b="1" i="1" u="sng">
                <a:effectLst>
                  <a:outerShdw blurRad="38100" dist="38100" dir="2700000" algn="tl">
                    <a:srgbClr val="FFFFFF"/>
                  </a:outerShdw>
                </a:effectLst>
                <a:latin typeface="Times New Roman" pitchFamily="18" charset="0"/>
              </a:rPr>
              <a:t>Funzioni dei consoli:</a:t>
            </a:r>
          </a:p>
          <a:p>
            <a:pPr algn="just">
              <a:defRPr/>
            </a:pPr>
            <a:endParaRPr lang="it-IT" sz="2400" b="1" i="1">
              <a:latin typeface="Times New Roman" pitchFamily="18" charset="0"/>
            </a:endParaRPr>
          </a:p>
          <a:p>
            <a:pPr algn="just">
              <a:defRPr/>
            </a:pPr>
            <a:r>
              <a:rPr lang="it-IT" sz="2000" b="1" i="1">
                <a:latin typeface="Times New Roman" pitchFamily="18" charset="0"/>
              </a:rPr>
              <a:t>Comando militare</a:t>
            </a:r>
          </a:p>
          <a:p>
            <a:pPr algn="just">
              <a:defRPr/>
            </a:pPr>
            <a:r>
              <a:rPr lang="it-IT" sz="2000" b="1" i="1">
                <a:latin typeface="Times New Roman" pitchFamily="18" charset="0"/>
              </a:rPr>
              <a:t>Esercizio delle funzioni giudiziarie</a:t>
            </a:r>
          </a:p>
          <a:p>
            <a:pPr algn="just">
              <a:defRPr/>
            </a:pPr>
            <a:r>
              <a:rPr lang="it-IT" sz="2000" b="1" i="1">
                <a:latin typeface="Times New Roman" pitchFamily="18" charset="0"/>
              </a:rPr>
              <a:t>Convocazione e presidenza dei comizi centuriati</a:t>
            </a:r>
          </a:p>
          <a:p>
            <a:pPr algn="just">
              <a:defRPr/>
            </a:pPr>
            <a:r>
              <a:rPr lang="it-IT" sz="2000" b="1" i="1">
                <a:latin typeface="Times New Roman" pitchFamily="18" charset="0"/>
              </a:rPr>
              <a:t>Censimento della popolazione</a:t>
            </a:r>
            <a:endParaRPr lang="it-IT" b="1">
              <a:latin typeface="Times New Roman" pitchFamily="18" charset="0"/>
            </a:endParaRPr>
          </a:p>
          <a:p>
            <a:pPr>
              <a:defRPr/>
            </a:pPr>
            <a:endParaRPr lang="it-IT" b="1" i="1">
              <a:latin typeface="Times New Roman" pitchFamily="18" charset="0"/>
            </a:endParaRPr>
          </a:p>
        </p:txBody>
      </p:sp>
      <p:sp>
        <p:nvSpPr>
          <p:cNvPr id="65539" name="Text Box 3"/>
          <p:cNvSpPr txBox="1">
            <a:spLocks noChangeArrowheads="1"/>
          </p:cNvSpPr>
          <p:nvPr/>
        </p:nvSpPr>
        <p:spPr bwMode="auto">
          <a:xfrm>
            <a:off x="847725" y="3621088"/>
            <a:ext cx="7543800" cy="2994025"/>
          </a:xfrm>
          <a:prstGeom prst="rect">
            <a:avLst/>
          </a:prstGeom>
          <a:solidFill>
            <a:srgbClr val="339966"/>
          </a:solidFill>
          <a:ln w="38100">
            <a:solidFill>
              <a:srgbClr val="808000"/>
            </a:solidFill>
            <a:miter lim="800000"/>
            <a:headEnd/>
            <a:tailEnd/>
          </a:ln>
        </p:spPr>
        <p:txBody>
          <a:bodyPr>
            <a:spAutoFit/>
          </a:bodyPr>
          <a:lstStyle/>
          <a:p>
            <a:r>
              <a:rPr lang="it-IT" sz="2000" b="1">
                <a:latin typeface="Times New Roman" pitchFamily="18" charset="0"/>
              </a:rPr>
              <a:t>In casi di emergenza il potere poteva essere affidato ad un</a:t>
            </a:r>
          </a:p>
          <a:p>
            <a:pPr algn="just"/>
            <a:endParaRPr lang="it-IT" sz="2000" b="1" i="1">
              <a:latin typeface="Times New Roman" pitchFamily="18" charset="0"/>
            </a:endParaRPr>
          </a:p>
          <a:p>
            <a:pPr algn="just"/>
            <a:r>
              <a:rPr lang="it-IT" sz="2400" b="1" i="1">
                <a:latin typeface="Times New Roman" pitchFamily="18" charset="0"/>
              </a:rPr>
              <a:t>Dictator</a:t>
            </a:r>
            <a:r>
              <a:rPr lang="it-IT" sz="2400" b="1">
                <a:latin typeface="Times New Roman" pitchFamily="18" charset="0"/>
              </a:rPr>
              <a:t>  ( </a:t>
            </a:r>
            <a:r>
              <a:rPr lang="it-IT" sz="2000" b="1">
                <a:latin typeface="Times New Roman" pitchFamily="18" charset="0"/>
              </a:rPr>
              <a:t>o</a:t>
            </a:r>
            <a:r>
              <a:rPr lang="it-IT" sz="2400" b="1">
                <a:latin typeface="Times New Roman" pitchFamily="18" charset="0"/>
              </a:rPr>
              <a:t> </a:t>
            </a:r>
            <a:r>
              <a:rPr lang="it-IT" sz="2400" b="1" i="1">
                <a:latin typeface="Times New Roman" pitchFamily="18" charset="0"/>
              </a:rPr>
              <a:t>magister populi</a:t>
            </a:r>
            <a:r>
              <a:rPr lang="it-IT" sz="2400" b="1">
                <a:latin typeface="Times New Roman" pitchFamily="18" charset="0"/>
              </a:rPr>
              <a:t>)</a:t>
            </a:r>
          </a:p>
          <a:p>
            <a:pPr algn="just"/>
            <a:endParaRPr lang="it-IT" sz="2000" b="1">
              <a:latin typeface="Times New Roman" pitchFamily="18" charset="0"/>
            </a:endParaRPr>
          </a:p>
          <a:p>
            <a:pPr algn="just"/>
            <a:r>
              <a:rPr lang="it-IT" sz="2000" b="1">
                <a:latin typeface="Times New Roman" pitchFamily="18" charset="0"/>
              </a:rPr>
              <a:t>che </a:t>
            </a:r>
          </a:p>
          <a:p>
            <a:pPr algn="just"/>
            <a:r>
              <a:rPr lang="it-IT" sz="2000" b="1" u="sng">
                <a:latin typeface="Times New Roman" pitchFamily="18" charset="0"/>
              </a:rPr>
              <a:t>non</a:t>
            </a:r>
            <a:r>
              <a:rPr lang="it-IT" sz="2000" b="1">
                <a:latin typeface="Times New Roman" pitchFamily="18" charset="0"/>
              </a:rPr>
              <a:t> era eletto dal popolo ma </a:t>
            </a:r>
            <a:r>
              <a:rPr lang="it-IT" sz="2000" b="1" u="sng">
                <a:latin typeface="Times New Roman" pitchFamily="18" charset="0"/>
              </a:rPr>
              <a:t>scelto</a:t>
            </a:r>
            <a:r>
              <a:rPr lang="it-IT" sz="2000" b="1">
                <a:latin typeface="Times New Roman" pitchFamily="18" charset="0"/>
              </a:rPr>
              <a:t> dai consoli;</a:t>
            </a:r>
          </a:p>
          <a:p>
            <a:pPr algn="just"/>
            <a:r>
              <a:rPr lang="it-IT" sz="2000" b="1">
                <a:latin typeface="Times New Roman" pitchFamily="18" charset="0"/>
              </a:rPr>
              <a:t>era coadiuvato da un magistrato da lui scelto e a lui subordinato, il </a:t>
            </a:r>
            <a:r>
              <a:rPr lang="it-IT" sz="2400" b="1" i="1">
                <a:latin typeface="Times New Roman" pitchFamily="18" charset="0"/>
              </a:rPr>
              <a:t>magister equitum</a:t>
            </a:r>
            <a:r>
              <a:rPr lang="it-IT" sz="2000" b="1">
                <a:latin typeface="Times New Roman" pitchFamily="18" charset="0"/>
              </a:rPr>
              <a:t>; </a:t>
            </a:r>
          </a:p>
          <a:p>
            <a:pPr algn="just"/>
            <a:r>
              <a:rPr lang="it-IT" sz="2000" b="1">
                <a:latin typeface="Times New Roman" pitchFamily="18" charset="0"/>
              </a:rPr>
              <a:t>rimaneva </a:t>
            </a:r>
            <a:r>
              <a:rPr lang="it-IT" sz="2000" b="1" u="sng">
                <a:latin typeface="Times New Roman" pitchFamily="18" charset="0"/>
              </a:rPr>
              <a:t>in carica</a:t>
            </a:r>
            <a:r>
              <a:rPr lang="it-IT" sz="2000" b="1">
                <a:latin typeface="Times New Roman" pitchFamily="18" charset="0"/>
              </a:rPr>
              <a:t> per un massimo di </a:t>
            </a:r>
            <a:r>
              <a:rPr lang="it-IT" sz="2000" b="1" u="sng">
                <a:latin typeface="Times New Roman" pitchFamily="18" charset="0"/>
              </a:rPr>
              <a:t>sei mesi</a:t>
            </a:r>
            <a:endParaRPr lang="it-IT" b="1">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539"/>
                                        </p:tgtEl>
                                        <p:attrNameLst>
                                          <p:attrName>style.visibility</p:attrName>
                                        </p:attrNameLst>
                                      </p:cBhvr>
                                      <p:to>
                                        <p:strVal val="visible"/>
                                      </p:to>
                                    </p:set>
                                    <p:animEffect transition="in" filter="blinds(horizontal)">
                                      <p:cBhvr>
                                        <p:cTn id="7" dur="500"/>
                                        <p:tgtEl>
                                          <p:spTgt spid="65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5" descr="Livio II 18 dittatura"/>
          <p:cNvPicPr>
            <a:picLocks noChangeAspect="1" noChangeArrowheads="1"/>
          </p:cNvPicPr>
          <p:nvPr/>
        </p:nvPicPr>
        <p:blipFill>
          <a:blip r:embed="rId3" cstate="print"/>
          <a:srcRect/>
          <a:stretch>
            <a:fillRect/>
          </a:stretch>
        </p:blipFill>
        <p:spPr bwMode="auto">
          <a:xfrm>
            <a:off x="228600" y="-9525"/>
            <a:ext cx="8655050" cy="6853238"/>
          </a:xfrm>
          <a:prstGeom prst="rect">
            <a:avLst/>
          </a:prstGeom>
          <a:noFill/>
          <a:ln w="38100">
            <a:solidFill>
              <a:srgbClr val="808000"/>
            </a:solidFill>
            <a:miter lim="800000"/>
            <a:headEnd/>
            <a:tailEnd/>
          </a:ln>
        </p:spPr>
      </p:pic>
      <p:sp>
        <p:nvSpPr>
          <p:cNvPr id="50179" name="Text Box 6"/>
          <p:cNvSpPr txBox="1">
            <a:spLocks noChangeArrowheads="1"/>
          </p:cNvSpPr>
          <p:nvPr/>
        </p:nvSpPr>
        <p:spPr bwMode="auto">
          <a:xfrm>
            <a:off x="5873750" y="14288"/>
            <a:ext cx="1100138" cy="330200"/>
          </a:xfrm>
          <a:prstGeom prst="rect">
            <a:avLst/>
          </a:prstGeom>
          <a:solidFill>
            <a:srgbClr val="99CCFF"/>
          </a:solidFill>
          <a:ln w="25400">
            <a:solidFill>
              <a:srgbClr val="000080"/>
            </a:solidFill>
            <a:miter lim="800000"/>
            <a:headEnd/>
            <a:tailEnd/>
          </a:ln>
        </p:spPr>
        <p:txBody>
          <a:bodyPr wrap="none">
            <a:spAutoFit/>
          </a:bodyPr>
          <a:lstStyle/>
          <a:p>
            <a:r>
              <a:rPr lang="it-IT" sz="1400" b="1">
                <a:latin typeface="Times New Roman" pitchFamily="18" charset="0"/>
              </a:rPr>
              <a:t>Livio, II, 18</a:t>
            </a:r>
          </a:p>
        </p:txBody>
      </p:sp>
      <p:sp>
        <p:nvSpPr>
          <p:cNvPr id="50180" name="Freeform 7"/>
          <p:cNvSpPr>
            <a:spLocks/>
          </p:cNvSpPr>
          <p:nvPr/>
        </p:nvSpPr>
        <p:spPr bwMode="auto">
          <a:xfrm>
            <a:off x="3889375" y="987425"/>
            <a:ext cx="469900" cy="2249488"/>
          </a:xfrm>
          <a:custGeom>
            <a:avLst/>
            <a:gdLst>
              <a:gd name="T0" fmla="*/ 83 w 296"/>
              <a:gd name="T1" fmla="*/ 0 h 1417"/>
              <a:gd name="T2" fmla="*/ 110 w 296"/>
              <a:gd name="T3" fmla="*/ 548 h 1417"/>
              <a:gd name="T4" fmla="*/ 73 w 296"/>
              <a:gd name="T5" fmla="*/ 841 h 1417"/>
              <a:gd name="T6" fmla="*/ 128 w 296"/>
              <a:gd name="T7" fmla="*/ 1088 h 1417"/>
              <a:gd name="T8" fmla="*/ 101 w 296"/>
              <a:gd name="T9" fmla="*/ 1417 h 1417"/>
              <a:gd name="T10" fmla="*/ 0 w 296"/>
              <a:gd name="T11" fmla="*/ 1408 h 1417"/>
              <a:gd name="T12" fmla="*/ 0 60000 65536"/>
              <a:gd name="T13" fmla="*/ 0 60000 65536"/>
              <a:gd name="T14" fmla="*/ 0 60000 65536"/>
              <a:gd name="T15" fmla="*/ 0 60000 65536"/>
              <a:gd name="T16" fmla="*/ 0 60000 65536"/>
              <a:gd name="T17" fmla="*/ 0 60000 65536"/>
              <a:gd name="T18" fmla="*/ 0 w 296"/>
              <a:gd name="T19" fmla="*/ 0 h 1417"/>
              <a:gd name="T20" fmla="*/ 296 w 296"/>
              <a:gd name="T21" fmla="*/ 1417 h 1417"/>
            </a:gdLst>
            <a:ahLst/>
            <a:cxnLst>
              <a:cxn ang="T12">
                <a:pos x="T0" y="T1"/>
              </a:cxn>
              <a:cxn ang="T13">
                <a:pos x="T2" y="T3"/>
              </a:cxn>
              <a:cxn ang="T14">
                <a:pos x="T4" y="T5"/>
              </a:cxn>
              <a:cxn ang="T15">
                <a:pos x="T6" y="T7"/>
              </a:cxn>
              <a:cxn ang="T16">
                <a:pos x="T8" y="T9"/>
              </a:cxn>
              <a:cxn ang="T17">
                <a:pos x="T10" y="T11"/>
              </a:cxn>
            </a:cxnLst>
            <a:rect l="T18" t="T19" r="T20" b="T21"/>
            <a:pathLst>
              <a:path w="296" h="1417">
                <a:moveTo>
                  <a:pt x="83" y="0"/>
                </a:moveTo>
                <a:cubicBezTo>
                  <a:pt x="296" y="43"/>
                  <a:pt x="146" y="366"/>
                  <a:pt x="110" y="548"/>
                </a:cubicBezTo>
                <a:cubicBezTo>
                  <a:pt x="104" y="653"/>
                  <a:pt x="91" y="740"/>
                  <a:pt x="73" y="841"/>
                </a:cubicBezTo>
                <a:cubicBezTo>
                  <a:pt x="103" y="922"/>
                  <a:pt x="102" y="1007"/>
                  <a:pt x="128" y="1088"/>
                </a:cubicBezTo>
                <a:cubicBezTo>
                  <a:pt x="122" y="1207"/>
                  <a:pt x="110" y="1302"/>
                  <a:pt x="101" y="1417"/>
                </a:cubicBezTo>
                <a:cubicBezTo>
                  <a:pt x="53" y="1386"/>
                  <a:pt x="64" y="1408"/>
                  <a:pt x="0" y="1408"/>
                </a:cubicBezTo>
              </a:path>
            </a:pathLst>
          </a:custGeom>
          <a:noFill/>
          <a:ln w="57150" cmpd="sng">
            <a:solidFill>
              <a:srgbClr val="FF3300"/>
            </a:solidFill>
            <a:round/>
            <a:headEnd/>
            <a:tailEnd/>
          </a:ln>
        </p:spPr>
        <p:txBody>
          <a:bodyPr/>
          <a:lstStyle/>
          <a:p>
            <a:endParaRPr lang="it-IT"/>
          </a:p>
        </p:txBody>
      </p:sp>
      <p:sp>
        <p:nvSpPr>
          <p:cNvPr id="50181" name="Freeform 8"/>
          <p:cNvSpPr>
            <a:spLocks/>
          </p:cNvSpPr>
          <p:nvPr/>
        </p:nvSpPr>
        <p:spPr bwMode="auto">
          <a:xfrm>
            <a:off x="246063" y="1027113"/>
            <a:ext cx="233362" cy="2413000"/>
          </a:xfrm>
          <a:custGeom>
            <a:avLst/>
            <a:gdLst>
              <a:gd name="T0" fmla="*/ 138 w 147"/>
              <a:gd name="T1" fmla="*/ 2 h 1520"/>
              <a:gd name="T2" fmla="*/ 28 w 147"/>
              <a:gd name="T3" fmla="*/ 20 h 1520"/>
              <a:gd name="T4" fmla="*/ 37 w 147"/>
              <a:gd name="T5" fmla="*/ 57 h 1520"/>
              <a:gd name="T6" fmla="*/ 64 w 147"/>
              <a:gd name="T7" fmla="*/ 148 h 1520"/>
              <a:gd name="T8" fmla="*/ 28 w 147"/>
              <a:gd name="T9" fmla="*/ 560 h 1520"/>
              <a:gd name="T10" fmla="*/ 0 w 147"/>
              <a:gd name="T11" fmla="*/ 1255 h 1520"/>
              <a:gd name="T12" fmla="*/ 10 w 147"/>
              <a:gd name="T13" fmla="*/ 1410 h 1520"/>
              <a:gd name="T14" fmla="*/ 19 w 147"/>
              <a:gd name="T15" fmla="*/ 1511 h 1520"/>
              <a:gd name="T16" fmla="*/ 46 w 147"/>
              <a:gd name="T17" fmla="*/ 1502 h 1520"/>
              <a:gd name="T18" fmla="*/ 101 w 147"/>
              <a:gd name="T19" fmla="*/ 1492 h 1520"/>
              <a:gd name="T20" fmla="*/ 147 w 147"/>
              <a:gd name="T21" fmla="*/ 1502 h 15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7"/>
              <a:gd name="T34" fmla="*/ 0 h 1520"/>
              <a:gd name="T35" fmla="*/ 147 w 147"/>
              <a:gd name="T36" fmla="*/ 1520 h 15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7" h="1520">
                <a:moveTo>
                  <a:pt x="138" y="2"/>
                </a:moveTo>
                <a:cubicBezTo>
                  <a:pt x="103" y="13"/>
                  <a:pt x="59" y="0"/>
                  <a:pt x="28" y="20"/>
                </a:cubicBezTo>
                <a:cubicBezTo>
                  <a:pt x="17" y="27"/>
                  <a:pt x="34" y="45"/>
                  <a:pt x="37" y="57"/>
                </a:cubicBezTo>
                <a:cubicBezTo>
                  <a:pt x="46" y="87"/>
                  <a:pt x="54" y="118"/>
                  <a:pt x="64" y="148"/>
                </a:cubicBezTo>
                <a:cubicBezTo>
                  <a:pt x="58" y="294"/>
                  <a:pt x="51" y="419"/>
                  <a:pt x="28" y="560"/>
                </a:cubicBezTo>
                <a:cubicBezTo>
                  <a:pt x="21" y="783"/>
                  <a:pt x="40" y="1036"/>
                  <a:pt x="0" y="1255"/>
                </a:cubicBezTo>
                <a:cubicBezTo>
                  <a:pt x="3" y="1307"/>
                  <a:pt x="6" y="1358"/>
                  <a:pt x="10" y="1410"/>
                </a:cubicBezTo>
                <a:cubicBezTo>
                  <a:pt x="13" y="1444"/>
                  <a:pt x="7" y="1480"/>
                  <a:pt x="19" y="1511"/>
                </a:cubicBezTo>
                <a:cubicBezTo>
                  <a:pt x="22" y="1520"/>
                  <a:pt x="37" y="1504"/>
                  <a:pt x="46" y="1502"/>
                </a:cubicBezTo>
                <a:cubicBezTo>
                  <a:pt x="64" y="1498"/>
                  <a:pt x="83" y="1495"/>
                  <a:pt x="101" y="1492"/>
                </a:cubicBezTo>
                <a:cubicBezTo>
                  <a:pt x="116" y="1495"/>
                  <a:pt x="147" y="1502"/>
                  <a:pt x="147" y="1502"/>
                </a:cubicBezTo>
              </a:path>
            </a:pathLst>
          </a:custGeom>
          <a:noFill/>
          <a:ln w="57150" cmpd="sng">
            <a:solidFill>
              <a:srgbClr val="FF3300"/>
            </a:solidFill>
            <a:round/>
            <a:headEnd/>
            <a:tailEnd/>
          </a:ln>
        </p:spPr>
        <p:txBody>
          <a:bodyPr/>
          <a:lstStyle/>
          <a:p>
            <a:endParaRPr lang="it-IT"/>
          </a:p>
        </p:txBody>
      </p:sp>
      <p:sp>
        <p:nvSpPr>
          <p:cNvPr id="50182" name="Freeform 9"/>
          <p:cNvSpPr>
            <a:spLocks/>
          </p:cNvSpPr>
          <p:nvPr/>
        </p:nvSpPr>
        <p:spPr bwMode="auto">
          <a:xfrm>
            <a:off x="4876800" y="1639888"/>
            <a:ext cx="69850" cy="2589212"/>
          </a:xfrm>
          <a:custGeom>
            <a:avLst/>
            <a:gdLst>
              <a:gd name="T0" fmla="*/ 0 w 44"/>
              <a:gd name="T1" fmla="*/ 0 h 1631"/>
              <a:gd name="T2" fmla="*/ 27 w 44"/>
              <a:gd name="T3" fmla="*/ 183 h 1631"/>
              <a:gd name="T4" fmla="*/ 37 w 44"/>
              <a:gd name="T5" fmla="*/ 1326 h 1631"/>
              <a:gd name="T6" fmla="*/ 27 w 44"/>
              <a:gd name="T7" fmla="*/ 1481 h 1631"/>
              <a:gd name="T8" fmla="*/ 9 w 44"/>
              <a:gd name="T9" fmla="*/ 1536 h 1631"/>
              <a:gd name="T10" fmla="*/ 0 w 44"/>
              <a:gd name="T11" fmla="*/ 1564 h 1631"/>
              <a:gd name="T12" fmla="*/ 0 w 44"/>
              <a:gd name="T13" fmla="*/ 1609 h 1631"/>
              <a:gd name="T14" fmla="*/ 0 60000 65536"/>
              <a:gd name="T15" fmla="*/ 0 60000 65536"/>
              <a:gd name="T16" fmla="*/ 0 60000 65536"/>
              <a:gd name="T17" fmla="*/ 0 60000 65536"/>
              <a:gd name="T18" fmla="*/ 0 60000 65536"/>
              <a:gd name="T19" fmla="*/ 0 60000 65536"/>
              <a:gd name="T20" fmla="*/ 0 60000 65536"/>
              <a:gd name="T21" fmla="*/ 0 w 44"/>
              <a:gd name="T22" fmla="*/ 0 h 1631"/>
              <a:gd name="T23" fmla="*/ 44 w 44"/>
              <a:gd name="T24" fmla="*/ 1631 h 16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 h="1631">
                <a:moveTo>
                  <a:pt x="0" y="0"/>
                </a:moveTo>
                <a:cubicBezTo>
                  <a:pt x="44" y="69"/>
                  <a:pt x="25" y="28"/>
                  <a:pt x="27" y="183"/>
                </a:cubicBezTo>
                <a:cubicBezTo>
                  <a:pt x="33" y="564"/>
                  <a:pt x="34" y="945"/>
                  <a:pt x="37" y="1326"/>
                </a:cubicBezTo>
                <a:cubicBezTo>
                  <a:pt x="34" y="1378"/>
                  <a:pt x="34" y="1430"/>
                  <a:pt x="27" y="1481"/>
                </a:cubicBezTo>
                <a:cubicBezTo>
                  <a:pt x="24" y="1500"/>
                  <a:pt x="15" y="1518"/>
                  <a:pt x="9" y="1536"/>
                </a:cubicBezTo>
                <a:cubicBezTo>
                  <a:pt x="6" y="1545"/>
                  <a:pt x="0" y="1564"/>
                  <a:pt x="0" y="1564"/>
                </a:cubicBezTo>
                <a:cubicBezTo>
                  <a:pt x="10" y="1622"/>
                  <a:pt x="22" y="1631"/>
                  <a:pt x="0" y="1609"/>
                </a:cubicBezTo>
              </a:path>
            </a:pathLst>
          </a:custGeom>
          <a:noFill/>
          <a:ln w="57150" cmpd="sng">
            <a:solidFill>
              <a:srgbClr val="FF3300"/>
            </a:solidFill>
            <a:round/>
            <a:headEnd/>
            <a:tailEnd/>
          </a:ln>
        </p:spPr>
        <p:txBody>
          <a:bodyPr/>
          <a:lstStyle/>
          <a:p>
            <a:endParaRPr lang="it-IT"/>
          </a:p>
        </p:txBody>
      </p:sp>
      <p:sp>
        <p:nvSpPr>
          <p:cNvPr id="50186" name="Text Box 10"/>
          <p:cNvSpPr txBox="1">
            <a:spLocks noChangeArrowheads="1"/>
          </p:cNvSpPr>
          <p:nvPr/>
        </p:nvSpPr>
        <p:spPr bwMode="auto">
          <a:xfrm>
            <a:off x="354013" y="5884863"/>
            <a:ext cx="4205287" cy="374650"/>
          </a:xfrm>
          <a:prstGeom prst="rect">
            <a:avLst/>
          </a:prstGeom>
          <a:solidFill>
            <a:srgbClr val="3366FF"/>
          </a:solidFill>
          <a:ln w="38100">
            <a:solidFill>
              <a:srgbClr val="808000"/>
            </a:solidFill>
            <a:miter lim="800000"/>
            <a:headEnd/>
            <a:tailEnd/>
          </a:ln>
        </p:spPr>
        <p:txBody>
          <a:bodyPr>
            <a:spAutoFit/>
          </a:bodyPr>
          <a:lstStyle/>
          <a:p>
            <a:r>
              <a:rPr lang="it-IT" sz="1600" b="1">
                <a:latin typeface="Times New Roman" pitchFamily="18" charset="0"/>
              </a:rPr>
              <a:t>501 a.C.:  le fonti registrano il primo </a:t>
            </a:r>
            <a:r>
              <a:rPr lang="it-IT" sz="1600" b="1" i="1">
                <a:latin typeface="Times New Roman" pitchFamily="18" charset="0"/>
              </a:rPr>
              <a:t>dictator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0186"/>
                                        </p:tgtEl>
                                        <p:attrNameLst>
                                          <p:attrName>style.visibility</p:attrName>
                                        </p:attrNameLst>
                                      </p:cBhvr>
                                      <p:to>
                                        <p:strVal val="visible"/>
                                      </p:to>
                                    </p:set>
                                    <p:animEffect transition="in" filter="blinds(horizontal)">
                                      <p:cBhvr>
                                        <p:cTn id="7" dur="500"/>
                                        <p:tgtEl>
                                          <p:spTgt spid="50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2"/>
          <p:cNvSpPr txBox="1">
            <a:spLocks noChangeArrowheads="1"/>
          </p:cNvSpPr>
          <p:nvPr/>
        </p:nvSpPr>
        <p:spPr bwMode="auto">
          <a:xfrm>
            <a:off x="1147763" y="522288"/>
            <a:ext cx="6816725" cy="2933700"/>
          </a:xfrm>
          <a:prstGeom prst="rect">
            <a:avLst/>
          </a:prstGeom>
          <a:solidFill>
            <a:srgbClr val="3366FF"/>
          </a:solidFill>
          <a:ln w="38100">
            <a:solidFill>
              <a:srgbClr val="808000"/>
            </a:solidFill>
            <a:miter lim="800000"/>
            <a:headEnd/>
            <a:tailEnd/>
          </a:ln>
        </p:spPr>
        <p:txBody>
          <a:bodyPr>
            <a:spAutoFit/>
          </a:bodyPr>
          <a:lstStyle/>
          <a:p>
            <a:r>
              <a:rPr lang="it-IT" sz="2000" b="1">
                <a:latin typeface="Times New Roman" pitchFamily="18" charset="0"/>
              </a:rPr>
              <a:t>Intorno alla metà del V secolo è introdotta una nuova figura di magistrato: il </a:t>
            </a:r>
            <a:r>
              <a:rPr lang="it-IT" sz="2400" b="1" i="1">
                <a:latin typeface="Times New Roman" pitchFamily="18" charset="0"/>
              </a:rPr>
              <a:t>censor</a:t>
            </a:r>
            <a:r>
              <a:rPr lang="it-IT" sz="2400" b="1">
                <a:latin typeface="Times New Roman" pitchFamily="18" charset="0"/>
              </a:rPr>
              <a:t>.</a:t>
            </a:r>
          </a:p>
          <a:p>
            <a:endParaRPr lang="it-IT" sz="2000" b="1">
              <a:latin typeface="Times New Roman" pitchFamily="18" charset="0"/>
            </a:endParaRPr>
          </a:p>
          <a:p>
            <a:r>
              <a:rPr lang="it-IT" sz="2000" b="1">
                <a:latin typeface="Times New Roman" pitchFamily="18" charset="0"/>
              </a:rPr>
              <a:t>Funzioni del </a:t>
            </a:r>
            <a:r>
              <a:rPr lang="it-IT" sz="2000" b="1" i="1">
                <a:latin typeface="Times New Roman" pitchFamily="18" charset="0"/>
              </a:rPr>
              <a:t>censor</a:t>
            </a:r>
            <a:r>
              <a:rPr lang="it-IT" sz="2000" b="1">
                <a:latin typeface="Times New Roman" pitchFamily="18" charset="0"/>
              </a:rPr>
              <a:t>:</a:t>
            </a:r>
          </a:p>
          <a:p>
            <a:endParaRPr lang="it-IT" sz="2000" b="1">
              <a:latin typeface="Times New Roman" pitchFamily="18" charset="0"/>
            </a:endParaRPr>
          </a:p>
          <a:p>
            <a:r>
              <a:rPr lang="it-IT" sz="2000" b="1">
                <a:latin typeface="Times New Roman" pitchFamily="18" charset="0"/>
              </a:rPr>
              <a:t>Effettuano il </a:t>
            </a:r>
            <a:r>
              <a:rPr lang="it-IT" sz="2000" b="1" i="1">
                <a:latin typeface="Times New Roman" pitchFamily="18" charset="0"/>
              </a:rPr>
              <a:t>census</a:t>
            </a:r>
            <a:r>
              <a:rPr lang="it-IT" sz="2000" b="1">
                <a:latin typeface="Times New Roman" pitchFamily="18" charset="0"/>
              </a:rPr>
              <a:t> e la </a:t>
            </a:r>
            <a:r>
              <a:rPr lang="it-IT" sz="2000" b="1" i="1">
                <a:latin typeface="Times New Roman" pitchFamily="18" charset="0"/>
              </a:rPr>
              <a:t>lectio senatus</a:t>
            </a:r>
            <a:r>
              <a:rPr lang="it-IT" sz="2000" b="1">
                <a:latin typeface="Times New Roman" pitchFamily="18" charset="0"/>
              </a:rPr>
              <a:t>;</a:t>
            </a:r>
          </a:p>
          <a:p>
            <a:r>
              <a:rPr lang="it-IT" sz="2000" b="1">
                <a:latin typeface="Times New Roman" pitchFamily="18" charset="0"/>
              </a:rPr>
              <a:t>Stipulano contratti con gli appaltatori per la fornitura di servizi alla città.</a:t>
            </a:r>
          </a:p>
          <a:p>
            <a:endParaRPr lang="it-IT" sz="2000" b="1">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68610">
                                            <p:txEl>
                                              <p:pRg st="2" end="2"/>
                                            </p:txEl>
                                          </p:spTgt>
                                        </p:tgtEl>
                                        <p:attrNameLst>
                                          <p:attrName>style.visibility</p:attrName>
                                        </p:attrNameLst>
                                      </p:cBhvr>
                                      <p:to>
                                        <p:strVal val="visible"/>
                                      </p:to>
                                    </p:set>
                                    <p:animEffect transition="in" filter="strips(downRight)">
                                      <p:cBhvr>
                                        <p:cTn id="7" dur="500"/>
                                        <p:tgtEl>
                                          <p:spTgt spid="68610">
                                            <p:txEl>
                                              <p:pRg st="2" end="2"/>
                                            </p:txEl>
                                          </p:spTgt>
                                        </p:tgtEl>
                                      </p:cBhvr>
                                    </p:animEffect>
                                  </p:childTnLst>
                                </p:cTn>
                              </p:par>
                              <p:par>
                                <p:cTn id="8" presetID="18" presetClass="entr" presetSubtype="6" fill="hold" nodeType="withEffect">
                                  <p:stCondLst>
                                    <p:cond delay="0"/>
                                  </p:stCondLst>
                                  <p:childTnLst>
                                    <p:set>
                                      <p:cBhvr>
                                        <p:cTn id="9" dur="1" fill="hold">
                                          <p:stCondLst>
                                            <p:cond delay="0"/>
                                          </p:stCondLst>
                                        </p:cTn>
                                        <p:tgtEl>
                                          <p:spTgt spid="68610">
                                            <p:txEl>
                                              <p:pRg st="4" end="4"/>
                                            </p:txEl>
                                          </p:spTgt>
                                        </p:tgtEl>
                                        <p:attrNameLst>
                                          <p:attrName>style.visibility</p:attrName>
                                        </p:attrNameLst>
                                      </p:cBhvr>
                                      <p:to>
                                        <p:strVal val="visible"/>
                                      </p:to>
                                    </p:set>
                                    <p:animEffect transition="in" filter="strips(downRight)">
                                      <p:cBhvr>
                                        <p:cTn id="10" dur="500"/>
                                        <p:tgtEl>
                                          <p:spTgt spid="68610">
                                            <p:txEl>
                                              <p:pRg st="4" end="4"/>
                                            </p:txEl>
                                          </p:spTgt>
                                        </p:tgtEl>
                                      </p:cBhvr>
                                    </p:animEffect>
                                  </p:childTnLst>
                                </p:cTn>
                              </p:par>
                              <p:par>
                                <p:cTn id="11" presetID="18" presetClass="entr" presetSubtype="6" fill="hold" nodeType="withEffect">
                                  <p:stCondLst>
                                    <p:cond delay="0"/>
                                  </p:stCondLst>
                                  <p:childTnLst>
                                    <p:set>
                                      <p:cBhvr>
                                        <p:cTn id="12" dur="1" fill="hold">
                                          <p:stCondLst>
                                            <p:cond delay="0"/>
                                          </p:stCondLst>
                                        </p:cTn>
                                        <p:tgtEl>
                                          <p:spTgt spid="68610">
                                            <p:txEl>
                                              <p:pRg st="5" end="5"/>
                                            </p:txEl>
                                          </p:spTgt>
                                        </p:tgtEl>
                                        <p:attrNameLst>
                                          <p:attrName>style.visibility</p:attrName>
                                        </p:attrNameLst>
                                      </p:cBhvr>
                                      <p:to>
                                        <p:strVal val="visible"/>
                                      </p:to>
                                    </p:set>
                                    <p:animEffect transition="in" filter="strips(downRight)">
                                      <p:cBhvr>
                                        <p:cTn id="13" dur="500"/>
                                        <p:tgtEl>
                                          <p:spTgt spid="686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1162050" y="231775"/>
            <a:ext cx="6816725" cy="6346825"/>
          </a:xfrm>
          <a:prstGeom prst="rect">
            <a:avLst/>
          </a:prstGeom>
          <a:solidFill>
            <a:srgbClr val="3366FF"/>
          </a:solidFill>
          <a:ln w="38100">
            <a:solidFill>
              <a:srgbClr val="808000"/>
            </a:solidFill>
            <a:miter lim="800000"/>
            <a:headEnd/>
            <a:tailEnd/>
          </a:ln>
        </p:spPr>
        <p:txBody>
          <a:bodyPr>
            <a:spAutoFit/>
          </a:bodyPr>
          <a:lstStyle/>
          <a:p>
            <a:pPr algn="ctr"/>
            <a:r>
              <a:rPr lang="it-IT" sz="2400" b="1" u="sng" dirty="0">
                <a:latin typeface="Times New Roman" pitchFamily="18" charset="0"/>
              </a:rPr>
              <a:t>Conflitto patrizio – plebeo</a:t>
            </a:r>
            <a:endParaRPr lang="it-IT" sz="2400" b="1" dirty="0">
              <a:latin typeface="Times New Roman" pitchFamily="18" charset="0"/>
            </a:endParaRPr>
          </a:p>
          <a:p>
            <a:endParaRPr lang="it-IT" sz="2400" b="1" dirty="0">
              <a:latin typeface="Times New Roman" pitchFamily="18" charset="0"/>
            </a:endParaRPr>
          </a:p>
          <a:p>
            <a:pPr algn="just"/>
            <a:r>
              <a:rPr lang="it-IT" sz="2000" b="1" u="sng" dirty="0">
                <a:solidFill>
                  <a:srgbClr val="FFFF00"/>
                </a:solidFill>
                <a:latin typeface="Times New Roman" pitchFamily="18" charset="0"/>
              </a:rPr>
              <a:t>I Fasti Consolari fino al 486 a.C. contengono nomi plebei o, meglio, nomi che in epoca posteriore sono portati da genti plebee.</a:t>
            </a:r>
          </a:p>
          <a:p>
            <a:pPr algn="just"/>
            <a:endParaRPr lang="it-IT" sz="2000" b="1" dirty="0">
              <a:latin typeface="Times New Roman" pitchFamily="18" charset="0"/>
            </a:endParaRPr>
          </a:p>
          <a:p>
            <a:pPr algn="just"/>
            <a:r>
              <a:rPr lang="it-IT" sz="2000" b="1" dirty="0">
                <a:latin typeface="Times New Roman" pitchFamily="18" charset="0"/>
              </a:rPr>
              <a:t>Perché ciò,  se solo nel 367, secondo la tradizione annalistica, i plebei avrebbero raggiunto il consolato?</a:t>
            </a:r>
          </a:p>
          <a:p>
            <a:pPr algn="just"/>
            <a:endParaRPr lang="it-IT" sz="2000" b="1" dirty="0">
              <a:latin typeface="Times New Roman" pitchFamily="18" charset="0"/>
            </a:endParaRPr>
          </a:p>
          <a:p>
            <a:pPr algn="just"/>
            <a:r>
              <a:rPr lang="it-IT" sz="2000" b="1" dirty="0">
                <a:latin typeface="Times New Roman" pitchFamily="18" charset="0"/>
              </a:rPr>
              <a:t>a) In origine vi sarebbe stato un solo magistrato supremo e la lista sarebbe stata interpolata con nomi plebei in età più tarda; </a:t>
            </a:r>
          </a:p>
          <a:p>
            <a:pPr algn="just"/>
            <a:endParaRPr lang="it-IT" sz="2000" b="1" dirty="0">
              <a:latin typeface="Times New Roman" pitchFamily="18" charset="0"/>
            </a:endParaRPr>
          </a:p>
          <a:p>
            <a:pPr algn="just"/>
            <a:r>
              <a:rPr lang="it-IT" sz="2000" b="1" dirty="0">
                <a:latin typeface="Times New Roman" pitchFamily="18" charset="0"/>
              </a:rPr>
              <a:t>b) la lista è autentica e dimostrerebbe che fino al 486 i plebei avrebbero avuto accesso al consolato;  a partire da questa data  i patrizi avrebbero escluso i plebei dal consolato; </a:t>
            </a:r>
          </a:p>
          <a:p>
            <a:pPr algn="just"/>
            <a:endParaRPr lang="it-IT" sz="2000" b="1" dirty="0">
              <a:latin typeface="Times New Roman" pitchFamily="18" charset="0"/>
            </a:endParaRPr>
          </a:p>
          <a:p>
            <a:pPr algn="just"/>
            <a:r>
              <a:rPr lang="it-IT" sz="2000" b="1" dirty="0">
                <a:latin typeface="Times New Roman" pitchFamily="18" charset="0"/>
              </a:rPr>
              <a:t>c) i gentilizi sarebbero stati portati in origine da famiglie patrizie, estintesi; le famiglie plebee di epoca più tarda sarebbero solo omonime.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9634">
                                            <p:txEl>
                                              <p:pRg st="6" end="6"/>
                                            </p:txEl>
                                          </p:spTgt>
                                        </p:tgtEl>
                                        <p:attrNameLst>
                                          <p:attrName>style.visibility</p:attrName>
                                        </p:attrNameLst>
                                      </p:cBhvr>
                                      <p:to>
                                        <p:strVal val="visible"/>
                                      </p:to>
                                    </p:set>
                                    <p:anim calcmode="lin" valueType="num">
                                      <p:cBhvr>
                                        <p:cTn id="7" dur="500" fill="hold"/>
                                        <p:tgtEl>
                                          <p:spTgt spid="69634">
                                            <p:txEl>
                                              <p:pRg st="6" end="6"/>
                                            </p:txEl>
                                          </p:spTgt>
                                        </p:tgtEl>
                                        <p:attrNameLst>
                                          <p:attrName>ppt_w</p:attrName>
                                        </p:attrNameLst>
                                      </p:cBhvr>
                                      <p:tavLst>
                                        <p:tav tm="0">
                                          <p:val>
                                            <p:strVal val="#ppt_w*0.70"/>
                                          </p:val>
                                        </p:tav>
                                        <p:tav tm="100000">
                                          <p:val>
                                            <p:strVal val="#ppt_w"/>
                                          </p:val>
                                        </p:tav>
                                      </p:tavLst>
                                    </p:anim>
                                    <p:anim calcmode="lin" valueType="num">
                                      <p:cBhvr>
                                        <p:cTn id="8" dur="500" fill="hold"/>
                                        <p:tgtEl>
                                          <p:spTgt spid="69634">
                                            <p:txEl>
                                              <p:pRg st="6" end="6"/>
                                            </p:txEl>
                                          </p:spTgt>
                                        </p:tgtEl>
                                        <p:attrNameLst>
                                          <p:attrName>ppt_h</p:attrName>
                                        </p:attrNameLst>
                                      </p:cBhvr>
                                      <p:tavLst>
                                        <p:tav tm="0">
                                          <p:val>
                                            <p:strVal val="#ppt_h"/>
                                          </p:val>
                                        </p:tav>
                                        <p:tav tm="100000">
                                          <p:val>
                                            <p:strVal val="#ppt_h"/>
                                          </p:val>
                                        </p:tav>
                                      </p:tavLst>
                                    </p:anim>
                                    <p:animEffect transition="in" filter="fade">
                                      <p:cBhvr>
                                        <p:cTn id="9" dur="500"/>
                                        <p:tgtEl>
                                          <p:spTgt spid="69634">
                                            <p:txEl>
                                              <p:pRg st="6" end="6"/>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69634">
                                            <p:txEl>
                                              <p:pRg st="8" end="8"/>
                                            </p:txEl>
                                          </p:spTgt>
                                        </p:tgtEl>
                                        <p:attrNameLst>
                                          <p:attrName>style.visibility</p:attrName>
                                        </p:attrNameLst>
                                      </p:cBhvr>
                                      <p:to>
                                        <p:strVal val="visible"/>
                                      </p:to>
                                    </p:set>
                                    <p:anim calcmode="lin" valueType="num">
                                      <p:cBhvr>
                                        <p:cTn id="14" dur="500" fill="hold"/>
                                        <p:tgtEl>
                                          <p:spTgt spid="69634">
                                            <p:txEl>
                                              <p:pRg st="8" end="8"/>
                                            </p:txEl>
                                          </p:spTgt>
                                        </p:tgtEl>
                                        <p:attrNameLst>
                                          <p:attrName>ppt_w</p:attrName>
                                        </p:attrNameLst>
                                      </p:cBhvr>
                                      <p:tavLst>
                                        <p:tav tm="0">
                                          <p:val>
                                            <p:strVal val="#ppt_w*0.70"/>
                                          </p:val>
                                        </p:tav>
                                        <p:tav tm="100000">
                                          <p:val>
                                            <p:strVal val="#ppt_w"/>
                                          </p:val>
                                        </p:tav>
                                      </p:tavLst>
                                    </p:anim>
                                    <p:anim calcmode="lin" valueType="num">
                                      <p:cBhvr>
                                        <p:cTn id="15" dur="500" fill="hold"/>
                                        <p:tgtEl>
                                          <p:spTgt spid="69634">
                                            <p:txEl>
                                              <p:pRg st="8" end="8"/>
                                            </p:txEl>
                                          </p:spTgt>
                                        </p:tgtEl>
                                        <p:attrNameLst>
                                          <p:attrName>ppt_h</p:attrName>
                                        </p:attrNameLst>
                                      </p:cBhvr>
                                      <p:tavLst>
                                        <p:tav tm="0">
                                          <p:val>
                                            <p:strVal val="#ppt_h"/>
                                          </p:val>
                                        </p:tav>
                                        <p:tav tm="100000">
                                          <p:val>
                                            <p:strVal val="#ppt_h"/>
                                          </p:val>
                                        </p:tav>
                                      </p:tavLst>
                                    </p:anim>
                                    <p:animEffect transition="in" filter="fade">
                                      <p:cBhvr>
                                        <p:cTn id="16" dur="500"/>
                                        <p:tgtEl>
                                          <p:spTgt spid="69634">
                                            <p:txEl>
                                              <p:pRg st="8" end="8"/>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69634">
                                            <p:txEl>
                                              <p:pRg st="10" end="10"/>
                                            </p:txEl>
                                          </p:spTgt>
                                        </p:tgtEl>
                                        <p:attrNameLst>
                                          <p:attrName>style.visibility</p:attrName>
                                        </p:attrNameLst>
                                      </p:cBhvr>
                                      <p:to>
                                        <p:strVal val="visible"/>
                                      </p:to>
                                    </p:set>
                                    <p:anim calcmode="lin" valueType="num">
                                      <p:cBhvr>
                                        <p:cTn id="21" dur="500" fill="hold"/>
                                        <p:tgtEl>
                                          <p:spTgt spid="69634">
                                            <p:txEl>
                                              <p:pRg st="10" end="10"/>
                                            </p:txEl>
                                          </p:spTgt>
                                        </p:tgtEl>
                                        <p:attrNameLst>
                                          <p:attrName>ppt_w</p:attrName>
                                        </p:attrNameLst>
                                      </p:cBhvr>
                                      <p:tavLst>
                                        <p:tav tm="0">
                                          <p:val>
                                            <p:strVal val="#ppt_w*0.70"/>
                                          </p:val>
                                        </p:tav>
                                        <p:tav tm="100000">
                                          <p:val>
                                            <p:strVal val="#ppt_w"/>
                                          </p:val>
                                        </p:tav>
                                      </p:tavLst>
                                    </p:anim>
                                    <p:anim calcmode="lin" valueType="num">
                                      <p:cBhvr>
                                        <p:cTn id="22" dur="500" fill="hold"/>
                                        <p:tgtEl>
                                          <p:spTgt spid="69634">
                                            <p:txEl>
                                              <p:pRg st="10" end="10"/>
                                            </p:txEl>
                                          </p:spTgt>
                                        </p:tgtEl>
                                        <p:attrNameLst>
                                          <p:attrName>ppt_h</p:attrName>
                                        </p:attrNameLst>
                                      </p:cBhvr>
                                      <p:tavLst>
                                        <p:tav tm="0">
                                          <p:val>
                                            <p:strVal val="#ppt_h"/>
                                          </p:val>
                                        </p:tav>
                                        <p:tav tm="100000">
                                          <p:val>
                                            <p:strVal val="#ppt_h"/>
                                          </p:val>
                                        </p:tav>
                                      </p:tavLst>
                                    </p:anim>
                                    <p:animEffect transition="in" filter="fade">
                                      <p:cBhvr>
                                        <p:cTn id="23" dur="500"/>
                                        <p:tgtEl>
                                          <p:spTgt spid="6963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2"/>
          <p:cNvSpPr txBox="1">
            <a:spLocks noChangeArrowheads="1"/>
          </p:cNvSpPr>
          <p:nvPr/>
        </p:nvSpPr>
        <p:spPr bwMode="auto">
          <a:xfrm>
            <a:off x="623888" y="231775"/>
            <a:ext cx="7805737" cy="6042025"/>
          </a:xfrm>
          <a:prstGeom prst="rect">
            <a:avLst/>
          </a:prstGeom>
          <a:solidFill>
            <a:srgbClr val="3366FF"/>
          </a:solidFill>
          <a:ln w="38100">
            <a:solidFill>
              <a:srgbClr val="808000"/>
            </a:solidFill>
            <a:miter lim="800000"/>
            <a:headEnd/>
            <a:tailEnd/>
          </a:ln>
        </p:spPr>
        <p:txBody>
          <a:bodyPr>
            <a:spAutoFit/>
          </a:bodyPr>
          <a:lstStyle/>
          <a:p>
            <a:pPr algn="ctr"/>
            <a:r>
              <a:rPr lang="it-IT" sz="2400" b="1" u="sng" dirty="0">
                <a:latin typeface="Times New Roman" pitchFamily="18" charset="0"/>
              </a:rPr>
              <a:t>Conflitto patrizio – plebeo</a:t>
            </a:r>
            <a:endParaRPr lang="it-IT" sz="2400" b="1" dirty="0">
              <a:latin typeface="Times New Roman" pitchFamily="18" charset="0"/>
            </a:endParaRPr>
          </a:p>
          <a:p>
            <a:endParaRPr lang="it-IT" sz="2400" b="1" dirty="0">
              <a:latin typeface="Times New Roman" pitchFamily="18" charset="0"/>
            </a:endParaRPr>
          </a:p>
          <a:p>
            <a:pPr algn="just"/>
            <a:r>
              <a:rPr lang="it-IT" sz="2000" b="1" u="sng" dirty="0">
                <a:solidFill>
                  <a:srgbClr val="FFFF00"/>
                </a:solidFill>
                <a:latin typeface="Times New Roman" pitchFamily="18" charset="0"/>
              </a:rPr>
              <a:t>Patrizi: sono i discendenti dei </a:t>
            </a:r>
            <a:r>
              <a:rPr lang="it-IT" sz="2000" b="1" i="1" u="sng" dirty="0" err="1">
                <a:solidFill>
                  <a:srgbClr val="FFFF00"/>
                </a:solidFill>
                <a:latin typeface="Times New Roman" pitchFamily="18" charset="0"/>
              </a:rPr>
              <a:t>patres</a:t>
            </a:r>
            <a:r>
              <a:rPr lang="it-IT" sz="2000" b="1" i="1" u="sng" dirty="0">
                <a:solidFill>
                  <a:srgbClr val="FFFF00"/>
                </a:solidFill>
                <a:latin typeface="Times New Roman" pitchFamily="18" charset="0"/>
              </a:rPr>
              <a:t> </a:t>
            </a:r>
            <a:r>
              <a:rPr lang="it-IT" sz="2000" b="1" i="1" u="sng" dirty="0" err="1">
                <a:solidFill>
                  <a:srgbClr val="FFFF00"/>
                </a:solidFill>
                <a:latin typeface="Times New Roman" pitchFamily="18" charset="0"/>
              </a:rPr>
              <a:t>familias</a:t>
            </a:r>
            <a:r>
              <a:rPr lang="it-IT" sz="2000" b="1" u="sng" dirty="0">
                <a:solidFill>
                  <a:srgbClr val="FFFF00"/>
                </a:solidFill>
                <a:latin typeface="Times New Roman" pitchFamily="18" charset="0"/>
              </a:rPr>
              <a:t> che avevano composto il senato composto da Romolo</a:t>
            </a:r>
            <a:r>
              <a:rPr lang="it-IT" sz="2000" b="1" dirty="0">
                <a:latin typeface="Times New Roman" pitchFamily="18" charset="0"/>
              </a:rPr>
              <a:t>.</a:t>
            </a:r>
          </a:p>
          <a:p>
            <a:pPr algn="just"/>
            <a:endParaRPr lang="it-IT" sz="2000" b="1" dirty="0">
              <a:latin typeface="Times New Roman" pitchFamily="18" charset="0"/>
            </a:endParaRPr>
          </a:p>
          <a:p>
            <a:pPr algn="just"/>
            <a:endParaRPr lang="it-IT" sz="2000" b="1" dirty="0">
              <a:latin typeface="Times New Roman" pitchFamily="18" charset="0"/>
            </a:endParaRPr>
          </a:p>
          <a:p>
            <a:pPr algn="just"/>
            <a:r>
              <a:rPr lang="it-IT" sz="2000" b="1" u="sng" dirty="0">
                <a:solidFill>
                  <a:srgbClr val="FFFF00"/>
                </a:solidFill>
                <a:latin typeface="Times New Roman" pitchFamily="18" charset="0"/>
              </a:rPr>
              <a:t>Plebei: costituiscono un gruppo disomogeneo per capacità economica e posizione sociale: </a:t>
            </a:r>
          </a:p>
          <a:p>
            <a:pPr algn="just"/>
            <a:endParaRPr lang="it-IT" sz="2000" b="1" u="sng" dirty="0">
              <a:solidFill>
                <a:srgbClr val="FFFF00"/>
              </a:solidFill>
              <a:latin typeface="Times New Roman" pitchFamily="18" charset="0"/>
            </a:endParaRPr>
          </a:p>
          <a:p>
            <a:pPr algn="just"/>
            <a:r>
              <a:rPr lang="it-IT" sz="2000" b="1" u="sng" dirty="0">
                <a:solidFill>
                  <a:srgbClr val="FFFF00"/>
                </a:solidFill>
                <a:latin typeface="Times New Roman" pitchFamily="18" charset="0"/>
              </a:rPr>
              <a:t>parte di essi era legata alle famiglie patrizie da rapporti di clientela</a:t>
            </a:r>
            <a:r>
              <a:rPr lang="it-IT" sz="2000" b="1" dirty="0">
                <a:latin typeface="Times New Roman" pitchFamily="18" charset="0"/>
              </a:rPr>
              <a:t>; </a:t>
            </a:r>
          </a:p>
          <a:p>
            <a:pPr algn="just"/>
            <a:endParaRPr lang="it-IT" sz="2000" b="1" dirty="0">
              <a:latin typeface="Times New Roman" pitchFamily="18" charset="0"/>
            </a:endParaRPr>
          </a:p>
          <a:p>
            <a:pPr algn="just"/>
            <a:r>
              <a:rPr lang="it-IT" sz="2000" b="1" u="sng" dirty="0">
                <a:solidFill>
                  <a:srgbClr val="FFFF00"/>
                </a:solidFill>
                <a:latin typeface="Times New Roman" pitchFamily="18" charset="0"/>
              </a:rPr>
              <a:t>la maggior parte dei 6000 opliti che componevano le due legioni dovevano essere plebei e dunque costoro dovevano avere la capacità economica per armarsi a proprie spese</a:t>
            </a:r>
            <a:r>
              <a:rPr lang="it-IT" sz="2000" b="1" dirty="0">
                <a:latin typeface="Times New Roman" pitchFamily="18" charset="0"/>
              </a:rPr>
              <a:t>;</a:t>
            </a:r>
          </a:p>
          <a:p>
            <a:pPr algn="just"/>
            <a:endParaRPr lang="it-IT" sz="2000" b="1" dirty="0">
              <a:latin typeface="Times New Roman" pitchFamily="18" charset="0"/>
            </a:endParaRPr>
          </a:p>
          <a:p>
            <a:pPr algn="just"/>
            <a:r>
              <a:rPr lang="it-IT" sz="2000" b="1" dirty="0">
                <a:latin typeface="Times New Roman" pitchFamily="18" charset="0"/>
              </a:rPr>
              <a:t>La capacità economica di una parte dei plebei è dimostrata da alcune norme consuetudinarie secondo cui nel momento in cui un </a:t>
            </a:r>
            <a:r>
              <a:rPr lang="it-IT" sz="2000" b="1" i="1" dirty="0" err="1">
                <a:latin typeface="Times New Roman" pitchFamily="18" charset="0"/>
              </a:rPr>
              <a:t>patronus</a:t>
            </a:r>
            <a:r>
              <a:rPr lang="it-IT" sz="2000" b="1" dirty="0">
                <a:latin typeface="Times New Roman" pitchFamily="18" charset="0"/>
              </a:rPr>
              <a:t> fosse caduto prigioniero o in miseria, spettava ai suoi </a:t>
            </a:r>
            <a:r>
              <a:rPr lang="it-IT" sz="2000" b="1" i="1" dirty="0" err="1">
                <a:latin typeface="Times New Roman" pitchFamily="18" charset="0"/>
              </a:rPr>
              <a:t>clientes</a:t>
            </a:r>
            <a:r>
              <a:rPr lang="it-IT" sz="2000" b="1" dirty="0">
                <a:latin typeface="Times New Roman" pitchFamily="18" charset="0"/>
              </a:rPr>
              <a:t> raccogliere il denaro per il riscatto o garantire il mantenimento.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0658">
                                            <p:txEl>
                                              <p:pRg st="7" end="7"/>
                                            </p:txEl>
                                          </p:spTgt>
                                        </p:tgtEl>
                                        <p:attrNameLst>
                                          <p:attrName>style.visibility</p:attrName>
                                        </p:attrNameLst>
                                      </p:cBhvr>
                                      <p:to>
                                        <p:strVal val="visible"/>
                                      </p:to>
                                    </p:set>
                                    <p:animEffect transition="in" filter="checkerboard(across)">
                                      <p:cBhvr>
                                        <p:cTn id="7" dur="500"/>
                                        <p:tgtEl>
                                          <p:spTgt spid="70658">
                                            <p:txEl>
                                              <p:pRg st="7"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70658">
                                            <p:txEl>
                                              <p:pRg st="9" end="9"/>
                                            </p:txEl>
                                          </p:spTgt>
                                        </p:tgtEl>
                                        <p:attrNameLst>
                                          <p:attrName>style.visibility</p:attrName>
                                        </p:attrNameLst>
                                      </p:cBhvr>
                                      <p:to>
                                        <p:strVal val="visible"/>
                                      </p:to>
                                    </p:set>
                                    <p:animEffect transition="in" filter="checkerboard(across)">
                                      <p:cBhvr>
                                        <p:cTn id="12" dur="500"/>
                                        <p:tgtEl>
                                          <p:spTgt spid="70658">
                                            <p:txEl>
                                              <p:pRg st="9" end="9"/>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70658">
                                            <p:txEl>
                                              <p:pRg st="11" end="11"/>
                                            </p:txEl>
                                          </p:spTgt>
                                        </p:tgtEl>
                                        <p:attrNameLst>
                                          <p:attrName>style.visibility</p:attrName>
                                        </p:attrNameLst>
                                      </p:cBhvr>
                                      <p:to>
                                        <p:strVal val="visible"/>
                                      </p:to>
                                    </p:set>
                                    <p:animEffect transition="in" filter="checkerboard(across)">
                                      <p:cBhvr>
                                        <p:cTn id="17" dur="500"/>
                                        <p:tgtEl>
                                          <p:spTgt spid="70658">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p:cNvSpPr txBox="1">
            <a:spLocks noChangeArrowheads="1"/>
          </p:cNvSpPr>
          <p:nvPr/>
        </p:nvSpPr>
        <p:spPr bwMode="auto">
          <a:xfrm>
            <a:off x="623888" y="231775"/>
            <a:ext cx="7805737" cy="2384425"/>
          </a:xfrm>
          <a:prstGeom prst="rect">
            <a:avLst/>
          </a:prstGeom>
          <a:solidFill>
            <a:srgbClr val="3366FF"/>
          </a:solidFill>
          <a:ln w="38100">
            <a:solidFill>
              <a:srgbClr val="808000"/>
            </a:solidFill>
            <a:miter lim="800000"/>
            <a:headEnd/>
            <a:tailEnd/>
          </a:ln>
        </p:spPr>
        <p:txBody>
          <a:bodyPr>
            <a:spAutoFit/>
          </a:bodyPr>
          <a:lstStyle/>
          <a:p>
            <a:pPr algn="ctr"/>
            <a:r>
              <a:rPr lang="it-IT" sz="2400" b="1" u="sng" dirty="0">
                <a:latin typeface="Times New Roman" pitchFamily="18" charset="0"/>
              </a:rPr>
              <a:t>Conflitto patrizio – plebeo</a:t>
            </a:r>
            <a:endParaRPr lang="it-IT" sz="2400" b="1" dirty="0">
              <a:latin typeface="Times New Roman" pitchFamily="18" charset="0"/>
            </a:endParaRPr>
          </a:p>
          <a:p>
            <a:endParaRPr lang="it-IT" sz="2400" b="1" dirty="0">
              <a:latin typeface="Times New Roman" pitchFamily="18" charset="0"/>
            </a:endParaRPr>
          </a:p>
          <a:p>
            <a:pPr algn="just"/>
            <a:r>
              <a:rPr lang="it-IT" sz="2000" b="1" u="sng" dirty="0">
                <a:solidFill>
                  <a:srgbClr val="FFFF00"/>
                </a:solidFill>
                <a:latin typeface="Times New Roman" pitchFamily="18" charset="0"/>
              </a:rPr>
              <a:t>La tradizione annalistica insiste, per gli anni 90 del V secolo, sulla insostenibile condizione debitoria in cui si sarebbe trovata la plebe che, per protestare contro la schiavitù per debiti e ottenere maggiori garanzie, avrebbe dapprima minacciato di non servire più sotto le armi, poi avrebbe proceduto ad una vera e propria secessione</a:t>
            </a:r>
            <a:r>
              <a:rPr lang="it-IT" sz="2000" b="1" dirty="0">
                <a:latin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1682">
                                            <p:txEl>
                                              <p:pRg st="2" end="2"/>
                                            </p:txEl>
                                          </p:spTgt>
                                        </p:tgtEl>
                                        <p:attrNameLst>
                                          <p:attrName>style.visibility</p:attrName>
                                        </p:attrNameLst>
                                      </p:cBhvr>
                                      <p:to>
                                        <p:strVal val="visible"/>
                                      </p:to>
                                    </p:set>
                                    <p:animEffect transition="in" filter="checkerboard(across)">
                                      <p:cBhvr>
                                        <p:cTn id="7" dur="500"/>
                                        <p:tgtEl>
                                          <p:spTgt spid="7168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4" descr="Livio II 32 secessione monte sacro 1"/>
          <p:cNvPicPr>
            <a:picLocks noChangeAspect="1" noChangeArrowheads="1"/>
          </p:cNvPicPr>
          <p:nvPr/>
        </p:nvPicPr>
        <p:blipFill>
          <a:blip r:embed="rId2" cstate="print"/>
          <a:srcRect/>
          <a:stretch>
            <a:fillRect/>
          </a:stretch>
        </p:blipFill>
        <p:spPr bwMode="auto">
          <a:xfrm>
            <a:off x="0" y="1096963"/>
            <a:ext cx="9144000" cy="4664075"/>
          </a:xfrm>
          <a:prstGeom prst="rect">
            <a:avLst/>
          </a:prstGeom>
          <a:noFill/>
          <a:ln w="38100">
            <a:solidFill>
              <a:srgbClr val="808000"/>
            </a:solidFill>
            <a:miter lim="800000"/>
            <a:headEnd/>
            <a:tailEnd/>
          </a:ln>
        </p:spPr>
      </p:pic>
      <p:sp>
        <p:nvSpPr>
          <p:cNvPr id="55299" name="Text Box 5"/>
          <p:cNvSpPr txBox="1">
            <a:spLocks noChangeArrowheads="1"/>
          </p:cNvSpPr>
          <p:nvPr/>
        </p:nvSpPr>
        <p:spPr bwMode="auto">
          <a:xfrm>
            <a:off x="227013" y="942975"/>
            <a:ext cx="1100137" cy="330200"/>
          </a:xfrm>
          <a:prstGeom prst="rect">
            <a:avLst/>
          </a:prstGeom>
          <a:solidFill>
            <a:srgbClr val="99CCFF"/>
          </a:solidFill>
          <a:ln w="25400">
            <a:solidFill>
              <a:srgbClr val="000080"/>
            </a:solidFill>
            <a:miter lim="800000"/>
            <a:headEnd/>
            <a:tailEnd/>
          </a:ln>
        </p:spPr>
        <p:txBody>
          <a:bodyPr wrap="none">
            <a:spAutoFit/>
          </a:bodyPr>
          <a:lstStyle/>
          <a:p>
            <a:r>
              <a:rPr lang="it-IT" sz="1400" b="1">
                <a:latin typeface="Times New Roman" pitchFamily="18" charset="0"/>
              </a:rPr>
              <a:t>Livio, II, 32</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4" descr="Livio II 33 secessione monte sacro 2"/>
          <p:cNvPicPr>
            <a:picLocks noChangeAspect="1" noChangeArrowheads="1"/>
          </p:cNvPicPr>
          <p:nvPr/>
        </p:nvPicPr>
        <p:blipFill>
          <a:blip r:embed="rId3" cstate="print"/>
          <a:srcRect/>
          <a:stretch>
            <a:fillRect/>
          </a:stretch>
        </p:blipFill>
        <p:spPr bwMode="auto">
          <a:xfrm>
            <a:off x="0" y="246063"/>
            <a:ext cx="9144000" cy="6364287"/>
          </a:xfrm>
          <a:prstGeom prst="rect">
            <a:avLst/>
          </a:prstGeom>
          <a:noFill/>
          <a:ln w="38100">
            <a:solidFill>
              <a:srgbClr val="808000"/>
            </a:solidFill>
            <a:miter lim="800000"/>
            <a:headEnd/>
            <a:tailEnd/>
          </a:ln>
        </p:spPr>
      </p:pic>
      <p:sp>
        <p:nvSpPr>
          <p:cNvPr id="56323" name="Text Box 5"/>
          <p:cNvSpPr txBox="1">
            <a:spLocks noChangeArrowheads="1"/>
          </p:cNvSpPr>
          <p:nvPr/>
        </p:nvSpPr>
        <p:spPr bwMode="auto">
          <a:xfrm>
            <a:off x="241300" y="812800"/>
            <a:ext cx="1100138" cy="330200"/>
          </a:xfrm>
          <a:prstGeom prst="rect">
            <a:avLst/>
          </a:prstGeom>
          <a:solidFill>
            <a:srgbClr val="99CCFF"/>
          </a:solidFill>
          <a:ln w="25400">
            <a:solidFill>
              <a:srgbClr val="000080"/>
            </a:solidFill>
            <a:miter lim="800000"/>
            <a:headEnd/>
            <a:tailEnd/>
          </a:ln>
        </p:spPr>
        <p:txBody>
          <a:bodyPr wrap="none">
            <a:spAutoFit/>
          </a:bodyPr>
          <a:lstStyle/>
          <a:p>
            <a:r>
              <a:rPr lang="it-IT" sz="1400" b="1">
                <a:latin typeface="Times New Roman" pitchFamily="18" charset="0"/>
              </a:rPr>
              <a:t>Livio, II, 33</a:t>
            </a:r>
          </a:p>
        </p:txBody>
      </p:sp>
      <p:sp>
        <p:nvSpPr>
          <p:cNvPr id="56324" name="Freeform 6"/>
          <p:cNvSpPr>
            <a:spLocks/>
          </p:cNvSpPr>
          <p:nvPr/>
        </p:nvSpPr>
        <p:spPr bwMode="auto">
          <a:xfrm>
            <a:off x="3860800" y="1393825"/>
            <a:ext cx="323850" cy="1550988"/>
          </a:xfrm>
          <a:custGeom>
            <a:avLst/>
            <a:gdLst>
              <a:gd name="T0" fmla="*/ 64 w 204"/>
              <a:gd name="T1" fmla="*/ 0 h 977"/>
              <a:gd name="T2" fmla="*/ 128 w 204"/>
              <a:gd name="T3" fmla="*/ 0 h 977"/>
              <a:gd name="T4" fmla="*/ 183 w 204"/>
              <a:gd name="T5" fmla="*/ 9 h 977"/>
              <a:gd name="T6" fmla="*/ 155 w 204"/>
              <a:gd name="T7" fmla="*/ 91 h 977"/>
              <a:gd name="T8" fmla="*/ 128 w 204"/>
              <a:gd name="T9" fmla="*/ 813 h 977"/>
              <a:gd name="T10" fmla="*/ 110 w 204"/>
              <a:gd name="T11" fmla="*/ 969 h 977"/>
              <a:gd name="T12" fmla="*/ 91 w 204"/>
              <a:gd name="T13" fmla="*/ 951 h 977"/>
              <a:gd name="T14" fmla="*/ 0 w 204"/>
              <a:gd name="T15" fmla="*/ 932 h 977"/>
              <a:gd name="T16" fmla="*/ 0 60000 65536"/>
              <a:gd name="T17" fmla="*/ 0 60000 65536"/>
              <a:gd name="T18" fmla="*/ 0 60000 65536"/>
              <a:gd name="T19" fmla="*/ 0 60000 65536"/>
              <a:gd name="T20" fmla="*/ 0 60000 65536"/>
              <a:gd name="T21" fmla="*/ 0 60000 65536"/>
              <a:gd name="T22" fmla="*/ 0 60000 65536"/>
              <a:gd name="T23" fmla="*/ 0 60000 65536"/>
              <a:gd name="T24" fmla="*/ 0 w 204"/>
              <a:gd name="T25" fmla="*/ 0 h 977"/>
              <a:gd name="T26" fmla="*/ 204 w 204"/>
              <a:gd name="T27" fmla="*/ 977 h 97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4" h="977">
                <a:moveTo>
                  <a:pt x="64" y="0"/>
                </a:moveTo>
                <a:cubicBezTo>
                  <a:pt x="128" y="21"/>
                  <a:pt x="48" y="0"/>
                  <a:pt x="128" y="0"/>
                </a:cubicBezTo>
                <a:cubicBezTo>
                  <a:pt x="147" y="0"/>
                  <a:pt x="165" y="6"/>
                  <a:pt x="183" y="9"/>
                </a:cubicBezTo>
                <a:cubicBezTo>
                  <a:pt x="162" y="73"/>
                  <a:pt x="172" y="46"/>
                  <a:pt x="155" y="91"/>
                </a:cubicBezTo>
                <a:cubicBezTo>
                  <a:pt x="152" y="332"/>
                  <a:pt x="204" y="585"/>
                  <a:pt x="128" y="813"/>
                </a:cubicBezTo>
                <a:cubicBezTo>
                  <a:pt x="122" y="865"/>
                  <a:pt x="131" y="921"/>
                  <a:pt x="110" y="969"/>
                </a:cubicBezTo>
                <a:cubicBezTo>
                  <a:pt x="107" y="977"/>
                  <a:pt x="98" y="956"/>
                  <a:pt x="91" y="951"/>
                </a:cubicBezTo>
                <a:cubicBezTo>
                  <a:pt x="65" y="935"/>
                  <a:pt x="0" y="932"/>
                  <a:pt x="0" y="932"/>
                </a:cubicBezTo>
              </a:path>
            </a:pathLst>
          </a:custGeom>
          <a:noFill/>
          <a:ln w="57150" cmpd="sng">
            <a:solidFill>
              <a:srgbClr val="FF3300"/>
            </a:solidFill>
            <a:round/>
            <a:headEnd/>
            <a:tailEnd/>
          </a:ln>
        </p:spPr>
        <p:txBody>
          <a:bodyPr/>
          <a:lstStyle/>
          <a:p>
            <a:endParaRPr lang="it-IT"/>
          </a:p>
        </p:txBody>
      </p:sp>
      <p:sp>
        <p:nvSpPr>
          <p:cNvPr id="56325" name="Freeform 7"/>
          <p:cNvSpPr>
            <a:spLocks/>
          </p:cNvSpPr>
          <p:nvPr/>
        </p:nvSpPr>
        <p:spPr bwMode="auto">
          <a:xfrm rot="10673255">
            <a:off x="4763" y="1370013"/>
            <a:ext cx="323850" cy="1550987"/>
          </a:xfrm>
          <a:custGeom>
            <a:avLst/>
            <a:gdLst>
              <a:gd name="T0" fmla="*/ 64 w 204"/>
              <a:gd name="T1" fmla="*/ 0 h 977"/>
              <a:gd name="T2" fmla="*/ 128 w 204"/>
              <a:gd name="T3" fmla="*/ 0 h 977"/>
              <a:gd name="T4" fmla="*/ 183 w 204"/>
              <a:gd name="T5" fmla="*/ 9 h 977"/>
              <a:gd name="T6" fmla="*/ 155 w 204"/>
              <a:gd name="T7" fmla="*/ 91 h 977"/>
              <a:gd name="T8" fmla="*/ 128 w 204"/>
              <a:gd name="T9" fmla="*/ 813 h 977"/>
              <a:gd name="T10" fmla="*/ 110 w 204"/>
              <a:gd name="T11" fmla="*/ 969 h 977"/>
              <a:gd name="T12" fmla="*/ 91 w 204"/>
              <a:gd name="T13" fmla="*/ 951 h 977"/>
              <a:gd name="T14" fmla="*/ 0 w 204"/>
              <a:gd name="T15" fmla="*/ 932 h 977"/>
              <a:gd name="T16" fmla="*/ 0 60000 65536"/>
              <a:gd name="T17" fmla="*/ 0 60000 65536"/>
              <a:gd name="T18" fmla="*/ 0 60000 65536"/>
              <a:gd name="T19" fmla="*/ 0 60000 65536"/>
              <a:gd name="T20" fmla="*/ 0 60000 65536"/>
              <a:gd name="T21" fmla="*/ 0 60000 65536"/>
              <a:gd name="T22" fmla="*/ 0 60000 65536"/>
              <a:gd name="T23" fmla="*/ 0 60000 65536"/>
              <a:gd name="T24" fmla="*/ 0 w 204"/>
              <a:gd name="T25" fmla="*/ 0 h 977"/>
              <a:gd name="T26" fmla="*/ 204 w 204"/>
              <a:gd name="T27" fmla="*/ 977 h 97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4" h="977">
                <a:moveTo>
                  <a:pt x="64" y="0"/>
                </a:moveTo>
                <a:cubicBezTo>
                  <a:pt x="128" y="21"/>
                  <a:pt x="48" y="0"/>
                  <a:pt x="128" y="0"/>
                </a:cubicBezTo>
                <a:cubicBezTo>
                  <a:pt x="147" y="0"/>
                  <a:pt x="165" y="6"/>
                  <a:pt x="183" y="9"/>
                </a:cubicBezTo>
                <a:cubicBezTo>
                  <a:pt x="162" y="73"/>
                  <a:pt x="172" y="46"/>
                  <a:pt x="155" y="91"/>
                </a:cubicBezTo>
                <a:cubicBezTo>
                  <a:pt x="152" y="332"/>
                  <a:pt x="204" y="585"/>
                  <a:pt x="128" y="813"/>
                </a:cubicBezTo>
                <a:cubicBezTo>
                  <a:pt x="122" y="865"/>
                  <a:pt x="131" y="921"/>
                  <a:pt x="110" y="969"/>
                </a:cubicBezTo>
                <a:cubicBezTo>
                  <a:pt x="107" y="977"/>
                  <a:pt x="98" y="956"/>
                  <a:pt x="91" y="951"/>
                </a:cubicBezTo>
                <a:cubicBezTo>
                  <a:pt x="65" y="935"/>
                  <a:pt x="0" y="932"/>
                  <a:pt x="0" y="932"/>
                </a:cubicBezTo>
              </a:path>
            </a:pathLst>
          </a:custGeom>
          <a:noFill/>
          <a:ln w="57150" cmpd="sng">
            <a:solidFill>
              <a:srgbClr val="FF3300"/>
            </a:solidFill>
            <a:round/>
            <a:headEnd/>
            <a:tailEnd/>
          </a:ln>
        </p:spPr>
        <p:txBody>
          <a:bodyPr/>
          <a:lstStyle/>
          <a:p>
            <a:endParaRPr lang="it-IT"/>
          </a:p>
        </p:txBody>
      </p:sp>
      <p:sp>
        <p:nvSpPr>
          <p:cNvPr id="56326" name="Freeform 8"/>
          <p:cNvSpPr>
            <a:spLocks/>
          </p:cNvSpPr>
          <p:nvPr/>
        </p:nvSpPr>
        <p:spPr bwMode="auto">
          <a:xfrm>
            <a:off x="4933950" y="1465263"/>
            <a:ext cx="107950" cy="1901825"/>
          </a:xfrm>
          <a:custGeom>
            <a:avLst/>
            <a:gdLst>
              <a:gd name="T0" fmla="*/ 19 w 68"/>
              <a:gd name="T1" fmla="*/ 0 h 1198"/>
              <a:gd name="T2" fmla="*/ 28 w 68"/>
              <a:gd name="T3" fmla="*/ 147 h 1198"/>
              <a:gd name="T4" fmla="*/ 19 w 68"/>
              <a:gd name="T5" fmla="*/ 1198 h 1198"/>
              <a:gd name="T6" fmla="*/ 1 w 68"/>
              <a:gd name="T7" fmla="*/ 1152 h 1198"/>
              <a:gd name="T8" fmla="*/ 0 60000 65536"/>
              <a:gd name="T9" fmla="*/ 0 60000 65536"/>
              <a:gd name="T10" fmla="*/ 0 60000 65536"/>
              <a:gd name="T11" fmla="*/ 0 60000 65536"/>
              <a:gd name="T12" fmla="*/ 0 w 68"/>
              <a:gd name="T13" fmla="*/ 0 h 1198"/>
              <a:gd name="T14" fmla="*/ 68 w 68"/>
              <a:gd name="T15" fmla="*/ 1198 h 1198"/>
            </a:gdLst>
            <a:ahLst/>
            <a:cxnLst>
              <a:cxn ang="T8">
                <a:pos x="T0" y="T1"/>
              </a:cxn>
              <a:cxn ang="T9">
                <a:pos x="T2" y="T3"/>
              </a:cxn>
              <a:cxn ang="T10">
                <a:pos x="T4" y="T5"/>
              </a:cxn>
              <a:cxn ang="T11">
                <a:pos x="T6" y="T7"/>
              </a:cxn>
            </a:cxnLst>
            <a:rect l="T12" t="T13" r="T14" b="T15"/>
            <a:pathLst>
              <a:path w="68" h="1198">
                <a:moveTo>
                  <a:pt x="19" y="0"/>
                </a:moveTo>
                <a:cubicBezTo>
                  <a:pt x="68" y="52"/>
                  <a:pt x="30" y="2"/>
                  <a:pt x="28" y="147"/>
                </a:cubicBezTo>
                <a:cubicBezTo>
                  <a:pt x="23" y="497"/>
                  <a:pt x="22" y="848"/>
                  <a:pt x="19" y="1198"/>
                </a:cubicBezTo>
                <a:cubicBezTo>
                  <a:pt x="0" y="1159"/>
                  <a:pt x="1" y="1175"/>
                  <a:pt x="1" y="1152"/>
                </a:cubicBezTo>
              </a:path>
            </a:pathLst>
          </a:custGeom>
          <a:noFill/>
          <a:ln w="57150" cmpd="sng">
            <a:solidFill>
              <a:srgbClr val="FF3300"/>
            </a:solidFill>
            <a:round/>
            <a:headEnd/>
            <a:tailEnd/>
          </a:ln>
        </p:spPr>
        <p:txBody>
          <a:bodyPr/>
          <a:lstStyle/>
          <a:p>
            <a:endParaRPr lang="it-IT"/>
          </a:p>
        </p:txBody>
      </p:sp>
      <p:sp>
        <p:nvSpPr>
          <p:cNvPr id="56327" name="Freeform 9"/>
          <p:cNvSpPr>
            <a:spLocks/>
          </p:cNvSpPr>
          <p:nvPr/>
        </p:nvSpPr>
        <p:spPr bwMode="auto">
          <a:xfrm>
            <a:off x="4808538" y="1441450"/>
            <a:ext cx="107950" cy="1901825"/>
          </a:xfrm>
          <a:custGeom>
            <a:avLst/>
            <a:gdLst>
              <a:gd name="T0" fmla="*/ 19 w 68"/>
              <a:gd name="T1" fmla="*/ 0 h 1198"/>
              <a:gd name="T2" fmla="*/ 28 w 68"/>
              <a:gd name="T3" fmla="*/ 147 h 1198"/>
              <a:gd name="T4" fmla="*/ 19 w 68"/>
              <a:gd name="T5" fmla="*/ 1198 h 1198"/>
              <a:gd name="T6" fmla="*/ 1 w 68"/>
              <a:gd name="T7" fmla="*/ 1152 h 1198"/>
              <a:gd name="T8" fmla="*/ 0 60000 65536"/>
              <a:gd name="T9" fmla="*/ 0 60000 65536"/>
              <a:gd name="T10" fmla="*/ 0 60000 65536"/>
              <a:gd name="T11" fmla="*/ 0 60000 65536"/>
              <a:gd name="T12" fmla="*/ 0 w 68"/>
              <a:gd name="T13" fmla="*/ 0 h 1198"/>
              <a:gd name="T14" fmla="*/ 68 w 68"/>
              <a:gd name="T15" fmla="*/ 1198 h 1198"/>
            </a:gdLst>
            <a:ahLst/>
            <a:cxnLst>
              <a:cxn ang="T8">
                <a:pos x="T0" y="T1"/>
              </a:cxn>
              <a:cxn ang="T9">
                <a:pos x="T2" y="T3"/>
              </a:cxn>
              <a:cxn ang="T10">
                <a:pos x="T4" y="T5"/>
              </a:cxn>
              <a:cxn ang="T11">
                <a:pos x="T6" y="T7"/>
              </a:cxn>
            </a:cxnLst>
            <a:rect l="T12" t="T13" r="T14" b="T15"/>
            <a:pathLst>
              <a:path w="68" h="1198">
                <a:moveTo>
                  <a:pt x="19" y="0"/>
                </a:moveTo>
                <a:cubicBezTo>
                  <a:pt x="68" y="52"/>
                  <a:pt x="30" y="2"/>
                  <a:pt x="28" y="147"/>
                </a:cubicBezTo>
                <a:cubicBezTo>
                  <a:pt x="23" y="497"/>
                  <a:pt x="22" y="848"/>
                  <a:pt x="19" y="1198"/>
                </a:cubicBezTo>
                <a:cubicBezTo>
                  <a:pt x="0" y="1159"/>
                  <a:pt x="1" y="1175"/>
                  <a:pt x="1" y="1152"/>
                </a:cubicBezTo>
              </a:path>
            </a:pathLst>
          </a:custGeom>
          <a:noFill/>
          <a:ln w="57150" cmpd="sng">
            <a:solidFill>
              <a:srgbClr val="FF3300"/>
            </a:solidFill>
            <a:round/>
            <a:headEnd/>
            <a:tailEnd/>
          </a:ln>
        </p:spPr>
        <p:txBody>
          <a:bodyPr/>
          <a:lstStyle/>
          <a:p>
            <a:endParaRPr lang="it-IT"/>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4"/>
          <p:cNvSpPr txBox="1">
            <a:spLocks noChangeArrowheads="1"/>
          </p:cNvSpPr>
          <p:nvPr/>
        </p:nvSpPr>
        <p:spPr bwMode="auto">
          <a:xfrm>
            <a:off x="684213" y="465138"/>
            <a:ext cx="7543800" cy="5164137"/>
          </a:xfrm>
          <a:prstGeom prst="rect">
            <a:avLst/>
          </a:prstGeom>
          <a:solidFill>
            <a:srgbClr val="FFFF99"/>
          </a:solidFill>
          <a:ln w="38100">
            <a:solidFill>
              <a:srgbClr val="808000"/>
            </a:solidFill>
            <a:miter lim="800000"/>
            <a:headEnd/>
            <a:tailEnd/>
          </a:ln>
        </p:spPr>
        <p:txBody>
          <a:bodyPr>
            <a:spAutoFit/>
          </a:bodyPr>
          <a:lstStyle/>
          <a:p>
            <a:endParaRPr lang="it-IT" b="1" dirty="0">
              <a:latin typeface="Times New Roman" pitchFamily="18" charset="0"/>
            </a:endParaRPr>
          </a:p>
          <a:p>
            <a:r>
              <a:rPr lang="it-IT" sz="2000" b="1" i="1" u="sng" dirty="0">
                <a:latin typeface="Times New Roman" pitchFamily="18" charset="0"/>
              </a:rPr>
              <a:t>Tribuni della plebe</a:t>
            </a:r>
            <a:r>
              <a:rPr lang="it-IT" b="1" u="sng" dirty="0">
                <a:latin typeface="Times New Roman" pitchFamily="18" charset="0"/>
              </a:rPr>
              <a:t>: </a:t>
            </a:r>
          </a:p>
          <a:p>
            <a:pPr algn="just">
              <a:buFontTx/>
              <a:buChar char="•"/>
            </a:pPr>
            <a:r>
              <a:rPr lang="it-IT" b="1" u="sng" dirty="0">
                <a:latin typeface="Times New Roman" pitchFamily="18" charset="0"/>
              </a:rPr>
              <a:t>  difendono gli interessi della plebe;</a:t>
            </a:r>
          </a:p>
          <a:p>
            <a:pPr algn="just">
              <a:buFontTx/>
              <a:buChar char="•"/>
            </a:pPr>
            <a:r>
              <a:rPr lang="it-IT" b="1" u="sng" dirty="0">
                <a:latin typeface="Times New Roman" pitchFamily="18" charset="0"/>
              </a:rPr>
              <a:t>  hanno il potere di </a:t>
            </a:r>
            <a:r>
              <a:rPr lang="it-IT" b="1" i="1" u="sng" dirty="0" err="1">
                <a:latin typeface="Times New Roman" pitchFamily="18" charset="0"/>
              </a:rPr>
              <a:t>intercessio</a:t>
            </a:r>
            <a:r>
              <a:rPr lang="it-IT" b="1" u="sng" dirty="0">
                <a:latin typeface="Times New Roman" pitchFamily="18" charset="0"/>
              </a:rPr>
              <a:t>, ovvero la facoltà di porre il veto alle proposte di legge dei magistrati ordinari; </a:t>
            </a:r>
          </a:p>
          <a:p>
            <a:pPr algn="just">
              <a:buFontTx/>
              <a:buChar char="•"/>
            </a:pPr>
            <a:r>
              <a:rPr lang="it-IT" b="1" u="sng" dirty="0">
                <a:latin typeface="Times New Roman" pitchFamily="18" charset="0"/>
              </a:rPr>
              <a:t>  hanno la </a:t>
            </a:r>
            <a:r>
              <a:rPr lang="it-IT" b="1" i="1" u="sng" dirty="0" err="1">
                <a:latin typeface="Times New Roman" pitchFamily="18" charset="0"/>
              </a:rPr>
              <a:t>coercitio</a:t>
            </a:r>
            <a:r>
              <a:rPr lang="it-IT" b="1" u="sng" dirty="0">
                <a:latin typeface="Times New Roman" pitchFamily="18" charset="0"/>
              </a:rPr>
              <a:t>, ovvero possono irrorare sanzioni agli stessi magistrati ordinari</a:t>
            </a:r>
          </a:p>
          <a:p>
            <a:pPr algn="just">
              <a:buFontTx/>
              <a:buChar char="•"/>
            </a:pPr>
            <a:r>
              <a:rPr lang="it-IT" b="1" u="sng" dirty="0">
                <a:latin typeface="Times New Roman" pitchFamily="18" charset="0"/>
              </a:rPr>
              <a:t>  sono </a:t>
            </a:r>
            <a:r>
              <a:rPr lang="it-IT" b="1" i="1" u="sng" dirty="0" err="1">
                <a:latin typeface="Times New Roman" pitchFamily="18" charset="0"/>
              </a:rPr>
              <a:t>sacrosancti</a:t>
            </a:r>
            <a:r>
              <a:rPr lang="it-IT" b="1" u="sng" dirty="0">
                <a:latin typeface="Times New Roman" pitchFamily="18" charset="0"/>
              </a:rPr>
              <a:t>, ovvero la loro persona è inviolabile e l’eventuale violatore può essere ucciso impunemente da chiunque.</a:t>
            </a:r>
          </a:p>
          <a:p>
            <a:pPr algn="just"/>
            <a:r>
              <a:rPr lang="it-IT" b="1" u="sng" dirty="0">
                <a:latin typeface="Times New Roman" pitchFamily="18" charset="0"/>
              </a:rPr>
              <a:t> </a:t>
            </a:r>
          </a:p>
          <a:p>
            <a:pPr algn="just"/>
            <a:r>
              <a:rPr lang="it-IT" sz="2000" b="1" i="1" dirty="0">
                <a:latin typeface="Times New Roman" pitchFamily="18" charset="0"/>
              </a:rPr>
              <a:t>Edili plebei</a:t>
            </a:r>
          </a:p>
          <a:p>
            <a:pPr algn="just"/>
            <a:r>
              <a:rPr lang="it-IT" b="1" dirty="0">
                <a:latin typeface="Times New Roman" pitchFamily="18" charset="0"/>
              </a:rPr>
              <a:t>custodiscono la cassa e l’archivio dei </a:t>
            </a:r>
            <a:r>
              <a:rPr lang="it-IT" b="1" i="1" dirty="0" err="1">
                <a:latin typeface="Times New Roman" pitchFamily="18" charset="0"/>
              </a:rPr>
              <a:t>plebiscita</a:t>
            </a:r>
            <a:endParaRPr lang="it-IT" b="1" i="1" dirty="0">
              <a:latin typeface="Times New Roman" pitchFamily="18" charset="0"/>
            </a:endParaRPr>
          </a:p>
          <a:p>
            <a:pPr algn="just"/>
            <a:endParaRPr lang="it-IT" b="1" i="1" dirty="0">
              <a:latin typeface="Times New Roman" pitchFamily="18" charset="0"/>
            </a:endParaRPr>
          </a:p>
          <a:p>
            <a:pPr algn="just"/>
            <a:endParaRPr lang="it-IT" b="1" i="1" dirty="0">
              <a:latin typeface="Times New Roman" pitchFamily="18" charset="0"/>
            </a:endParaRPr>
          </a:p>
          <a:p>
            <a:pPr algn="just"/>
            <a:r>
              <a:rPr lang="it-IT" sz="2000" b="1" i="1" u="sng" dirty="0">
                <a:latin typeface="Times New Roman" pitchFamily="18" charset="0"/>
              </a:rPr>
              <a:t>Concilia </a:t>
            </a:r>
            <a:r>
              <a:rPr lang="it-IT" sz="2000" b="1" i="1" u="sng" dirty="0" err="1">
                <a:latin typeface="Times New Roman" pitchFamily="18" charset="0"/>
              </a:rPr>
              <a:t>plebis</a:t>
            </a:r>
            <a:r>
              <a:rPr lang="it-IT" sz="2000" b="1" i="1" u="sng" dirty="0">
                <a:latin typeface="Times New Roman" pitchFamily="18" charset="0"/>
              </a:rPr>
              <a:t> tributa</a:t>
            </a:r>
            <a:endParaRPr lang="it-IT" sz="2000" b="1" u="sng" dirty="0">
              <a:latin typeface="Times New Roman" pitchFamily="18" charset="0"/>
            </a:endParaRPr>
          </a:p>
          <a:p>
            <a:pPr algn="just"/>
            <a:r>
              <a:rPr lang="it-IT" b="1" u="sng" dirty="0">
                <a:latin typeface="Times New Roman" pitchFamily="18" charset="0"/>
              </a:rPr>
              <a:t>sono le assemblee della plebe, ripartita per tribù, convocate dai tribuni della plebe per deliberare su proposte da essi presentate</a:t>
            </a:r>
            <a:r>
              <a:rPr lang="it-IT" b="1" dirty="0">
                <a:latin typeface="Times New Roman" pitchFamily="18" charset="0"/>
              </a:rPr>
              <a:t>.</a:t>
            </a:r>
          </a:p>
          <a:p>
            <a:endParaRPr lang="it-IT" b="1" i="1" dirty="0">
              <a:latin typeface="Times New Roman" pitchFamily="18"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771525" y="465138"/>
            <a:ext cx="7543800" cy="3332162"/>
          </a:xfrm>
          <a:prstGeom prst="rect">
            <a:avLst/>
          </a:prstGeom>
          <a:solidFill>
            <a:srgbClr val="FFFF99"/>
          </a:solidFill>
          <a:ln w="38100">
            <a:solidFill>
              <a:srgbClr val="808000"/>
            </a:solidFill>
            <a:miter lim="800000"/>
            <a:headEnd/>
            <a:tailEnd/>
          </a:ln>
        </p:spPr>
        <p:txBody>
          <a:bodyPr>
            <a:spAutoFit/>
          </a:bodyPr>
          <a:lstStyle/>
          <a:p>
            <a:endParaRPr lang="it-IT" b="1">
              <a:latin typeface="Times New Roman" pitchFamily="18" charset="0"/>
            </a:endParaRPr>
          </a:p>
          <a:p>
            <a:pPr algn="ctr"/>
            <a:r>
              <a:rPr lang="it-IT" sz="2400" b="1" i="1" u="sng">
                <a:latin typeface="Times New Roman" pitchFamily="18" charset="0"/>
              </a:rPr>
              <a:t>Conflitto patrizio – plebeo</a:t>
            </a:r>
          </a:p>
          <a:p>
            <a:endParaRPr lang="it-IT" sz="2400" b="1" i="1" u="sng">
              <a:latin typeface="Times New Roman" pitchFamily="18" charset="0"/>
            </a:endParaRPr>
          </a:p>
          <a:p>
            <a:pPr algn="just"/>
            <a:r>
              <a:rPr lang="it-IT" b="1">
                <a:latin typeface="Times New Roman" pitchFamily="18" charset="0"/>
              </a:rPr>
              <a:t> L’annalistica, pur avendo chiaro che tra V e IV secolo il conflitto tra patrizi e plebei aveva avuto un ruolo centrale, non era in grado di ricostruirne lo svolgimento se non in maniera vaga, collegando a questa vicenda tutti gli eventi di cui si era conservata memoria. </a:t>
            </a:r>
          </a:p>
          <a:p>
            <a:pPr algn="just"/>
            <a:endParaRPr lang="it-IT" b="1">
              <a:latin typeface="Times New Roman" pitchFamily="18" charset="0"/>
            </a:endParaRPr>
          </a:p>
          <a:p>
            <a:pPr algn="just"/>
            <a:r>
              <a:rPr lang="it-IT" b="1">
                <a:latin typeface="Times New Roman" pitchFamily="18" charset="0"/>
              </a:rPr>
              <a:t>La tradizione viene ulteriormente deformata dall’annalistica di età graccana che tende a ricostruire la storia del V secolo reintepretandola alla luce degli avvenimenti contemporanei. </a:t>
            </a:r>
            <a:endParaRPr lang="it-IT" b="1" i="1">
              <a:latin typeface="Times New Roman" pitchFamily="18"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771525" y="465138"/>
            <a:ext cx="7543800" cy="5529262"/>
          </a:xfrm>
          <a:prstGeom prst="rect">
            <a:avLst/>
          </a:prstGeom>
          <a:solidFill>
            <a:srgbClr val="FF9900"/>
          </a:solidFill>
          <a:ln w="38100">
            <a:solidFill>
              <a:srgbClr val="808000"/>
            </a:solidFill>
            <a:miter lim="800000"/>
            <a:headEnd/>
            <a:tailEnd/>
          </a:ln>
        </p:spPr>
        <p:txBody>
          <a:bodyPr>
            <a:spAutoFit/>
          </a:bodyPr>
          <a:lstStyle/>
          <a:p>
            <a:endParaRPr lang="it-IT" b="1">
              <a:latin typeface="Times New Roman" pitchFamily="18" charset="0"/>
            </a:endParaRPr>
          </a:p>
          <a:p>
            <a:pPr algn="ctr"/>
            <a:r>
              <a:rPr lang="it-IT" sz="2400" b="1" i="1" u="sng">
                <a:latin typeface="Times New Roman" pitchFamily="18" charset="0"/>
              </a:rPr>
              <a:t>Conflitto patrizio – plebeo</a:t>
            </a:r>
          </a:p>
          <a:p>
            <a:endParaRPr lang="it-IT" sz="2400" b="1" i="1" u="sng">
              <a:latin typeface="Times New Roman" pitchFamily="18" charset="0"/>
            </a:endParaRPr>
          </a:p>
          <a:p>
            <a:pPr algn="just"/>
            <a:r>
              <a:rPr lang="it-IT" b="1">
                <a:latin typeface="Times New Roman" pitchFamily="18" charset="0"/>
              </a:rPr>
              <a:t> Secondo la tradizione, nel 462 il tribuno della plebe Terentilio Arsa avrebbe chiesto che la pubblicazione delle leggi.  Dopo un braccio di ferro durato circa 10 anni, nel 451 i patrizi avrebbero ceduto, concedendo la nomina di un collegio composto da dieci membri, i decemviri, che avrebbero sostituito i magistrati di quell’anno, con l’incarico di procedere alla stesura di questo codice. </a:t>
            </a:r>
          </a:p>
          <a:p>
            <a:pPr algn="just"/>
            <a:r>
              <a:rPr lang="it-IT" b="1">
                <a:latin typeface="Times New Roman" pitchFamily="18" charset="0"/>
              </a:rPr>
              <a:t>     Dopo il primo anno di carica, redatte ormai le prime dieci tavole, i decemviri avrebbero lasciato il posto ad un secondo collegio decemvirale, di cui avrebbero fatto parte Appio Claudio, già membro del collegio precedente, e cinque plebei.</a:t>
            </a:r>
          </a:p>
          <a:p>
            <a:pPr algn="just"/>
            <a:r>
              <a:rPr lang="it-IT" b="1">
                <a:latin typeface="Times New Roman" pitchFamily="18" charset="0"/>
              </a:rPr>
              <a:t>     Secondo la tradizione, Appio Claudio avrebbe mostrato volontà tiranniche; inoltre sarebbero state redatte altre due tavole, dette inique perché avverse alla plebe. A questo punto la plebe e parte dei patrizi avrebbero abbattuto Appio Claudio ed il collegio decemvirale ristabilendo le magistrature ordinarie.</a:t>
            </a:r>
          </a:p>
          <a:p>
            <a:pPr algn="just"/>
            <a:endParaRPr lang="it-IT" b="1" i="1">
              <a:latin typeface="Times New Roman" pitchFamily="18"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0" y="0"/>
            <a:ext cx="9144000" cy="6537325"/>
          </a:xfrm>
          <a:prstGeom prst="rect">
            <a:avLst/>
          </a:prstGeom>
          <a:solidFill>
            <a:srgbClr val="FFFF99"/>
          </a:solidFill>
          <a:ln w="38100">
            <a:solidFill>
              <a:srgbClr val="808000"/>
            </a:solidFill>
            <a:miter lim="800000"/>
            <a:headEnd/>
            <a:tailEnd/>
          </a:ln>
        </p:spPr>
        <p:txBody>
          <a:bodyPr>
            <a:spAutoFit/>
          </a:bodyPr>
          <a:lstStyle/>
          <a:p>
            <a:endParaRPr lang="it-IT" b="1" dirty="0">
              <a:latin typeface="Times New Roman" pitchFamily="18" charset="0"/>
            </a:endParaRPr>
          </a:p>
          <a:p>
            <a:r>
              <a:rPr lang="it-IT" sz="2000" b="1" dirty="0">
                <a:latin typeface="Times New Roman" pitchFamily="18" charset="0"/>
              </a:rPr>
              <a:t>Leggi </a:t>
            </a:r>
            <a:r>
              <a:rPr lang="it-IT" sz="2000" b="1" i="1" dirty="0" err="1">
                <a:latin typeface="Times New Roman" pitchFamily="18" charset="0"/>
              </a:rPr>
              <a:t>Valeriae-Horatiae</a:t>
            </a:r>
            <a:r>
              <a:rPr lang="it-IT" sz="2000" b="1" i="1" dirty="0">
                <a:latin typeface="Times New Roman" pitchFamily="18" charset="0"/>
              </a:rPr>
              <a:t> </a:t>
            </a:r>
            <a:r>
              <a:rPr lang="it-IT" sz="2000" b="1" dirty="0">
                <a:latin typeface="Times New Roman" pitchFamily="18" charset="0"/>
              </a:rPr>
              <a:t>(449 a.C., consoli L. Valerio </a:t>
            </a:r>
            <a:r>
              <a:rPr lang="it-IT" sz="2000" b="1" dirty="0" err="1">
                <a:latin typeface="Times New Roman" pitchFamily="18" charset="0"/>
              </a:rPr>
              <a:t>Potito</a:t>
            </a:r>
            <a:r>
              <a:rPr lang="it-IT" sz="2000" b="1" dirty="0">
                <a:latin typeface="Times New Roman" pitchFamily="18" charset="0"/>
              </a:rPr>
              <a:t> e M. Orazio Barbato)</a:t>
            </a:r>
            <a:r>
              <a:rPr lang="it-IT" b="1" dirty="0">
                <a:latin typeface="Times New Roman" pitchFamily="18" charset="0"/>
              </a:rPr>
              <a:t>: </a:t>
            </a:r>
          </a:p>
          <a:p>
            <a:pPr algn="just"/>
            <a:endParaRPr lang="it-IT" sz="2000" b="1" i="1" dirty="0">
              <a:latin typeface="Times New Roman" pitchFamily="18" charset="0"/>
            </a:endParaRPr>
          </a:p>
          <a:p>
            <a:pPr algn="just"/>
            <a:r>
              <a:rPr lang="it-IT" b="1" i="1" dirty="0" err="1">
                <a:latin typeface="Times New Roman" pitchFamily="18" charset="0"/>
              </a:rPr>
              <a:t>Lex</a:t>
            </a:r>
            <a:r>
              <a:rPr lang="it-IT" b="1" i="1" dirty="0">
                <a:latin typeface="Times New Roman" pitchFamily="18" charset="0"/>
              </a:rPr>
              <a:t> de </a:t>
            </a:r>
            <a:r>
              <a:rPr lang="it-IT" b="1" i="1" dirty="0" err="1">
                <a:latin typeface="Times New Roman" pitchFamily="18" charset="0"/>
              </a:rPr>
              <a:t>plebiscitis</a:t>
            </a:r>
            <a:endParaRPr lang="it-IT" b="1" i="1" dirty="0">
              <a:latin typeface="Times New Roman" pitchFamily="18" charset="0"/>
            </a:endParaRPr>
          </a:p>
          <a:p>
            <a:pPr algn="just"/>
            <a:r>
              <a:rPr lang="it-IT" b="1" dirty="0">
                <a:latin typeface="Times New Roman" pitchFamily="18" charset="0"/>
              </a:rPr>
              <a:t>avrebbe dato valore vincolante per tutto il popolo alle deliberazioni delle assemblee della plebe. La misura appare, tuttavia, come una anticipazione di conquiste politiche avvenute molto più tardi; probabilmente, </a:t>
            </a:r>
            <a:r>
              <a:rPr lang="it-IT" b="1" u="sng" dirty="0">
                <a:latin typeface="Times New Roman" pitchFamily="18" charset="0"/>
              </a:rPr>
              <a:t>la misura si dovette limitare a riconoscere e dare validità costituzionale all’elezione dei tribuni della plebe.</a:t>
            </a:r>
          </a:p>
          <a:p>
            <a:pPr algn="just"/>
            <a:endParaRPr lang="it-IT" sz="2000" b="1" i="1" dirty="0">
              <a:latin typeface="Times New Roman" pitchFamily="18" charset="0"/>
            </a:endParaRPr>
          </a:p>
          <a:p>
            <a:pPr algn="just"/>
            <a:r>
              <a:rPr lang="it-IT" b="1" i="1" dirty="0" err="1">
                <a:latin typeface="Times New Roman" pitchFamily="18" charset="0"/>
              </a:rPr>
              <a:t>Lex</a:t>
            </a:r>
            <a:r>
              <a:rPr lang="it-IT" b="1" i="1" dirty="0">
                <a:latin typeface="Times New Roman" pitchFamily="18" charset="0"/>
              </a:rPr>
              <a:t> de </a:t>
            </a:r>
            <a:r>
              <a:rPr lang="it-IT" b="1" i="1" dirty="0" err="1">
                <a:latin typeface="Times New Roman" pitchFamily="18" charset="0"/>
              </a:rPr>
              <a:t>provocatione</a:t>
            </a:r>
            <a:endParaRPr lang="it-IT" b="1" i="1" dirty="0">
              <a:latin typeface="Times New Roman" pitchFamily="18" charset="0"/>
            </a:endParaRPr>
          </a:p>
          <a:p>
            <a:pPr algn="just"/>
            <a:r>
              <a:rPr lang="it-IT" b="1" dirty="0">
                <a:latin typeface="Times New Roman" pitchFamily="18" charset="0"/>
              </a:rPr>
              <a:t>ripristinava, dopo la parentesi del decemvirato, la garanzia costituzionale della </a:t>
            </a:r>
            <a:r>
              <a:rPr lang="it-IT" b="1" i="1" dirty="0" err="1">
                <a:latin typeface="Times New Roman" pitchFamily="18" charset="0"/>
              </a:rPr>
              <a:t>provocatio</a:t>
            </a:r>
            <a:r>
              <a:rPr lang="it-IT" b="1" i="1" dirty="0">
                <a:latin typeface="Times New Roman" pitchFamily="18" charset="0"/>
              </a:rPr>
              <a:t> ad </a:t>
            </a:r>
            <a:r>
              <a:rPr lang="it-IT" b="1" i="1" dirty="0" err="1">
                <a:latin typeface="Times New Roman" pitchFamily="18" charset="0"/>
              </a:rPr>
              <a:t>populum</a:t>
            </a:r>
            <a:r>
              <a:rPr lang="it-IT" b="1" dirty="0">
                <a:latin typeface="Times New Roman" pitchFamily="18" charset="0"/>
              </a:rPr>
              <a:t> (ovvero, la </a:t>
            </a:r>
            <a:r>
              <a:rPr lang="it-IT" b="1" u="sng" dirty="0">
                <a:latin typeface="Times New Roman" pitchFamily="18" charset="0"/>
              </a:rPr>
              <a:t>possibilità per un condannato alla pena capitale di appellarsi al giudizio del popolo)</a:t>
            </a:r>
          </a:p>
          <a:p>
            <a:pPr algn="just"/>
            <a:endParaRPr lang="it-IT" b="1" i="1" dirty="0">
              <a:latin typeface="Times New Roman" pitchFamily="18" charset="0"/>
            </a:endParaRPr>
          </a:p>
          <a:p>
            <a:pPr algn="just"/>
            <a:r>
              <a:rPr lang="it-IT" b="1" i="1" dirty="0" err="1">
                <a:latin typeface="Times New Roman" pitchFamily="18" charset="0"/>
              </a:rPr>
              <a:t>Lex</a:t>
            </a:r>
            <a:r>
              <a:rPr lang="it-IT" b="1" i="1" dirty="0">
                <a:latin typeface="Times New Roman" pitchFamily="18" charset="0"/>
              </a:rPr>
              <a:t> de </a:t>
            </a:r>
            <a:r>
              <a:rPr lang="it-IT" b="1" i="1" dirty="0" err="1">
                <a:latin typeface="Times New Roman" pitchFamily="18" charset="0"/>
              </a:rPr>
              <a:t>tribunicia</a:t>
            </a:r>
            <a:r>
              <a:rPr lang="it-IT" b="1" i="1" dirty="0">
                <a:latin typeface="Times New Roman" pitchFamily="18" charset="0"/>
              </a:rPr>
              <a:t> </a:t>
            </a:r>
            <a:r>
              <a:rPr lang="it-IT" b="1" i="1" dirty="0" err="1">
                <a:latin typeface="Times New Roman" pitchFamily="18" charset="0"/>
              </a:rPr>
              <a:t>potestate</a:t>
            </a:r>
            <a:endParaRPr lang="it-IT" b="1" i="1" dirty="0">
              <a:latin typeface="Times New Roman" pitchFamily="18" charset="0"/>
            </a:endParaRPr>
          </a:p>
          <a:p>
            <a:pPr algn="just"/>
            <a:r>
              <a:rPr lang="it-IT" b="1" u="sng" dirty="0">
                <a:latin typeface="Times New Roman" pitchFamily="18" charset="0"/>
              </a:rPr>
              <a:t>avrebbe riaffermato l’inviolabilità personale dei tribuni della plebe, precedentemente affermata unilateralmente della plebe stessa. </a:t>
            </a:r>
            <a:r>
              <a:rPr lang="it-IT" b="1" dirty="0">
                <a:latin typeface="Times New Roman" pitchFamily="18" charset="0"/>
              </a:rPr>
              <a:t>Questa disposizione dava efficacia vincolante per tutto il popolo (patrizi e plebei) ad una protezione che fino a quel momento aveva avuto un valore </a:t>
            </a:r>
            <a:r>
              <a:rPr lang="it-IT" b="1" u="sng" dirty="0" err="1">
                <a:latin typeface="Times New Roman" pitchFamily="18" charset="0"/>
              </a:rPr>
              <a:t>agiuridico</a:t>
            </a:r>
            <a:r>
              <a:rPr lang="it-IT" b="1" dirty="0">
                <a:latin typeface="Times New Roman" pitchFamily="18" charset="0"/>
              </a:rPr>
              <a:t> per i patrizi e che per i plebei si fondava sul giuramento collettivo che era stato alla base della </a:t>
            </a:r>
            <a:r>
              <a:rPr lang="it-IT" b="1" i="1" dirty="0" err="1">
                <a:latin typeface="Times New Roman" pitchFamily="18" charset="0"/>
              </a:rPr>
              <a:t>lex</a:t>
            </a:r>
            <a:r>
              <a:rPr lang="it-IT" b="1" i="1" dirty="0">
                <a:latin typeface="Times New Roman" pitchFamily="18" charset="0"/>
              </a:rPr>
              <a:t> </a:t>
            </a:r>
            <a:r>
              <a:rPr lang="it-IT" b="1" i="1" dirty="0" err="1">
                <a:latin typeface="Times New Roman" pitchFamily="18" charset="0"/>
              </a:rPr>
              <a:t>sacrata</a:t>
            </a:r>
            <a:r>
              <a:rPr lang="it-IT" b="1" dirty="0">
                <a:latin typeface="Times New Roman" pitchFamily="18" charset="0"/>
              </a:rPr>
              <a:t> approvata, all’atto della secessione, sull’Aventino. Trasformava, quindi, una sanzione di tipo sostanzialmente rivoluzionario in una tutela </a:t>
            </a:r>
            <a:r>
              <a:rPr lang="it-IT" b="1" dirty="0" err="1">
                <a:latin typeface="Times New Roman" pitchFamily="18" charset="0"/>
              </a:rPr>
              <a:t>giuridico-religiosa</a:t>
            </a:r>
            <a:r>
              <a:rPr lang="it-IT" b="1" dirty="0">
                <a:latin typeface="Times New Roman" pitchFamily="18" charset="0"/>
              </a:rPr>
              <a:t> da parte dell’intera comunità.</a:t>
            </a:r>
          </a:p>
          <a:p>
            <a:pPr algn="just"/>
            <a:endParaRPr lang="it-IT" b="1" i="1" dirty="0">
              <a:latin typeface="Times New Roman" pitchFamily="18"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928688" y="552450"/>
            <a:ext cx="7199312" cy="4095750"/>
          </a:xfrm>
          <a:prstGeom prst="rect">
            <a:avLst/>
          </a:prstGeom>
          <a:solidFill>
            <a:srgbClr val="FFFF99"/>
          </a:solidFill>
          <a:ln w="38100">
            <a:solidFill>
              <a:srgbClr val="808000"/>
            </a:solidFill>
            <a:miter lim="800000"/>
            <a:headEnd/>
            <a:tailEnd/>
          </a:ln>
        </p:spPr>
        <p:txBody>
          <a:bodyPr>
            <a:spAutoFit/>
          </a:bodyPr>
          <a:lstStyle/>
          <a:p>
            <a:endParaRPr lang="it-IT" b="1" dirty="0">
              <a:latin typeface="Times New Roman" pitchFamily="18" charset="0"/>
            </a:endParaRPr>
          </a:p>
          <a:p>
            <a:pPr algn="ctr"/>
            <a:r>
              <a:rPr lang="it-IT" sz="2400" b="1" u="sng" dirty="0">
                <a:latin typeface="Times New Roman" pitchFamily="18" charset="0"/>
              </a:rPr>
              <a:t>Conflitto patrizio – plebeo</a:t>
            </a:r>
            <a:r>
              <a:rPr lang="it-IT" b="1" dirty="0">
                <a:latin typeface="Times New Roman" pitchFamily="18" charset="0"/>
              </a:rPr>
              <a:t> </a:t>
            </a:r>
          </a:p>
          <a:p>
            <a:pPr algn="just"/>
            <a:endParaRPr lang="it-IT" sz="2000" b="1" i="1" dirty="0">
              <a:latin typeface="Times New Roman" pitchFamily="18" charset="0"/>
            </a:endParaRPr>
          </a:p>
          <a:p>
            <a:pPr algn="just"/>
            <a:r>
              <a:rPr lang="it-IT" b="1" dirty="0">
                <a:latin typeface="Times New Roman" pitchFamily="18" charset="0"/>
              </a:rPr>
              <a:t>    </a:t>
            </a:r>
            <a:r>
              <a:rPr lang="it-IT" b="1" u="sng" dirty="0">
                <a:latin typeface="Times New Roman" pitchFamily="18" charset="0"/>
              </a:rPr>
              <a:t>Qualche anno più tardi viene eliminato, con il plebiscito </a:t>
            </a:r>
            <a:r>
              <a:rPr lang="it-IT" b="1" u="sng" dirty="0" err="1">
                <a:latin typeface="Times New Roman" pitchFamily="18" charset="0"/>
              </a:rPr>
              <a:t>Canuleio</a:t>
            </a:r>
            <a:r>
              <a:rPr lang="it-IT" b="1" u="sng" dirty="0">
                <a:latin typeface="Times New Roman" pitchFamily="18" charset="0"/>
              </a:rPr>
              <a:t> (445 a.C.) il divieto di </a:t>
            </a:r>
            <a:r>
              <a:rPr lang="it-IT" b="1" i="1" u="sng" dirty="0" err="1">
                <a:latin typeface="Times New Roman" pitchFamily="18" charset="0"/>
              </a:rPr>
              <a:t>conubium</a:t>
            </a:r>
            <a:r>
              <a:rPr lang="it-IT" b="1" u="sng" dirty="0">
                <a:latin typeface="Times New Roman" pitchFamily="18" charset="0"/>
              </a:rPr>
              <a:t> tra patrizi e plebei, introdotto dal secondo collegio decemvirale.</a:t>
            </a:r>
          </a:p>
          <a:p>
            <a:pPr algn="just"/>
            <a:endParaRPr lang="it-IT" b="1" dirty="0">
              <a:latin typeface="Times New Roman" pitchFamily="18" charset="0"/>
            </a:endParaRPr>
          </a:p>
          <a:p>
            <a:pPr algn="just"/>
            <a:r>
              <a:rPr lang="it-IT" b="1" dirty="0">
                <a:latin typeface="Times New Roman" pitchFamily="18" charset="0"/>
              </a:rPr>
              <a:t>La misura può chiarire l’ottica di movimento dei plebei: </a:t>
            </a:r>
            <a:r>
              <a:rPr lang="it-IT" b="1" u="sng" dirty="0">
                <a:latin typeface="Times New Roman" pitchFamily="18" charset="0"/>
              </a:rPr>
              <a:t>il divieto di </a:t>
            </a:r>
            <a:r>
              <a:rPr lang="it-IT" b="1" u="sng" dirty="0" err="1">
                <a:latin typeface="Times New Roman" pitchFamily="18" charset="0"/>
              </a:rPr>
              <a:t>conubium</a:t>
            </a:r>
            <a:r>
              <a:rPr lang="it-IT" b="1" u="sng" dirty="0">
                <a:latin typeface="Times New Roman" pitchFamily="18" charset="0"/>
              </a:rPr>
              <a:t> riguardava solo una piccola parte della plebe, e cioè coloro che per la consistenza patrimoniale potevano aspirare ad un matrimonio con la controparte patrizia</a:t>
            </a:r>
            <a:r>
              <a:rPr lang="it-IT" b="1" dirty="0">
                <a:latin typeface="Times New Roman" pitchFamily="18" charset="0"/>
              </a:rPr>
              <a:t>. Si dovrà aspettare invece fino al 326 perché si giunga a mitigare la schiavitù per debiti, che interessava la maggior parte dei plebei.</a:t>
            </a:r>
          </a:p>
          <a:p>
            <a:pPr algn="just"/>
            <a:endParaRPr lang="it-IT" b="1" i="1" dirty="0">
              <a:latin typeface="Times New Roman" pitchFamily="18"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928688" y="552450"/>
            <a:ext cx="7199312" cy="3851275"/>
          </a:xfrm>
          <a:prstGeom prst="rect">
            <a:avLst/>
          </a:prstGeom>
          <a:solidFill>
            <a:srgbClr val="FFFF99"/>
          </a:solidFill>
          <a:ln w="38100">
            <a:solidFill>
              <a:srgbClr val="808000"/>
            </a:solidFill>
            <a:miter lim="800000"/>
            <a:headEnd/>
            <a:tailEnd/>
          </a:ln>
        </p:spPr>
        <p:txBody>
          <a:bodyPr>
            <a:spAutoFit/>
          </a:bodyPr>
          <a:lstStyle/>
          <a:p>
            <a:endParaRPr lang="it-IT" b="1" dirty="0">
              <a:latin typeface="Times New Roman" pitchFamily="18" charset="0"/>
            </a:endParaRPr>
          </a:p>
          <a:p>
            <a:pPr algn="ctr"/>
            <a:r>
              <a:rPr lang="it-IT" sz="2400" b="1" u="sng" dirty="0">
                <a:latin typeface="Times New Roman" pitchFamily="18" charset="0"/>
              </a:rPr>
              <a:t>Conflitto patrizio – plebeo</a:t>
            </a:r>
            <a:r>
              <a:rPr lang="it-IT" b="1" dirty="0">
                <a:latin typeface="Times New Roman" pitchFamily="18" charset="0"/>
              </a:rPr>
              <a:t> </a:t>
            </a:r>
          </a:p>
          <a:p>
            <a:pPr algn="just"/>
            <a:endParaRPr lang="it-IT" sz="2000" b="1" i="1" dirty="0">
              <a:latin typeface="Times New Roman" pitchFamily="18" charset="0"/>
            </a:endParaRPr>
          </a:p>
          <a:p>
            <a:pPr algn="just"/>
            <a:r>
              <a:rPr lang="it-IT" b="1" dirty="0">
                <a:latin typeface="Times New Roman" pitchFamily="18" charset="0"/>
              </a:rPr>
              <a:t>    </a:t>
            </a:r>
            <a:r>
              <a:rPr lang="it-IT" b="1" u="sng" dirty="0">
                <a:latin typeface="Times New Roman" pitchFamily="18" charset="0"/>
              </a:rPr>
              <a:t>Il divieto di </a:t>
            </a:r>
            <a:r>
              <a:rPr lang="it-IT" b="1" i="1" u="sng" dirty="0" err="1">
                <a:latin typeface="Times New Roman" pitchFamily="18" charset="0"/>
              </a:rPr>
              <a:t>conubium</a:t>
            </a:r>
            <a:r>
              <a:rPr lang="it-IT" b="1" u="sng" dirty="0">
                <a:latin typeface="Times New Roman" pitchFamily="18" charset="0"/>
              </a:rPr>
              <a:t> ha una sua spiegazione nell’incomunicabilità tra la sfera religiosa patrizia e la sfera religiosa plebea</a:t>
            </a:r>
            <a:r>
              <a:rPr lang="it-IT" b="1" dirty="0">
                <a:latin typeface="Times New Roman" pitchFamily="18" charset="0"/>
              </a:rPr>
              <a:t> e nell’asserita impossibilità, per chi non fosse nato da giuste nozze tra esponenti delle famiglie patrizie, di </a:t>
            </a:r>
            <a:r>
              <a:rPr lang="it-IT" sz="2000" b="1" i="1" u="sng" dirty="0" err="1">
                <a:latin typeface="Times New Roman" pitchFamily="18" charset="0"/>
              </a:rPr>
              <a:t>auspicari</a:t>
            </a:r>
            <a:r>
              <a:rPr lang="it-IT" b="1" u="sng" dirty="0">
                <a:latin typeface="Times New Roman" pitchFamily="18" charset="0"/>
              </a:rPr>
              <a:t>, ovvero di prendere gli auspici, condizione questa necessaria per poter rivestire le magistrature superiori.</a:t>
            </a:r>
          </a:p>
          <a:p>
            <a:pPr algn="just"/>
            <a:endParaRPr lang="it-IT" b="1" dirty="0">
              <a:latin typeface="Times New Roman" pitchFamily="18" charset="0"/>
            </a:endParaRPr>
          </a:p>
          <a:p>
            <a:pPr algn="just"/>
            <a:r>
              <a:rPr lang="it-IT" b="1" dirty="0">
                <a:latin typeface="Times New Roman" pitchFamily="18" charset="0"/>
              </a:rPr>
              <a:t>     </a:t>
            </a:r>
            <a:r>
              <a:rPr lang="it-IT" b="1" u="sng" dirty="0">
                <a:latin typeface="Times New Roman" pitchFamily="18" charset="0"/>
              </a:rPr>
              <a:t>L’abbattimento di questo divieto, rendendo legittime le unioni miste, di fatto faceva cadere ogni preclusione </a:t>
            </a:r>
            <a:r>
              <a:rPr lang="it-IT" b="1" u="sng" dirty="0" err="1">
                <a:latin typeface="Times New Roman" pitchFamily="18" charset="0"/>
              </a:rPr>
              <a:t>giuridico-religiosa</a:t>
            </a:r>
            <a:r>
              <a:rPr lang="it-IT" b="1" u="sng" dirty="0">
                <a:latin typeface="Times New Roman" pitchFamily="18" charset="0"/>
              </a:rPr>
              <a:t>  di principio all’esercizio delle cariche maggiori da parte delle plebe</a:t>
            </a:r>
            <a:r>
              <a:rPr lang="it-IT" b="1" dirty="0">
                <a:latin typeface="Times New Roman" pitchFamily="18" charset="0"/>
              </a:rPr>
              <a:t>.</a:t>
            </a:r>
            <a:endParaRPr lang="it-IT" b="1" i="1" dirty="0">
              <a:latin typeface="Times New Roman" pitchFamily="18"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4"/>
          <p:cNvSpPr txBox="1">
            <a:spLocks noChangeArrowheads="1"/>
          </p:cNvSpPr>
          <p:nvPr/>
        </p:nvSpPr>
        <p:spPr bwMode="auto">
          <a:xfrm>
            <a:off x="639763" y="231775"/>
            <a:ext cx="7934325" cy="6477000"/>
          </a:xfrm>
          <a:prstGeom prst="rect">
            <a:avLst/>
          </a:prstGeom>
          <a:solidFill>
            <a:srgbClr val="FFCC99"/>
          </a:solidFill>
          <a:ln w="38100">
            <a:solidFill>
              <a:srgbClr val="808000"/>
            </a:solidFill>
            <a:miter lim="800000"/>
            <a:headEnd/>
            <a:tailEnd/>
          </a:ln>
        </p:spPr>
        <p:txBody>
          <a:bodyPr>
            <a:spAutoFit/>
          </a:bodyPr>
          <a:lstStyle/>
          <a:p>
            <a:endParaRPr lang="it-IT" b="1" dirty="0">
              <a:latin typeface="Times New Roman" pitchFamily="18" charset="0"/>
            </a:endParaRPr>
          </a:p>
          <a:p>
            <a:pPr algn="just"/>
            <a:r>
              <a:rPr lang="it-IT" sz="2000" b="1" i="1" dirty="0" err="1">
                <a:latin typeface="Times New Roman" pitchFamily="18" charset="0"/>
              </a:rPr>
              <a:t>Auspicia</a:t>
            </a:r>
            <a:r>
              <a:rPr lang="it-IT" b="1" dirty="0">
                <a:latin typeface="Times New Roman" pitchFamily="18" charset="0"/>
              </a:rPr>
              <a:t> e </a:t>
            </a:r>
            <a:r>
              <a:rPr lang="it-IT" sz="2000" b="1" i="1" dirty="0" err="1">
                <a:latin typeface="Times New Roman" pitchFamily="18" charset="0"/>
              </a:rPr>
              <a:t>Auguria</a:t>
            </a:r>
            <a:r>
              <a:rPr lang="it-IT" b="1" dirty="0">
                <a:latin typeface="Times New Roman" pitchFamily="18" charset="0"/>
              </a:rPr>
              <a:t> </a:t>
            </a:r>
          </a:p>
          <a:p>
            <a:pPr algn="just"/>
            <a:endParaRPr lang="it-IT" b="1" dirty="0">
              <a:latin typeface="Times New Roman" pitchFamily="18" charset="0"/>
            </a:endParaRPr>
          </a:p>
          <a:p>
            <a:pPr algn="just"/>
            <a:r>
              <a:rPr lang="it-IT" b="1" u="sng" dirty="0">
                <a:latin typeface="Times New Roman" pitchFamily="18" charset="0"/>
              </a:rPr>
              <a:t>Forme di divinazione basate sull’interpretazione dei segni al fine di ricercare e determinare la volontà degli dei</a:t>
            </a:r>
            <a:r>
              <a:rPr lang="it-IT" b="1" dirty="0">
                <a:latin typeface="Times New Roman" pitchFamily="18" charset="0"/>
              </a:rPr>
              <a:t>. Lo scopo non è tanto quello di divinare il futuro quanto di </a:t>
            </a:r>
            <a:r>
              <a:rPr lang="it-IT" b="1" u="sng" dirty="0">
                <a:latin typeface="Times New Roman" pitchFamily="18" charset="0"/>
              </a:rPr>
              <a:t>stabilire se una determinata azione avesse o meno il consenso della divinità</a:t>
            </a:r>
            <a:r>
              <a:rPr lang="it-IT" b="1" dirty="0">
                <a:latin typeface="Times New Roman" pitchFamily="18" charset="0"/>
              </a:rPr>
              <a:t>. I segni potevano presentarsi non richiesti ma in genere </a:t>
            </a:r>
            <a:r>
              <a:rPr lang="it-IT" b="1" u="sng" dirty="0">
                <a:latin typeface="Times New Roman" pitchFamily="18" charset="0"/>
              </a:rPr>
              <a:t>erano deliberatamente cercati (ad es., l’osservazione dei polli sacri prima di una battaglia).</a:t>
            </a:r>
          </a:p>
          <a:p>
            <a:pPr algn="just"/>
            <a:endParaRPr lang="it-IT" b="1" dirty="0">
              <a:latin typeface="Times New Roman" pitchFamily="18" charset="0"/>
            </a:endParaRPr>
          </a:p>
          <a:p>
            <a:pPr algn="just"/>
            <a:r>
              <a:rPr lang="it-IT" b="1" u="sng" dirty="0">
                <a:latin typeface="Times New Roman" pitchFamily="18" charset="0"/>
              </a:rPr>
              <a:t>L’</a:t>
            </a:r>
            <a:r>
              <a:rPr lang="it-IT" b="1" i="1" u="sng" dirty="0" err="1">
                <a:latin typeface="Times New Roman" pitchFamily="18" charset="0"/>
              </a:rPr>
              <a:t>auspicium</a:t>
            </a:r>
            <a:r>
              <a:rPr lang="it-IT" b="1" u="sng" dirty="0">
                <a:latin typeface="Times New Roman" pitchFamily="18" charset="0"/>
              </a:rPr>
              <a:t> è preso dal magistrato, assistito dagli auguri, e sembra riguardare prevalentemente una situazione concreta e vicina nel tempo. Il carattere sfavorevole degli </a:t>
            </a:r>
            <a:r>
              <a:rPr lang="it-IT" b="1" i="1" u="sng" dirty="0" err="1">
                <a:latin typeface="Times New Roman" pitchFamily="18" charset="0"/>
              </a:rPr>
              <a:t>auspicia</a:t>
            </a:r>
            <a:r>
              <a:rPr lang="it-IT" b="1" u="sng" dirty="0">
                <a:latin typeface="Times New Roman" pitchFamily="18" charset="0"/>
              </a:rPr>
              <a:t> potrà impedire al magistrato di intraprendere una determinata azione in un dato giorno, ma quella stessa azione potrà essere intrapresa nei giorni successivi. Il magistrato ha in ogni caso la facoltà di ignorare gli </a:t>
            </a:r>
            <a:r>
              <a:rPr lang="it-IT" b="1" i="1" u="sng" dirty="0" err="1">
                <a:latin typeface="Times New Roman" pitchFamily="18" charset="0"/>
              </a:rPr>
              <a:t>auspicia</a:t>
            </a:r>
            <a:r>
              <a:rPr lang="it-IT" b="1" u="sng" dirty="0">
                <a:latin typeface="Times New Roman" pitchFamily="18" charset="0"/>
              </a:rPr>
              <a:t> negativi rifiutando il consiglio augurale</a:t>
            </a:r>
            <a:r>
              <a:rPr lang="it-IT" b="1" dirty="0">
                <a:latin typeface="Times New Roman" pitchFamily="18" charset="0"/>
              </a:rPr>
              <a:t>.</a:t>
            </a:r>
          </a:p>
          <a:p>
            <a:pPr algn="just"/>
            <a:endParaRPr lang="it-IT" b="1" dirty="0">
              <a:latin typeface="Times New Roman" pitchFamily="18" charset="0"/>
            </a:endParaRPr>
          </a:p>
          <a:p>
            <a:pPr algn="just"/>
            <a:r>
              <a:rPr lang="it-IT" b="1" dirty="0">
                <a:latin typeface="Times New Roman" pitchFamily="18" charset="0"/>
              </a:rPr>
              <a:t>L’</a:t>
            </a:r>
            <a:r>
              <a:rPr lang="it-IT" b="1" i="1" dirty="0" err="1">
                <a:latin typeface="Times New Roman" pitchFamily="18" charset="0"/>
              </a:rPr>
              <a:t>augurium</a:t>
            </a:r>
            <a:r>
              <a:rPr lang="it-IT" b="1" dirty="0">
                <a:latin typeface="Times New Roman" pitchFamily="18" charset="0"/>
              </a:rPr>
              <a:t> è preso dagli auguri e può riguardare una situazione lontana nel tempo ed investire un oggetto più ampio che non le singole scelte e atti determinati. </a:t>
            </a:r>
            <a:r>
              <a:rPr lang="it-IT" b="1" u="sng" dirty="0">
                <a:latin typeface="Times New Roman" pitchFamily="18" charset="0"/>
              </a:rPr>
              <a:t>L’</a:t>
            </a:r>
            <a:r>
              <a:rPr lang="it-IT" b="1" i="1" u="sng" dirty="0" err="1">
                <a:latin typeface="Times New Roman" pitchFamily="18" charset="0"/>
              </a:rPr>
              <a:t>augurium</a:t>
            </a:r>
            <a:r>
              <a:rPr lang="it-IT" b="1" u="sng" dirty="0">
                <a:latin typeface="Times New Roman" pitchFamily="18" charset="0"/>
              </a:rPr>
              <a:t> sembra comportare non la semplice ricerca della volontà divina, quanto piuttosto un incremento della potenza spirituale, un arricchimento dell’azione e della condizione umana a seguito di un richiesto intervento della divinità</a:t>
            </a:r>
            <a:r>
              <a:rPr lang="it-IT" b="1" dirty="0">
                <a:latin typeface="Times New Roman" pitchFamily="18" charset="0"/>
              </a:rPr>
              <a: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4357</TotalTime>
  <Words>9022</Words>
  <Application>Microsoft Office PowerPoint</Application>
  <PresentationFormat>Presentazione su schermo (4:3)</PresentationFormat>
  <Paragraphs>442</Paragraphs>
  <Slides>61</Slides>
  <Notes>47</Notes>
  <HiddenSlides>0</HiddenSlides>
  <MMClips>0</MMClips>
  <ScaleCrop>false</ScaleCrop>
  <HeadingPairs>
    <vt:vector size="4" baseType="variant">
      <vt:variant>
        <vt:lpstr>Tema</vt:lpstr>
      </vt:variant>
      <vt:variant>
        <vt:i4>1</vt:i4>
      </vt:variant>
      <vt:variant>
        <vt:lpstr>Titoli diapositive</vt:lpstr>
      </vt:variant>
      <vt:variant>
        <vt:i4>61</vt:i4>
      </vt:variant>
    </vt:vector>
  </HeadingPairs>
  <TitlesOfParts>
    <vt:vector size="62" baseType="lpstr">
      <vt:lpstr>Struttura predefinita</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lpstr>Diapositiva 52</vt:lpstr>
      <vt:lpstr>Diapositiva 53</vt:lpstr>
      <vt:lpstr>Diapositiva 54</vt:lpstr>
      <vt:lpstr>Diapositiva 55</vt:lpstr>
      <vt:lpstr>Diapositiva 56</vt:lpstr>
      <vt:lpstr>Diapositiva 57</vt:lpstr>
      <vt:lpstr>Diapositiva 58</vt:lpstr>
      <vt:lpstr>Diapositiva 59</vt:lpstr>
      <vt:lpstr>Diapositiva 60</vt:lpstr>
      <vt:lpstr>Diapositiva 61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gianluca</dc:creator>
  <cp:lastModifiedBy>HP</cp:lastModifiedBy>
  <cp:revision>59</cp:revision>
  <dcterms:created xsi:type="dcterms:W3CDTF">2005-03-09T10:09:49Z</dcterms:created>
  <dcterms:modified xsi:type="dcterms:W3CDTF">2017-01-31T17:13:42Z</dcterms:modified>
</cp:coreProperties>
</file>