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8" r:id="rId2"/>
    <p:sldId id="273" r:id="rId3"/>
    <p:sldId id="279" r:id="rId4"/>
    <p:sldId id="269" r:id="rId5"/>
    <p:sldId id="286" r:id="rId6"/>
    <p:sldId id="287" r:id="rId7"/>
    <p:sldId id="327" r:id="rId8"/>
    <p:sldId id="274" r:id="rId9"/>
    <p:sldId id="326" r:id="rId10"/>
    <p:sldId id="277" r:id="rId11"/>
    <p:sldId id="283" r:id="rId12"/>
    <p:sldId id="285" r:id="rId13"/>
    <p:sldId id="284" r:id="rId14"/>
    <p:sldId id="276" r:id="rId15"/>
    <p:sldId id="290" r:id="rId16"/>
    <p:sldId id="291" r:id="rId17"/>
    <p:sldId id="280" r:id="rId18"/>
    <p:sldId id="281" r:id="rId19"/>
    <p:sldId id="321" r:id="rId20"/>
    <p:sldId id="263" r:id="rId21"/>
    <p:sldId id="264" r:id="rId22"/>
    <p:sldId id="265" r:id="rId23"/>
    <p:sldId id="266" r:id="rId24"/>
    <p:sldId id="267" r:id="rId25"/>
    <p:sldId id="271" r:id="rId26"/>
    <p:sldId id="300" r:id="rId27"/>
    <p:sldId id="301" r:id="rId28"/>
    <p:sldId id="320" r:id="rId29"/>
    <p:sldId id="302" r:id="rId30"/>
    <p:sldId id="303" r:id="rId31"/>
    <p:sldId id="324" r:id="rId32"/>
    <p:sldId id="316" r:id="rId33"/>
    <p:sldId id="317" r:id="rId34"/>
    <p:sldId id="272" r:id="rId35"/>
    <p:sldId id="259" r:id="rId36"/>
    <p:sldId id="322" r:id="rId37"/>
    <p:sldId id="299" r:id="rId38"/>
    <p:sldId id="318" r:id="rId39"/>
    <p:sldId id="319" r:id="rId40"/>
    <p:sldId id="328" r:id="rId41"/>
    <p:sldId id="330" r:id="rId42"/>
    <p:sldId id="329" r:id="rId43"/>
    <p:sldId id="332" r:id="rId44"/>
    <p:sldId id="333" r:id="rId45"/>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66FF"/>
    <a:srgbClr val="FF0000"/>
    <a:srgbClr val="FF9900"/>
    <a:srgbClr val="808080"/>
    <a:srgbClr val="CCE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838" autoAdjust="0"/>
    <p:restoredTop sz="71864" autoAdjust="0"/>
  </p:normalViewPr>
  <p:slideViewPr>
    <p:cSldViewPr snapToGrid="0">
      <p:cViewPr varScale="1">
        <p:scale>
          <a:sx n="51" d="100"/>
          <a:sy n="51" d="100"/>
        </p:scale>
        <p:origin x="-1872" y="-96"/>
      </p:cViewPr>
      <p:guideLst>
        <p:guide orient="horz" pos="2160"/>
        <p:guide pos="2880"/>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021A6D-438F-474D-BC3B-1AF89180BA5F}" type="datetimeFigureOut">
              <a:rPr lang="it-IT" smtClean="0"/>
              <a:pPr/>
              <a:t>30/01/2017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8230C6-94D1-42D1-906F-35B0DDA1F53F}"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La</a:t>
            </a:r>
            <a:r>
              <a:rPr lang="it-IT" baseline="0" dirty="0" smtClean="0"/>
              <a:t> posizione di </a:t>
            </a:r>
            <a:r>
              <a:rPr lang="it-IT" baseline="0" dirty="0" smtClean="0"/>
              <a:t>Roma è nota </a:t>
            </a:r>
            <a:r>
              <a:rPr lang="it-IT" baseline="0" dirty="0" smtClean="0"/>
              <a:t>a </a:t>
            </a:r>
            <a:r>
              <a:rPr lang="it-IT" baseline="0" dirty="0" smtClean="0"/>
              <a:t>tutti. È un luogo </a:t>
            </a:r>
            <a:r>
              <a:rPr lang="it-IT" baseline="0" dirty="0" smtClean="0"/>
              <a:t>strategico, importante </a:t>
            </a:r>
            <a:r>
              <a:rPr lang="it-IT" baseline="0" dirty="0" smtClean="0"/>
              <a:t>essendo ai </a:t>
            </a:r>
            <a:r>
              <a:rPr lang="it-IT" baseline="0" dirty="0" smtClean="0"/>
              <a:t>margini della pianura </a:t>
            </a:r>
            <a:r>
              <a:rPr lang="it-IT" baseline="0" dirty="0" smtClean="0"/>
              <a:t>romana. È un terreno alluvionale e la qualità </a:t>
            </a:r>
            <a:r>
              <a:rPr lang="it-IT" baseline="0" dirty="0" smtClean="0"/>
              <a:t>dei suoli non </a:t>
            </a:r>
            <a:r>
              <a:rPr lang="it-IT" baseline="0" dirty="0" smtClean="0"/>
              <a:t>è eccezionale</a:t>
            </a:r>
            <a:r>
              <a:rPr lang="it-IT" baseline="0" dirty="0" smtClean="0"/>
              <a:t>, </a:t>
            </a:r>
            <a:r>
              <a:rPr lang="it-IT" baseline="0" dirty="0" smtClean="0"/>
              <a:t>però il sito </a:t>
            </a:r>
            <a:r>
              <a:rPr lang="it-IT" baseline="0" dirty="0" smtClean="0"/>
              <a:t>gode di una particolare posizione </a:t>
            </a:r>
            <a:r>
              <a:rPr lang="it-IT" baseline="0" dirty="0" smtClean="0"/>
              <a:t>strategica</a:t>
            </a:r>
            <a:r>
              <a:rPr lang="it-IT" baseline="0" dirty="0" smtClean="0">
                <a:sym typeface="Wingdings" pitchFamily="2" charset="2"/>
              </a:rPr>
              <a:t>. Infatti l’ampia </a:t>
            </a:r>
            <a:r>
              <a:rPr lang="it-IT" baseline="0" dirty="0" smtClean="0">
                <a:sym typeface="Wingdings" pitchFamily="2" charset="2"/>
              </a:rPr>
              <a:t>curva </a:t>
            </a:r>
            <a:r>
              <a:rPr lang="it-IT" baseline="0" dirty="0" smtClean="0">
                <a:sym typeface="Wingdings" pitchFamily="2" charset="2"/>
              </a:rPr>
              <a:t>del Tevere forma </a:t>
            </a:r>
            <a:r>
              <a:rPr lang="it-IT" baseline="0" dirty="0" smtClean="0">
                <a:sym typeface="Wingdings" pitchFamily="2" charset="2"/>
              </a:rPr>
              <a:t>un guado naturale facilmente attraversabile, </a:t>
            </a:r>
            <a:r>
              <a:rPr lang="it-IT" baseline="0" dirty="0" smtClean="0">
                <a:sym typeface="Wingdings" pitchFamily="2" charset="2"/>
              </a:rPr>
              <a:t>e la </a:t>
            </a:r>
            <a:r>
              <a:rPr lang="it-IT" baseline="0" dirty="0" smtClean="0">
                <a:sym typeface="Wingdings" pitchFamily="2" charset="2"/>
              </a:rPr>
              <a:t>posizione controlla il principale asse di percorrenza </a:t>
            </a:r>
            <a:r>
              <a:rPr lang="it-IT" baseline="0" dirty="0" smtClean="0">
                <a:sym typeface="Wingdings" pitchFamily="2" charset="2"/>
              </a:rPr>
              <a:t>Nord-Sud Italia </a:t>
            </a:r>
            <a:r>
              <a:rPr lang="it-IT" baseline="0" dirty="0" smtClean="0">
                <a:sym typeface="Wingdings" pitchFamily="2" charset="2"/>
              </a:rPr>
              <a:t>fino alla </a:t>
            </a:r>
            <a:r>
              <a:rPr lang="it-IT" baseline="0" dirty="0" smtClean="0">
                <a:sym typeface="Wingdings" pitchFamily="2" charset="2"/>
              </a:rPr>
              <a:t>Campania</a:t>
            </a:r>
            <a:endParaRPr lang="it-IT" baseline="0" dirty="0" smtClean="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La zona di </a:t>
            </a:r>
            <a:r>
              <a:rPr lang="it-IT" dirty="0" smtClean="0"/>
              <a:t>Ostia </a:t>
            </a:r>
            <a:r>
              <a:rPr lang="it-IT" dirty="0" smtClean="0"/>
              <a:t>godeva in antico del vantaggio </a:t>
            </a:r>
            <a:r>
              <a:rPr lang="it-IT" dirty="0" smtClean="0"/>
              <a:t>nell’Italia </a:t>
            </a:r>
            <a:r>
              <a:rPr lang="it-IT" dirty="0" smtClean="0"/>
              <a:t>antica </a:t>
            </a:r>
            <a:r>
              <a:rPr lang="it-IT" dirty="0" smtClean="0"/>
              <a:t>della </a:t>
            </a:r>
            <a:r>
              <a:rPr lang="it-IT" dirty="0" smtClean="0"/>
              <a:t>presenza di campus </a:t>
            </a:r>
            <a:r>
              <a:rPr lang="it-IT" dirty="0" err="1" smtClean="0"/>
              <a:t>salinae</a:t>
            </a:r>
            <a:r>
              <a:rPr lang="it-IT" dirty="0" smtClean="0"/>
              <a:t>,</a:t>
            </a:r>
            <a:r>
              <a:rPr lang="it-IT" baseline="0" dirty="0" smtClean="0"/>
              <a:t> cioè l’estrazione del sale </a:t>
            </a:r>
            <a:r>
              <a:rPr lang="it-IT" baseline="0" dirty="0" smtClean="0"/>
              <a:t>naturalmente. C’era una viabilità </a:t>
            </a:r>
            <a:r>
              <a:rPr lang="it-IT" baseline="0" dirty="0" smtClean="0"/>
              <a:t>est-ovest, che </a:t>
            </a:r>
            <a:r>
              <a:rPr lang="it-IT" baseline="0" dirty="0" smtClean="0"/>
              <a:t>consentiva l’esportazione del sale dalla costa verso </a:t>
            </a:r>
            <a:r>
              <a:rPr lang="it-IT" baseline="0" dirty="0" smtClean="0"/>
              <a:t>l’interno (serviva per la conservazione </a:t>
            </a:r>
            <a:r>
              <a:rPr lang="it-IT" baseline="0" dirty="0" smtClean="0"/>
              <a:t>delle </a:t>
            </a:r>
            <a:r>
              <a:rPr lang="it-IT" baseline="0" dirty="0" smtClean="0"/>
              <a:t>carni). Quindi la fornitura </a:t>
            </a:r>
            <a:r>
              <a:rPr lang="it-IT" baseline="0" dirty="0" smtClean="0"/>
              <a:t>di </a:t>
            </a:r>
            <a:r>
              <a:rPr lang="it-IT" baseline="0" dirty="0" smtClean="0"/>
              <a:t>sale </a:t>
            </a:r>
            <a:r>
              <a:rPr lang="it-IT" baseline="0" dirty="0" smtClean="0"/>
              <a:t>dalle saline </a:t>
            </a:r>
            <a:r>
              <a:rPr lang="it-IT" baseline="0" dirty="0" smtClean="0"/>
              <a:t>percorreva la foce </a:t>
            </a:r>
            <a:r>
              <a:rPr lang="it-IT" baseline="0" dirty="0" smtClean="0"/>
              <a:t>del </a:t>
            </a:r>
            <a:r>
              <a:rPr lang="it-IT" baseline="0" dirty="0" smtClean="0"/>
              <a:t>Tevere </a:t>
            </a:r>
            <a:r>
              <a:rPr lang="it-IT" baseline="0" dirty="0" smtClean="0"/>
              <a:t>verso l’interno. Roma costituisce da snodo </a:t>
            </a:r>
            <a:r>
              <a:rPr lang="it-IT" baseline="0" dirty="0" smtClean="0"/>
              <a:t>di </a:t>
            </a:r>
            <a:r>
              <a:rPr lang="it-IT" baseline="0" dirty="0" smtClean="0"/>
              <a:t>tali assi </a:t>
            </a:r>
            <a:r>
              <a:rPr lang="it-IT" baseline="0" dirty="0" smtClean="0"/>
              <a:t>viari</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Si capisce che i </a:t>
            </a:r>
            <a:r>
              <a:rPr lang="it-IT" dirty="0" smtClean="0"/>
              <a:t>Romani </a:t>
            </a:r>
            <a:r>
              <a:rPr lang="it-IT" dirty="0" smtClean="0"/>
              <a:t>stessi erano consci della stessa posizione favorevole che influì</a:t>
            </a:r>
            <a:r>
              <a:rPr lang="it-IT" baseline="0" dirty="0" smtClean="0"/>
              <a:t> sullo sviluppo di Roma.</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L’area dei 7 colli, </a:t>
            </a:r>
            <a:r>
              <a:rPr lang="it-IT" dirty="0" smtClean="0"/>
              <a:t>l’ ansa </a:t>
            </a:r>
            <a:r>
              <a:rPr lang="it-IT" dirty="0" smtClean="0"/>
              <a:t>e il guado </a:t>
            </a:r>
            <a:r>
              <a:rPr lang="it-IT" dirty="0" smtClean="0"/>
              <a:t>sono navigabili</a:t>
            </a:r>
            <a:r>
              <a:rPr lang="it-IT" baseline="0" dirty="0" smtClean="0"/>
              <a:t> per l’</a:t>
            </a:r>
            <a:r>
              <a:rPr lang="it-IT" dirty="0" smtClean="0"/>
              <a:t>isola Tiberina.</a:t>
            </a:r>
            <a:r>
              <a:rPr lang="it-IT" baseline="0" dirty="0" smtClean="0"/>
              <a:t> Le c</a:t>
            </a:r>
            <a:r>
              <a:rPr lang="it-IT" dirty="0" smtClean="0"/>
              <a:t>olline sono di altezza </a:t>
            </a:r>
            <a:r>
              <a:rPr lang="it-IT" dirty="0" smtClean="0"/>
              <a:t>massima </a:t>
            </a:r>
            <a:r>
              <a:rPr lang="it-IT" dirty="0" smtClean="0"/>
              <a:t>di 50 metri.</a:t>
            </a:r>
            <a:r>
              <a:rPr lang="it-IT" baseline="0" dirty="0" smtClean="0"/>
              <a:t> </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Corsi d’acqua che si gettavano nel </a:t>
            </a:r>
            <a:r>
              <a:rPr lang="it-IT" dirty="0" smtClean="0"/>
              <a:t>Tevere hanno ricadute </a:t>
            </a:r>
            <a:r>
              <a:rPr lang="it-IT" dirty="0" smtClean="0"/>
              <a:t>sul piano </a:t>
            </a:r>
            <a:r>
              <a:rPr lang="it-IT" dirty="0" smtClean="0"/>
              <a:t>ambientale. Erano </a:t>
            </a:r>
            <a:r>
              <a:rPr lang="it-IT" dirty="0" smtClean="0"/>
              <a:t>parti facilmente impaludabili, piene del Tevere</a:t>
            </a:r>
            <a:r>
              <a:rPr lang="it-IT" baseline="0" dirty="0" smtClean="0"/>
              <a:t> causava delle piene e </a:t>
            </a:r>
            <a:r>
              <a:rPr lang="it-IT" baseline="0" dirty="0" smtClean="0"/>
              <a:t>impaludamento </a:t>
            </a:r>
            <a:r>
              <a:rPr lang="it-IT" baseline="0" dirty="0" smtClean="0"/>
              <a:t>di alcune aree della </a:t>
            </a:r>
            <a:r>
              <a:rPr lang="it-IT" baseline="0" dirty="0" smtClean="0"/>
              <a:t>città.</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Per ovviare agli inconveniente della instabilità dei suoli, a</a:t>
            </a:r>
            <a:r>
              <a:rPr lang="it-IT" baseline="0" dirty="0" smtClean="0"/>
              <a:t> partire dal </a:t>
            </a:r>
            <a:r>
              <a:rPr lang="it-IT" baseline="0" dirty="0" smtClean="0"/>
              <a:t>VII secolo vi è la canalizzazione con </a:t>
            </a:r>
            <a:r>
              <a:rPr lang="it-IT" baseline="0" dirty="0" smtClean="0"/>
              <a:t>lavori </a:t>
            </a:r>
            <a:r>
              <a:rPr lang="it-IT" baseline="0" dirty="0" smtClean="0"/>
              <a:t>atti a </a:t>
            </a:r>
            <a:r>
              <a:rPr lang="it-IT" baseline="0" dirty="0" smtClean="0"/>
              <a:t>stabilizzare i terreni bassi. </a:t>
            </a:r>
            <a:r>
              <a:rPr lang="it-IT" baseline="0" dirty="0" smtClean="0"/>
              <a:t>Cloaca </a:t>
            </a:r>
            <a:r>
              <a:rPr lang="it-IT" baseline="0" dirty="0" err="1" smtClean="0"/>
              <a:t>Maxima</a:t>
            </a:r>
            <a:r>
              <a:rPr lang="it-IT" baseline="0" dirty="0" smtClean="0"/>
              <a:t> incanala </a:t>
            </a:r>
            <a:r>
              <a:rPr lang="it-IT" baseline="0" dirty="0" smtClean="0"/>
              <a:t>quanta </a:t>
            </a:r>
            <a:r>
              <a:rPr lang="it-IT" baseline="0" dirty="0" smtClean="0"/>
              <a:t>più acqua </a:t>
            </a:r>
            <a:r>
              <a:rPr lang="it-IT" baseline="0" dirty="0" smtClean="0"/>
              <a:t>possibile verso il Tevere. </a:t>
            </a:r>
            <a:r>
              <a:rPr lang="it-IT" baseline="0" dirty="0" smtClean="0"/>
              <a:t>Determinerà </a:t>
            </a:r>
            <a:r>
              <a:rPr lang="it-IT" baseline="0" dirty="0" smtClean="0"/>
              <a:t>l’assetto urbanistico della </a:t>
            </a:r>
            <a:r>
              <a:rPr lang="it-IT" baseline="0" dirty="0" smtClean="0"/>
              <a:t>città.</a:t>
            </a:r>
            <a:endParaRPr lang="it-IT" baseline="0" dirty="0" smtClean="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Andiamo a</a:t>
            </a:r>
            <a:r>
              <a:rPr lang="it-IT" baseline="0" dirty="0" smtClean="0"/>
              <a:t> dare uno sguardo a una contesa di epoca ciceroniana. </a:t>
            </a:r>
            <a:r>
              <a:rPr lang="it-IT" dirty="0" smtClean="0"/>
              <a:t>Rullo </a:t>
            </a:r>
            <a:r>
              <a:rPr lang="it-IT" dirty="0" smtClean="0"/>
              <a:t>vorrebbe assegnare l’</a:t>
            </a:r>
            <a:r>
              <a:rPr lang="it-IT" dirty="0" err="1" smtClean="0"/>
              <a:t>ager</a:t>
            </a:r>
            <a:r>
              <a:rPr lang="it-IT" dirty="0" smtClean="0"/>
              <a:t> </a:t>
            </a:r>
            <a:r>
              <a:rPr lang="it-IT" dirty="0" err="1" smtClean="0"/>
              <a:t>campanus</a:t>
            </a:r>
            <a:r>
              <a:rPr lang="it-IT" baseline="0" dirty="0" smtClean="0"/>
              <a:t> e </a:t>
            </a:r>
            <a:r>
              <a:rPr lang="it-IT" baseline="0" dirty="0" smtClean="0"/>
              <a:t>Cicerone contrario a tale </a:t>
            </a:r>
            <a:r>
              <a:rPr lang="it-IT" baseline="0" dirty="0" smtClean="0"/>
              <a:t>proposta</a:t>
            </a:r>
            <a:r>
              <a:rPr lang="it-IT" baseline="0" dirty="0" smtClean="0">
                <a:sym typeface="Wingdings" pitchFamily="2" charset="2"/>
              </a:rPr>
              <a:t>. </a:t>
            </a:r>
            <a:r>
              <a:rPr lang="it-IT" baseline="0" dirty="0" smtClean="0">
                <a:sym typeface="Wingdings" pitchFamily="2" charset="2"/>
              </a:rPr>
              <a:t>Roma è costretta a svilupparsi in maniera </a:t>
            </a:r>
            <a:r>
              <a:rPr lang="it-IT" baseline="0" dirty="0" smtClean="0">
                <a:sym typeface="Wingdings" pitchFamily="2" charset="2"/>
              </a:rPr>
              <a:t>differente </a:t>
            </a:r>
            <a:r>
              <a:rPr lang="it-IT" baseline="0" dirty="0" smtClean="0">
                <a:sym typeface="Wingdings" pitchFamily="2" charset="2"/>
              </a:rPr>
              <a:t>dalle colonie </a:t>
            </a:r>
            <a:r>
              <a:rPr lang="it-IT" baseline="0" dirty="0" smtClean="0">
                <a:sym typeface="Wingdings" pitchFamily="2" charset="2"/>
              </a:rPr>
              <a:t>della Magna Grecia, dove vi sono </a:t>
            </a:r>
            <a:r>
              <a:rPr lang="it-IT" baseline="0" dirty="0" smtClean="0">
                <a:sym typeface="Wingdings" pitchFamily="2" charset="2"/>
              </a:rPr>
              <a:t>piante regolari e strade </a:t>
            </a:r>
            <a:r>
              <a:rPr lang="it-IT" baseline="0" dirty="0" smtClean="0">
                <a:sym typeface="Wingdings" pitchFamily="2" charset="2"/>
              </a:rPr>
              <a:t>ampie e l’esistenza </a:t>
            </a:r>
            <a:r>
              <a:rPr lang="it-IT" baseline="0" dirty="0" smtClean="0">
                <a:sym typeface="Wingdings" pitchFamily="2" charset="2"/>
              </a:rPr>
              <a:t>di </a:t>
            </a:r>
            <a:r>
              <a:rPr lang="it-IT" baseline="0" dirty="0" smtClean="0">
                <a:sym typeface="Wingdings" pitchFamily="2" charset="2"/>
              </a:rPr>
              <a:t>edifici già </a:t>
            </a:r>
            <a:r>
              <a:rPr lang="it-IT" baseline="0" dirty="0" smtClean="0">
                <a:sym typeface="Wingdings" pitchFamily="2" charset="2"/>
              </a:rPr>
              <a:t>a </a:t>
            </a:r>
            <a:r>
              <a:rPr lang="it-IT" baseline="0" dirty="0" smtClean="0">
                <a:sym typeface="Wingdings" pitchFamily="2" charset="2"/>
              </a:rPr>
              <a:t>più </a:t>
            </a:r>
            <a:r>
              <a:rPr lang="it-IT" baseline="0" dirty="0" smtClean="0">
                <a:sym typeface="Wingdings" pitchFamily="2" charset="2"/>
              </a:rPr>
              <a:t>piani. </a:t>
            </a:r>
            <a:r>
              <a:rPr lang="it-IT" baseline="0" dirty="0" smtClean="0">
                <a:sym typeface="Wingdings" pitchFamily="2" charset="2"/>
              </a:rPr>
              <a:t>Usuale era </a:t>
            </a:r>
            <a:r>
              <a:rPr lang="it-IT" baseline="0" dirty="0" smtClean="0">
                <a:sym typeface="Wingdings" pitchFamily="2" charset="2"/>
              </a:rPr>
              <a:t>la presenza di casi e veri e propri </a:t>
            </a:r>
            <a:r>
              <a:rPr lang="it-IT" baseline="0" dirty="0" smtClean="0">
                <a:sym typeface="Wingdings" pitchFamily="2" charset="2"/>
              </a:rPr>
              <a:t>palazzi. Catasto </a:t>
            </a:r>
            <a:r>
              <a:rPr lang="it-IT" baseline="0" dirty="0" smtClean="0">
                <a:sym typeface="Wingdings" pitchFamily="2" charset="2"/>
              </a:rPr>
              <a:t>urbis catalogò la presenza di palazzi a 7 piani</a:t>
            </a:r>
            <a:r>
              <a:rPr lang="it-IT" baseline="0" dirty="0" smtClean="0">
                <a:sym typeface="Wingdings" pitchFamily="2" charset="2"/>
              </a:rPr>
              <a:t>!</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Presentazione</a:t>
            </a:r>
            <a:r>
              <a:rPr lang="it-IT" baseline="0" dirty="0" smtClean="0"/>
              <a:t> dell’area antica occupata dalla </a:t>
            </a:r>
            <a:r>
              <a:rPr lang="it-IT" baseline="0" dirty="0" smtClean="0"/>
              <a:t>città. Il </a:t>
            </a:r>
            <a:r>
              <a:rPr lang="it-IT" baseline="0" dirty="0" smtClean="0"/>
              <a:t>passaggio </a:t>
            </a:r>
            <a:r>
              <a:rPr lang="it-IT" baseline="0" dirty="0" smtClean="0"/>
              <a:t>doveva </a:t>
            </a:r>
            <a:r>
              <a:rPr lang="it-IT" baseline="0" dirty="0" smtClean="0"/>
              <a:t>essere alterato da aree boschive all’interno del perimetro </a:t>
            </a:r>
            <a:r>
              <a:rPr lang="it-IT" baseline="0" dirty="0" smtClean="0"/>
              <a:t>urbano</a:t>
            </a:r>
            <a:r>
              <a:rPr lang="it-IT" baseline="0" dirty="0" smtClean="0">
                <a:sym typeface="Wingdings" pitchFamily="2" charset="2"/>
              </a:rPr>
              <a:t>. Dai colli vi erano faggio</a:t>
            </a:r>
            <a:r>
              <a:rPr lang="it-IT" baseline="0" dirty="0" smtClean="0">
                <a:sym typeface="Wingdings" pitchFamily="2" charset="2"/>
              </a:rPr>
              <a:t>, saliceti, </a:t>
            </a:r>
            <a:r>
              <a:rPr lang="it-IT" baseline="0" dirty="0" smtClean="0">
                <a:sym typeface="Wingdings" pitchFamily="2" charset="2"/>
              </a:rPr>
              <a:t>querce</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Question</a:t>
            </a:r>
            <a:r>
              <a:rPr lang="it-IT" baseline="0" dirty="0" smtClean="0"/>
              <a:t>e dell’ </a:t>
            </a:r>
            <a:r>
              <a:rPr lang="it-IT" dirty="0" err="1" smtClean="0"/>
              <a:t>Ager</a:t>
            </a:r>
            <a:r>
              <a:rPr lang="it-IT" dirty="0" smtClean="0"/>
              <a:t> </a:t>
            </a:r>
            <a:r>
              <a:rPr lang="it-IT" dirty="0" err="1" smtClean="0"/>
              <a:t>publicus</a:t>
            </a:r>
            <a:r>
              <a:rPr lang="it-IT" dirty="0" smtClean="0"/>
              <a:t>. Siccome esistevano pressioni </a:t>
            </a:r>
            <a:r>
              <a:rPr lang="it-IT" dirty="0" smtClean="0"/>
              <a:t>da parte della plebe che </a:t>
            </a:r>
            <a:r>
              <a:rPr lang="it-IT" dirty="0" smtClean="0"/>
              <a:t>voleva</a:t>
            </a:r>
            <a:r>
              <a:rPr lang="it-IT" baseline="0" dirty="0" smtClean="0"/>
              <a:t> terreni da coltivare. I consoli</a:t>
            </a:r>
            <a:r>
              <a:rPr lang="it-IT" dirty="0" smtClean="0"/>
              <a:t> </a:t>
            </a:r>
            <a:r>
              <a:rPr lang="it-IT" dirty="0" smtClean="0"/>
              <a:t>decisero di spostarli a sud nel territorio dei Volsci</a:t>
            </a:r>
            <a:r>
              <a:rPr lang="it-IT" u="sng" dirty="0" smtClean="0">
                <a:sym typeface="Wingdings" pitchFamily="2" charset="2"/>
              </a:rPr>
              <a:t> perché andare nel territorio dei</a:t>
            </a:r>
            <a:r>
              <a:rPr lang="it-IT" u="sng" baseline="0" dirty="0" smtClean="0">
                <a:sym typeface="Wingdings" pitchFamily="2" charset="2"/>
              </a:rPr>
              <a:t> Volsci dato che c’è il territorio di </a:t>
            </a:r>
            <a:r>
              <a:rPr lang="it-IT" u="sng" baseline="0" dirty="0" err="1" smtClean="0">
                <a:sym typeface="Wingdings" pitchFamily="2" charset="2"/>
              </a:rPr>
              <a:t>Veio</a:t>
            </a:r>
            <a:r>
              <a:rPr lang="it-IT" u="sng" baseline="0" dirty="0" smtClean="0">
                <a:sym typeface="Wingdings" pitchFamily="2" charset="2"/>
              </a:rPr>
              <a:t> molto </a:t>
            </a:r>
            <a:r>
              <a:rPr lang="it-IT" u="sng" baseline="0" dirty="0" smtClean="0">
                <a:sym typeface="Wingdings" pitchFamily="2" charset="2"/>
              </a:rPr>
              <a:t>fertile?</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La</a:t>
            </a:r>
            <a:r>
              <a:rPr lang="it-IT" baseline="0" dirty="0" smtClean="0"/>
              <a:t> l</a:t>
            </a:r>
            <a:r>
              <a:rPr lang="it-IT" dirty="0" smtClean="0"/>
              <a:t>eggenda </a:t>
            </a:r>
            <a:r>
              <a:rPr lang="it-IT" dirty="0" smtClean="0"/>
              <a:t>di Romolo e </a:t>
            </a:r>
            <a:r>
              <a:rPr lang="it-IT" dirty="0" smtClean="0"/>
              <a:t>Remo</a:t>
            </a:r>
            <a:r>
              <a:rPr lang="it-IT" baseline="0" dirty="0" smtClean="0"/>
              <a:t> sono</a:t>
            </a:r>
            <a:r>
              <a:rPr lang="it-IT" dirty="0" smtClean="0"/>
              <a:t> </a:t>
            </a:r>
            <a:r>
              <a:rPr lang="it-IT" dirty="0" smtClean="0"/>
              <a:t>salvati dalla </a:t>
            </a:r>
            <a:r>
              <a:rPr lang="it-IT" dirty="0" smtClean="0"/>
              <a:t>Lupa</a:t>
            </a:r>
            <a:r>
              <a:rPr lang="it-IT" baseline="0" dirty="0" smtClean="0"/>
              <a:t> e </a:t>
            </a:r>
            <a:r>
              <a:rPr lang="it-IT" baseline="0" dirty="0" smtClean="0"/>
              <a:t>sono i figli di Rea Silva e dio </a:t>
            </a:r>
            <a:r>
              <a:rPr lang="it-IT" baseline="0" dirty="0" smtClean="0"/>
              <a:t>Marte.</a:t>
            </a:r>
            <a:r>
              <a:rPr lang="it-IT" baseline="0" dirty="0" smtClean="0">
                <a:sym typeface="Wingdings" pitchFamily="2" charset="2"/>
              </a:rPr>
              <a:t> La loro nascita convince </a:t>
            </a:r>
            <a:r>
              <a:rPr lang="it-IT" baseline="0" dirty="0" smtClean="0">
                <a:sym typeface="Wingdings" pitchFamily="2" charset="2"/>
              </a:rPr>
              <a:t>lo zio </a:t>
            </a:r>
            <a:r>
              <a:rPr lang="it-IT" baseline="0" dirty="0" smtClean="0">
                <a:sym typeface="Wingdings" pitchFamily="2" charset="2"/>
              </a:rPr>
              <a:t>a ordinare di eliminarli. dato </a:t>
            </a:r>
            <a:r>
              <a:rPr lang="it-IT" baseline="0" dirty="0" smtClean="0">
                <a:sym typeface="Wingdings" pitchFamily="2" charset="2"/>
              </a:rPr>
              <a:t>che l’avrebbero </a:t>
            </a:r>
            <a:r>
              <a:rPr lang="it-IT" baseline="0" dirty="0" smtClean="0">
                <a:sym typeface="Wingdings" pitchFamily="2" charset="2"/>
              </a:rPr>
              <a:t>spodestato. Poi </a:t>
            </a:r>
            <a:r>
              <a:rPr lang="it-IT" baseline="0" dirty="0" smtClean="0">
                <a:sym typeface="Wingdings" pitchFamily="2" charset="2"/>
              </a:rPr>
              <a:t>vengono raccolti da un capo </a:t>
            </a:r>
            <a:r>
              <a:rPr lang="it-IT" baseline="0" dirty="0" smtClean="0">
                <a:sym typeface="Wingdings" pitchFamily="2" charset="2"/>
              </a:rPr>
              <a:t>pastore, e trascorreranno </a:t>
            </a:r>
            <a:r>
              <a:rPr lang="it-IT" baseline="0" dirty="0" smtClean="0">
                <a:sym typeface="Wingdings" pitchFamily="2" charset="2"/>
              </a:rPr>
              <a:t>la loro adolescenza come </a:t>
            </a:r>
            <a:r>
              <a:rPr lang="it-IT" baseline="0" dirty="0" smtClean="0">
                <a:sym typeface="Wingdings" pitchFamily="2" charset="2"/>
              </a:rPr>
              <a:t>pastori. In </a:t>
            </a:r>
            <a:r>
              <a:rPr lang="it-IT" baseline="0" dirty="0" smtClean="0">
                <a:sym typeface="Wingdings" pitchFamily="2" charset="2"/>
              </a:rPr>
              <a:t>seguito ripristinano la vecchia dinastia con il nonno </a:t>
            </a:r>
            <a:r>
              <a:rPr lang="it-IT" baseline="0" dirty="0" err="1" smtClean="0">
                <a:sym typeface="Wingdings" pitchFamily="2" charset="2"/>
              </a:rPr>
              <a:t>Numitore</a:t>
            </a:r>
            <a:r>
              <a:rPr lang="it-IT" baseline="0" dirty="0" smtClean="0">
                <a:sym typeface="Wingdings" pitchFamily="2" charset="2"/>
              </a:rPr>
              <a:t>, quest’ultimo </a:t>
            </a:r>
            <a:r>
              <a:rPr lang="it-IT" baseline="0" dirty="0" smtClean="0">
                <a:sym typeface="Wingdings" pitchFamily="2" charset="2"/>
              </a:rPr>
              <a:t>consente la fondazione di una città ai due fratelli che la costruiscono nel sito in cui sono cresciuti</a:t>
            </a:r>
            <a:r>
              <a:rPr lang="it-IT" baseline="0" dirty="0" smtClean="0">
                <a:sym typeface="Wingdings" pitchFamily="2" charset="2"/>
              </a:rPr>
              <a:t> Secondo il mito è </a:t>
            </a:r>
            <a:r>
              <a:rPr lang="it-IT" baseline="0" dirty="0" smtClean="0">
                <a:sym typeface="Wingdings" pitchFamily="2" charset="2"/>
              </a:rPr>
              <a:t>fondata in un area dove non c’erano altri villaggi, priva di capanne e di </a:t>
            </a:r>
            <a:r>
              <a:rPr lang="it-IT" baseline="0" dirty="0" smtClean="0">
                <a:sym typeface="Wingdings" pitchFamily="2" charset="2"/>
              </a:rPr>
              <a:t>altro, né di </a:t>
            </a:r>
            <a:r>
              <a:rPr lang="it-IT" baseline="0" dirty="0" smtClean="0">
                <a:sym typeface="Wingdings" pitchFamily="2" charset="2"/>
              </a:rPr>
              <a:t>insediamenti precedenti ed </a:t>
            </a:r>
            <a:r>
              <a:rPr lang="it-IT" baseline="0" dirty="0" smtClean="0">
                <a:sym typeface="Wingdings" pitchFamily="2" charset="2"/>
              </a:rPr>
              <a:t>l’area era destinata </a:t>
            </a:r>
            <a:r>
              <a:rPr lang="it-IT" baseline="0" dirty="0" smtClean="0">
                <a:sym typeface="Wingdings" pitchFamily="2" charset="2"/>
              </a:rPr>
              <a:t>al pascolo degli </a:t>
            </a:r>
            <a:r>
              <a:rPr lang="it-IT" baseline="0" dirty="0" smtClean="0">
                <a:sym typeface="Wingdings" pitchFamily="2" charset="2"/>
              </a:rPr>
              <a:t>armenti. La data </a:t>
            </a:r>
            <a:r>
              <a:rPr lang="it-IT" baseline="0" dirty="0" smtClean="0">
                <a:sym typeface="Wingdings" pitchFamily="2" charset="2"/>
              </a:rPr>
              <a:t>precisa del 21 aprile!</a:t>
            </a:r>
            <a:r>
              <a:rPr lang="it-IT" baseline="0" dirty="0" smtClean="0">
                <a:sym typeface="Wingdings" pitchFamily="2" charset="2"/>
              </a:rPr>
              <a:t> Lo </a:t>
            </a:r>
            <a:r>
              <a:rPr lang="it-IT" baseline="0" dirty="0" smtClean="0">
                <a:sym typeface="Wingdings" pitchFamily="2" charset="2"/>
              </a:rPr>
              <a:t>scenario </a:t>
            </a:r>
            <a:r>
              <a:rPr lang="it-IT" baseline="0" dirty="0" smtClean="0">
                <a:sym typeface="Wingdings" pitchFamily="2" charset="2"/>
              </a:rPr>
              <a:t>completamente è </a:t>
            </a:r>
            <a:r>
              <a:rPr lang="it-IT" baseline="0" dirty="0" smtClean="0">
                <a:sym typeface="Wingdings" pitchFamily="2" charset="2"/>
              </a:rPr>
              <a:t>diverso </a:t>
            </a:r>
            <a:r>
              <a:rPr lang="it-IT" baseline="0" dirty="0" smtClean="0">
                <a:sym typeface="Wingdings" pitchFamily="2" charset="2"/>
              </a:rPr>
              <a:t>nella documentazione archeologica, è </a:t>
            </a:r>
            <a:r>
              <a:rPr lang="it-IT" baseline="0" dirty="0" smtClean="0">
                <a:sym typeface="Wingdings" pitchFamily="2" charset="2"/>
              </a:rPr>
              <a:t>completamente </a:t>
            </a:r>
            <a:r>
              <a:rPr lang="it-IT" baseline="0" dirty="0" smtClean="0">
                <a:sym typeface="Wingdings" pitchFamily="2" charset="2"/>
              </a:rPr>
              <a:t>diversa. Nella metà </a:t>
            </a:r>
            <a:r>
              <a:rPr lang="it-IT" baseline="0" dirty="0" err="1" smtClean="0">
                <a:sym typeface="Wingdings" pitchFamily="2" charset="2"/>
              </a:rPr>
              <a:t>dell</a:t>
            </a:r>
            <a:r>
              <a:rPr lang="it-IT" baseline="0" dirty="0" smtClean="0">
                <a:sym typeface="Wingdings" pitchFamily="2" charset="2"/>
              </a:rPr>
              <a:t> VIII secolo l’area risultava già occupata da diversi secoli almeno dal 1700 a.C</a:t>
            </a:r>
            <a:r>
              <a:rPr lang="it-IT" baseline="0" dirty="0" smtClean="0">
                <a:sym typeface="Wingdings" pitchFamily="2" charset="2"/>
              </a:rPr>
              <a:t>. Doveva già </a:t>
            </a:r>
            <a:r>
              <a:rPr lang="it-IT" baseline="0" dirty="0" smtClean="0">
                <a:sym typeface="Wingdings" pitchFamily="2" charset="2"/>
              </a:rPr>
              <a:t>esserci una presenza urbanistica ben </a:t>
            </a:r>
            <a:r>
              <a:rPr lang="it-IT" baseline="0" dirty="0" smtClean="0">
                <a:sym typeface="Wingdings" pitchFamily="2" charset="2"/>
              </a:rPr>
              <a:t>definita, e anche istituzioni </a:t>
            </a:r>
            <a:r>
              <a:rPr lang="it-IT" baseline="0" dirty="0" smtClean="0">
                <a:sym typeface="Wingdings" pitchFamily="2" charset="2"/>
              </a:rPr>
              <a:t>sociali, giuridiche e religiose ossia un organismo </a:t>
            </a:r>
            <a:r>
              <a:rPr lang="it-IT" baseline="0" dirty="0" smtClean="0">
                <a:sym typeface="Wingdings" pitchFamily="2" charset="2"/>
              </a:rPr>
              <a:t>unitario (considerato unitario </a:t>
            </a:r>
            <a:r>
              <a:rPr lang="it-IT" baseline="0" dirty="0" smtClean="0">
                <a:sym typeface="Wingdings" pitchFamily="2" charset="2"/>
              </a:rPr>
              <a:t>da chi si riconosce in quel centro </a:t>
            </a:r>
            <a:r>
              <a:rPr lang="it-IT" baseline="0" dirty="0" smtClean="0">
                <a:sym typeface="Wingdings" pitchFamily="2" charset="2"/>
              </a:rPr>
              <a:t>abitato).</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Area più antica </a:t>
            </a:r>
            <a:r>
              <a:rPr lang="it-IT" dirty="0" smtClean="0"/>
              <a:t>è lì abitato è il colle del </a:t>
            </a:r>
            <a:r>
              <a:rPr lang="it-IT" dirty="0" smtClean="0"/>
              <a:t>Campidoglio,</a:t>
            </a:r>
            <a:r>
              <a:rPr lang="it-IT" baseline="0" dirty="0" smtClean="0"/>
              <a:t> il suo orizzonte cronologico è  </a:t>
            </a:r>
            <a:r>
              <a:rPr lang="it-IT" baseline="0" dirty="0" smtClean="0"/>
              <a:t>1700 1300</a:t>
            </a:r>
            <a:r>
              <a:rPr lang="it-IT" baseline="0" dirty="0" smtClean="0">
                <a:sym typeface="Wingdings" pitchFamily="2" charset="2"/>
              </a:rPr>
              <a:t> </a:t>
            </a:r>
            <a:r>
              <a:rPr lang="it-IT" baseline="0" dirty="0" smtClean="0">
                <a:sym typeface="Wingdings" pitchFamily="2" charset="2"/>
              </a:rPr>
              <a:t>Infatti sono stati rinvenuti materiali </a:t>
            </a:r>
            <a:r>
              <a:rPr lang="it-IT" baseline="0" dirty="0" smtClean="0">
                <a:sym typeface="Wingdings" pitchFamily="2" charset="2"/>
              </a:rPr>
              <a:t>ceramici sia dalla base che dalla sommità Foro, Palatino, Esquilino e </a:t>
            </a:r>
            <a:r>
              <a:rPr lang="it-IT" baseline="0" dirty="0" smtClean="0">
                <a:sym typeface="Wingdings" pitchFamily="2" charset="2"/>
              </a:rPr>
              <a:t>Quirinale, successivamente.</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Aveva un’area morfologicamente particolare</a:t>
            </a:r>
            <a:r>
              <a:rPr lang="it-IT" baseline="0" dirty="0" smtClean="0"/>
              <a:t> dal punto di vista </a:t>
            </a:r>
            <a:r>
              <a:rPr lang="it-IT" baseline="0" dirty="0" smtClean="0"/>
              <a:t>morfologico</a:t>
            </a:r>
            <a:r>
              <a:rPr lang="it-IT" baseline="0" dirty="0" smtClean="0">
                <a:sym typeface="Wingdings" pitchFamily="2" charset="2"/>
              </a:rPr>
              <a:t>, infatti intriga </a:t>
            </a:r>
            <a:r>
              <a:rPr lang="it-IT" baseline="0" dirty="0" smtClean="0">
                <a:sym typeface="Wingdings" pitchFamily="2" charset="2"/>
              </a:rPr>
              <a:t>gli archeologici se in questi poli si possa vede un abitato che si sia esteso nel territorio a </a:t>
            </a:r>
            <a:r>
              <a:rPr lang="it-IT" baseline="0" dirty="0" smtClean="0">
                <a:sym typeface="Wingdings" pitchFamily="2" charset="2"/>
              </a:rPr>
              <a:t>“pelle </a:t>
            </a:r>
            <a:r>
              <a:rPr lang="it-IT" baseline="0" dirty="0" smtClean="0">
                <a:sym typeface="Wingdings" pitchFamily="2" charset="2"/>
              </a:rPr>
              <a:t>di </a:t>
            </a:r>
            <a:r>
              <a:rPr lang="it-IT" baseline="0" dirty="0" smtClean="0">
                <a:sym typeface="Wingdings" pitchFamily="2" charset="2"/>
              </a:rPr>
              <a:t>leopardo” (per </a:t>
            </a:r>
            <a:r>
              <a:rPr lang="it-IT" baseline="0" dirty="0" smtClean="0">
                <a:sym typeface="Wingdings" pitchFamily="2" charset="2"/>
              </a:rPr>
              <a:t>problemi di </a:t>
            </a:r>
            <a:r>
              <a:rPr lang="it-IT" baseline="0" dirty="0" smtClean="0">
                <a:sym typeface="Wingdings" pitchFamily="2" charset="2"/>
              </a:rPr>
              <a:t>alluvioni). </a:t>
            </a:r>
            <a:r>
              <a:rPr lang="it-IT" baseline="0" dirty="0" smtClean="0">
                <a:sym typeface="Wingdings" pitchFamily="2" charset="2"/>
              </a:rPr>
              <a:t>O si tratti di tanti poli sparsi senza alcun collegamento fra </a:t>
            </a:r>
            <a:r>
              <a:rPr lang="it-IT" baseline="0" dirty="0" smtClean="0">
                <a:sym typeface="Wingdings" pitchFamily="2" charset="2"/>
              </a:rPr>
              <a:t>loro.</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Già dalla Metà </a:t>
            </a:r>
            <a:r>
              <a:rPr lang="it-IT" dirty="0" smtClean="0"/>
              <a:t>del IX </a:t>
            </a:r>
            <a:r>
              <a:rPr lang="it-IT" dirty="0" smtClean="0"/>
              <a:t>secolo</a:t>
            </a:r>
            <a:r>
              <a:rPr lang="it-IT" baseline="0" dirty="0" smtClean="0"/>
              <a:t> vi è una serie </a:t>
            </a:r>
            <a:r>
              <a:rPr lang="it-IT" baseline="0" dirty="0" smtClean="0"/>
              <a:t>luoghi di culto e di tracce di </a:t>
            </a:r>
            <a:r>
              <a:rPr lang="it-IT" baseline="0" dirty="0" smtClean="0"/>
              <a:t>abitato</a:t>
            </a:r>
            <a:r>
              <a:rPr lang="it-IT" baseline="0" dirty="0" smtClean="0">
                <a:sym typeface="Wingdings" pitchFamily="2" charset="2"/>
              </a:rPr>
              <a:t>. Con i suoi </a:t>
            </a:r>
            <a:r>
              <a:rPr lang="it-IT" baseline="0" dirty="0" smtClean="0">
                <a:sym typeface="Wingdings" pitchFamily="2" charset="2"/>
              </a:rPr>
              <a:t>250 ettari la città avrebbe dimensioni comparabili ai coevi centri </a:t>
            </a:r>
            <a:r>
              <a:rPr lang="it-IT" baseline="0" dirty="0" smtClean="0">
                <a:sym typeface="Wingdings" pitchFamily="2" charset="2"/>
              </a:rPr>
              <a:t>etruschi. Le </a:t>
            </a:r>
            <a:r>
              <a:rPr lang="it-IT" baseline="0" dirty="0" smtClean="0">
                <a:sym typeface="Wingdings" pitchFamily="2" charset="2"/>
              </a:rPr>
              <a:t>prime tracce di abitato </a:t>
            </a:r>
            <a:r>
              <a:rPr lang="it-IT" baseline="0" dirty="0" smtClean="0">
                <a:sym typeface="Wingdings" pitchFamily="2" charset="2"/>
              </a:rPr>
              <a:t>sono </a:t>
            </a:r>
            <a:r>
              <a:rPr lang="it-IT" baseline="0" dirty="0" err="1" smtClean="0">
                <a:sym typeface="Wingdings" pitchFamily="2" charset="2"/>
              </a:rPr>
              <a:t>sulCampidoglio</a:t>
            </a:r>
            <a:r>
              <a:rPr lang="it-IT" baseline="0" dirty="0" smtClean="0">
                <a:sym typeface="Wingdings" pitchFamily="2" charset="2"/>
              </a:rPr>
              <a:t>.</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14</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Il mito di Saturno,</a:t>
            </a:r>
            <a:r>
              <a:rPr lang="it-IT" baseline="0" dirty="0" smtClean="0"/>
              <a:t> </a:t>
            </a:r>
            <a:r>
              <a:rPr lang="it-IT" baseline="0" dirty="0" err="1" smtClean="0"/>
              <a:t>lazio</a:t>
            </a:r>
            <a:r>
              <a:rPr lang="it-IT" baseline="0" dirty="0" smtClean="0"/>
              <a:t> </a:t>
            </a:r>
            <a:r>
              <a:rPr lang="it-IT" baseline="0" dirty="0" smtClean="0"/>
              <a:t>terra di </a:t>
            </a:r>
            <a:r>
              <a:rPr lang="it-IT" baseline="0" dirty="0" smtClean="0"/>
              <a:t>Saturnia</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15</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Evadro</a:t>
            </a:r>
            <a:r>
              <a:rPr lang="it-IT" dirty="0" smtClean="0"/>
              <a:t> occupato l’area del palatino, conservati da opere </a:t>
            </a:r>
            <a:r>
              <a:rPr lang="it-IT" dirty="0" err="1" smtClean="0"/>
              <a:t>antiquariee</a:t>
            </a:r>
            <a:r>
              <a:rPr lang="it-IT" dirty="0" smtClean="0">
                <a:sym typeface="Wingdings" pitchFamily="2" charset="2"/>
              </a:rPr>
              <a:t></a:t>
            </a:r>
            <a:endParaRPr lang="it-IT" dirty="0" smtClean="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16</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Area del foro Boario</a:t>
            </a:r>
            <a:r>
              <a:rPr lang="it-IT" dirty="0" smtClean="0">
                <a:sym typeface="Wingdings" pitchFamily="2" charset="2"/>
              </a:rPr>
              <a:t> episodio interessante </a:t>
            </a:r>
            <a:r>
              <a:rPr lang="it-IT" dirty="0" err="1" smtClean="0">
                <a:sym typeface="Wingdings" pitchFamily="2" charset="2"/>
              </a:rPr>
              <a:t>poichè</a:t>
            </a:r>
            <a:r>
              <a:rPr lang="it-IT" dirty="0" smtClean="0">
                <a:sym typeface="Wingdings" pitchFamily="2" charset="2"/>
              </a:rPr>
              <a:t> si collega alla saga di Ercole e</a:t>
            </a:r>
            <a:r>
              <a:rPr lang="it-IT" baseline="0" dirty="0" smtClean="0">
                <a:sym typeface="Wingdings" pitchFamily="2" charset="2"/>
              </a:rPr>
              <a:t> all’episodio dei buoi di </a:t>
            </a:r>
            <a:r>
              <a:rPr lang="it-IT" baseline="0" dirty="0" err="1" smtClean="0">
                <a:sym typeface="Wingdings" pitchFamily="2" charset="2"/>
              </a:rPr>
              <a:t>Gerione</a:t>
            </a:r>
            <a:r>
              <a:rPr lang="it-IT" baseline="0" dirty="0" smtClean="0">
                <a:sym typeface="Wingdings" pitchFamily="2" charset="2"/>
              </a:rPr>
              <a:t> e le fatiche di Ercole e alla </a:t>
            </a:r>
            <a:r>
              <a:rPr lang="it-IT" baseline="0" dirty="0" smtClean="0">
                <a:sym typeface="Wingdings" pitchFamily="2" charset="2"/>
              </a:rPr>
              <a:t>mandria dei buoi di </a:t>
            </a:r>
            <a:r>
              <a:rPr lang="it-IT" baseline="0" dirty="0" err="1" smtClean="0">
                <a:sym typeface="Wingdings" pitchFamily="2" charset="2"/>
              </a:rPr>
              <a:t>Gerione</a:t>
            </a:r>
            <a:r>
              <a:rPr lang="it-IT" baseline="0" dirty="0" smtClean="0">
                <a:sym typeface="Wingdings" pitchFamily="2" charset="2"/>
              </a:rPr>
              <a:t> lungo </a:t>
            </a:r>
            <a:r>
              <a:rPr lang="it-IT" baseline="0" dirty="0" smtClean="0">
                <a:sym typeface="Wingdings" pitchFamily="2" charset="2"/>
              </a:rPr>
              <a:t>pericolo </a:t>
            </a:r>
            <a:r>
              <a:rPr lang="it-IT" baseline="0" dirty="0" smtClean="0">
                <a:sym typeface="Wingdings" pitchFamily="2" charset="2"/>
              </a:rPr>
              <a:t>fino all’area laziale, </a:t>
            </a:r>
            <a:r>
              <a:rPr lang="it-IT" baseline="0" dirty="0" smtClean="0">
                <a:sym typeface="Wingdings" pitchFamily="2" charset="2"/>
              </a:rPr>
              <a:t>Ercole si </a:t>
            </a:r>
            <a:r>
              <a:rPr lang="it-IT" baseline="0" dirty="0" smtClean="0">
                <a:sym typeface="Wingdings" pitchFamily="2" charset="2"/>
              </a:rPr>
              <a:t>ferma a dormire, Caco un gigante le ruba una parte la mattina successiva i buoi che sono stati sottratti incominciano a muggire dando avvio allo scontro fra Ercole e Caco </a:t>
            </a:r>
            <a:r>
              <a:rPr lang="it-IT" baseline="0" dirty="0" smtClean="0">
                <a:sym typeface="Wingdings" pitchFamily="2" charset="2"/>
              </a:rPr>
              <a:t>Ercole costruisce </a:t>
            </a:r>
            <a:r>
              <a:rPr lang="it-IT" baseline="0" dirty="0" smtClean="0">
                <a:sym typeface="Wingdings" pitchFamily="2" charset="2"/>
              </a:rPr>
              <a:t>un altare </a:t>
            </a:r>
            <a:r>
              <a:rPr lang="it-IT" baseline="0" dirty="0" err="1" smtClean="0">
                <a:sym typeface="Wingdings" pitchFamily="2" charset="2"/>
              </a:rPr>
              <a:t>Iuppiter</a:t>
            </a:r>
            <a:r>
              <a:rPr lang="it-IT" baseline="0" dirty="0" smtClean="0">
                <a:sym typeface="Wingdings" pitchFamily="2" charset="2"/>
              </a:rPr>
              <a:t> </a:t>
            </a:r>
            <a:r>
              <a:rPr lang="it-IT" baseline="0" dirty="0" err="1" smtClean="0">
                <a:sym typeface="Wingdings" pitchFamily="2" charset="2"/>
              </a:rPr>
              <a:t>Inventor</a:t>
            </a:r>
            <a:r>
              <a:rPr lang="it-IT" baseline="0" dirty="0" smtClean="0">
                <a:sym typeface="Wingdings" pitchFamily="2" charset="2"/>
              </a:rPr>
              <a:t> sacrifico di </a:t>
            </a:r>
            <a:r>
              <a:rPr lang="it-IT" baseline="0" dirty="0" err="1" smtClean="0">
                <a:sym typeface="Wingdings" pitchFamily="2" charset="2"/>
              </a:rPr>
              <a:t>Evadro</a:t>
            </a:r>
            <a:endParaRPr lang="it-IT" baseline="0" dirty="0" smtClean="0">
              <a:sym typeface="Wingdings" pitchFamily="2" charset="2"/>
            </a:endParaRPr>
          </a:p>
          <a:p>
            <a:r>
              <a:rPr lang="it-IT" baseline="0" dirty="0" smtClean="0">
                <a:sym typeface="Wingdings" pitchFamily="2" charset="2"/>
              </a:rPr>
              <a:t>Culto </a:t>
            </a:r>
            <a:r>
              <a:rPr lang="it-IT" baseline="0" dirty="0" err="1" smtClean="0">
                <a:sym typeface="Wingdings" pitchFamily="2" charset="2"/>
              </a:rPr>
              <a:t>emporico</a:t>
            </a:r>
            <a:r>
              <a:rPr lang="it-IT" baseline="0" dirty="0" smtClean="0">
                <a:sym typeface="Wingdings" pitchFamily="2" charset="2"/>
              </a:rPr>
              <a:t> di tipo di difesa </a:t>
            </a:r>
            <a:r>
              <a:rPr lang="it-IT" baseline="0" dirty="0" smtClean="0">
                <a:sym typeface="Wingdings" pitchFamily="2" charset="2"/>
              </a:rPr>
              <a:t>delle </a:t>
            </a:r>
            <a:r>
              <a:rPr lang="it-IT" baseline="0" dirty="0" smtClean="0">
                <a:sym typeface="Wingdings" pitchFamily="2" charset="2"/>
              </a:rPr>
              <a:t>attività di </a:t>
            </a:r>
            <a:r>
              <a:rPr lang="it-IT" baseline="0" dirty="0" smtClean="0">
                <a:sym typeface="Wingdings" pitchFamily="2" charset="2"/>
              </a:rPr>
              <a:t>scambio, </a:t>
            </a:r>
            <a:r>
              <a:rPr lang="it-IT" baseline="0" dirty="0" smtClean="0">
                <a:sym typeface="Wingdings" pitchFamily="2" charset="2"/>
              </a:rPr>
              <a:t>lo troviamo in località fra scambi che avvengono fra genti greche e </a:t>
            </a:r>
            <a:r>
              <a:rPr lang="it-IT" baseline="0" dirty="0" smtClean="0">
                <a:sym typeface="Wingdings" pitchFamily="2" charset="2"/>
              </a:rPr>
              <a:t>indigene. Il culto </a:t>
            </a:r>
            <a:r>
              <a:rPr lang="it-IT" baseline="0" dirty="0" smtClean="0">
                <a:sym typeface="Wingdings" pitchFamily="2" charset="2"/>
              </a:rPr>
              <a:t>presiedeva </a:t>
            </a:r>
            <a:r>
              <a:rPr lang="it-IT" baseline="0" dirty="0" smtClean="0">
                <a:sym typeface="Wingdings" pitchFamily="2" charset="2"/>
              </a:rPr>
              <a:t>e </a:t>
            </a:r>
            <a:r>
              <a:rPr lang="it-IT" baseline="0" dirty="0" smtClean="0">
                <a:sym typeface="Wingdings" pitchFamily="2" charset="2"/>
              </a:rPr>
              <a:t>garantiva tali operazioni di scambi</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17</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Aspetto capanne il seguente</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20</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Riproduzioni</a:t>
            </a:r>
            <a:r>
              <a:rPr lang="it-IT" baseline="0" dirty="0" smtClean="0"/>
              <a:t> in bronzo </a:t>
            </a:r>
            <a:r>
              <a:rPr lang="it-IT" baseline="0" dirty="0" err="1" smtClean="0"/>
              <a:t>cimnario</a:t>
            </a:r>
            <a:r>
              <a:rPr lang="it-IT" baseline="0" dirty="0" smtClean="0"/>
              <a:t> in bronzo o in argilla</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22</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Possibile ricostruzione di tali</a:t>
            </a:r>
            <a:r>
              <a:rPr lang="it-IT" baseline="0" dirty="0" smtClean="0"/>
              <a:t> villaggi</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24</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Questo gruppi di villaggi</a:t>
            </a:r>
            <a:r>
              <a:rPr lang="it-IT" baseline="0" dirty="0" smtClean="0"/>
              <a:t> diviene città con strutture urbane, istituzioni politiche, sociali e religiose unitarie, si riconosce nel 21 aprile non si conosce la data precisa</a:t>
            </a:r>
          </a:p>
          <a:p>
            <a:r>
              <a:rPr lang="it-IT" baseline="0" dirty="0" err="1" smtClean="0"/>
              <a:t>Timeo</a:t>
            </a:r>
            <a:r>
              <a:rPr lang="it-IT" baseline="0" dirty="0" smtClean="0"/>
              <a:t> 814 per simpatie con </a:t>
            </a:r>
            <a:r>
              <a:rPr lang="it-IT" baseline="0" dirty="0" err="1" smtClean="0"/>
              <a:t>Cartagine</a:t>
            </a:r>
            <a:r>
              <a:rPr lang="it-IT" baseline="0" dirty="0" smtClean="0">
                <a:sym typeface="Wingdings" pitchFamily="2" charset="2"/>
              </a:rPr>
              <a:t>, era ormai </a:t>
            </a:r>
            <a:r>
              <a:rPr lang="it-IT" baseline="0" dirty="0" smtClean="0">
                <a:sym typeface="Wingdings" pitchFamily="2" charset="2"/>
              </a:rPr>
              <a:t>chiaro che </a:t>
            </a:r>
            <a:r>
              <a:rPr lang="it-IT" baseline="0" dirty="0" err="1" smtClean="0">
                <a:sym typeface="Wingdings" pitchFamily="2" charset="2"/>
              </a:rPr>
              <a:t>Cartagine</a:t>
            </a:r>
            <a:r>
              <a:rPr lang="it-IT" baseline="0" dirty="0" smtClean="0">
                <a:sym typeface="Wingdings" pitchFamily="2" charset="2"/>
              </a:rPr>
              <a:t> </a:t>
            </a:r>
            <a:r>
              <a:rPr lang="it-IT" baseline="0" dirty="0" smtClean="0">
                <a:sym typeface="Wingdings" pitchFamily="2" charset="2"/>
              </a:rPr>
              <a:t>e Roma si </a:t>
            </a:r>
            <a:r>
              <a:rPr lang="it-IT" baseline="0" dirty="0" smtClean="0">
                <a:sym typeface="Wingdings" pitchFamily="2" charset="2"/>
              </a:rPr>
              <a:t>scontrino. </a:t>
            </a:r>
            <a:r>
              <a:rPr lang="it-IT" baseline="0" dirty="0" err="1" smtClean="0">
                <a:sym typeface="Wingdings" pitchFamily="2" charset="2"/>
              </a:rPr>
              <a:t>Timeo</a:t>
            </a:r>
            <a:r>
              <a:rPr lang="it-IT" baseline="0" dirty="0" smtClean="0">
                <a:sym typeface="Wingdings" pitchFamily="2" charset="2"/>
              </a:rPr>
              <a:t> quindi compie </a:t>
            </a:r>
            <a:r>
              <a:rPr lang="it-IT" baseline="0" dirty="0" smtClean="0">
                <a:sym typeface="Wingdings" pitchFamily="2" charset="2"/>
              </a:rPr>
              <a:t>un sincronismo fra le 2 città, una certa rivalità ed enfasi come scontro prossimo</a:t>
            </a:r>
          </a:p>
          <a:p>
            <a:r>
              <a:rPr lang="it-IT" baseline="0" dirty="0" smtClean="0">
                <a:sym typeface="Wingdings" pitchFamily="2" charset="2"/>
              </a:rPr>
              <a:t>Blocco delle fonti latine e non atto cronologico fra il 753 e il 747…c’è un certo accordo fra gli storici del II secolo della fondazione all’incirca della metà dell’VII secolo</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25</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Dati archeologici, dibattito</a:t>
            </a:r>
            <a:r>
              <a:rPr lang="it-IT" baseline="0" dirty="0" smtClean="0"/>
              <a:t> con soluzioni divergenti animatosi quando l’archeologo svedese secondo cui sceglie un modello di città </a:t>
            </a:r>
            <a:r>
              <a:rPr lang="it-IT" baseline="0" dirty="0" err="1" smtClean="0"/>
              <a:t>finecistica</a:t>
            </a:r>
            <a:r>
              <a:rPr lang="it-IT" baseline="0" dirty="0" smtClean="0"/>
              <a:t> </a:t>
            </a:r>
            <a:r>
              <a:rPr lang="it-IT" baseline="0" dirty="0" smtClean="0"/>
              <a:t>avvenuta 1575 </a:t>
            </a:r>
            <a:r>
              <a:rPr lang="it-IT" baseline="0" dirty="0" smtClean="0"/>
              <a:t>come la pavimentazione della piazza del Foro come la presenza di una città unitaria</a:t>
            </a:r>
            <a:r>
              <a:rPr lang="it-IT" baseline="0" dirty="0" smtClean="0">
                <a:sym typeface="Wingdings" pitchFamily="2" charset="2"/>
              </a:rPr>
              <a:t> per mantenere una certa coerenza spostava di circa di 50 fino al 450 a.c. fortemente criticata dati i reperti utilizzati </a:t>
            </a:r>
            <a:r>
              <a:rPr lang="it-IT" baseline="0" dirty="0" smtClean="0">
                <a:sym typeface="Wingdings" pitchFamily="2" charset="2"/>
              </a:rPr>
              <a:t>potrebbero </a:t>
            </a:r>
            <a:r>
              <a:rPr lang="it-IT" baseline="0" dirty="0" smtClean="0">
                <a:sym typeface="Wingdings" pitchFamily="2" charset="2"/>
              </a:rPr>
              <a:t>essere datati oggi 650 se non 700 o 755 a.C. se non fortemente spinti verso quella data di fondazione tradizionale </a:t>
            </a:r>
            <a:r>
              <a:rPr lang="it-IT" baseline="0" dirty="0" err="1" smtClean="0">
                <a:sym typeface="Wingdings" pitchFamily="2" charset="2"/>
              </a:rPr>
              <a:t>Muller-karpe</a:t>
            </a:r>
            <a:r>
              <a:rPr lang="it-IT" baseline="0" dirty="0" smtClean="0">
                <a:sym typeface="Wingdings" pitchFamily="2" charset="2"/>
              </a:rPr>
              <a:t> esiste un centro urbano già nell’VIII secolo insediamento sui colli romani è notevolmente cresciuto in questa fase, con + nuclei insediativi nessuno dei quali avrebbe il carattere di insediamento autonomo; area del Foro nella </a:t>
            </a:r>
            <a:r>
              <a:rPr lang="it-IT" baseline="0" dirty="0" smtClean="0">
                <a:sym typeface="Wingdings" pitchFamily="2" charset="2"/>
              </a:rPr>
              <a:t>fase </a:t>
            </a:r>
            <a:r>
              <a:rPr lang="it-IT" baseline="0" dirty="0" smtClean="0">
                <a:sym typeface="Wingdings" pitchFamily="2" charset="2"/>
              </a:rPr>
              <a:t>precedente come aree di Necropoli egli adulti cessa di essere utilizzata come tale, ma è adibita come quest’area ad usi civici(religiose e pubbliche) dello spazio cittadino; si osserva lo sviluppo di una notevole attività </a:t>
            </a:r>
            <a:r>
              <a:rPr lang="it-IT" baseline="0" dirty="0" smtClean="0">
                <a:sym typeface="Wingdings" pitchFamily="2" charset="2"/>
              </a:rPr>
              <a:t>artigianale </a:t>
            </a:r>
            <a:r>
              <a:rPr lang="it-IT" baseline="0" dirty="0" smtClean="0">
                <a:sym typeface="Wingdings" pitchFamily="2" charset="2"/>
              </a:rPr>
              <a:t>e lo sviluppo di una </a:t>
            </a:r>
            <a:r>
              <a:rPr lang="it-IT" baseline="0" dirty="0" err="1" smtClean="0">
                <a:sym typeface="Wingdings" pitchFamily="2" charset="2"/>
              </a:rPr>
              <a:t>differenzizione</a:t>
            </a:r>
            <a:r>
              <a:rPr lang="it-IT" baseline="0" dirty="0" smtClean="0">
                <a:sym typeface="Wingdings" pitchFamily="2" charset="2"/>
              </a:rPr>
              <a:t> sociale e una forte componente di articolazione sociale e anche presenza di aristocrazia</a:t>
            </a:r>
          </a:p>
          <a:p>
            <a:pPr>
              <a:buFont typeface="Wingdings"/>
              <a:buChar char="à"/>
            </a:pPr>
            <a:r>
              <a:rPr lang="it-IT" baseline="0" dirty="0" smtClean="0">
                <a:sym typeface="Wingdings" pitchFamily="2" charset="2"/>
              </a:rPr>
              <a:t>Seppellimento infanti è concesso vuol dire che l’area del Foro è utilizzata come spazio privato usi civici e religiosi ancora non ci sono domanda! Carattere autonomo nessuno insediamento presenta insediamento autonomo mancherebbero delle parti autonome dal punto di vista civico</a:t>
            </a:r>
          </a:p>
          <a:p>
            <a:pPr>
              <a:buFont typeface="Wingdings"/>
              <a:buChar char="à"/>
            </a:pPr>
            <a:r>
              <a:rPr lang="it-IT" baseline="0" dirty="0" smtClean="0">
                <a:sym typeface="Wingdings" pitchFamily="2" charset="2"/>
              </a:rPr>
              <a:t>Seppellimento dei bambini ammesse all’interno dello spazio urbano ma gli adulti necessariamente fuori pertanto necropoli collegate all’esterno.</a:t>
            </a:r>
          </a:p>
          <a:p>
            <a:pPr>
              <a:buFont typeface="Wingdings"/>
              <a:buNone/>
            </a:pPr>
            <a:r>
              <a:rPr lang="it-IT" baseline="0" dirty="0" smtClean="0">
                <a:sym typeface="Wingdings" pitchFamily="2" charset="2"/>
              </a:rPr>
              <a:t>Primi anni 90 La Sapienza area di scavo area del Palatino livelli dell’VIII secolo</a:t>
            </a:r>
          </a:p>
          <a:p>
            <a:pPr>
              <a:buFont typeface="Wingdings"/>
              <a:buChar char="à"/>
            </a:pPr>
            <a:endParaRPr lang="it-IT" baseline="0" dirty="0" smtClean="0">
              <a:sym typeface="Wingdings" pitchFamily="2" charset="2"/>
            </a:endParaRPr>
          </a:p>
        </p:txBody>
      </p:sp>
      <p:sp>
        <p:nvSpPr>
          <p:cNvPr id="4" name="Segnaposto numero diapositiva 3"/>
          <p:cNvSpPr>
            <a:spLocks noGrp="1"/>
          </p:cNvSpPr>
          <p:nvPr>
            <p:ph type="sldNum" sz="quarter" idx="10"/>
          </p:nvPr>
        </p:nvSpPr>
        <p:spPr/>
        <p:txBody>
          <a:bodyPr/>
          <a:lstStyle/>
          <a:p>
            <a:fld id="{A88230C6-94D1-42D1-906F-35B0DDA1F53F}" type="slidenum">
              <a:rPr lang="it-IT" smtClean="0"/>
              <a:pPr/>
              <a:t>26</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Per costruzione del muro: è stato</a:t>
            </a:r>
            <a:r>
              <a:rPr lang="it-IT" baseline="0" dirty="0" smtClean="0"/>
              <a:t> osservato che era stato eliminato un quartiere di capanne </a:t>
            </a:r>
            <a:r>
              <a:rPr lang="it-IT" baseline="0" dirty="0" smtClean="0"/>
              <a:t>e che </a:t>
            </a:r>
            <a:r>
              <a:rPr lang="it-IT" baseline="0" dirty="0" smtClean="0"/>
              <a:t>tale muro avrebbe racchiuso tutta l’area del </a:t>
            </a:r>
            <a:r>
              <a:rPr lang="it-IT" baseline="0" dirty="0" smtClean="0"/>
              <a:t>Palatino. </a:t>
            </a:r>
            <a:r>
              <a:rPr lang="it-IT" baseline="0" dirty="0" smtClean="0"/>
              <a:t>l’archeologo notò che la cronologia  730 </a:t>
            </a:r>
            <a:r>
              <a:rPr lang="it-IT" baseline="0" dirty="0" smtClean="0"/>
              <a:t>720 vicino </a:t>
            </a:r>
            <a:r>
              <a:rPr lang="it-IT" baseline="0" dirty="0" smtClean="0"/>
              <a:t>alla data della tradizione che la data </a:t>
            </a:r>
            <a:r>
              <a:rPr lang="it-IT" baseline="0" dirty="0" err="1" smtClean="0"/>
              <a:t>romulaa</a:t>
            </a:r>
            <a:r>
              <a:rPr lang="it-IT" baseline="0" dirty="0" smtClean="0"/>
              <a:t> </a:t>
            </a:r>
            <a:r>
              <a:rPr lang="it-IT" baseline="0" dirty="0" smtClean="0"/>
              <a:t>di una distinzione di una </a:t>
            </a:r>
            <a:r>
              <a:rPr lang="it-IT" baseline="0" dirty="0" smtClean="0"/>
              <a:t>Roma quadrata</a:t>
            </a:r>
            <a:r>
              <a:rPr lang="it-IT" baseline="0" dirty="0" smtClean="0">
                <a:sym typeface="Wingdings" pitchFamily="2" charset="2"/>
              </a:rPr>
              <a:t>. Quindi la fondazione </a:t>
            </a:r>
            <a:r>
              <a:rPr lang="it-IT" baseline="0" dirty="0" smtClean="0">
                <a:sym typeface="Wingdings" pitchFamily="2" charset="2"/>
              </a:rPr>
              <a:t>letteraria </a:t>
            </a:r>
            <a:r>
              <a:rPr lang="it-IT" baseline="0" dirty="0" smtClean="0">
                <a:sym typeface="Wingdings" pitchFamily="2" charset="2"/>
              </a:rPr>
              <a:t>è alquanto attendibile, </a:t>
            </a:r>
            <a:r>
              <a:rPr lang="it-IT" baseline="0" dirty="0" smtClean="0">
                <a:sym typeface="Wingdings" pitchFamily="2" charset="2"/>
              </a:rPr>
              <a:t>gli eventi di tale </a:t>
            </a:r>
            <a:r>
              <a:rPr lang="it-IT" baseline="0" dirty="0" smtClean="0">
                <a:sym typeface="Wingdings" pitchFamily="2" charset="2"/>
              </a:rPr>
              <a:t>formazione sono </a:t>
            </a:r>
            <a:r>
              <a:rPr lang="it-IT" baseline="0" dirty="0" smtClean="0">
                <a:sym typeface="Wingdings" pitchFamily="2" charset="2"/>
              </a:rPr>
              <a:t>tramandate alle generazioni successive</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28</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Forza di organizzazione, di enti pubblico, di comando sociale ed isolamento del Palatino</a:t>
            </a:r>
            <a:r>
              <a:rPr lang="it-IT" baseline="0" dirty="0" smtClean="0"/>
              <a:t> avrebbe segnato diverse parti</a:t>
            </a:r>
            <a:r>
              <a:rPr lang="it-IT" baseline="0" dirty="0" smtClean="0">
                <a:sym typeface="Wingdings" pitchFamily="2" charset="2"/>
              </a:rPr>
              <a:t> da fase proto urbana a una fase urbana </a:t>
            </a:r>
            <a:r>
              <a:rPr lang="it-IT" baseline="0" dirty="0" err="1" smtClean="0">
                <a:sym typeface="Wingdings" pitchFamily="2" charset="2"/>
              </a:rPr>
              <a:t>Lupercalia</a:t>
            </a:r>
            <a:r>
              <a:rPr lang="it-IT" baseline="0" dirty="0" smtClean="0">
                <a:sym typeface="Wingdings" pitchFamily="2" charset="2"/>
              </a:rPr>
              <a:t> fase urbana sono feste che prevedevano che membri nudi correvano attorno al </a:t>
            </a:r>
            <a:r>
              <a:rPr lang="it-IT" baseline="0" dirty="0" smtClean="0">
                <a:sym typeface="Wingdings" pitchFamily="2" charset="2"/>
              </a:rPr>
              <a:t>Palatino </a:t>
            </a:r>
            <a:r>
              <a:rPr lang="it-IT" baseline="0" dirty="0" smtClean="0">
                <a:sym typeface="Wingdings" pitchFamily="2" charset="2"/>
              </a:rPr>
              <a:t>senza entrare nel perimetro del Palatino e fustigavano tutti coloro che avevano di fronte con la credenza che potesse agevolare la fertilità vita di Marcantonio come Re! Avrebbero riguardati sia </a:t>
            </a:r>
            <a:r>
              <a:rPr lang="it-IT" baseline="0" dirty="0" err="1" smtClean="0">
                <a:sym typeface="Wingdings" pitchFamily="2" charset="2"/>
              </a:rPr>
              <a:t>romolo</a:t>
            </a:r>
            <a:r>
              <a:rPr lang="it-IT" baseline="0" dirty="0" smtClean="0">
                <a:sym typeface="Wingdings" pitchFamily="2" charset="2"/>
              </a:rPr>
              <a:t> e  remo e i loro compagni i suoi critici che un muro è un muro e che le due feste potrebbero essere ribaltati poiché i </a:t>
            </a:r>
            <a:r>
              <a:rPr lang="it-IT" baseline="0" dirty="0" err="1" smtClean="0">
                <a:sym typeface="Wingdings" pitchFamily="2" charset="2"/>
              </a:rPr>
              <a:t>luperci</a:t>
            </a:r>
            <a:r>
              <a:rPr lang="it-IT" baseline="0" dirty="0" smtClean="0">
                <a:sym typeface="Wingdings" pitchFamily="2" charset="2"/>
              </a:rPr>
              <a:t> un senso davvero arcaico invece i </a:t>
            </a:r>
            <a:r>
              <a:rPr lang="it-IT" baseline="0" dirty="0" err="1" smtClean="0">
                <a:sym typeface="Wingdings" pitchFamily="2" charset="2"/>
              </a:rPr>
              <a:t>septimontium</a:t>
            </a:r>
            <a:r>
              <a:rPr lang="it-IT" baseline="0" dirty="0" smtClean="0">
                <a:sym typeface="Wingdings" pitchFamily="2" charset="2"/>
              </a:rPr>
              <a:t> </a:t>
            </a:r>
            <a:r>
              <a:rPr lang="it-IT" baseline="0" dirty="0" err="1" smtClean="0">
                <a:sym typeface="Wingdings" pitchFamily="2" charset="2"/>
              </a:rPr>
              <a:t>puo</a:t>
            </a:r>
            <a:r>
              <a:rPr lang="it-IT" baseline="0" dirty="0" smtClean="0">
                <a:sym typeface="Wingdings" pitchFamily="2" charset="2"/>
              </a:rPr>
              <a:t> assumere un momento urbano</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29</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Modelli di visione dei vari archeologi</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30</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VII</a:t>
            </a:r>
            <a:r>
              <a:rPr lang="it-IT" baseline="0" dirty="0" smtClean="0"/>
              <a:t> metà percepibili i segni dell’esistenza di tracce di un centro urbano: prime manifestazione religiose Tempio di Vesta</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31</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Prima pavimentazione</a:t>
            </a:r>
            <a:r>
              <a:rPr lang="it-IT" baseline="0" dirty="0" smtClean="0"/>
              <a:t> del </a:t>
            </a:r>
            <a:r>
              <a:rPr lang="it-IT" baseline="0" dirty="0" err="1" smtClean="0"/>
              <a:t>Comitium</a:t>
            </a:r>
            <a:r>
              <a:rPr lang="it-IT" baseline="0" dirty="0" smtClean="0"/>
              <a:t>: a prescindere dell’interpretazione di </a:t>
            </a:r>
            <a:r>
              <a:rPr lang="it-IT" baseline="0" dirty="0" err="1" smtClean="0"/>
              <a:t>Carandini</a:t>
            </a:r>
            <a:r>
              <a:rPr lang="it-IT" baseline="0" dirty="0" smtClean="0"/>
              <a:t>, sia rispetto culturale e politica</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32</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Fonti ci tramandano: divisione del corpo civico operata da </a:t>
            </a:r>
            <a:r>
              <a:rPr lang="it-IT" dirty="0" err="1" smtClean="0"/>
              <a:t>Romulo</a:t>
            </a:r>
            <a:r>
              <a:rPr lang="it-IT" dirty="0" smtClean="0">
                <a:sym typeface="Wingdings" pitchFamily="2" charset="2"/>
              </a:rPr>
              <a:t> </a:t>
            </a:r>
            <a:r>
              <a:rPr lang="it-IT" dirty="0" smtClean="0">
                <a:sym typeface="Wingdings" pitchFamily="2" charset="2"/>
              </a:rPr>
              <a:t>divisione </a:t>
            </a:r>
            <a:r>
              <a:rPr lang="it-IT" dirty="0" err="1" smtClean="0">
                <a:sym typeface="Wingdings" pitchFamily="2" charset="2"/>
              </a:rPr>
              <a:t>intribù</a:t>
            </a:r>
            <a:r>
              <a:rPr lang="it-IT" dirty="0" smtClean="0">
                <a:sym typeface="Wingdings" pitchFamily="2" charset="2"/>
              </a:rPr>
              <a:t> e suddivisa in 10 curie ancora un ulteriore distinzione fra patrizi e plebe istituita da Romolo</a:t>
            </a:r>
            <a:r>
              <a:rPr lang="it-IT" baseline="0" dirty="0" smtClean="0">
                <a:sym typeface="Wingdings" pitchFamily="2" charset="2"/>
              </a:rPr>
              <a:t> la clientela e il </a:t>
            </a:r>
            <a:r>
              <a:rPr lang="it-IT" baseline="0" dirty="0" smtClean="0">
                <a:sym typeface="Wingdings" pitchFamily="2" charset="2"/>
              </a:rPr>
              <a:t>patronato, </a:t>
            </a:r>
            <a:r>
              <a:rPr lang="it-IT" baseline="0" dirty="0" smtClean="0">
                <a:sym typeface="Wingdings" pitchFamily="2" charset="2"/>
              </a:rPr>
              <a:t>il Senato e un organo rotante i comizi curiati </a:t>
            </a:r>
            <a:r>
              <a:rPr lang="it-IT" baseline="0" dirty="0" smtClean="0">
                <a:sym typeface="Wingdings" pitchFamily="2" charset="2"/>
              </a:rPr>
              <a:t>(riunioni </a:t>
            </a:r>
            <a:r>
              <a:rPr lang="it-IT" baseline="0" dirty="0" smtClean="0">
                <a:sym typeface="Wingdings" pitchFamily="2" charset="2"/>
              </a:rPr>
              <a:t>delle curie su quesiti </a:t>
            </a:r>
            <a:r>
              <a:rPr lang="it-IT" baseline="0" dirty="0" smtClean="0">
                <a:sym typeface="Wingdings" pitchFamily="2" charset="2"/>
              </a:rPr>
              <a:t>vari)</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35</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La tribù è sicuramente anteriore all’epoca di </a:t>
            </a:r>
            <a:r>
              <a:rPr lang="it-IT" dirty="0" err="1" smtClean="0"/>
              <a:t>Servio</a:t>
            </a:r>
            <a:r>
              <a:rPr lang="it-IT" dirty="0" smtClean="0"/>
              <a:t> Tullio</a:t>
            </a:r>
            <a:r>
              <a:rPr lang="it-IT" baseline="0" dirty="0" smtClean="0"/>
              <a:t> avrebbe introdotto una nuova divisione civica per tribù per un diverso criterio organizzativo; secondo la tradizione operata da Romolo non dal lato costitutivo della città risolto il ratto delle Sabine e ingresso dei Sabini</a:t>
            </a:r>
            <a:r>
              <a:rPr lang="it-IT" baseline="0" dirty="0" smtClean="0">
                <a:sym typeface="Wingdings" pitchFamily="2" charset="2"/>
              </a:rPr>
              <a:t> spiegazione di </a:t>
            </a:r>
            <a:r>
              <a:rPr lang="it-IT" baseline="0" dirty="0" err="1" smtClean="0">
                <a:sym typeface="Wingdings" pitchFamily="2" charset="2"/>
              </a:rPr>
              <a:t>Tittienses</a:t>
            </a:r>
            <a:r>
              <a:rPr lang="it-IT" baseline="0" dirty="0" smtClean="0">
                <a:sym typeface="Wingdings" pitchFamily="2" charset="2"/>
              </a:rPr>
              <a:t> </a:t>
            </a:r>
            <a:r>
              <a:rPr lang="it-IT" baseline="0" dirty="0" smtClean="0">
                <a:sym typeface="Wingdings" pitchFamily="2" charset="2"/>
              </a:rPr>
              <a:t>sarebbe </a:t>
            </a:r>
            <a:r>
              <a:rPr lang="it-IT" baseline="0" dirty="0" smtClean="0">
                <a:sym typeface="Wingdings" pitchFamily="2" charset="2"/>
              </a:rPr>
              <a:t>stata la rappresentanza antica dei Sabini a </a:t>
            </a:r>
            <a:r>
              <a:rPr lang="it-IT" baseline="0" dirty="0" smtClean="0">
                <a:sym typeface="Wingdings" pitchFamily="2" charset="2"/>
              </a:rPr>
              <a:t>Roma, </a:t>
            </a:r>
            <a:r>
              <a:rPr lang="it-IT" baseline="0" dirty="0" smtClean="0">
                <a:sym typeface="Wingdings" pitchFamily="2" charset="2"/>
              </a:rPr>
              <a:t>si discosta invece l’interpretazione di Dionigi di Alicarnasso sui nomi etruschi istituto delle 3 tribù sia un po’ + tardo anteriore a </a:t>
            </a:r>
            <a:r>
              <a:rPr lang="it-IT" baseline="0" dirty="0" err="1" smtClean="0">
                <a:sym typeface="Wingdings" pitchFamily="2" charset="2"/>
              </a:rPr>
              <a:t>Servio</a:t>
            </a:r>
            <a:r>
              <a:rPr lang="it-IT" baseline="0" dirty="0" smtClean="0">
                <a:sym typeface="Wingdings" pitchFamily="2" charset="2"/>
              </a:rPr>
              <a:t> Tullio attribuirli a </a:t>
            </a:r>
            <a:r>
              <a:rPr lang="it-IT" baseline="0" dirty="0" err="1" smtClean="0">
                <a:sym typeface="Wingdings" pitchFamily="2" charset="2"/>
              </a:rPr>
              <a:t>Tarquino</a:t>
            </a:r>
            <a:r>
              <a:rPr lang="it-IT" baseline="0" dirty="0" smtClean="0">
                <a:sym typeface="Wingdings" pitchFamily="2" charset="2"/>
              </a:rPr>
              <a:t> il </a:t>
            </a:r>
            <a:r>
              <a:rPr lang="it-IT" baseline="0" dirty="0" err="1" smtClean="0">
                <a:sym typeface="Wingdings" pitchFamily="2" charset="2"/>
              </a:rPr>
              <a:t>Prisco</a:t>
            </a:r>
            <a:r>
              <a:rPr lang="it-IT" baseline="0" dirty="0" smtClean="0">
                <a:sym typeface="Wingdings" pitchFamily="2" charset="2"/>
              </a:rPr>
              <a:t> prima divisione in tribù </a:t>
            </a:r>
            <a:r>
              <a:rPr lang="it-IT" baseline="0" dirty="0" err="1" smtClean="0">
                <a:sym typeface="Wingdings" pitchFamily="2" charset="2"/>
              </a:rPr>
              <a:t>Servio</a:t>
            </a:r>
            <a:r>
              <a:rPr lang="it-IT" baseline="0" dirty="0" smtClean="0">
                <a:sym typeface="Wingdings" pitchFamily="2" charset="2"/>
              </a:rPr>
              <a:t> Tullio non sostituisce ma si affianca a tale organizzazione</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36</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Anche</a:t>
            </a:r>
            <a:r>
              <a:rPr lang="it-IT" baseline="0" dirty="0" smtClean="0"/>
              <a:t> la </a:t>
            </a:r>
            <a:r>
              <a:rPr lang="it-IT" baseline="0" dirty="0" smtClean="0"/>
              <a:t>Curia è un </a:t>
            </a:r>
            <a:r>
              <a:rPr lang="it-IT" baseline="0" dirty="0" smtClean="0"/>
              <a:t>introduzione di Romolo siccome le curie sono i componenti costitutivi delle Tribù</a:t>
            </a:r>
            <a:r>
              <a:rPr lang="it-IT" baseline="0" dirty="0" smtClean="0">
                <a:sym typeface="Wingdings" pitchFamily="2" charset="2"/>
              </a:rPr>
              <a:t> alcuni </a:t>
            </a:r>
            <a:r>
              <a:rPr lang="it-IT" baseline="0" dirty="0" err="1" smtClean="0">
                <a:sym typeface="Wingdings" pitchFamily="2" charset="2"/>
              </a:rPr>
              <a:t>alementi</a:t>
            </a:r>
            <a:r>
              <a:rPr lang="it-IT" baseline="0" dirty="0" smtClean="0">
                <a:sym typeface="Wingdings" pitchFamily="2" charset="2"/>
              </a:rPr>
              <a:t> di una maggiore antichità delle Curie, ci sarebbe stato un dualismo fra il </a:t>
            </a:r>
            <a:r>
              <a:rPr lang="it-IT" baseline="0" dirty="0" err="1" smtClean="0">
                <a:sym typeface="Wingdings" pitchFamily="2" charset="2"/>
              </a:rPr>
              <a:t>rex</a:t>
            </a:r>
            <a:r>
              <a:rPr lang="it-IT" baseline="0" dirty="0" smtClean="0">
                <a:sym typeface="Wingdings" pitchFamily="2" charset="2"/>
              </a:rPr>
              <a:t> e il </a:t>
            </a:r>
            <a:r>
              <a:rPr lang="it-IT" baseline="0" dirty="0" err="1" smtClean="0">
                <a:sym typeface="Wingdings" pitchFamily="2" charset="2"/>
              </a:rPr>
              <a:t>curius</a:t>
            </a:r>
            <a:r>
              <a:rPr lang="it-IT" baseline="0" dirty="0" smtClean="0">
                <a:sym typeface="Wingdings" pitchFamily="2" charset="2"/>
              </a:rPr>
              <a:t> </a:t>
            </a:r>
            <a:r>
              <a:rPr lang="it-IT" baseline="0" dirty="0" err="1" smtClean="0">
                <a:sym typeface="Wingdings" pitchFamily="2" charset="2"/>
              </a:rPr>
              <a:t>maximus</a:t>
            </a:r>
            <a:r>
              <a:rPr lang="it-IT" baseline="0" dirty="0" smtClean="0">
                <a:sym typeface="Wingdings" pitchFamily="2" charset="2"/>
              </a:rPr>
              <a:t> in età regia strana la presenza di un </a:t>
            </a:r>
            <a:r>
              <a:rPr lang="it-IT" baseline="0" dirty="0" err="1" smtClean="0">
                <a:sym typeface="Wingdings" pitchFamily="2" charset="2"/>
              </a:rPr>
              <a:t>curius</a:t>
            </a:r>
            <a:r>
              <a:rPr lang="it-IT" baseline="0" dirty="0" smtClean="0">
                <a:sym typeface="Wingdings" pitchFamily="2" charset="2"/>
              </a:rPr>
              <a:t> </a:t>
            </a:r>
            <a:r>
              <a:rPr lang="it-IT" baseline="0" dirty="0" err="1" smtClean="0">
                <a:sym typeface="Wingdings" pitchFamily="2" charset="2"/>
              </a:rPr>
              <a:t>maximus</a:t>
            </a:r>
            <a:r>
              <a:rPr lang="it-IT" baseline="0" dirty="0" smtClean="0">
                <a:sym typeface="Wingdings" pitchFamily="2" charset="2"/>
              </a:rPr>
              <a:t> pertanto incompatibili con le cariche militare; i </a:t>
            </a:r>
            <a:r>
              <a:rPr lang="it-IT" baseline="0" dirty="0" err="1" smtClean="0">
                <a:sym typeface="Wingdings" pitchFamily="2" charset="2"/>
              </a:rPr>
              <a:t>fornacalia</a:t>
            </a:r>
            <a:r>
              <a:rPr lang="it-IT" baseline="0" dirty="0" smtClean="0">
                <a:sym typeface="Wingdings" pitchFamily="2" charset="2"/>
              </a:rPr>
              <a:t> riti non organizzata dai pontefici e durante una celebrazione di manifestazione fortemente arcaico della celebrazione e tostatura del farro in grado di sopravvivere sui suoli umidi un cereale di seconda qualità </a:t>
            </a:r>
            <a:r>
              <a:rPr lang="it-IT" baseline="0" dirty="0" err="1" smtClean="0">
                <a:sym typeface="Wingdings" pitchFamily="2" charset="2"/>
              </a:rPr>
              <a:t>risalenza</a:t>
            </a:r>
            <a:r>
              <a:rPr lang="it-IT" baseline="0" dirty="0" smtClean="0">
                <a:sym typeface="Wingdings" pitchFamily="2" charset="2"/>
              </a:rPr>
              <a:t> medesima</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37</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Descrizione festa di </a:t>
            </a:r>
            <a:r>
              <a:rPr lang="it-IT" dirty="0" err="1" smtClean="0"/>
              <a:t>fornacalia</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38</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Cosa fanno</a:t>
            </a:r>
            <a:r>
              <a:rPr lang="it-IT" baseline="0" dirty="0" smtClean="0"/>
              <a:t> i comizi curiali? Convocati per decidere la guerra o pace, i magistrati e gli affiliati o ausiliari del </a:t>
            </a:r>
            <a:r>
              <a:rPr lang="it-IT" baseline="0" dirty="0" err="1" smtClean="0"/>
              <a:t>rex</a:t>
            </a:r>
            <a:r>
              <a:rPr lang="it-IT" baseline="0" dirty="0" smtClean="0"/>
              <a:t>, per ratificare la nomina del </a:t>
            </a:r>
            <a:r>
              <a:rPr lang="it-IT" baseline="0" dirty="0" err="1" smtClean="0"/>
              <a:t>rex</a:t>
            </a:r>
            <a:r>
              <a:rPr lang="it-IT" baseline="0" dirty="0" smtClean="0"/>
              <a:t>(</a:t>
            </a:r>
            <a:r>
              <a:rPr lang="it-IT" baseline="0" dirty="0" err="1" smtClean="0"/>
              <a:t>rex</a:t>
            </a:r>
            <a:r>
              <a:rPr lang="it-IT" baseline="0" dirty="0" smtClean="0"/>
              <a:t> a Roma figura elettiva), e ancora controllano attività  della sfera familiare e gentilizia:</a:t>
            </a:r>
            <a:r>
              <a:rPr lang="it-IT" baseline="0" dirty="0" smtClean="0">
                <a:sym typeface="Wingdings" pitchFamily="2" charset="2"/>
              </a:rPr>
              <a:t> passaggio di un pater </a:t>
            </a:r>
            <a:r>
              <a:rPr lang="it-IT" baseline="0" dirty="0" err="1" smtClean="0">
                <a:sym typeface="Wingdings" pitchFamily="2" charset="2"/>
              </a:rPr>
              <a:t>familias</a:t>
            </a:r>
            <a:r>
              <a:rPr lang="it-IT" baseline="0" dirty="0" smtClean="0">
                <a:sym typeface="Wingdings" pitchFamily="2" charset="2"/>
              </a:rPr>
              <a:t> sotto tutela di un altro pater </a:t>
            </a:r>
            <a:r>
              <a:rPr lang="it-IT" baseline="0" dirty="0" err="1" smtClean="0">
                <a:sym typeface="Wingdings" pitchFamily="2" charset="2"/>
              </a:rPr>
              <a:t>familias</a:t>
            </a:r>
            <a:r>
              <a:rPr lang="it-IT" baseline="0" dirty="0" smtClean="0">
                <a:sym typeface="Wingdings" pitchFamily="2" charset="2"/>
              </a:rPr>
              <a:t>(</a:t>
            </a:r>
            <a:r>
              <a:rPr lang="it-IT" baseline="0" dirty="0" err="1" smtClean="0">
                <a:sym typeface="Wingdings" pitchFamily="2" charset="2"/>
              </a:rPr>
              <a:t>ka</a:t>
            </a:r>
            <a:r>
              <a:rPr lang="it-IT" baseline="0" dirty="0" smtClean="0">
                <a:sym typeface="Wingdings" pitchFamily="2" charset="2"/>
              </a:rPr>
              <a:t> </a:t>
            </a:r>
            <a:r>
              <a:rPr lang="it-IT" baseline="0" dirty="0" err="1" smtClean="0">
                <a:sym typeface="Wingdings" pitchFamily="2" charset="2"/>
              </a:rPr>
              <a:t>adrogatio</a:t>
            </a:r>
            <a:r>
              <a:rPr lang="it-IT" baseline="0" dirty="0" smtClean="0">
                <a:sym typeface="Wingdings" pitchFamily="2" charset="2"/>
              </a:rPr>
              <a:t>) e i testamenti mediante i quali viene lasciato erede un estraneo alla famiglia pronunciamento dei comizi curiati sistema “democratico” di voto, prevale la maggioranza importante che il voto sia simultaneo ignorando il voto  dell’altro con </a:t>
            </a:r>
            <a:r>
              <a:rPr lang="it-IT" baseline="0" dirty="0" err="1" smtClean="0">
                <a:sym typeface="Wingdings" pitchFamily="2" charset="2"/>
              </a:rPr>
              <a:t>Servio</a:t>
            </a:r>
            <a:r>
              <a:rPr lang="it-IT" baseline="0" dirty="0" smtClean="0">
                <a:sym typeface="Wingdings" pitchFamily="2" charset="2"/>
              </a:rPr>
              <a:t> Tullio con il sistema centuriato comizi centuriati sistema </a:t>
            </a:r>
            <a:r>
              <a:rPr lang="it-IT" baseline="0" dirty="0" smtClean="0">
                <a:sym typeface="Wingdings" pitchFamily="2" charset="2"/>
              </a:rPr>
              <a:t>diverso </a:t>
            </a:r>
            <a:r>
              <a:rPr lang="it-IT" baseline="0" dirty="0" smtClean="0">
                <a:sym typeface="Wingdings" pitchFamily="2" charset="2"/>
              </a:rPr>
              <a:t>basato sul censo votazione prima quello della prima classe e chiamata al voto centuria per centuria, cosi i cittadini sanno cosa hanno votato i cittadini delle prime centuriati orientando il voto delle successive votazioni.</a:t>
            </a:r>
          </a:p>
          <a:p>
            <a:r>
              <a:rPr lang="it-IT" baseline="0" dirty="0" smtClean="0">
                <a:sym typeface="Wingdings" pitchFamily="2" charset="2"/>
              </a:rPr>
              <a:t>Dionigi di Alicarnasso sottolinea differenza fra sistema centuriato(orientabile) e curie(non orientabile)</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39</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Romani come un popolo di pastore e primato di agricoltori e pastori</a:t>
            </a:r>
            <a:r>
              <a:rPr lang="it-IT" dirty="0" smtClean="0">
                <a:sym typeface="Wingdings" pitchFamily="2" charset="2"/>
              </a:rPr>
              <a:t> </a:t>
            </a:r>
            <a:r>
              <a:rPr lang="it-IT" dirty="0" err="1" smtClean="0">
                <a:sym typeface="Wingdings" pitchFamily="2" charset="2"/>
              </a:rPr>
              <a:t>Parilie</a:t>
            </a:r>
            <a:r>
              <a:rPr lang="it-IT" dirty="0" smtClean="0">
                <a:sym typeface="Wingdings" pitchFamily="2" charset="2"/>
              </a:rPr>
              <a:t> </a:t>
            </a:r>
            <a:r>
              <a:rPr lang="it-IT" dirty="0" smtClean="0">
                <a:sym typeface="Wingdings" pitchFamily="2" charset="2"/>
              </a:rPr>
              <a:t>era una festa </a:t>
            </a:r>
            <a:r>
              <a:rPr lang="it-IT" dirty="0" smtClean="0">
                <a:sym typeface="Wingdings" pitchFamily="2" charset="2"/>
              </a:rPr>
              <a:t>legata</a:t>
            </a:r>
            <a:r>
              <a:rPr lang="it-IT" baseline="0" dirty="0" smtClean="0">
                <a:sym typeface="Wingdings" pitchFamily="2" charset="2"/>
              </a:rPr>
              <a:t> alla tradizione pastorale e celebrata nel 21 </a:t>
            </a:r>
            <a:r>
              <a:rPr lang="it-IT" baseline="0" dirty="0" smtClean="0">
                <a:sym typeface="Wingdings" pitchFamily="2" charset="2"/>
              </a:rPr>
              <a:t>aprile. Nella </a:t>
            </a:r>
            <a:r>
              <a:rPr lang="it-IT" baseline="0" dirty="0" smtClean="0">
                <a:sym typeface="Wingdings" pitchFamily="2" charset="2"/>
              </a:rPr>
              <a:t>coscienza si </a:t>
            </a:r>
            <a:r>
              <a:rPr lang="it-IT" baseline="0" dirty="0" smtClean="0">
                <a:sym typeface="Wingdings" pitchFamily="2" charset="2"/>
              </a:rPr>
              <a:t>ricordano i </a:t>
            </a:r>
            <a:r>
              <a:rPr lang="it-IT" baseline="0" dirty="0" smtClean="0">
                <a:sym typeface="Wingdings" pitchFamily="2" charset="2"/>
              </a:rPr>
              <a:t>discendenti di un popolo di pastori tuttavia sarebbe un topos </a:t>
            </a:r>
            <a:r>
              <a:rPr lang="it-IT" baseline="0" dirty="0" smtClean="0">
                <a:sym typeface="Wingdings" pitchFamily="2" charset="2"/>
              </a:rPr>
              <a:t>filosofico, ossia il passaggio </a:t>
            </a:r>
            <a:r>
              <a:rPr lang="it-IT" baseline="0" dirty="0" smtClean="0">
                <a:sym typeface="Wingdings" pitchFamily="2" charset="2"/>
              </a:rPr>
              <a:t>dall’allevamento e all’agricoltura </a:t>
            </a:r>
            <a:r>
              <a:rPr lang="it-IT" baseline="0" dirty="0" smtClean="0">
                <a:sym typeface="Wingdings" pitchFamily="2" charset="2"/>
              </a:rPr>
              <a:t>a </a:t>
            </a:r>
            <a:r>
              <a:rPr lang="it-IT" baseline="0" dirty="0" smtClean="0">
                <a:sym typeface="Wingdings" pitchFamily="2" charset="2"/>
              </a:rPr>
              <a:t>una conseguente </a:t>
            </a:r>
            <a:r>
              <a:rPr lang="it-IT" baseline="0" dirty="0" smtClean="0">
                <a:sym typeface="Wingdings" pitchFamily="2" charset="2"/>
              </a:rPr>
              <a:t>nobilitazione. </a:t>
            </a:r>
            <a:r>
              <a:rPr lang="it-IT" baseline="0" dirty="0" err="1" smtClean="0">
                <a:sym typeface="Wingdings" pitchFamily="2" charset="2"/>
              </a:rPr>
              <a:t>Parileie</a:t>
            </a:r>
            <a:r>
              <a:rPr lang="it-IT" baseline="0" dirty="0" smtClean="0">
                <a:sym typeface="Wingdings" pitchFamily="2" charset="2"/>
              </a:rPr>
              <a:t> e </a:t>
            </a:r>
            <a:r>
              <a:rPr lang="it-IT" baseline="0" dirty="0" err="1" smtClean="0">
                <a:sym typeface="Wingdings" pitchFamily="2" charset="2"/>
              </a:rPr>
              <a:t>Lupercalia</a:t>
            </a:r>
            <a:r>
              <a:rPr lang="it-IT" baseline="0" dirty="0" smtClean="0">
                <a:sym typeface="Wingdings" pitchFamily="2" charset="2"/>
              </a:rPr>
              <a:t> le uniche feste del calendario romano arcaico connesse al ciclo pastorale e </a:t>
            </a:r>
            <a:r>
              <a:rPr lang="it-IT" baseline="0" dirty="0" smtClean="0">
                <a:sym typeface="Wingdings" pitchFamily="2" charset="2"/>
              </a:rPr>
              <a:t>agricole; </a:t>
            </a:r>
            <a:r>
              <a:rPr lang="it-IT" baseline="0" dirty="0" smtClean="0">
                <a:sym typeface="Wingdings" pitchFamily="2" charset="2"/>
              </a:rPr>
              <a:t>le altre feste scandiscono il cosiddetto ciclo agricolo pertanto è difficile stabilire una preminenza dell’attività </a:t>
            </a:r>
            <a:r>
              <a:rPr lang="it-IT" baseline="0" dirty="0" smtClean="0">
                <a:sym typeface="Wingdings" pitchFamily="2" charset="2"/>
              </a:rPr>
              <a:t>pastorale.</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40</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L’importanza dell’agricoltura sembra confermata, per questa fase, anche dal divieto arcaico di uccidere e consumare la carne</a:t>
            </a:r>
            <a:r>
              <a:rPr lang="it-IT" baseline="0" dirty="0" smtClean="0"/>
              <a:t> dei buoi utilizzati per l’aratura</a:t>
            </a:r>
            <a:r>
              <a:rPr lang="it-IT" baseline="0" dirty="0" smtClean="0">
                <a:sym typeface="Wingdings" pitchFamily="2" charset="2"/>
              </a:rPr>
              <a:t> bue compagno dell’uomo condanna a morte chi l’avesse ucciso</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43</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L’uso del vino avviene con</a:t>
            </a:r>
            <a:r>
              <a:rPr lang="it-IT" baseline="0" dirty="0" smtClean="0"/>
              <a:t> limitazioni anche se </a:t>
            </a:r>
            <a:r>
              <a:rPr lang="it-IT" baseline="0" dirty="0" smtClean="0"/>
              <a:t>divinizzata. P</a:t>
            </a:r>
            <a:r>
              <a:rPr lang="it-IT" baseline="0" dirty="0" smtClean="0">
                <a:sym typeface="Wingdings" pitchFamily="2" charset="2"/>
              </a:rPr>
              <a:t>linio parla di </a:t>
            </a:r>
            <a:r>
              <a:rPr lang="it-IT" baseline="0" dirty="0" smtClean="0">
                <a:sym typeface="Wingdings" pitchFamily="2" charset="2"/>
              </a:rPr>
              <a:t>pratica di </a:t>
            </a:r>
            <a:r>
              <a:rPr lang="it-IT" baseline="0" dirty="0" smtClean="0">
                <a:sym typeface="Wingdings" pitchFamily="2" charset="2"/>
              </a:rPr>
              <a:t>viticultura </a:t>
            </a:r>
            <a:r>
              <a:rPr lang="it-IT" baseline="0" smtClean="0">
                <a:sym typeface="Wingdings" pitchFamily="2" charset="2"/>
              </a:rPr>
              <a:t>più tardi, </a:t>
            </a:r>
            <a:r>
              <a:rPr lang="it-IT" baseline="0" dirty="0" smtClean="0">
                <a:sym typeface="Wingdings" pitchFamily="2" charset="2"/>
              </a:rPr>
              <a:t>ma già con </a:t>
            </a:r>
            <a:r>
              <a:rPr lang="it-IT" baseline="0" dirty="0" err="1" smtClean="0">
                <a:sym typeface="Wingdings" pitchFamily="2" charset="2"/>
              </a:rPr>
              <a:t>Numa</a:t>
            </a:r>
            <a:r>
              <a:rPr lang="it-IT" baseline="0" dirty="0" smtClean="0">
                <a:sym typeface="Wingdings" pitchFamily="2" charset="2"/>
              </a:rPr>
              <a:t> </a:t>
            </a:r>
            <a:r>
              <a:rPr lang="it-IT" baseline="0" dirty="0" err="1" smtClean="0">
                <a:sym typeface="Wingdings" pitchFamily="2" charset="2"/>
              </a:rPr>
              <a:t>Pompilio</a:t>
            </a:r>
            <a:r>
              <a:rPr lang="it-IT" baseline="0" dirty="0" smtClean="0">
                <a:sym typeface="Wingdings" pitchFamily="2" charset="2"/>
              </a:rPr>
              <a:t> </a:t>
            </a:r>
            <a:r>
              <a:rPr lang="it-IT" baseline="0" dirty="0" smtClean="0">
                <a:sym typeface="Wingdings" pitchFamily="2" charset="2"/>
              </a:rPr>
              <a:t> vi è un uso </a:t>
            </a:r>
            <a:r>
              <a:rPr lang="it-IT" baseline="0" dirty="0" smtClean="0">
                <a:sym typeface="Wingdings" pitchFamily="2" charset="2"/>
              </a:rPr>
              <a:t>regolato del vino da vini selvatici a vini coltivati e potati.</a:t>
            </a:r>
            <a:endParaRPr lang="it-IT" dirty="0"/>
          </a:p>
        </p:txBody>
      </p:sp>
      <p:sp>
        <p:nvSpPr>
          <p:cNvPr id="4" name="Segnaposto numero diapositiva 3"/>
          <p:cNvSpPr>
            <a:spLocks noGrp="1"/>
          </p:cNvSpPr>
          <p:nvPr>
            <p:ph type="sldNum" sz="quarter" idx="10"/>
          </p:nvPr>
        </p:nvSpPr>
        <p:spPr/>
        <p:txBody>
          <a:bodyPr/>
          <a:lstStyle/>
          <a:p>
            <a:fld id="{A88230C6-94D1-42D1-906F-35B0DDA1F53F}" type="slidenum">
              <a:rPr lang="it-IT" smtClean="0"/>
              <a:pPr/>
              <a:t>44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4E50749C-A465-4D13-AD2E-BC4A0D7805D7}"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9DA4ECAA-FEF0-49CF-B8D1-8799AD6640A2}"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F3FA9F00-0E4C-4BBA-9FAF-E437B4DA02D7}"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EEF8F716-FC14-47F0-A344-C4DE96962351}"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3A41515C-F568-4EA6-9884-E3FD4A12AB70}"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C81534E8-AF50-4484-AA1E-59BEF61A2F2B}"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A3A2316D-3D01-4EB8-B2BE-8AB2358442D3}"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787FEA47-D4AB-44C6-B570-CA109B3F0F0E}"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0C158697-6FC3-4536-BB2F-058CDFEC8B93}"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20B5EA3-AB38-4C17-A574-67A39F9ADDF4}"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B58C05B1-9FC3-402F-9872-C6D6CE0053E1}"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CECFF"/>
            </a:gs>
            <a:gs pos="100000">
              <a:srgbClr val="5E6D76"/>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3BD8DDB2-31A2-440E-9289-AAE76221ECE0}"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6" descr="Campania e Lazio"/>
          <p:cNvPicPr>
            <a:picLocks noChangeAspect="1" noChangeArrowheads="1"/>
          </p:cNvPicPr>
          <p:nvPr/>
        </p:nvPicPr>
        <p:blipFill>
          <a:blip r:embed="rId3" cstate="print"/>
          <a:srcRect/>
          <a:stretch>
            <a:fillRect/>
          </a:stretch>
        </p:blipFill>
        <p:spPr bwMode="auto">
          <a:xfrm>
            <a:off x="0" y="265113"/>
            <a:ext cx="9144000" cy="6326187"/>
          </a:xfrm>
          <a:prstGeom prst="rect">
            <a:avLst/>
          </a:prstGeom>
          <a:noFill/>
          <a:ln w="9525">
            <a:noFill/>
            <a:miter lim="800000"/>
            <a:headEnd/>
            <a:tailEnd/>
          </a:ln>
        </p:spPr>
      </p:pic>
      <p:sp>
        <p:nvSpPr>
          <p:cNvPr id="2051" name="Line 7"/>
          <p:cNvSpPr>
            <a:spLocks noChangeShapeType="1"/>
          </p:cNvSpPr>
          <p:nvPr/>
        </p:nvSpPr>
        <p:spPr bwMode="auto">
          <a:xfrm flipH="1">
            <a:off x="3276600" y="1412875"/>
            <a:ext cx="503238" cy="1223963"/>
          </a:xfrm>
          <a:prstGeom prst="line">
            <a:avLst/>
          </a:prstGeom>
          <a:noFill/>
          <a:ln w="76200">
            <a:solidFill>
              <a:srgbClr val="FF9900"/>
            </a:solidFill>
            <a:round/>
            <a:headEnd/>
            <a:tailEnd type="arrow" w="med" len="med"/>
          </a:ln>
        </p:spPr>
        <p:txBody>
          <a:bodyPr/>
          <a:lstStyle/>
          <a:p>
            <a:endParaRPr lang="it-I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descr="Roma delle origini mappa 2"/>
          <p:cNvPicPr>
            <a:picLocks noChangeAspect="1" noChangeArrowheads="1"/>
          </p:cNvPicPr>
          <p:nvPr/>
        </p:nvPicPr>
        <p:blipFill>
          <a:blip r:embed="rId3" cstate="print"/>
          <a:srcRect/>
          <a:stretch>
            <a:fillRect/>
          </a:stretch>
        </p:blipFill>
        <p:spPr bwMode="auto">
          <a:xfrm>
            <a:off x="2768600" y="0"/>
            <a:ext cx="6375400" cy="6858000"/>
          </a:xfrm>
          <a:prstGeom prst="rect">
            <a:avLst/>
          </a:prstGeom>
          <a:noFill/>
          <a:ln w="38100">
            <a:solidFill>
              <a:srgbClr val="800080"/>
            </a:solidFill>
            <a:miter lim="800000"/>
            <a:headEnd/>
            <a:tailEnd/>
          </a:ln>
        </p:spPr>
      </p:pic>
      <p:sp>
        <p:nvSpPr>
          <p:cNvPr id="3075" name="Rectangle 7"/>
          <p:cNvSpPr>
            <a:spLocks noChangeArrowheads="1"/>
          </p:cNvSpPr>
          <p:nvPr/>
        </p:nvSpPr>
        <p:spPr bwMode="auto">
          <a:xfrm>
            <a:off x="180975" y="5281613"/>
            <a:ext cx="4067175" cy="1352550"/>
          </a:xfrm>
          <a:prstGeom prst="rect">
            <a:avLst/>
          </a:prstGeom>
          <a:solidFill>
            <a:srgbClr val="99CCFF"/>
          </a:solidFill>
          <a:ln w="38100">
            <a:solidFill>
              <a:srgbClr val="000080"/>
            </a:solidFill>
            <a:miter lim="800000"/>
            <a:headEnd/>
            <a:tailEnd/>
          </a:ln>
        </p:spPr>
        <p:txBody>
          <a:bodyPr anchor="ctr">
            <a:spAutoFit/>
          </a:bodyPr>
          <a:lstStyle/>
          <a:p>
            <a:pPr algn="just"/>
            <a:r>
              <a:rPr lang="it-IT" sz="1600" b="1">
                <a:latin typeface="Times New Roman" pitchFamily="18" charset="0"/>
              </a:rPr>
              <a:t>Si sviluppa in un luogo strategico, a controllo di un guado del Tevere sul quale convergono le principali arterie di collegamento che servono il basso e medio corso del Tevere.</a:t>
            </a:r>
            <a:endParaRPr lang="it-IT" sz="1600">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755650" y="836613"/>
            <a:ext cx="7797800" cy="5049837"/>
          </a:xfrm>
          <a:prstGeom prst="rect">
            <a:avLst/>
          </a:prstGeom>
          <a:solidFill>
            <a:srgbClr val="FF99CC"/>
          </a:solidFill>
          <a:ln w="38100">
            <a:solidFill>
              <a:srgbClr val="000000"/>
            </a:solidFill>
            <a:miter lim="800000"/>
            <a:headEnd/>
            <a:tailEnd/>
          </a:ln>
        </p:spPr>
        <p:txBody>
          <a:bodyPr>
            <a:spAutoFit/>
          </a:bodyPr>
          <a:lstStyle/>
          <a:p>
            <a:pPr algn="just"/>
            <a:r>
              <a:rPr lang="it-IT" b="1" dirty="0">
                <a:latin typeface="Times New Roman" pitchFamily="18" charset="0"/>
              </a:rPr>
              <a:t>Dell’importanza strategica del sito erano consci già in antico.</a:t>
            </a:r>
          </a:p>
          <a:p>
            <a:pPr algn="just"/>
            <a:endParaRPr lang="it-IT" sz="1600" b="1" dirty="0">
              <a:latin typeface="Times New Roman" pitchFamily="18" charset="0"/>
            </a:endParaRPr>
          </a:p>
          <a:p>
            <a:pPr algn="just"/>
            <a:r>
              <a:rPr lang="it-IT" sz="1600" b="1" dirty="0">
                <a:latin typeface="Times New Roman" pitchFamily="18" charset="0"/>
              </a:rPr>
              <a:t>Cic. </a:t>
            </a:r>
            <a:r>
              <a:rPr lang="it-IT" sz="1600" b="1" i="1" dirty="0">
                <a:latin typeface="Times New Roman" pitchFamily="18" charset="0"/>
              </a:rPr>
              <a:t>De rep</a:t>
            </a:r>
            <a:r>
              <a:rPr lang="it-IT" sz="1600" b="1" dirty="0">
                <a:latin typeface="Times New Roman" pitchFamily="18" charset="0"/>
              </a:rPr>
              <a:t>., 2, 5, 10: </a:t>
            </a:r>
            <a:r>
              <a:rPr lang="it-IT" sz="1600" b="1" i="1" dirty="0">
                <a:latin typeface="Times New Roman" pitchFamily="18" charset="0"/>
              </a:rPr>
              <a:t>Qui </a:t>
            </a:r>
            <a:r>
              <a:rPr lang="it-IT" sz="1600" b="1" i="1" dirty="0" err="1">
                <a:latin typeface="Times New Roman" pitchFamily="18" charset="0"/>
              </a:rPr>
              <a:t>potuit</a:t>
            </a:r>
            <a:r>
              <a:rPr lang="it-IT" sz="1600" b="1" i="1" dirty="0">
                <a:latin typeface="Times New Roman" pitchFamily="18" charset="0"/>
              </a:rPr>
              <a:t> </a:t>
            </a:r>
            <a:r>
              <a:rPr lang="it-IT" sz="1600" b="1" i="1" dirty="0" err="1">
                <a:latin typeface="Times New Roman" pitchFamily="18" charset="0"/>
              </a:rPr>
              <a:t>igitur</a:t>
            </a:r>
            <a:r>
              <a:rPr lang="it-IT" sz="1600" b="1" i="1" dirty="0">
                <a:latin typeface="Times New Roman" pitchFamily="18" charset="0"/>
              </a:rPr>
              <a:t> </a:t>
            </a:r>
            <a:r>
              <a:rPr lang="it-IT" sz="1600" b="1" i="1" dirty="0" err="1">
                <a:latin typeface="Times New Roman" pitchFamily="18" charset="0"/>
              </a:rPr>
              <a:t>divinius</a:t>
            </a:r>
            <a:r>
              <a:rPr lang="it-IT" sz="1600" b="1" i="1" dirty="0">
                <a:latin typeface="Times New Roman" pitchFamily="18" charset="0"/>
              </a:rPr>
              <a:t> </a:t>
            </a:r>
            <a:r>
              <a:rPr lang="it-IT" sz="1600" b="1" i="1" dirty="0" err="1">
                <a:latin typeface="Times New Roman" pitchFamily="18" charset="0"/>
              </a:rPr>
              <a:t>et</a:t>
            </a:r>
            <a:r>
              <a:rPr lang="it-IT" sz="1600" b="1" i="1" dirty="0">
                <a:latin typeface="Times New Roman" pitchFamily="18" charset="0"/>
              </a:rPr>
              <a:t> </a:t>
            </a:r>
            <a:r>
              <a:rPr lang="it-IT" sz="1600" b="1" i="1" dirty="0" err="1">
                <a:latin typeface="Times New Roman" pitchFamily="18" charset="0"/>
              </a:rPr>
              <a:t>utilitates</a:t>
            </a:r>
            <a:r>
              <a:rPr lang="it-IT" sz="1600" b="1" i="1" dirty="0">
                <a:latin typeface="Times New Roman" pitchFamily="18" charset="0"/>
              </a:rPr>
              <a:t> </a:t>
            </a:r>
            <a:r>
              <a:rPr lang="it-IT" sz="1600" b="1" i="1" dirty="0" err="1">
                <a:latin typeface="Times New Roman" pitchFamily="18" charset="0"/>
              </a:rPr>
              <a:t>conplecti</a:t>
            </a:r>
            <a:r>
              <a:rPr lang="it-IT" sz="1600" b="1" i="1" dirty="0">
                <a:latin typeface="Times New Roman" pitchFamily="18" charset="0"/>
              </a:rPr>
              <a:t> </a:t>
            </a:r>
            <a:r>
              <a:rPr lang="it-IT" sz="1600" b="1" i="1" dirty="0" err="1">
                <a:latin typeface="Times New Roman" pitchFamily="18" charset="0"/>
              </a:rPr>
              <a:t>maritimas</a:t>
            </a:r>
            <a:r>
              <a:rPr lang="it-IT" sz="1600" b="1" i="1" dirty="0">
                <a:latin typeface="Times New Roman" pitchFamily="18" charset="0"/>
              </a:rPr>
              <a:t> </a:t>
            </a:r>
            <a:r>
              <a:rPr lang="it-IT" sz="1600" b="1" i="1" dirty="0" err="1">
                <a:latin typeface="Times New Roman" pitchFamily="18" charset="0"/>
              </a:rPr>
              <a:t>Romulus</a:t>
            </a:r>
            <a:r>
              <a:rPr lang="it-IT" sz="1600" b="1" i="1" dirty="0">
                <a:latin typeface="Times New Roman" pitchFamily="18" charset="0"/>
              </a:rPr>
              <a:t> </a:t>
            </a:r>
            <a:r>
              <a:rPr lang="it-IT" sz="1600" b="1" i="1" dirty="0" err="1">
                <a:latin typeface="Times New Roman" pitchFamily="18" charset="0"/>
              </a:rPr>
              <a:t>et</a:t>
            </a:r>
            <a:r>
              <a:rPr lang="it-IT" sz="1600" b="1" i="1" dirty="0">
                <a:latin typeface="Times New Roman" pitchFamily="18" charset="0"/>
              </a:rPr>
              <a:t> </a:t>
            </a:r>
            <a:r>
              <a:rPr lang="it-IT" sz="1600" b="1" i="1" dirty="0" err="1">
                <a:latin typeface="Times New Roman" pitchFamily="18" charset="0"/>
              </a:rPr>
              <a:t>vitia</a:t>
            </a:r>
            <a:r>
              <a:rPr lang="it-IT" sz="1600" b="1" i="1" dirty="0">
                <a:latin typeface="Times New Roman" pitchFamily="18" charset="0"/>
              </a:rPr>
              <a:t> </a:t>
            </a:r>
            <a:r>
              <a:rPr lang="it-IT" sz="1600" b="1" i="1" dirty="0" err="1">
                <a:latin typeface="Times New Roman" pitchFamily="18" charset="0"/>
              </a:rPr>
              <a:t>vitare</a:t>
            </a:r>
            <a:r>
              <a:rPr lang="it-IT" sz="1600" b="1" i="1" dirty="0">
                <a:latin typeface="Times New Roman" pitchFamily="18" charset="0"/>
              </a:rPr>
              <a:t>, </a:t>
            </a:r>
            <a:r>
              <a:rPr lang="it-IT" sz="1600" b="1" i="1" dirty="0" err="1">
                <a:latin typeface="Times New Roman" pitchFamily="18" charset="0"/>
              </a:rPr>
              <a:t>quam</a:t>
            </a:r>
            <a:r>
              <a:rPr lang="it-IT" sz="1600" b="1" i="1" dirty="0">
                <a:latin typeface="Times New Roman" pitchFamily="18" charset="0"/>
              </a:rPr>
              <a:t> </a:t>
            </a:r>
            <a:r>
              <a:rPr lang="it-IT" sz="1600" b="1" i="1" dirty="0" err="1">
                <a:latin typeface="Times New Roman" pitchFamily="18" charset="0"/>
              </a:rPr>
              <a:t>quod</a:t>
            </a:r>
            <a:r>
              <a:rPr lang="it-IT" sz="1600" b="1" i="1" dirty="0">
                <a:latin typeface="Times New Roman" pitchFamily="18" charset="0"/>
              </a:rPr>
              <a:t> </a:t>
            </a:r>
            <a:r>
              <a:rPr lang="it-IT" sz="1600" b="1" i="1" dirty="0" err="1">
                <a:latin typeface="Times New Roman" pitchFamily="18" charset="0"/>
              </a:rPr>
              <a:t>urbem</a:t>
            </a:r>
            <a:r>
              <a:rPr lang="it-IT" sz="1600" b="1" i="1" dirty="0">
                <a:latin typeface="Times New Roman" pitchFamily="18" charset="0"/>
              </a:rPr>
              <a:t> </a:t>
            </a:r>
            <a:r>
              <a:rPr lang="it-IT" sz="1600" b="1" i="1" dirty="0" err="1">
                <a:latin typeface="Times New Roman" pitchFamily="18" charset="0"/>
              </a:rPr>
              <a:t>perennis</a:t>
            </a:r>
            <a:r>
              <a:rPr lang="it-IT" sz="1600" b="1" i="1" dirty="0">
                <a:latin typeface="Times New Roman" pitchFamily="18" charset="0"/>
              </a:rPr>
              <a:t> </a:t>
            </a:r>
            <a:r>
              <a:rPr lang="it-IT" sz="1600" b="1" i="1" dirty="0" err="1">
                <a:latin typeface="Times New Roman" pitchFamily="18" charset="0"/>
              </a:rPr>
              <a:t>amnis</a:t>
            </a:r>
            <a:r>
              <a:rPr lang="it-IT" sz="1600" b="1" i="1" dirty="0">
                <a:latin typeface="Times New Roman" pitchFamily="18" charset="0"/>
              </a:rPr>
              <a:t> </a:t>
            </a:r>
            <a:r>
              <a:rPr lang="it-IT" sz="1600" b="1" i="1" dirty="0" err="1">
                <a:latin typeface="Times New Roman" pitchFamily="18" charset="0"/>
              </a:rPr>
              <a:t>et</a:t>
            </a:r>
            <a:r>
              <a:rPr lang="it-IT" sz="1600" b="1" i="1" dirty="0">
                <a:latin typeface="Times New Roman" pitchFamily="18" charset="0"/>
              </a:rPr>
              <a:t> </a:t>
            </a:r>
            <a:r>
              <a:rPr lang="it-IT" sz="1600" b="1" i="1" dirty="0" err="1">
                <a:latin typeface="Times New Roman" pitchFamily="18" charset="0"/>
              </a:rPr>
              <a:t>aequabilis</a:t>
            </a:r>
            <a:r>
              <a:rPr lang="it-IT" sz="1600" b="1" i="1" dirty="0">
                <a:latin typeface="Times New Roman" pitchFamily="18" charset="0"/>
              </a:rPr>
              <a:t> </a:t>
            </a:r>
            <a:r>
              <a:rPr lang="it-IT" sz="1600" b="1" i="1" dirty="0" err="1">
                <a:latin typeface="Times New Roman" pitchFamily="18" charset="0"/>
              </a:rPr>
              <a:t>et</a:t>
            </a:r>
            <a:r>
              <a:rPr lang="it-IT" sz="1600" b="1" i="1" dirty="0">
                <a:latin typeface="Times New Roman" pitchFamily="18" charset="0"/>
              </a:rPr>
              <a:t> in mare late </a:t>
            </a:r>
            <a:r>
              <a:rPr lang="it-IT" sz="1600" b="1" i="1" dirty="0" err="1">
                <a:latin typeface="Times New Roman" pitchFamily="18" charset="0"/>
              </a:rPr>
              <a:t>influentis</a:t>
            </a:r>
            <a:r>
              <a:rPr lang="it-IT" sz="1600" b="1" i="1" dirty="0">
                <a:latin typeface="Times New Roman" pitchFamily="18" charset="0"/>
              </a:rPr>
              <a:t> </a:t>
            </a:r>
            <a:r>
              <a:rPr lang="it-IT" sz="1600" b="1" i="1" dirty="0" err="1">
                <a:latin typeface="Times New Roman" pitchFamily="18" charset="0"/>
              </a:rPr>
              <a:t>posuit</a:t>
            </a:r>
            <a:r>
              <a:rPr lang="it-IT" sz="1600" b="1" i="1" dirty="0">
                <a:latin typeface="Times New Roman" pitchFamily="18" charset="0"/>
              </a:rPr>
              <a:t> in ripa? quo </a:t>
            </a:r>
            <a:r>
              <a:rPr lang="it-IT" sz="1600" b="1" i="1" dirty="0" err="1">
                <a:latin typeface="Times New Roman" pitchFamily="18" charset="0"/>
              </a:rPr>
              <a:t>posset</a:t>
            </a:r>
            <a:r>
              <a:rPr lang="it-IT" sz="1600" b="1" i="1" dirty="0">
                <a:latin typeface="Times New Roman" pitchFamily="18" charset="0"/>
              </a:rPr>
              <a:t> </a:t>
            </a:r>
            <a:r>
              <a:rPr lang="it-IT" sz="1600" b="1" i="1" dirty="0" err="1">
                <a:latin typeface="Times New Roman" pitchFamily="18" charset="0"/>
              </a:rPr>
              <a:t>urbs</a:t>
            </a:r>
            <a:r>
              <a:rPr lang="it-IT" sz="1600" b="1" i="1" dirty="0">
                <a:latin typeface="Times New Roman" pitchFamily="18" charset="0"/>
              </a:rPr>
              <a:t> </a:t>
            </a:r>
            <a:r>
              <a:rPr lang="it-IT" sz="1600" b="1" i="1" dirty="0" err="1">
                <a:latin typeface="Times New Roman" pitchFamily="18" charset="0"/>
              </a:rPr>
              <a:t>et</a:t>
            </a:r>
            <a:r>
              <a:rPr lang="it-IT" sz="1600" b="1" i="1" dirty="0">
                <a:latin typeface="Times New Roman" pitchFamily="18" charset="0"/>
              </a:rPr>
              <a:t> </a:t>
            </a:r>
            <a:r>
              <a:rPr lang="it-IT" sz="1600" b="1" i="1" dirty="0" err="1">
                <a:latin typeface="Times New Roman" pitchFamily="18" charset="0"/>
              </a:rPr>
              <a:t>accipere</a:t>
            </a:r>
            <a:r>
              <a:rPr lang="it-IT" sz="1600" b="1" i="1" dirty="0">
                <a:latin typeface="Times New Roman" pitchFamily="18" charset="0"/>
              </a:rPr>
              <a:t> a mari quo </a:t>
            </a:r>
            <a:r>
              <a:rPr lang="it-IT" sz="1600" b="1" i="1" dirty="0" err="1">
                <a:latin typeface="Times New Roman" pitchFamily="18" charset="0"/>
              </a:rPr>
              <a:t>egeret</a:t>
            </a:r>
            <a:r>
              <a:rPr lang="it-IT" sz="1600" b="1" i="1" dirty="0">
                <a:latin typeface="Times New Roman" pitchFamily="18" charset="0"/>
              </a:rPr>
              <a:t>, </a:t>
            </a:r>
            <a:r>
              <a:rPr lang="it-IT" sz="1600" b="1" i="1" dirty="0" err="1">
                <a:latin typeface="Times New Roman" pitchFamily="18" charset="0"/>
              </a:rPr>
              <a:t>et</a:t>
            </a:r>
            <a:r>
              <a:rPr lang="it-IT" sz="1600" b="1" i="1" dirty="0">
                <a:latin typeface="Times New Roman" pitchFamily="18" charset="0"/>
              </a:rPr>
              <a:t> </a:t>
            </a:r>
            <a:r>
              <a:rPr lang="it-IT" sz="1600" b="1" i="1" dirty="0" err="1">
                <a:latin typeface="Times New Roman" pitchFamily="18" charset="0"/>
              </a:rPr>
              <a:t>reddere</a:t>
            </a:r>
            <a:r>
              <a:rPr lang="it-IT" sz="1600" b="1" i="1" dirty="0">
                <a:latin typeface="Times New Roman" pitchFamily="18" charset="0"/>
              </a:rPr>
              <a:t> quo </a:t>
            </a:r>
            <a:r>
              <a:rPr lang="it-IT" sz="1600" b="1" i="1" dirty="0" err="1">
                <a:latin typeface="Times New Roman" pitchFamily="18" charset="0"/>
              </a:rPr>
              <a:t>redundaret</a:t>
            </a:r>
            <a:r>
              <a:rPr lang="it-IT" sz="1600" b="1" i="1" dirty="0">
                <a:latin typeface="Times New Roman" pitchFamily="18" charset="0"/>
              </a:rPr>
              <a:t>, </a:t>
            </a:r>
            <a:r>
              <a:rPr lang="it-IT" sz="1600" b="1" i="1" dirty="0" err="1">
                <a:latin typeface="Times New Roman" pitchFamily="18" charset="0"/>
              </a:rPr>
              <a:t>eodemque</a:t>
            </a:r>
            <a:r>
              <a:rPr lang="it-IT" sz="1600" b="1" i="1" dirty="0">
                <a:latin typeface="Times New Roman" pitchFamily="18" charset="0"/>
              </a:rPr>
              <a:t> </a:t>
            </a:r>
            <a:r>
              <a:rPr lang="it-IT" sz="1600" b="1" i="1" dirty="0" err="1">
                <a:latin typeface="Times New Roman" pitchFamily="18" charset="0"/>
              </a:rPr>
              <a:t>ut</a:t>
            </a:r>
            <a:r>
              <a:rPr lang="it-IT" sz="1600" b="1" i="1" dirty="0">
                <a:latin typeface="Times New Roman" pitchFamily="18" charset="0"/>
              </a:rPr>
              <a:t> </a:t>
            </a:r>
            <a:r>
              <a:rPr lang="it-IT" sz="1600" b="1" i="1" dirty="0" err="1">
                <a:latin typeface="Times New Roman" pitchFamily="18" charset="0"/>
              </a:rPr>
              <a:t>flumine</a:t>
            </a:r>
            <a:r>
              <a:rPr lang="it-IT" sz="1600" b="1" i="1" dirty="0">
                <a:latin typeface="Times New Roman" pitchFamily="18" charset="0"/>
              </a:rPr>
              <a:t> </a:t>
            </a:r>
            <a:r>
              <a:rPr lang="it-IT" sz="1600" b="1" i="1" dirty="0" err="1">
                <a:latin typeface="Times New Roman" pitchFamily="18" charset="0"/>
              </a:rPr>
              <a:t>res</a:t>
            </a:r>
            <a:r>
              <a:rPr lang="it-IT" sz="1600" b="1" i="1" dirty="0">
                <a:latin typeface="Times New Roman" pitchFamily="18" charset="0"/>
              </a:rPr>
              <a:t> ad </a:t>
            </a:r>
            <a:r>
              <a:rPr lang="it-IT" sz="1600" b="1" i="1" dirty="0" err="1">
                <a:latin typeface="Times New Roman" pitchFamily="18" charset="0"/>
              </a:rPr>
              <a:t>victum</a:t>
            </a:r>
            <a:r>
              <a:rPr lang="it-IT" sz="1600" b="1" i="1" dirty="0">
                <a:latin typeface="Times New Roman" pitchFamily="18" charset="0"/>
              </a:rPr>
              <a:t> </a:t>
            </a:r>
            <a:r>
              <a:rPr lang="it-IT" sz="1600" b="1" i="1" dirty="0" err="1">
                <a:latin typeface="Times New Roman" pitchFamily="18" charset="0"/>
              </a:rPr>
              <a:t>cultumque</a:t>
            </a:r>
            <a:r>
              <a:rPr lang="it-IT" sz="1600" b="1" i="1" dirty="0">
                <a:latin typeface="Times New Roman" pitchFamily="18" charset="0"/>
              </a:rPr>
              <a:t> </a:t>
            </a:r>
            <a:r>
              <a:rPr lang="it-IT" sz="1600" b="1" i="1" dirty="0" err="1">
                <a:latin typeface="Times New Roman" pitchFamily="18" charset="0"/>
              </a:rPr>
              <a:t>maxime</a:t>
            </a:r>
            <a:r>
              <a:rPr lang="it-IT" sz="1600" b="1" i="1" dirty="0">
                <a:latin typeface="Times New Roman" pitchFamily="18" charset="0"/>
              </a:rPr>
              <a:t> </a:t>
            </a:r>
            <a:r>
              <a:rPr lang="it-IT" sz="1600" b="1" i="1" dirty="0" err="1">
                <a:latin typeface="Times New Roman" pitchFamily="18" charset="0"/>
              </a:rPr>
              <a:t>necessarias</a:t>
            </a:r>
            <a:r>
              <a:rPr lang="it-IT" sz="1600" b="1" i="1" dirty="0">
                <a:latin typeface="Times New Roman" pitchFamily="18" charset="0"/>
              </a:rPr>
              <a:t> non </a:t>
            </a:r>
            <a:r>
              <a:rPr lang="it-IT" sz="1600" b="1" i="1" dirty="0" err="1">
                <a:latin typeface="Times New Roman" pitchFamily="18" charset="0"/>
              </a:rPr>
              <a:t>solum</a:t>
            </a:r>
            <a:r>
              <a:rPr lang="it-IT" sz="1600" b="1" i="1" dirty="0">
                <a:latin typeface="Times New Roman" pitchFamily="18" charset="0"/>
              </a:rPr>
              <a:t> mari </a:t>
            </a:r>
            <a:r>
              <a:rPr lang="it-IT" sz="1600" b="1" i="1" dirty="0" err="1">
                <a:latin typeface="Times New Roman" pitchFamily="18" charset="0"/>
              </a:rPr>
              <a:t>absorberet</a:t>
            </a:r>
            <a:r>
              <a:rPr lang="it-IT" sz="1600" b="1" i="1" dirty="0">
                <a:latin typeface="Times New Roman" pitchFamily="18" charset="0"/>
              </a:rPr>
              <a:t>, </a:t>
            </a:r>
            <a:r>
              <a:rPr lang="it-IT" sz="1600" b="1" i="1" dirty="0" err="1">
                <a:latin typeface="Times New Roman" pitchFamily="18" charset="0"/>
              </a:rPr>
              <a:t>sed</a:t>
            </a:r>
            <a:r>
              <a:rPr lang="it-IT" sz="1600" b="1" i="1" dirty="0">
                <a:latin typeface="Times New Roman" pitchFamily="18" charset="0"/>
              </a:rPr>
              <a:t> </a:t>
            </a:r>
            <a:r>
              <a:rPr lang="it-IT" sz="1600" b="1" i="1" dirty="0" err="1">
                <a:latin typeface="Times New Roman" pitchFamily="18" charset="0"/>
              </a:rPr>
              <a:t>etiam</a:t>
            </a:r>
            <a:r>
              <a:rPr lang="it-IT" sz="1600" b="1" i="1" dirty="0">
                <a:latin typeface="Times New Roman" pitchFamily="18" charset="0"/>
              </a:rPr>
              <a:t> </a:t>
            </a:r>
            <a:r>
              <a:rPr lang="it-IT" sz="1600" b="1" i="1" dirty="0" err="1">
                <a:latin typeface="Times New Roman" pitchFamily="18" charset="0"/>
              </a:rPr>
              <a:t>invectas</a:t>
            </a:r>
            <a:r>
              <a:rPr lang="it-IT" sz="1600" b="1" i="1" dirty="0">
                <a:latin typeface="Times New Roman" pitchFamily="18" charset="0"/>
              </a:rPr>
              <a:t> </a:t>
            </a:r>
            <a:r>
              <a:rPr lang="it-IT" sz="1600" b="1" i="1" dirty="0" err="1">
                <a:latin typeface="Times New Roman" pitchFamily="18" charset="0"/>
              </a:rPr>
              <a:t>acciperet</a:t>
            </a:r>
            <a:r>
              <a:rPr lang="it-IT" sz="1600" b="1" i="1" dirty="0">
                <a:latin typeface="Times New Roman" pitchFamily="18" charset="0"/>
              </a:rPr>
              <a:t> ex terra, </a:t>
            </a:r>
            <a:r>
              <a:rPr lang="it-IT" sz="1600" b="1" i="1" dirty="0" err="1">
                <a:latin typeface="Times New Roman" pitchFamily="18" charset="0"/>
              </a:rPr>
              <a:t>ut</a:t>
            </a:r>
            <a:r>
              <a:rPr lang="it-IT" sz="1600" b="1" i="1" dirty="0">
                <a:latin typeface="Times New Roman" pitchFamily="18" charset="0"/>
              </a:rPr>
              <a:t> </a:t>
            </a:r>
            <a:r>
              <a:rPr lang="it-IT" sz="1600" b="1" i="1" dirty="0" err="1">
                <a:latin typeface="Times New Roman" pitchFamily="18" charset="0"/>
              </a:rPr>
              <a:t>mihi</a:t>
            </a:r>
            <a:r>
              <a:rPr lang="it-IT" sz="1600" b="1" i="1" dirty="0">
                <a:latin typeface="Times New Roman" pitchFamily="18" charset="0"/>
              </a:rPr>
              <a:t> </a:t>
            </a:r>
            <a:r>
              <a:rPr lang="it-IT" sz="1600" b="1" i="1" dirty="0" err="1">
                <a:latin typeface="Times New Roman" pitchFamily="18" charset="0"/>
              </a:rPr>
              <a:t>iam</a:t>
            </a:r>
            <a:r>
              <a:rPr lang="it-IT" sz="1600" b="1" i="1" dirty="0">
                <a:latin typeface="Times New Roman" pitchFamily="18" charset="0"/>
              </a:rPr>
              <a:t> </a:t>
            </a:r>
            <a:r>
              <a:rPr lang="it-IT" sz="1600" b="1" i="1" dirty="0" err="1">
                <a:latin typeface="Times New Roman" pitchFamily="18" charset="0"/>
              </a:rPr>
              <a:t>tum</a:t>
            </a:r>
            <a:r>
              <a:rPr lang="it-IT" sz="1600" b="1" i="1" dirty="0">
                <a:latin typeface="Times New Roman" pitchFamily="18" charset="0"/>
              </a:rPr>
              <a:t> divinasse </a:t>
            </a:r>
            <a:r>
              <a:rPr lang="it-IT" sz="1600" b="1" i="1" dirty="0" err="1">
                <a:latin typeface="Times New Roman" pitchFamily="18" charset="0"/>
              </a:rPr>
              <a:t>ille</a:t>
            </a:r>
            <a:r>
              <a:rPr lang="it-IT" sz="1600" b="1" i="1" dirty="0">
                <a:latin typeface="Times New Roman" pitchFamily="18" charset="0"/>
              </a:rPr>
              <a:t> </a:t>
            </a:r>
            <a:r>
              <a:rPr lang="it-IT" sz="1600" b="1" i="1" dirty="0" err="1">
                <a:latin typeface="Times New Roman" pitchFamily="18" charset="0"/>
              </a:rPr>
              <a:t>videatur</a:t>
            </a:r>
            <a:r>
              <a:rPr lang="it-IT" sz="1600" b="1" i="1" dirty="0">
                <a:latin typeface="Times New Roman" pitchFamily="18" charset="0"/>
              </a:rPr>
              <a:t> </a:t>
            </a:r>
            <a:r>
              <a:rPr lang="it-IT" sz="1600" b="1" i="1" dirty="0" err="1">
                <a:latin typeface="Times New Roman" pitchFamily="18" charset="0"/>
              </a:rPr>
              <a:t>hanc</a:t>
            </a:r>
            <a:r>
              <a:rPr lang="it-IT" sz="1600" b="1" i="1" dirty="0">
                <a:latin typeface="Times New Roman" pitchFamily="18" charset="0"/>
              </a:rPr>
              <a:t> </a:t>
            </a:r>
            <a:r>
              <a:rPr lang="it-IT" sz="1600" b="1" i="1" dirty="0" err="1">
                <a:latin typeface="Times New Roman" pitchFamily="18" charset="0"/>
              </a:rPr>
              <a:t>urbem</a:t>
            </a:r>
            <a:r>
              <a:rPr lang="it-IT" sz="1600" b="1" i="1" dirty="0">
                <a:latin typeface="Times New Roman" pitchFamily="18" charset="0"/>
              </a:rPr>
              <a:t> </a:t>
            </a:r>
            <a:r>
              <a:rPr lang="it-IT" sz="1600" b="1" i="1" dirty="0" err="1">
                <a:latin typeface="Times New Roman" pitchFamily="18" charset="0"/>
              </a:rPr>
              <a:t>sedem</a:t>
            </a:r>
            <a:r>
              <a:rPr lang="it-IT" sz="1600" b="1" i="1" dirty="0">
                <a:latin typeface="Times New Roman" pitchFamily="18" charset="0"/>
              </a:rPr>
              <a:t> </a:t>
            </a:r>
            <a:r>
              <a:rPr lang="it-IT" sz="1600" b="1" i="1" dirty="0" err="1">
                <a:latin typeface="Times New Roman" pitchFamily="18" charset="0"/>
              </a:rPr>
              <a:t>aliquando</a:t>
            </a:r>
            <a:r>
              <a:rPr lang="it-IT" sz="1600" b="1" i="1" dirty="0">
                <a:latin typeface="Times New Roman" pitchFamily="18" charset="0"/>
              </a:rPr>
              <a:t> </a:t>
            </a:r>
            <a:r>
              <a:rPr lang="it-IT" sz="1600" b="1" i="1" dirty="0" err="1">
                <a:latin typeface="Times New Roman" pitchFamily="18" charset="0"/>
              </a:rPr>
              <a:t>et</a:t>
            </a:r>
            <a:r>
              <a:rPr lang="it-IT" sz="1600" b="1" i="1" dirty="0">
                <a:latin typeface="Times New Roman" pitchFamily="18" charset="0"/>
              </a:rPr>
              <a:t> </a:t>
            </a:r>
            <a:r>
              <a:rPr lang="it-IT" sz="1600" b="1" i="1" dirty="0" err="1">
                <a:latin typeface="Times New Roman" pitchFamily="18" charset="0"/>
              </a:rPr>
              <a:t>domum</a:t>
            </a:r>
            <a:r>
              <a:rPr lang="it-IT" sz="1600" b="1" i="1" dirty="0">
                <a:latin typeface="Times New Roman" pitchFamily="18" charset="0"/>
              </a:rPr>
              <a:t> </a:t>
            </a:r>
            <a:r>
              <a:rPr lang="it-IT" sz="1600" b="1" i="1" dirty="0" err="1">
                <a:latin typeface="Times New Roman" pitchFamily="18" charset="0"/>
              </a:rPr>
              <a:t>summo</a:t>
            </a:r>
            <a:r>
              <a:rPr lang="it-IT" sz="1600" b="1" i="1" dirty="0">
                <a:latin typeface="Times New Roman" pitchFamily="18" charset="0"/>
              </a:rPr>
              <a:t> esse imperio </a:t>
            </a:r>
            <a:r>
              <a:rPr lang="it-IT" sz="1600" b="1" i="1" dirty="0" err="1">
                <a:latin typeface="Times New Roman" pitchFamily="18" charset="0"/>
              </a:rPr>
              <a:t>praebituram</a:t>
            </a:r>
            <a:r>
              <a:rPr lang="it-IT" sz="1600" b="1" i="1" dirty="0">
                <a:latin typeface="Times New Roman" pitchFamily="18" charset="0"/>
              </a:rPr>
              <a:t>; </a:t>
            </a:r>
            <a:r>
              <a:rPr lang="it-IT" sz="1600" b="1" i="1" dirty="0" err="1">
                <a:latin typeface="Times New Roman" pitchFamily="18" charset="0"/>
              </a:rPr>
              <a:t>nam</a:t>
            </a:r>
            <a:r>
              <a:rPr lang="it-IT" sz="1600" b="1" i="1" dirty="0">
                <a:latin typeface="Times New Roman" pitchFamily="18" charset="0"/>
              </a:rPr>
              <a:t> </a:t>
            </a:r>
            <a:r>
              <a:rPr lang="it-IT" sz="1600" b="1" i="1" dirty="0" err="1">
                <a:latin typeface="Times New Roman" pitchFamily="18" charset="0"/>
              </a:rPr>
              <a:t>hanc</a:t>
            </a:r>
            <a:r>
              <a:rPr lang="it-IT" sz="1600" b="1" i="1" dirty="0">
                <a:latin typeface="Times New Roman" pitchFamily="18" charset="0"/>
              </a:rPr>
              <a:t> rerum </a:t>
            </a:r>
            <a:r>
              <a:rPr lang="it-IT" sz="1600" b="1" i="1" dirty="0" err="1">
                <a:latin typeface="Times New Roman" pitchFamily="18" charset="0"/>
              </a:rPr>
              <a:t>tantam</a:t>
            </a:r>
            <a:r>
              <a:rPr lang="it-IT" sz="1600" b="1" i="1" dirty="0">
                <a:latin typeface="Times New Roman" pitchFamily="18" charset="0"/>
              </a:rPr>
              <a:t> </a:t>
            </a:r>
            <a:r>
              <a:rPr lang="it-IT" sz="1600" b="1" i="1" dirty="0" err="1">
                <a:latin typeface="Times New Roman" pitchFamily="18" charset="0"/>
              </a:rPr>
              <a:t>potentiam</a:t>
            </a:r>
            <a:r>
              <a:rPr lang="it-IT" sz="1600" b="1" i="1" dirty="0">
                <a:latin typeface="Times New Roman" pitchFamily="18" charset="0"/>
              </a:rPr>
              <a:t> non ferme </a:t>
            </a:r>
            <a:r>
              <a:rPr lang="it-IT" sz="1600" b="1" i="1" dirty="0" err="1">
                <a:latin typeface="Times New Roman" pitchFamily="18" charset="0"/>
              </a:rPr>
              <a:t>facilius</a:t>
            </a:r>
            <a:r>
              <a:rPr lang="it-IT" sz="1600" b="1" i="1" dirty="0">
                <a:latin typeface="Times New Roman" pitchFamily="18" charset="0"/>
              </a:rPr>
              <a:t> </a:t>
            </a:r>
            <a:r>
              <a:rPr lang="it-IT" sz="1600" b="1" i="1" dirty="0" err="1">
                <a:latin typeface="Times New Roman" pitchFamily="18" charset="0"/>
              </a:rPr>
              <a:t>alia</a:t>
            </a:r>
            <a:r>
              <a:rPr lang="it-IT" sz="1600" b="1" i="1" dirty="0">
                <a:latin typeface="Times New Roman" pitchFamily="18" charset="0"/>
              </a:rPr>
              <a:t> </a:t>
            </a:r>
            <a:r>
              <a:rPr lang="it-IT" sz="1600" b="1" i="1" dirty="0" err="1">
                <a:latin typeface="Times New Roman" pitchFamily="18" charset="0"/>
              </a:rPr>
              <a:t>ulla</a:t>
            </a:r>
            <a:r>
              <a:rPr lang="it-IT" sz="1600" b="1" i="1" dirty="0">
                <a:latin typeface="Times New Roman" pitchFamily="18" charset="0"/>
              </a:rPr>
              <a:t> in parte </a:t>
            </a:r>
            <a:r>
              <a:rPr lang="it-IT" sz="1600" b="1" i="1" dirty="0" err="1">
                <a:latin typeface="Times New Roman" pitchFamily="18" charset="0"/>
              </a:rPr>
              <a:t>Italiae</a:t>
            </a:r>
            <a:r>
              <a:rPr lang="it-IT" sz="1600" b="1" i="1" dirty="0">
                <a:latin typeface="Times New Roman" pitchFamily="18" charset="0"/>
              </a:rPr>
              <a:t> </a:t>
            </a:r>
            <a:r>
              <a:rPr lang="it-IT" sz="1600" b="1" i="1" dirty="0" err="1">
                <a:latin typeface="Times New Roman" pitchFamily="18" charset="0"/>
              </a:rPr>
              <a:t>posita</a:t>
            </a:r>
            <a:r>
              <a:rPr lang="it-IT" sz="1600" b="1" i="1" dirty="0">
                <a:latin typeface="Times New Roman" pitchFamily="18" charset="0"/>
              </a:rPr>
              <a:t> </a:t>
            </a:r>
            <a:r>
              <a:rPr lang="it-IT" sz="1600" b="1" i="1" dirty="0" err="1">
                <a:latin typeface="Times New Roman" pitchFamily="18" charset="0"/>
              </a:rPr>
              <a:t>urbs</a:t>
            </a:r>
            <a:r>
              <a:rPr lang="it-IT" sz="1600" b="1" i="1" dirty="0">
                <a:latin typeface="Times New Roman" pitchFamily="18" charset="0"/>
              </a:rPr>
              <a:t> tenere </a:t>
            </a:r>
            <a:r>
              <a:rPr lang="it-IT" sz="1600" b="1" i="1" dirty="0" err="1">
                <a:latin typeface="Times New Roman" pitchFamily="18" charset="0"/>
              </a:rPr>
              <a:t>potuisset</a:t>
            </a:r>
            <a:r>
              <a:rPr lang="it-IT" sz="1600" b="1" i="1" dirty="0">
                <a:latin typeface="Times New Roman" pitchFamily="18" charset="0"/>
              </a:rPr>
              <a:t>.</a:t>
            </a:r>
            <a:r>
              <a:rPr lang="it-IT" sz="1600" b="1" dirty="0">
                <a:latin typeface="Times New Roman" pitchFamily="18" charset="0"/>
              </a:rPr>
              <a:t> </a:t>
            </a:r>
          </a:p>
          <a:p>
            <a:pPr algn="just"/>
            <a:endParaRPr lang="it-IT" sz="1600" b="1" dirty="0">
              <a:latin typeface="Times New Roman" pitchFamily="18" charset="0"/>
            </a:endParaRPr>
          </a:p>
          <a:p>
            <a:pPr algn="just"/>
            <a:r>
              <a:rPr lang="it-IT" sz="1600" b="1" dirty="0">
                <a:latin typeface="Times New Roman" pitchFamily="18" charset="0"/>
              </a:rPr>
              <a:t>“Come avrebbe potuto Romolo con più profetica intuizione cogliere i vantaggi del mare ed evitarne gli inconvenienti, se non ponendola sulla </a:t>
            </a:r>
            <a:r>
              <a:rPr lang="it-IT" sz="1600" b="1" u="sng" dirty="0">
                <a:latin typeface="Times New Roman" pitchFamily="18" charset="0"/>
              </a:rPr>
              <a:t>riva di un fiume perenne </a:t>
            </a:r>
            <a:r>
              <a:rPr lang="it-IT" sz="1600" b="1" dirty="0">
                <a:latin typeface="Times New Roman" pitchFamily="18" charset="0"/>
              </a:rPr>
              <a:t>ed uniforme e che con ampio corso sbocca in mare, </a:t>
            </a:r>
            <a:r>
              <a:rPr lang="it-IT" sz="1600" b="1" u="sng" dirty="0">
                <a:latin typeface="Times New Roman" pitchFamily="18" charset="0"/>
              </a:rPr>
              <a:t>affinché la città potesse ricevere dal mare ciò di cui aveva bisogno </a:t>
            </a:r>
            <a:r>
              <a:rPr lang="it-IT" sz="1600" b="1" dirty="0">
                <a:latin typeface="Times New Roman" pitchFamily="18" charset="0"/>
              </a:rPr>
              <a:t> e restituirvi ciò di cui sovrabbondasse, e perché potesse,  lungo il medesimo fiume, non soltanto assorbire dal mare le merci necessarie ai bisogni, più o meno elementari della vita, ma anche riceverle per via di terra ? Al punto che mi sembra  che </a:t>
            </a:r>
            <a:r>
              <a:rPr lang="it-IT" sz="1600" b="1" u="sng" dirty="0">
                <a:latin typeface="Times New Roman" pitchFamily="18" charset="0"/>
              </a:rPr>
              <a:t>già allora  Romolo divinasse che questa città un giorno avrebbe dato sede e albergo al sommo impero</a:t>
            </a:r>
            <a:r>
              <a:rPr lang="it-IT" sz="1600" b="1" dirty="0">
                <a:latin typeface="Times New Roman" pitchFamily="18" charset="0"/>
              </a:rPr>
              <a:t>: tanta potenza, infatti,  non avrebbe potuto conseguirla più facilmente un’altra città, sita in qualunque altra parte d’Italia”.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CCECFF"/>
            </a:gs>
            <a:gs pos="100000">
              <a:srgbClr val="5E6D76"/>
            </a:gs>
          </a:gsLst>
          <a:lin ang="5400000" scaled="1"/>
        </a:gradFill>
        <a:effectLst/>
      </p:bgPr>
    </p:bg>
    <p:spTree>
      <p:nvGrpSpPr>
        <p:cNvPr id="1" name=""/>
        <p:cNvGrpSpPr/>
        <p:nvPr/>
      </p:nvGrpSpPr>
      <p:grpSpPr>
        <a:xfrm>
          <a:off x="0" y="0"/>
          <a:ext cx="0" cy="0"/>
          <a:chOff x="0" y="0"/>
          <a:chExt cx="0" cy="0"/>
        </a:xfrm>
      </p:grpSpPr>
      <p:sp>
        <p:nvSpPr>
          <p:cNvPr id="5122" name="Rectangle 4"/>
          <p:cNvSpPr>
            <a:spLocks noChangeArrowheads="1"/>
          </p:cNvSpPr>
          <p:nvPr/>
        </p:nvSpPr>
        <p:spPr bwMode="auto">
          <a:xfrm>
            <a:off x="338138" y="1274763"/>
            <a:ext cx="3033712" cy="1627187"/>
          </a:xfrm>
          <a:prstGeom prst="rect">
            <a:avLst/>
          </a:prstGeom>
          <a:solidFill>
            <a:srgbClr val="99CCFF"/>
          </a:solidFill>
          <a:ln w="38100">
            <a:solidFill>
              <a:srgbClr val="000080"/>
            </a:solidFill>
            <a:miter lim="800000"/>
            <a:headEnd/>
            <a:tailEnd/>
          </a:ln>
        </p:spPr>
        <p:txBody>
          <a:bodyPr anchor="ctr">
            <a:spAutoFit/>
          </a:bodyPr>
          <a:lstStyle/>
          <a:p>
            <a:pPr algn="just"/>
            <a:r>
              <a:rPr lang="it-IT" sz="1600" b="1">
                <a:latin typeface="Times New Roman" pitchFamily="18" charset="0"/>
              </a:rPr>
              <a:t>L’area in cui si sviluppa la città è caratterizzata dalla presenza di una serie di basse alture che prospettano su una profonda ansa del Tevere facilmente guadabile.</a:t>
            </a:r>
            <a:r>
              <a:rPr lang="it-IT" b="1"/>
              <a:t>     </a:t>
            </a:r>
          </a:p>
        </p:txBody>
      </p:sp>
      <p:pic>
        <p:nvPicPr>
          <p:cNvPr id="5123" name="Picture 19" descr="roma orografia sette colli"/>
          <p:cNvPicPr>
            <a:picLocks noChangeAspect="1" noChangeArrowheads="1"/>
          </p:cNvPicPr>
          <p:nvPr/>
        </p:nvPicPr>
        <p:blipFill>
          <a:blip r:embed="rId4" cstate="print"/>
          <a:srcRect/>
          <a:stretch>
            <a:fillRect/>
          </a:stretch>
        </p:blipFill>
        <p:spPr bwMode="auto">
          <a:xfrm>
            <a:off x="3552825" y="412750"/>
            <a:ext cx="5270500" cy="5973763"/>
          </a:xfrm>
          <a:prstGeom prst="rect">
            <a:avLst/>
          </a:prstGeom>
          <a:noFill/>
          <a:ln w="25400">
            <a:solidFill>
              <a:srgbClr val="993300"/>
            </a:solid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roma rete idrografica"/>
          <p:cNvPicPr>
            <a:picLocks noChangeAspect="1" noChangeArrowheads="1"/>
          </p:cNvPicPr>
          <p:nvPr/>
        </p:nvPicPr>
        <p:blipFill>
          <a:blip r:embed="rId3" cstate="print"/>
          <a:srcRect/>
          <a:stretch>
            <a:fillRect/>
          </a:stretch>
        </p:blipFill>
        <p:spPr bwMode="auto">
          <a:xfrm>
            <a:off x="3190875" y="361950"/>
            <a:ext cx="5462588" cy="6037263"/>
          </a:xfrm>
          <a:prstGeom prst="rect">
            <a:avLst/>
          </a:prstGeom>
          <a:noFill/>
          <a:ln w="25400">
            <a:solidFill>
              <a:srgbClr val="800000"/>
            </a:solidFill>
            <a:miter lim="800000"/>
            <a:headEnd/>
            <a:tailEnd/>
          </a:ln>
        </p:spPr>
      </p:pic>
      <p:sp>
        <p:nvSpPr>
          <p:cNvPr id="6147" name="Rectangle 5"/>
          <p:cNvSpPr>
            <a:spLocks noChangeArrowheads="1"/>
          </p:cNvSpPr>
          <p:nvPr/>
        </p:nvSpPr>
        <p:spPr bwMode="auto">
          <a:xfrm>
            <a:off x="250825" y="1338263"/>
            <a:ext cx="3033713" cy="1382712"/>
          </a:xfrm>
          <a:prstGeom prst="rect">
            <a:avLst/>
          </a:prstGeom>
          <a:solidFill>
            <a:srgbClr val="99CCFF"/>
          </a:solidFill>
          <a:ln w="38100">
            <a:solidFill>
              <a:srgbClr val="000080"/>
            </a:solidFill>
            <a:miter lim="800000"/>
            <a:headEnd/>
            <a:tailEnd/>
          </a:ln>
        </p:spPr>
        <p:txBody>
          <a:bodyPr anchor="ctr">
            <a:spAutoFit/>
          </a:bodyPr>
          <a:lstStyle/>
          <a:p>
            <a:pPr algn="just"/>
            <a:r>
              <a:rPr lang="it-IT" sz="1600" b="1">
                <a:latin typeface="Times New Roman" pitchFamily="18" charset="0"/>
              </a:rPr>
              <a:t>I fianchi dei colli sono divisi da piccole valli più o meno estese, attraversate da una fitta rete di piccoli corsi d’acqua che scendono verso il Tevere.</a:t>
            </a:r>
            <a:r>
              <a:rPr lang="it-IT" b="1"/>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roma aree soggette a impaludamento"/>
          <p:cNvPicPr>
            <a:picLocks noChangeAspect="1" noChangeArrowheads="1"/>
          </p:cNvPicPr>
          <p:nvPr/>
        </p:nvPicPr>
        <p:blipFill>
          <a:blip r:embed="rId3" cstate="print"/>
          <a:srcRect/>
          <a:stretch>
            <a:fillRect/>
          </a:stretch>
        </p:blipFill>
        <p:spPr bwMode="auto">
          <a:xfrm>
            <a:off x="3727450" y="184150"/>
            <a:ext cx="5113338" cy="6394450"/>
          </a:xfrm>
          <a:prstGeom prst="rect">
            <a:avLst/>
          </a:prstGeom>
          <a:noFill/>
          <a:ln w="25400">
            <a:solidFill>
              <a:srgbClr val="FF6600"/>
            </a:solidFill>
            <a:miter lim="800000"/>
            <a:headEnd/>
            <a:tailEnd/>
          </a:ln>
        </p:spPr>
      </p:pic>
      <p:sp>
        <p:nvSpPr>
          <p:cNvPr id="7171" name="Rectangle 5"/>
          <p:cNvSpPr>
            <a:spLocks noChangeArrowheads="1"/>
          </p:cNvSpPr>
          <p:nvPr/>
        </p:nvSpPr>
        <p:spPr bwMode="auto">
          <a:xfrm>
            <a:off x="250825" y="850900"/>
            <a:ext cx="3352800" cy="2360613"/>
          </a:xfrm>
          <a:prstGeom prst="rect">
            <a:avLst/>
          </a:prstGeom>
          <a:solidFill>
            <a:srgbClr val="99CCFF"/>
          </a:solidFill>
          <a:ln w="38100">
            <a:solidFill>
              <a:srgbClr val="000080"/>
            </a:solidFill>
            <a:miter lim="800000"/>
            <a:headEnd/>
            <a:tailEnd/>
          </a:ln>
        </p:spPr>
        <p:txBody>
          <a:bodyPr anchor="ctr">
            <a:spAutoFit/>
          </a:bodyPr>
          <a:lstStyle/>
          <a:p>
            <a:pPr algn="just"/>
            <a:r>
              <a:rPr lang="it-IT" sz="1600" b="1">
                <a:latin typeface="Times New Roman" pitchFamily="18" charset="0"/>
              </a:rPr>
              <a:t>I suoli di queste valli sono instabili, facili all’impaludamento e alcune di queste zone poterono essere recuperate stabilmente solo dopo la realizzazione di lavori idraulici (ad es. per le zone basse del Foro e del Comizio solo dopo i lavori attribuiti  ai Tarquinii</a:t>
            </a:r>
            <a:r>
              <a:rPr lang="it-IT" b="1"/>
              <a:t>  </a:t>
            </a:r>
            <a:r>
              <a:rPr lang="it-IT" sz="1600" b="1">
                <a:latin typeface="Times New Roman" pitchFamily="18" charset="0"/>
              </a:rPr>
              <a:t>con la realizzazione della </a:t>
            </a:r>
            <a:r>
              <a:rPr lang="it-IT" sz="1600" b="1" i="1">
                <a:latin typeface="Times New Roman" pitchFamily="18" charset="0"/>
              </a:rPr>
              <a:t>Cloaca Maxima</a:t>
            </a:r>
            <a:r>
              <a:rPr lang="it-IT" sz="1600" b="1">
                <a:latin typeface="Times New Roman" pitchFamily="18"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796925" y="1438275"/>
            <a:ext cx="7589838" cy="2314575"/>
          </a:xfrm>
          <a:prstGeom prst="rect">
            <a:avLst/>
          </a:prstGeom>
          <a:solidFill>
            <a:srgbClr val="FFFF00"/>
          </a:solidFill>
          <a:ln w="25400">
            <a:solidFill>
              <a:srgbClr val="808000"/>
            </a:solidFill>
            <a:miter lim="800000"/>
            <a:headEnd/>
            <a:tailEnd/>
          </a:ln>
        </p:spPr>
        <p:txBody>
          <a:bodyPr anchor="ctr">
            <a:spAutoFit/>
          </a:bodyPr>
          <a:lstStyle/>
          <a:p>
            <a:pPr algn="just"/>
            <a:r>
              <a:rPr lang="fr-FR" b="1" i="1">
                <a:latin typeface="Times New Roman" pitchFamily="18" charset="0"/>
              </a:rPr>
              <a:t>Cicerone, de leg. agr. </a:t>
            </a:r>
            <a:r>
              <a:rPr lang="it-IT" b="1" i="1">
                <a:latin typeface="Times New Roman" pitchFamily="18" charset="0"/>
              </a:rPr>
              <a:t>II, 35, 96</a:t>
            </a:r>
          </a:p>
          <a:p>
            <a:pPr algn="just"/>
            <a:endParaRPr lang="it-IT" b="1">
              <a:latin typeface="Times New Roman" pitchFamily="18" charset="0"/>
            </a:endParaRPr>
          </a:p>
          <a:p>
            <a:pPr algn="just"/>
            <a:r>
              <a:rPr lang="it-IT" b="1">
                <a:latin typeface="Times New Roman" pitchFamily="18" charset="0"/>
              </a:rPr>
              <a:t>     Costoro rideranno e disprezzeranno Roma, costruita su monti e valli,  con le sue case a più piani, con le sue  strade tutt’altro che comode, i suoi strettissimi vicoli, a confronto con la loro Capua, sviluppatasi in un’ampia pianura e collocata in una posizione magnifica; non penseranno proprio di dover confrontare con i loro ricchi e fertili terreni l’agro Vaticano o quello della Pupinia.</a:t>
            </a:r>
            <a:r>
              <a:rPr lang="it-IT"/>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Roma arcaica plastico Museo Civiltà romana"/>
          <p:cNvPicPr>
            <a:picLocks noChangeAspect="1" noChangeArrowheads="1"/>
          </p:cNvPicPr>
          <p:nvPr/>
        </p:nvPicPr>
        <p:blipFill>
          <a:blip r:embed="rId3" cstate="print"/>
          <a:srcRect/>
          <a:stretch>
            <a:fillRect/>
          </a:stretch>
        </p:blipFill>
        <p:spPr bwMode="auto">
          <a:xfrm>
            <a:off x="334963" y="2352675"/>
            <a:ext cx="7056437" cy="4114800"/>
          </a:xfrm>
          <a:prstGeom prst="rect">
            <a:avLst/>
          </a:prstGeom>
          <a:noFill/>
          <a:ln w="38100">
            <a:solidFill>
              <a:srgbClr val="666699"/>
            </a:solidFill>
            <a:miter lim="800000"/>
            <a:headEnd/>
            <a:tailEnd/>
          </a:ln>
        </p:spPr>
      </p:pic>
      <p:pic>
        <p:nvPicPr>
          <p:cNvPr id="9219" name="Picture 6" descr="roma sette colli"/>
          <p:cNvPicPr>
            <a:picLocks noChangeAspect="1" noChangeArrowheads="1"/>
          </p:cNvPicPr>
          <p:nvPr/>
        </p:nvPicPr>
        <p:blipFill>
          <a:blip r:embed="rId4" cstate="print"/>
          <a:srcRect/>
          <a:stretch>
            <a:fillRect/>
          </a:stretch>
        </p:blipFill>
        <p:spPr bwMode="auto">
          <a:xfrm>
            <a:off x="5973763" y="187325"/>
            <a:ext cx="2954337" cy="3095625"/>
          </a:xfrm>
          <a:prstGeom prst="rect">
            <a:avLst/>
          </a:prstGeom>
          <a:noFill/>
          <a:ln w="25400">
            <a:solidFill>
              <a:srgbClr val="800080"/>
            </a:solid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673100" y="604838"/>
            <a:ext cx="7739063" cy="1765300"/>
          </a:xfrm>
          <a:prstGeom prst="rect">
            <a:avLst/>
          </a:prstGeom>
          <a:solidFill>
            <a:srgbClr val="CCFFCC"/>
          </a:solidFill>
          <a:ln w="25400">
            <a:solidFill>
              <a:srgbClr val="993366"/>
            </a:solidFill>
            <a:miter lim="800000"/>
            <a:headEnd/>
            <a:tailEnd/>
          </a:ln>
        </p:spPr>
        <p:txBody>
          <a:bodyPr anchor="ctr">
            <a:spAutoFit/>
          </a:bodyPr>
          <a:lstStyle/>
          <a:p>
            <a:pPr algn="just"/>
            <a:r>
              <a:rPr lang="it-IT" b="1" u="sng" dirty="0">
                <a:latin typeface="Times New Roman" pitchFamily="18" charset="0"/>
              </a:rPr>
              <a:t>Il paesaggio doveva essere caratterizzato dalla presenza di boschi e selve </a:t>
            </a:r>
            <a:r>
              <a:rPr lang="it-IT" b="1" dirty="0">
                <a:latin typeface="Times New Roman" pitchFamily="18" charset="0"/>
              </a:rPr>
              <a:t>che occupavano non solo le alture ma anche larghi tratti di pianura; essi hanno lasciato ampie tracce nella toponomastica antica come mostrano, ad esempio, le denominazioni di alcuni dei colli: </a:t>
            </a:r>
            <a:r>
              <a:rPr lang="it-IT" b="1" i="1" dirty="0" err="1">
                <a:latin typeface="Times New Roman" pitchFamily="18" charset="0"/>
              </a:rPr>
              <a:t>Fagutal</a:t>
            </a:r>
            <a:r>
              <a:rPr lang="it-IT" b="1" dirty="0">
                <a:latin typeface="Times New Roman" pitchFamily="18" charset="0"/>
              </a:rPr>
              <a:t>  da </a:t>
            </a:r>
            <a:r>
              <a:rPr lang="it-IT" b="1" u="sng" dirty="0">
                <a:latin typeface="Times New Roman" pitchFamily="18" charset="0"/>
              </a:rPr>
              <a:t>faggio,</a:t>
            </a:r>
            <a:r>
              <a:rPr lang="it-IT" b="1" dirty="0">
                <a:latin typeface="Times New Roman" pitchFamily="18" charset="0"/>
              </a:rPr>
              <a:t>  </a:t>
            </a:r>
            <a:r>
              <a:rPr lang="it-IT" b="1" i="1" dirty="0" err="1">
                <a:latin typeface="Times New Roman" pitchFamily="18" charset="0"/>
              </a:rPr>
              <a:t>Viminalis</a:t>
            </a:r>
            <a:r>
              <a:rPr lang="it-IT" b="1" dirty="0">
                <a:latin typeface="Times New Roman" pitchFamily="18" charset="0"/>
              </a:rPr>
              <a:t> dai </a:t>
            </a:r>
            <a:r>
              <a:rPr lang="it-IT" b="1" u="sng" dirty="0">
                <a:latin typeface="Times New Roman" pitchFamily="18" charset="0"/>
              </a:rPr>
              <a:t>saliceti</a:t>
            </a:r>
            <a:r>
              <a:rPr lang="it-IT" b="1" dirty="0">
                <a:latin typeface="Times New Roman" pitchFamily="18" charset="0"/>
              </a:rPr>
              <a:t> da cui si ottenevano i vimini,  </a:t>
            </a:r>
            <a:r>
              <a:rPr lang="it-IT" b="1" i="1" dirty="0" err="1">
                <a:latin typeface="Times New Roman" pitchFamily="18" charset="0"/>
              </a:rPr>
              <a:t>Querquetal</a:t>
            </a:r>
            <a:r>
              <a:rPr lang="it-IT" b="1" dirty="0">
                <a:latin typeface="Times New Roman" pitchFamily="18" charset="0"/>
              </a:rPr>
              <a:t> (il nome antico del Celio) da </a:t>
            </a:r>
            <a:r>
              <a:rPr lang="it-IT" b="1" u="sng" dirty="0">
                <a:latin typeface="Times New Roman" pitchFamily="18" charset="0"/>
              </a:rPr>
              <a:t>quercia</a:t>
            </a:r>
            <a:r>
              <a:rPr lang="it-IT" b="1" dirty="0">
                <a:latin typeface="Times New Roman" pitchFamily="18" charset="0"/>
              </a:rPr>
              <a:t>.</a:t>
            </a:r>
            <a:r>
              <a:rPr lang="it-IT" dirty="0"/>
              <a:t> </a:t>
            </a:r>
          </a:p>
        </p:txBody>
      </p:sp>
      <p:sp>
        <p:nvSpPr>
          <p:cNvPr id="10243" name="Rectangle 5"/>
          <p:cNvSpPr>
            <a:spLocks noChangeArrowheads="1"/>
          </p:cNvSpPr>
          <p:nvPr/>
        </p:nvSpPr>
        <p:spPr bwMode="auto">
          <a:xfrm>
            <a:off x="668338" y="3101975"/>
            <a:ext cx="7724775" cy="2863850"/>
          </a:xfrm>
          <a:prstGeom prst="rect">
            <a:avLst/>
          </a:prstGeom>
          <a:solidFill>
            <a:srgbClr val="FFCC99"/>
          </a:solidFill>
          <a:ln w="25400">
            <a:solidFill>
              <a:srgbClr val="993300"/>
            </a:solidFill>
            <a:miter lim="800000"/>
            <a:headEnd/>
            <a:tailEnd/>
          </a:ln>
        </p:spPr>
        <p:txBody>
          <a:bodyPr anchor="ctr">
            <a:spAutoFit/>
          </a:bodyPr>
          <a:lstStyle/>
          <a:p>
            <a:pPr algn="just"/>
            <a:r>
              <a:rPr lang="it-IT" b="1" i="1" dirty="0">
                <a:latin typeface="Times New Roman" pitchFamily="18" charset="0"/>
              </a:rPr>
              <a:t>Livio V, 24, 5</a:t>
            </a:r>
          </a:p>
          <a:p>
            <a:pPr algn="just"/>
            <a:endParaRPr lang="it-IT" b="1" dirty="0">
              <a:latin typeface="Times New Roman" pitchFamily="18" charset="0"/>
            </a:endParaRPr>
          </a:p>
          <a:p>
            <a:pPr algn="just"/>
            <a:r>
              <a:rPr lang="it-IT" b="1" dirty="0">
                <a:latin typeface="Times New Roman" pitchFamily="18" charset="0"/>
              </a:rPr>
              <a:t>     Nel frattempo a Roma vi erano numerosi disordini per calmare i quali fu deciso di dedurre una colonia nel territorio dei Volsci per tremila cittadini romani, ed i </a:t>
            </a:r>
            <a:r>
              <a:rPr lang="it-IT" b="1" dirty="0" err="1">
                <a:latin typeface="Times New Roman" pitchFamily="18" charset="0"/>
              </a:rPr>
              <a:t>trinviri</a:t>
            </a:r>
            <a:r>
              <a:rPr lang="it-IT" b="1" dirty="0">
                <a:latin typeface="Times New Roman" pitchFamily="18" charset="0"/>
              </a:rPr>
              <a:t> eletti a tal scopo assegnarono a ciascuno tre iugeri e </a:t>
            </a:r>
            <a:r>
              <a:rPr lang="it-IT" b="1" dirty="0" err="1">
                <a:latin typeface="Times New Roman" pitchFamily="18" charset="0"/>
              </a:rPr>
              <a:t>sette.dodicesimi</a:t>
            </a:r>
            <a:r>
              <a:rPr lang="it-IT" b="1" dirty="0">
                <a:latin typeface="Times New Roman" pitchFamily="18" charset="0"/>
              </a:rPr>
              <a:t> di terra. Tale larghezza cominciò ad essere disprezzata, perché si riteneva che fosse offerto come compenso per essere allontanati da un maggior vantaggio: </a:t>
            </a:r>
            <a:r>
              <a:rPr lang="it-IT" b="1" u="sng" dirty="0">
                <a:latin typeface="Times New Roman" pitchFamily="18" charset="0"/>
              </a:rPr>
              <a:t>perché infatti si voleva relegare la plebe tra i Volsci quando c’era di fronte la bellissima città di </a:t>
            </a:r>
            <a:r>
              <a:rPr lang="it-IT" b="1" u="sng" dirty="0" err="1">
                <a:latin typeface="Times New Roman" pitchFamily="18" charset="0"/>
              </a:rPr>
              <a:t>Veio</a:t>
            </a:r>
            <a:r>
              <a:rPr lang="it-IT" b="1" u="sng" dirty="0">
                <a:latin typeface="Times New Roman" pitchFamily="18" charset="0"/>
              </a:rPr>
              <a:t> ed il suo territorio, più fertile e ampio dell’agro romano ?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ChangeArrowheads="1"/>
          </p:cNvSpPr>
          <p:nvPr/>
        </p:nvSpPr>
        <p:spPr bwMode="auto">
          <a:xfrm>
            <a:off x="439738" y="842963"/>
            <a:ext cx="8383587" cy="679450"/>
          </a:xfrm>
          <a:prstGeom prst="rect">
            <a:avLst/>
          </a:prstGeom>
          <a:solidFill>
            <a:srgbClr val="FFCC99"/>
          </a:solidFill>
          <a:ln w="38100">
            <a:solidFill>
              <a:srgbClr val="993300"/>
            </a:solidFill>
            <a:miter lim="800000"/>
            <a:headEnd/>
            <a:tailEnd/>
          </a:ln>
        </p:spPr>
        <p:txBody>
          <a:bodyPr>
            <a:spAutoFit/>
          </a:bodyPr>
          <a:lstStyle/>
          <a:p>
            <a:pPr algn="just"/>
            <a:r>
              <a:rPr lang="it-IT" b="1">
                <a:latin typeface="Times New Roman" pitchFamily="18" charset="0"/>
              </a:rPr>
              <a:t>Secondo la tradizione liviana la città fu fondata dal nulla, in un’area fino ad allora utilizzata per attività pastorali. </a:t>
            </a:r>
          </a:p>
        </p:txBody>
      </p:sp>
      <p:sp>
        <p:nvSpPr>
          <p:cNvPr id="24582" name="Rectangle 6"/>
          <p:cNvSpPr>
            <a:spLocks noChangeArrowheads="1"/>
          </p:cNvSpPr>
          <p:nvPr/>
        </p:nvSpPr>
        <p:spPr bwMode="auto">
          <a:xfrm>
            <a:off x="2224088" y="2252663"/>
            <a:ext cx="5160962" cy="1503362"/>
          </a:xfrm>
          <a:prstGeom prst="rect">
            <a:avLst/>
          </a:prstGeom>
          <a:solidFill>
            <a:srgbClr val="99CCFF"/>
          </a:solidFill>
          <a:ln w="38100">
            <a:solidFill>
              <a:srgbClr val="000080"/>
            </a:solidFill>
            <a:miter lim="800000"/>
            <a:headEnd/>
            <a:tailEnd/>
          </a:ln>
        </p:spPr>
        <p:txBody>
          <a:bodyPr>
            <a:spAutoFit/>
          </a:bodyPr>
          <a:lstStyle/>
          <a:p>
            <a:pPr algn="just"/>
            <a:r>
              <a:rPr lang="it-IT" b="1" dirty="0">
                <a:latin typeface="Times New Roman" pitchFamily="18" charset="0"/>
              </a:rPr>
              <a:t>La </a:t>
            </a:r>
            <a:r>
              <a:rPr lang="it-IT" b="1" u="sng" dirty="0">
                <a:latin typeface="Times New Roman" pitchFamily="18" charset="0"/>
              </a:rPr>
              <a:t>documentazione archeologica </a:t>
            </a:r>
            <a:r>
              <a:rPr lang="it-IT" b="1" dirty="0">
                <a:latin typeface="Times New Roman" pitchFamily="18" charset="0"/>
              </a:rPr>
              <a:t>suggerisce uno scenario ben diverso: intorno alla metà dell’VIII sec., </a:t>
            </a:r>
            <a:r>
              <a:rPr lang="it-IT" b="1" u="sng" dirty="0">
                <a:latin typeface="Times New Roman" pitchFamily="18" charset="0"/>
              </a:rPr>
              <a:t>quando Romolo secondo la tradizione avrebbe fondato Roma, l’area era stabilmente occupata già da alcuni secoli. </a:t>
            </a:r>
          </a:p>
        </p:txBody>
      </p:sp>
      <p:sp>
        <p:nvSpPr>
          <p:cNvPr id="24583" name="Rectangle 7"/>
          <p:cNvSpPr>
            <a:spLocks noChangeArrowheads="1"/>
          </p:cNvSpPr>
          <p:nvPr/>
        </p:nvSpPr>
        <p:spPr bwMode="auto">
          <a:xfrm>
            <a:off x="1484313" y="4630738"/>
            <a:ext cx="6381750" cy="1778000"/>
          </a:xfrm>
          <a:prstGeom prst="rect">
            <a:avLst/>
          </a:prstGeom>
          <a:solidFill>
            <a:srgbClr val="CC99FF"/>
          </a:solidFill>
          <a:ln w="38100">
            <a:solidFill>
              <a:srgbClr val="333399"/>
            </a:solidFill>
            <a:miter lim="800000"/>
            <a:headEnd/>
            <a:tailEnd/>
          </a:ln>
        </p:spPr>
        <p:txBody>
          <a:bodyPr>
            <a:spAutoFit/>
          </a:bodyPr>
          <a:lstStyle/>
          <a:p>
            <a:pPr algn="just"/>
            <a:r>
              <a:rPr lang="it-IT" b="1" dirty="0">
                <a:latin typeface="Times New Roman" pitchFamily="18" charset="0"/>
              </a:rPr>
              <a:t>Il problema, allora, è quello di </a:t>
            </a:r>
            <a:r>
              <a:rPr lang="it-IT" b="1" u="sng" dirty="0">
                <a:latin typeface="Times New Roman" pitchFamily="18" charset="0"/>
              </a:rPr>
              <a:t>capire quando si può parlare di città per Roma</a:t>
            </a:r>
            <a:r>
              <a:rPr lang="it-IT" b="1" dirty="0">
                <a:latin typeface="Times New Roman" pitchFamily="18" charset="0"/>
              </a:rPr>
              <a:t>, ovvero, quando vediamo operante un sistema organicamente costituito da strutture urbane e istituzioni politiche, sociali e religiose. Si tratta, dunque, di comprendere:</a:t>
            </a:r>
          </a:p>
          <a:p>
            <a:pPr>
              <a:buFontTx/>
              <a:buChar char="-"/>
            </a:pPr>
            <a:r>
              <a:rPr lang="it-IT" b="1" dirty="0">
                <a:latin typeface="Times New Roman" pitchFamily="18" charset="0"/>
              </a:rPr>
              <a:t> </a:t>
            </a:r>
            <a:r>
              <a:rPr lang="it-IT" b="1" u="sng" dirty="0">
                <a:latin typeface="Times New Roman" pitchFamily="18" charset="0"/>
              </a:rPr>
              <a:t>quali forme, a Roma,  precedono la città;</a:t>
            </a:r>
          </a:p>
          <a:p>
            <a:pPr>
              <a:buFontTx/>
              <a:buChar char="-"/>
            </a:pPr>
            <a:r>
              <a:rPr lang="it-IT" b="1" u="sng" dirty="0">
                <a:latin typeface="Times New Roman" pitchFamily="18" charset="0"/>
              </a:rPr>
              <a:t> quali fasi di sviluppo portano al sistema città.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4582"/>
                                        </p:tgtEl>
                                        <p:attrNameLst>
                                          <p:attrName>style.visibility</p:attrName>
                                        </p:attrNameLst>
                                      </p:cBhvr>
                                      <p:to>
                                        <p:strVal val="visible"/>
                                      </p:to>
                                    </p:set>
                                    <p:anim calcmode="lin" valueType="num">
                                      <p:cBhvr>
                                        <p:cTn id="7" dur="500" fill="hold"/>
                                        <p:tgtEl>
                                          <p:spTgt spid="24582"/>
                                        </p:tgtEl>
                                        <p:attrNameLst>
                                          <p:attrName>ppt_w</p:attrName>
                                        </p:attrNameLst>
                                      </p:cBhvr>
                                      <p:tavLst>
                                        <p:tav tm="0">
                                          <p:val>
                                            <p:strVal val="#ppt_w*0.70"/>
                                          </p:val>
                                        </p:tav>
                                        <p:tav tm="100000">
                                          <p:val>
                                            <p:strVal val="#ppt_w"/>
                                          </p:val>
                                        </p:tav>
                                      </p:tavLst>
                                    </p:anim>
                                    <p:anim calcmode="lin" valueType="num">
                                      <p:cBhvr>
                                        <p:cTn id="8" dur="500" fill="hold"/>
                                        <p:tgtEl>
                                          <p:spTgt spid="24582"/>
                                        </p:tgtEl>
                                        <p:attrNameLst>
                                          <p:attrName>ppt_h</p:attrName>
                                        </p:attrNameLst>
                                      </p:cBhvr>
                                      <p:tavLst>
                                        <p:tav tm="0">
                                          <p:val>
                                            <p:strVal val="#ppt_h"/>
                                          </p:val>
                                        </p:tav>
                                        <p:tav tm="100000">
                                          <p:val>
                                            <p:strVal val="#ppt_h"/>
                                          </p:val>
                                        </p:tav>
                                      </p:tavLst>
                                    </p:anim>
                                    <p:animEffect transition="in" filter="fade">
                                      <p:cBhvr>
                                        <p:cTn id="9" dur="500"/>
                                        <p:tgtEl>
                                          <p:spTgt spid="24582"/>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6" fill="hold" grpId="0" nodeType="clickEffect">
                                  <p:stCondLst>
                                    <p:cond delay="0"/>
                                  </p:stCondLst>
                                  <p:childTnLst>
                                    <p:set>
                                      <p:cBhvr>
                                        <p:cTn id="13" dur="1" fill="hold">
                                          <p:stCondLst>
                                            <p:cond delay="0"/>
                                          </p:stCondLst>
                                        </p:cTn>
                                        <p:tgtEl>
                                          <p:spTgt spid="24583"/>
                                        </p:tgtEl>
                                        <p:attrNameLst>
                                          <p:attrName>style.visibility</p:attrName>
                                        </p:attrNameLst>
                                      </p:cBhvr>
                                      <p:to>
                                        <p:strVal val="visible"/>
                                      </p:to>
                                    </p:set>
                                    <p:animEffect transition="in" filter="strips(downRight)">
                                      <p:cBhvr>
                                        <p:cTn id="14" dur="500"/>
                                        <p:tgtEl>
                                          <p:spTgt spid="24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animBg="1"/>
      <p:bldP spid="2458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4" descr="roma sette colli"/>
          <p:cNvPicPr>
            <a:picLocks noChangeAspect="1" noChangeArrowheads="1"/>
          </p:cNvPicPr>
          <p:nvPr/>
        </p:nvPicPr>
        <p:blipFill>
          <a:blip r:embed="rId3" cstate="print"/>
          <a:srcRect/>
          <a:stretch>
            <a:fillRect/>
          </a:stretch>
        </p:blipFill>
        <p:spPr bwMode="auto">
          <a:xfrm>
            <a:off x="3370263" y="465138"/>
            <a:ext cx="5570537" cy="5834062"/>
          </a:xfrm>
          <a:prstGeom prst="rect">
            <a:avLst/>
          </a:prstGeom>
          <a:noFill/>
          <a:ln w="38100">
            <a:solidFill>
              <a:srgbClr val="993300"/>
            </a:solidFill>
            <a:miter lim="800000"/>
            <a:headEnd/>
            <a:tailEnd/>
          </a:ln>
        </p:spPr>
      </p:pic>
      <p:sp>
        <p:nvSpPr>
          <p:cNvPr id="12291" name="Text Box 4"/>
          <p:cNvSpPr txBox="1">
            <a:spLocks noChangeArrowheads="1"/>
          </p:cNvSpPr>
          <p:nvPr/>
        </p:nvSpPr>
        <p:spPr bwMode="auto">
          <a:xfrm>
            <a:off x="434975" y="646113"/>
            <a:ext cx="3241675" cy="2819400"/>
          </a:xfrm>
          <a:prstGeom prst="rect">
            <a:avLst/>
          </a:prstGeom>
          <a:solidFill>
            <a:srgbClr val="CCFFCC"/>
          </a:solidFill>
          <a:ln w="38100">
            <a:solidFill>
              <a:srgbClr val="003300"/>
            </a:solidFill>
            <a:miter lim="800000"/>
            <a:headEnd/>
            <a:tailEnd/>
          </a:ln>
        </p:spPr>
        <p:txBody>
          <a:bodyPr>
            <a:spAutoFit/>
          </a:bodyPr>
          <a:lstStyle/>
          <a:p>
            <a:pPr algn="just"/>
            <a:r>
              <a:rPr lang="it-IT" sz="1600" b="1">
                <a:latin typeface="Times New Roman" pitchFamily="18" charset="0"/>
              </a:rPr>
              <a:t>La documentazione archeologica indica l’esistenza di un abitato sul Campidoglio già intorno al XIV sec. a.C.</a:t>
            </a:r>
          </a:p>
          <a:p>
            <a:pPr algn="just"/>
            <a:r>
              <a:rPr lang="it-IT" sz="1600" b="1">
                <a:latin typeface="Times New Roman" pitchFamily="18" charset="0"/>
              </a:rPr>
              <a:t>I materiali ceramici mostrano che questo abitato continua a vivere nei secoli successivi. Nei decenni successivi tracce di abitato e di necropoli interessano anche   la valle del Foro, il Palatino, ed infine l’Esquilino ed il Quirinale.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roma sette colli"/>
          <p:cNvPicPr>
            <a:picLocks noChangeAspect="1" noChangeArrowheads="1"/>
          </p:cNvPicPr>
          <p:nvPr/>
        </p:nvPicPr>
        <p:blipFill>
          <a:blip r:embed="rId3" cstate="print"/>
          <a:srcRect/>
          <a:stretch>
            <a:fillRect/>
          </a:stretch>
        </p:blipFill>
        <p:spPr bwMode="auto">
          <a:xfrm>
            <a:off x="3370263" y="465138"/>
            <a:ext cx="5570537" cy="5834062"/>
          </a:xfrm>
          <a:prstGeom prst="rect">
            <a:avLst/>
          </a:prstGeom>
          <a:noFill/>
          <a:ln w="38100">
            <a:solidFill>
              <a:srgbClr val="993300"/>
            </a:solidFill>
            <a:miter lim="800000"/>
            <a:headEnd/>
            <a:tailEnd/>
          </a:ln>
        </p:spPr>
      </p:pic>
      <p:sp>
        <p:nvSpPr>
          <p:cNvPr id="13315" name="Text Box 3"/>
          <p:cNvSpPr txBox="1">
            <a:spLocks noChangeArrowheads="1"/>
          </p:cNvSpPr>
          <p:nvPr/>
        </p:nvSpPr>
        <p:spPr bwMode="auto">
          <a:xfrm>
            <a:off x="304800" y="617538"/>
            <a:ext cx="3530600" cy="2574925"/>
          </a:xfrm>
          <a:prstGeom prst="rect">
            <a:avLst/>
          </a:prstGeom>
          <a:solidFill>
            <a:srgbClr val="CCFFCC"/>
          </a:solidFill>
          <a:ln w="38100">
            <a:solidFill>
              <a:srgbClr val="003300"/>
            </a:solidFill>
            <a:miter lim="800000"/>
            <a:headEnd/>
            <a:tailEnd/>
          </a:ln>
        </p:spPr>
        <p:txBody>
          <a:bodyPr>
            <a:spAutoFit/>
          </a:bodyPr>
          <a:lstStyle/>
          <a:p>
            <a:pPr algn="just"/>
            <a:r>
              <a:rPr lang="it-IT" sz="1600" b="1">
                <a:latin typeface="Times New Roman" pitchFamily="18" charset="0"/>
              </a:rPr>
              <a:t>E’ oggetto di discussione se nei diversi poli abitativi che è possibile riconoscere per questa lunga fase cronologica siano da riconoscere altrettanti villaggi autonomi o se, invece, sia possibile leggere un unico abitato, progressivamente estesosi verso sud-est e verso nord, costituito da agglomerati di capanne disposti a “pelle di leopardo”.</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p:cNvSpPr txBox="1">
            <a:spLocks noChangeArrowheads="1"/>
          </p:cNvSpPr>
          <p:nvPr/>
        </p:nvSpPr>
        <p:spPr bwMode="auto">
          <a:xfrm>
            <a:off x="268288" y="292100"/>
            <a:ext cx="4762500" cy="6242050"/>
          </a:xfrm>
          <a:prstGeom prst="rect">
            <a:avLst/>
          </a:prstGeom>
          <a:solidFill>
            <a:srgbClr val="CCFFCC"/>
          </a:solidFill>
          <a:ln w="38100">
            <a:solidFill>
              <a:srgbClr val="003300"/>
            </a:solidFill>
            <a:miter lim="800000"/>
            <a:headEnd/>
            <a:tailEnd/>
          </a:ln>
        </p:spPr>
        <p:txBody>
          <a:bodyPr>
            <a:spAutoFit/>
          </a:bodyPr>
          <a:lstStyle/>
          <a:p>
            <a:pPr algn="just"/>
            <a:r>
              <a:rPr lang="it-IT" sz="1600" b="1">
                <a:latin typeface="Times New Roman" pitchFamily="18" charset="0"/>
              </a:rPr>
              <a:t>- Bronzo medio/recente: </a:t>
            </a:r>
            <a:r>
              <a:rPr lang="it-IT" sz="1600" b="1">
                <a:solidFill>
                  <a:srgbClr val="FF0000"/>
                </a:solidFill>
                <a:latin typeface="Times New Roman" pitchFamily="18" charset="0"/>
              </a:rPr>
              <a:t>tra il 1700 ed il 1300 si sviluppa un abitato sul Campidoglio; risultano occupate sia la sommità che la bassa pendice del colle (area di S. Omobono).</a:t>
            </a:r>
          </a:p>
          <a:p>
            <a:pPr algn="just">
              <a:buFontTx/>
              <a:buChar char="-"/>
            </a:pPr>
            <a:r>
              <a:rPr lang="it-IT" sz="1600" b="1">
                <a:latin typeface="Times New Roman" pitchFamily="18" charset="0"/>
              </a:rPr>
              <a:t> Bronzo recente (ca. 1300-1150 a.C.: </a:t>
            </a:r>
            <a:r>
              <a:rPr lang="it-IT" sz="1600" b="1">
                <a:solidFill>
                  <a:srgbClr val="FF0000"/>
                </a:solidFill>
                <a:latin typeface="Times New Roman" pitchFamily="18" charset="0"/>
              </a:rPr>
              <a:t>l’abitato si estende verso la valle del Foro ed il Palatino</a:t>
            </a:r>
          </a:p>
          <a:p>
            <a:pPr algn="just">
              <a:buFontTx/>
              <a:buChar char="-"/>
            </a:pPr>
            <a:r>
              <a:rPr lang="it-IT" sz="1600" b="1">
                <a:latin typeface="Times New Roman" pitchFamily="18" charset="0"/>
              </a:rPr>
              <a:t> Bronzo finale (ca. 1150-900 a.C.): </a:t>
            </a:r>
            <a:r>
              <a:rPr lang="it-IT" sz="1600" b="1">
                <a:solidFill>
                  <a:srgbClr val="FF0000"/>
                </a:solidFill>
                <a:latin typeface="Times New Roman" pitchFamily="18" charset="0"/>
              </a:rPr>
              <a:t>tracce di occupazione sul Palatino; la valle del Foro è  utilizzata come area di sepoltura</a:t>
            </a:r>
          </a:p>
          <a:p>
            <a:pPr algn="just">
              <a:buFontTx/>
              <a:buChar char="-"/>
            </a:pPr>
            <a:r>
              <a:rPr lang="it-IT" sz="1600" b="1">
                <a:latin typeface="Times New Roman" pitchFamily="18" charset="0"/>
              </a:rPr>
              <a:t> inizio età del ferro (seconda metà IX sec.): </a:t>
            </a:r>
            <a:r>
              <a:rPr lang="it-IT" sz="1600" b="1">
                <a:solidFill>
                  <a:srgbClr val="FF0000"/>
                </a:solidFill>
                <a:latin typeface="Times New Roman" pitchFamily="18" charset="0"/>
              </a:rPr>
              <a:t>nel sepolcreto del Foro cessano le sepolture di adulti ma continuano quelle di bambini; l’area è dunque ormai integrata nel tessuto urbano. </a:t>
            </a:r>
          </a:p>
          <a:p>
            <a:pPr algn="just"/>
            <a:r>
              <a:rPr lang="it-IT" sz="1600" b="1">
                <a:solidFill>
                  <a:srgbClr val="FF0000"/>
                </a:solidFill>
                <a:latin typeface="Times New Roman" pitchFamily="18" charset="0"/>
              </a:rPr>
              <a:t>Contemporaneamente inizia l’utilizzo del sepolcreto dell’Esquilino, sulla sella che separa l’Esquilino dai pianori che si sviluppano a nord e a est; anche quest’area, dunque, è ormai parte del tessuto abitativo. Coeva è anche l’occupazione del Quirinale, ove abbiamo materiali  sia da insediamento che da necropoli.</a:t>
            </a:r>
          </a:p>
          <a:p>
            <a:pPr algn="just"/>
            <a:endParaRPr lang="it-IT" sz="1600" b="1">
              <a:solidFill>
                <a:srgbClr val="FF0000"/>
              </a:solidFill>
              <a:latin typeface="Times New Roman" pitchFamily="18" charset="0"/>
            </a:endParaRPr>
          </a:p>
          <a:p>
            <a:pPr algn="just"/>
            <a:r>
              <a:rPr lang="it-IT" sz="1600" b="1">
                <a:solidFill>
                  <a:srgbClr val="FF0000"/>
                </a:solidFill>
                <a:latin typeface="Times New Roman" pitchFamily="18" charset="0"/>
              </a:rPr>
              <a:t>Complessivamente, l’abitato tra seconda metà del IX e VIII secolo a.C. sembra coprire un’area di ca. 150 / 200 ettari, dimensioni comparabili a quelle dei principali centri “villanoviani” dell’Etruria.</a:t>
            </a:r>
          </a:p>
        </p:txBody>
      </p:sp>
      <p:pic>
        <p:nvPicPr>
          <p:cNvPr id="14339" name="Picture 6" descr="città e necropoli"/>
          <p:cNvPicPr>
            <a:picLocks noChangeAspect="1" noChangeArrowheads="1"/>
          </p:cNvPicPr>
          <p:nvPr/>
        </p:nvPicPr>
        <p:blipFill>
          <a:blip r:embed="rId2" cstate="print"/>
          <a:srcRect/>
          <a:stretch>
            <a:fillRect/>
          </a:stretch>
        </p:blipFill>
        <p:spPr bwMode="auto">
          <a:xfrm>
            <a:off x="5280025" y="296863"/>
            <a:ext cx="3635375" cy="5568950"/>
          </a:xfrm>
          <a:prstGeom prst="rect">
            <a:avLst/>
          </a:prstGeom>
          <a:noFill/>
          <a:ln w="25400">
            <a:solidFill>
              <a:srgbClr val="800080"/>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Roma arcaica"/>
          <p:cNvPicPr>
            <a:picLocks noChangeAspect="1" noChangeArrowheads="1"/>
          </p:cNvPicPr>
          <p:nvPr/>
        </p:nvPicPr>
        <p:blipFill>
          <a:blip r:embed="rId3" cstate="print"/>
          <a:srcRect/>
          <a:stretch>
            <a:fillRect/>
          </a:stretch>
        </p:blipFill>
        <p:spPr bwMode="auto">
          <a:xfrm>
            <a:off x="3544888" y="188913"/>
            <a:ext cx="5434012" cy="6480175"/>
          </a:xfrm>
          <a:prstGeom prst="rect">
            <a:avLst/>
          </a:prstGeom>
          <a:noFill/>
          <a:ln w="38100">
            <a:solidFill>
              <a:srgbClr val="993366"/>
            </a:solidFill>
            <a:miter lim="800000"/>
            <a:headEnd/>
            <a:tailEnd/>
          </a:ln>
        </p:spPr>
      </p:pic>
      <p:sp>
        <p:nvSpPr>
          <p:cNvPr id="15363" name="Line 4"/>
          <p:cNvSpPr>
            <a:spLocks noChangeShapeType="1"/>
          </p:cNvSpPr>
          <p:nvPr/>
        </p:nvSpPr>
        <p:spPr bwMode="auto">
          <a:xfrm>
            <a:off x="2339975" y="3284538"/>
            <a:ext cx="2519363" cy="431800"/>
          </a:xfrm>
          <a:prstGeom prst="line">
            <a:avLst/>
          </a:prstGeom>
          <a:noFill/>
          <a:ln w="38100">
            <a:solidFill>
              <a:srgbClr val="FF9900"/>
            </a:solidFill>
            <a:round/>
            <a:headEnd/>
            <a:tailEnd type="triangle" w="med" len="med"/>
          </a:ln>
        </p:spPr>
        <p:txBody>
          <a:bodyPr/>
          <a:lstStyle/>
          <a:p>
            <a:endParaRPr lang="it-IT"/>
          </a:p>
        </p:txBody>
      </p:sp>
      <p:sp>
        <p:nvSpPr>
          <p:cNvPr id="15364" name="Text Box 5"/>
          <p:cNvSpPr txBox="1">
            <a:spLocks noChangeArrowheads="1"/>
          </p:cNvSpPr>
          <p:nvPr/>
        </p:nvSpPr>
        <p:spPr bwMode="auto">
          <a:xfrm>
            <a:off x="971550" y="3068638"/>
            <a:ext cx="1328738" cy="361950"/>
          </a:xfrm>
          <a:prstGeom prst="rect">
            <a:avLst/>
          </a:prstGeom>
          <a:solidFill>
            <a:srgbClr val="FFCC99"/>
          </a:solidFill>
          <a:ln w="25400">
            <a:solidFill>
              <a:srgbClr val="993300"/>
            </a:solidFill>
            <a:miter lim="800000"/>
            <a:headEnd/>
            <a:tailEnd/>
          </a:ln>
        </p:spPr>
        <p:txBody>
          <a:bodyPr wrap="none">
            <a:spAutoFit/>
          </a:bodyPr>
          <a:lstStyle/>
          <a:p>
            <a:r>
              <a:rPr lang="it-IT" sz="1600" b="1">
                <a:latin typeface="Times New Roman" pitchFamily="18" charset="0"/>
              </a:rPr>
              <a:t>Campidoglio</a:t>
            </a:r>
          </a:p>
        </p:txBody>
      </p:sp>
      <p:sp>
        <p:nvSpPr>
          <p:cNvPr id="15365" name="Line 6"/>
          <p:cNvSpPr>
            <a:spLocks noChangeShapeType="1"/>
          </p:cNvSpPr>
          <p:nvPr/>
        </p:nvSpPr>
        <p:spPr bwMode="auto">
          <a:xfrm flipV="1">
            <a:off x="1979613" y="4651375"/>
            <a:ext cx="2952750" cy="1588"/>
          </a:xfrm>
          <a:prstGeom prst="line">
            <a:avLst/>
          </a:prstGeom>
          <a:noFill/>
          <a:ln w="38100">
            <a:solidFill>
              <a:srgbClr val="FF9900"/>
            </a:solidFill>
            <a:round/>
            <a:headEnd/>
            <a:tailEnd type="triangle" w="med" len="med"/>
          </a:ln>
        </p:spPr>
        <p:txBody>
          <a:bodyPr/>
          <a:lstStyle/>
          <a:p>
            <a:endParaRPr lang="it-IT"/>
          </a:p>
        </p:txBody>
      </p:sp>
      <p:sp>
        <p:nvSpPr>
          <p:cNvPr id="15366" name="Text Box 7"/>
          <p:cNvSpPr txBox="1">
            <a:spLocks noChangeArrowheads="1"/>
          </p:cNvSpPr>
          <p:nvPr/>
        </p:nvSpPr>
        <p:spPr bwMode="auto">
          <a:xfrm>
            <a:off x="611188" y="4365625"/>
            <a:ext cx="1265237" cy="361950"/>
          </a:xfrm>
          <a:prstGeom prst="rect">
            <a:avLst/>
          </a:prstGeom>
          <a:solidFill>
            <a:srgbClr val="FFCC99"/>
          </a:solidFill>
          <a:ln w="25400">
            <a:solidFill>
              <a:srgbClr val="993300"/>
            </a:solidFill>
            <a:miter lim="800000"/>
            <a:headEnd/>
            <a:tailEnd/>
          </a:ln>
        </p:spPr>
        <p:txBody>
          <a:bodyPr wrap="none">
            <a:spAutoFit/>
          </a:bodyPr>
          <a:lstStyle/>
          <a:p>
            <a:r>
              <a:rPr lang="it-IT" sz="1600" b="1">
                <a:latin typeface="Times New Roman" pitchFamily="18" charset="0"/>
              </a:rPr>
              <a:t>Foro Boario</a:t>
            </a:r>
          </a:p>
        </p:txBody>
      </p:sp>
      <p:sp>
        <p:nvSpPr>
          <p:cNvPr id="15367" name="Line 8"/>
          <p:cNvSpPr>
            <a:spLocks noChangeShapeType="1"/>
          </p:cNvSpPr>
          <p:nvPr/>
        </p:nvSpPr>
        <p:spPr bwMode="auto">
          <a:xfrm flipH="1">
            <a:off x="6227763" y="1989138"/>
            <a:ext cx="863600" cy="2374900"/>
          </a:xfrm>
          <a:prstGeom prst="line">
            <a:avLst/>
          </a:prstGeom>
          <a:noFill/>
          <a:ln w="38100">
            <a:solidFill>
              <a:srgbClr val="FF9900"/>
            </a:solidFill>
            <a:round/>
            <a:headEnd/>
            <a:tailEnd type="triangle" w="med" len="med"/>
          </a:ln>
        </p:spPr>
        <p:txBody>
          <a:bodyPr/>
          <a:lstStyle/>
          <a:p>
            <a:endParaRPr lang="it-IT"/>
          </a:p>
        </p:txBody>
      </p:sp>
      <p:sp>
        <p:nvSpPr>
          <p:cNvPr id="15368" name="Text Box 9"/>
          <p:cNvSpPr txBox="1">
            <a:spLocks noChangeArrowheads="1"/>
          </p:cNvSpPr>
          <p:nvPr/>
        </p:nvSpPr>
        <p:spPr bwMode="auto">
          <a:xfrm>
            <a:off x="6659563" y="1557338"/>
            <a:ext cx="933450" cy="361950"/>
          </a:xfrm>
          <a:prstGeom prst="rect">
            <a:avLst/>
          </a:prstGeom>
          <a:solidFill>
            <a:srgbClr val="FFCC99"/>
          </a:solidFill>
          <a:ln w="25400">
            <a:solidFill>
              <a:srgbClr val="993300"/>
            </a:solidFill>
            <a:miter lim="800000"/>
            <a:headEnd/>
            <a:tailEnd/>
          </a:ln>
        </p:spPr>
        <p:txBody>
          <a:bodyPr wrap="none">
            <a:spAutoFit/>
          </a:bodyPr>
          <a:lstStyle/>
          <a:p>
            <a:r>
              <a:rPr lang="it-IT" sz="1600" b="1">
                <a:latin typeface="Times New Roman" pitchFamily="18" charset="0"/>
              </a:rPr>
              <a:t>Palatino</a:t>
            </a:r>
          </a:p>
        </p:txBody>
      </p:sp>
      <p:sp>
        <p:nvSpPr>
          <p:cNvPr id="15369" name="Text Box 10"/>
          <p:cNvSpPr txBox="1">
            <a:spLocks noChangeArrowheads="1"/>
          </p:cNvSpPr>
          <p:nvPr/>
        </p:nvSpPr>
        <p:spPr bwMode="auto">
          <a:xfrm>
            <a:off x="755650" y="6021388"/>
            <a:ext cx="1000125" cy="361950"/>
          </a:xfrm>
          <a:prstGeom prst="rect">
            <a:avLst/>
          </a:prstGeom>
          <a:solidFill>
            <a:srgbClr val="FFCC99"/>
          </a:solidFill>
          <a:ln w="25400">
            <a:solidFill>
              <a:srgbClr val="993300"/>
            </a:solidFill>
            <a:miter lim="800000"/>
            <a:headEnd/>
            <a:tailEnd/>
          </a:ln>
        </p:spPr>
        <p:txBody>
          <a:bodyPr>
            <a:spAutoFit/>
          </a:bodyPr>
          <a:lstStyle/>
          <a:p>
            <a:r>
              <a:rPr lang="it-IT" sz="1600" b="1">
                <a:latin typeface="Times New Roman" pitchFamily="18" charset="0"/>
              </a:rPr>
              <a:t>Aventino</a:t>
            </a:r>
          </a:p>
        </p:txBody>
      </p:sp>
      <p:sp>
        <p:nvSpPr>
          <p:cNvPr id="15370" name="Line 11"/>
          <p:cNvSpPr>
            <a:spLocks noChangeShapeType="1"/>
          </p:cNvSpPr>
          <p:nvPr/>
        </p:nvSpPr>
        <p:spPr bwMode="auto">
          <a:xfrm flipV="1">
            <a:off x="1835150" y="6092825"/>
            <a:ext cx="2519363" cy="217488"/>
          </a:xfrm>
          <a:prstGeom prst="line">
            <a:avLst/>
          </a:prstGeom>
          <a:noFill/>
          <a:ln w="38100">
            <a:solidFill>
              <a:srgbClr val="FF9900"/>
            </a:solidFill>
            <a:round/>
            <a:headEnd/>
            <a:tailEnd type="triangle" w="med" len="med"/>
          </a:ln>
        </p:spPr>
        <p:txBody>
          <a:bodyPr/>
          <a:lstStyle/>
          <a:p>
            <a:endParaRPr lang="it-IT"/>
          </a:p>
        </p:txBody>
      </p:sp>
      <p:sp>
        <p:nvSpPr>
          <p:cNvPr id="15371" name="Rectangle 12"/>
          <p:cNvSpPr>
            <a:spLocks noChangeArrowheads="1"/>
          </p:cNvSpPr>
          <p:nvPr/>
        </p:nvSpPr>
        <p:spPr bwMode="auto">
          <a:xfrm>
            <a:off x="323850" y="333375"/>
            <a:ext cx="4895850" cy="1597025"/>
          </a:xfrm>
          <a:prstGeom prst="rect">
            <a:avLst/>
          </a:prstGeom>
          <a:solidFill>
            <a:srgbClr val="99CCFF"/>
          </a:solidFill>
          <a:ln w="38100">
            <a:solidFill>
              <a:srgbClr val="000080"/>
            </a:solidFill>
            <a:miter lim="800000"/>
            <a:headEnd/>
            <a:tailEnd/>
          </a:ln>
        </p:spPr>
        <p:txBody>
          <a:bodyPr>
            <a:spAutoFit/>
          </a:bodyPr>
          <a:lstStyle/>
          <a:p>
            <a:pPr algn="just"/>
            <a:r>
              <a:rPr lang="it-IT" sz="1600" b="1"/>
              <a:t>La tradizione mitografica antica  è concorde nell’individuare nell’area che gravita sul Foro Boario quella di più antica frequentazione: ad es., Saturno aveva occupato il Campidoglio, mentre Evandro, proveniente dall’Arcadia, avrebbe occupato il Palatino.</a:t>
            </a:r>
          </a:p>
        </p:txBody>
      </p:sp>
      <p:sp>
        <p:nvSpPr>
          <p:cNvPr id="15372" name="Text Box 13"/>
          <p:cNvSpPr txBox="1">
            <a:spLocks noChangeArrowheads="1"/>
          </p:cNvSpPr>
          <p:nvPr/>
        </p:nvSpPr>
        <p:spPr bwMode="auto">
          <a:xfrm>
            <a:off x="4859338" y="2420938"/>
            <a:ext cx="1373187" cy="361950"/>
          </a:xfrm>
          <a:prstGeom prst="rect">
            <a:avLst/>
          </a:prstGeom>
          <a:solidFill>
            <a:srgbClr val="FFCC99"/>
          </a:solidFill>
          <a:ln w="25400">
            <a:solidFill>
              <a:srgbClr val="993300"/>
            </a:solidFill>
            <a:miter lim="800000"/>
            <a:headEnd/>
            <a:tailEnd/>
          </a:ln>
        </p:spPr>
        <p:txBody>
          <a:bodyPr wrap="none">
            <a:spAutoFit/>
          </a:bodyPr>
          <a:lstStyle/>
          <a:p>
            <a:r>
              <a:rPr lang="it-IT" sz="1600" b="1">
                <a:latin typeface="Times New Roman" pitchFamily="18" charset="0"/>
              </a:rPr>
              <a:t>area del Foro</a:t>
            </a:r>
          </a:p>
        </p:txBody>
      </p:sp>
      <p:sp>
        <p:nvSpPr>
          <p:cNvPr id="15373" name="Line 14"/>
          <p:cNvSpPr>
            <a:spLocks noChangeShapeType="1"/>
          </p:cNvSpPr>
          <p:nvPr/>
        </p:nvSpPr>
        <p:spPr bwMode="auto">
          <a:xfrm>
            <a:off x="5580063" y="2852738"/>
            <a:ext cx="0" cy="863600"/>
          </a:xfrm>
          <a:prstGeom prst="line">
            <a:avLst/>
          </a:prstGeom>
          <a:noFill/>
          <a:ln w="38100">
            <a:solidFill>
              <a:srgbClr val="FF9900"/>
            </a:solidFill>
            <a:round/>
            <a:headEnd/>
            <a:tailEnd type="triangle" w="med" len="med"/>
          </a:ln>
        </p:spPr>
        <p:txBody>
          <a:bodyPr/>
          <a:lstStyle/>
          <a:p>
            <a:endParaRPr lang="it-I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454025" y="2932113"/>
            <a:ext cx="8085138" cy="3552825"/>
          </a:xfrm>
          <a:prstGeom prst="rect">
            <a:avLst/>
          </a:prstGeom>
          <a:solidFill>
            <a:srgbClr val="99CCFF"/>
          </a:solidFill>
          <a:ln w="38100">
            <a:solidFill>
              <a:srgbClr val="003366"/>
            </a:solidFill>
            <a:miter lim="800000"/>
            <a:headEnd/>
            <a:tailEnd/>
          </a:ln>
        </p:spPr>
        <p:txBody>
          <a:bodyPr anchor="ctr">
            <a:spAutoFit/>
          </a:bodyPr>
          <a:lstStyle/>
          <a:p>
            <a:pPr algn="just"/>
            <a:r>
              <a:rPr lang="it-IT" sz="1600" b="1" dirty="0" err="1">
                <a:latin typeface="Times New Roman" pitchFamily="18" charset="0"/>
              </a:rPr>
              <a:t>Varrone</a:t>
            </a:r>
            <a:r>
              <a:rPr lang="it-IT" sz="1600" b="1" dirty="0">
                <a:latin typeface="Times New Roman" pitchFamily="18" charset="0"/>
              </a:rPr>
              <a:t>, </a:t>
            </a:r>
            <a:r>
              <a:rPr lang="it-IT" sz="1600" b="1" i="1" dirty="0">
                <a:latin typeface="Times New Roman" pitchFamily="18" charset="0"/>
              </a:rPr>
              <a:t>de lingua latina</a:t>
            </a:r>
            <a:r>
              <a:rPr lang="it-IT" sz="1600" b="1" dirty="0">
                <a:latin typeface="Times New Roman" pitchFamily="18" charset="0"/>
              </a:rPr>
              <a:t> V, 41-42: </a:t>
            </a:r>
            <a:r>
              <a:rPr lang="it-IT" sz="1600" b="1" i="1" dirty="0">
                <a:latin typeface="Times New Roman" pitchFamily="18" charset="0"/>
              </a:rPr>
              <a:t>e </a:t>
            </a:r>
            <a:r>
              <a:rPr lang="it-IT" sz="1600" b="1" i="1" dirty="0" err="1">
                <a:latin typeface="Times New Roman" pitchFamily="18" charset="0"/>
              </a:rPr>
              <a:t>quis</a:t>
            </a:r>
            <a:r>
              <a:rPr lang="it-IT" sz="1600" b="1" i="1" dirty="0">
                <a:latin typeface="Times New Roman" pitchFamily="18" charset="0"/>
              </a:rPr>
              <a:t> </a:t>
            </a:r>
            <a:r>
              <a:rPr lang="it-IT" sz="1600" b="1" i="1" dirty="0" err="1">
                <a:latin typeface="Times New Roman" pitchFamily="18" charset="0"/>
              </a:rPr>
              <a:t>Capitolinum</a:t>
            </a:r>
            <a:r>
              <a:rPr lang="it-IT" sz="1600" b="1" i="1" dirty="0">
                <a:latin typeface="Times New Roman" pitchFamily="18" charset="0"/>
              </a:rPr>
              <a:t> </a:t>
            </a:r>
            <a:r>
              <a:rPr lang="it-IT" sz="1600" b="1" i="1" dirty="0" err="1">
                <a:latin typeface="Times New Roman" pitchFamily="18" charset="0"/>
              </a:rPr>
              <a:t>dictum</a:t>
            </a:r>
            <a:r>
              <a:rPr lang="it-IT" sz="1600" b="1" i="1" dirty="0">
                <a:latin typeface="Times New Roman" pitchFamily="18" charset="0"/>
              </a:rPr>
              <a:t>, </a:t>
            </a:r>
            <a:r>
              <a:rPr lang="it-IT" sz="1600" b="1" i="1" dirty="0" err="1">
                <a:latin typeface="Times New Roman" pitchFamily="18" charset="0"/>
              </a:rPr>
              <a:t>quod</a:t>
            </a:r>
            <a:r>
              <a:rPr lang="it-IT" sz="1600" b="1" i="1" dirty="0">
                <a:latin typeface="Times New Roman" pitchFamily="18" charset="0"/>
              </a:rPr>
              <a:t> </a:t>
            </a:r>
            <a:r>
              <a:rPr lang="it-IT" sz="1600" b="1" i="1" dirty="0" err="1">
                <a:latin typeface="Times New Roman" pitchFamily="18" charset="0"/>
              </a:rPr>
              <a:t>hic</a:t>
            </a:r>
            <a:r>
              <a:rPr lang="it-IT" sz="1600" b="1" i="1" dirty="0">
                <a:latin typeface="Times New Roman" pitchFamily="18" charset="0"/>
              </a:rPr>
              <a:t>, </a:t>
            </a:r>
            <a:r>
              <a:rPr lang="it-IT" sz="1600" b="1" i="1" dirty="0" err="1">
                <a:latin typeface="Times New Roman" pitchFamily="18" charset="0"/>
              </a:rPr>
              <a:t>cum</a:t>
            </a:r>
            <a:r>
              <a:rPr lang="it-IT" sz="1600" b="1" i="1" dirty="0">
                <a:latin typeface="Times New Roman" pitchFamily="18" charset="0"/>
              </a:rPr>
              <a:t> </a:t>
            </a:r>
            <a:r>
              <a:rPr lang="it-IT" sz="1600" b="1" i="1" dirty="0" err="1">
                <a:latin typeface="Times New Roman" pitchFamily="18" charset="0"/>
              </a:rPr>
              <a:t>fundamenta</a:t>
            </a:r>
            <a:r>
              <a:rPr lang="it-IT" sz="1600" b="1" i="1" dirty="0">
                <a:latin typeface="Times New Roman" pitchFamily="18" charset="0"/>
              </a:rPr>
              <a:t> </a:t>
            </a:r>
            <a:r>
              <a:rPr lang="it-IT" sz="1600" b="1" i="1" dirty="0" err="1">
                <a:latin typeface="Times New Roman" pitchFamily="18" charset="0"/>
              </a:rPr>
              <a:t>foderentur</a:t>
            </a:r>
            <a:r>
              <a:rPr lang="it-IT" sz="1600" b="1" i="1" dirty="0">
                <a:latin typeface="Times New Roman" pitchFamily="18" charset="0"/>
              </a:rPr>
              <a:t> </a:t>
            </a:r>
            <a:r>
              <a:rPr lang="it-IT" sz="1600" b="1" i="1" dirty="0" err="1">
                <a:latin typeface="Times New Roman" pitchFamily="18" charset="0"/>
              </a:rPr>
              <a:t>aedis</a:t>
            </a:r>
            <a:r>
              <a:rPr lang="it-IT" sz="1600" b="1" i="1" dirty="0">
                <a:latin typeface="Times New Roman" pitchFamily="18" charset="0"/>
              </a:rPr>
              <a:t> </a:t>
            </a:r>
            <a:r>
              <a:rPr lang="it-IT" sz="1600" b="1" i="1" dirty="0" err="1">
                <a:latin typeface="Times New Roman" pitchFamily="18" charset="0"/>
              </a:rPr>
              <a:t>Iovis</a:t>
            </a:r>
            <a:r>
              <a:rPr lang="it-IT" sz="1600" b="1" i="1" dirty="0">
                <a:latin typeface="Times New Roman" pitchFamily="18" charset="0"/>
              </a:rPr>
              <a:t>, caput </a:t>
            </a:r>
            <a:r>
              <a:rPr lang="it-IT" sz="1600" b="1" i="1" dirty="0" err="1">
                <a:latin typeface="Times New Roman" pitchFamily="18" charset="0"/>
              </a:rPr>
              <a:t>humanum</a:t>
            </a:r>
            <a:r>
              <a:rPr lang="it-IT" sz="1600" b="1" i="1" dirty="0">
                <a:latin typeface="Times New Roman" pitchFamily="18" charset="0"/>
              </a:rPr>
              <a:t> </a:t>
            </a:r>
            <a:r>
              <a:rPr lang="it-IT" sz="1600" b="1" i="1" dirty="0" err="1">
                <a:latin typeface="Times New Roman" pitchFamily="18" charset="0"/>
              </a:rPr>
              <a:t>dicitur</a:t>
            </a:r>
            <a:r>
              <a:rPr lang="it-IT" sz="1600" b="1" i="1" dirty="0">
                <a:latin typeface="Times New Roman" pitchFamily="18" charset="0"/>
              </a:rPr>
              <a:t> </a:t>
            </a:r>
            <a:r>
              <a:rPr lang="it-IT" sz="1600" b="1" i="1" dirty="0" err="1">
                <a:latin typeface="Times New Roman" pitchFamily="18" charset="0"/>
              </a:rPr>
              <a:t>inventum</a:t>
            </a:r>
            <a:r>
              <a:rPr lang="it-IT" sz="1600" b="1" i="1" dirty="0">
                <a:latin typeface="Times New Roman" pitchFamily="18" charset="0"/>
              </a:rPr>
              <a:t>. </a:t>
            </a:r>
            <a:r>
              <a:rPr lang="it-IT" sz="1600" b="1" i="1" dirty="0" err="1">
                <a:latin typeface="Times New Roman" pitchFamily="18" charset="0"/>
              </a:rPr>
              <a:t>Hic</a:t>
            </a:r>
            <a:r>
              <a:rPr lang="it-IT" sz="1600" b="1" i="1" dirty="0">
                <a:latin typeface="Times New Roman" pitchFamily="18" charset="0"/>
              </a:rPr>
              <a:t> </a:t>
            </a:r>
            <a:r>
              <a:rPr lang="it-IT" sz="1600" b="1" i="1" dirty="0" err="1">
                <a:latin typeface="Times New Roman" pitchFamily="18" charset="0"/>
              </a:rPr>
              <a:t>mons</a:t>
            </a:r>
            <a:r>
              <a:rPr lang="it-IT" sz="1600" b="1" i="1" dirty="0">
                <a:latin typeface="Times New Roman" pitchFamily="18" charset="0"/>
              </a:rPr>
              <a:t> ante </a:t>
            </a:r>
            <a:r>
              <a:rPr lang="it-IT" sz="1600" b="1" i="1" dirty="0" err="1">
                <a:latin typeface="Times New Roman" pitchFamily="18" charset="0"/>
              </a:rPr>
              <a:t>Tarpeius</a:t>
            </a:r>
            <a:r>
              <a:rPr lang="it-IT" sz="1600" b="1" i="1" dirty="0">
                <a:latin typeface="Times New Roman" pitchFamily="18" charset="0"/>
              </a:rPr>
              <a:t> </a:t>
            </a:r>
            <a:r>
              <a:rPr lang="it-IT" sz="1600" b="1" i="1" dirty="0" err="1">
                <a:latin typeface="Times New Roman" pitchFamily="18" charset="0"/>
              </a:rPr>
              <a:t>dictus</a:t>
            </a:r>
            <a:r>
              <a:rPr lang="it-IT" sz="1600" b="1" i="1" dirty="0">
                <a:latin typeface="Times New Roman" pitchFamily="18" charset="0"/>
              </a:rPr>
              <a:t> a </a:t>
            </a:r>
            <a:r>
              <a:rPr lang="it-IT" sz="1600" b="1" i="1" dirty="0" err="1">
                <a:latin typeface="Times New Roman" pitchFamily="18" charset="0"/>
              </a:rPr>
              <a:t>virgine</a:t>
            </a:r>
            <a:r>
              <a:rPr lang="it-IT" sz="1600" b="1" i="1" dirty="0">
                <a:latin typeface="Times New Roman" pitchFamily="18" charset="0"/>
              </a:rPr>
              <a:t> Vestale </a:t>
            </a:r>
            <a:r>
              <a:rPr lang="it-IT" sz="1600" b="1" i="1" dirty="0" err="1">
                <a:latin typeface="Times New Roman" pitchFamily="18" charset="0"/>
              </a:rPr>
              <a:t>Tarpeia</a:t>
            </a:r>
            <a:r>
              <a:rPr lang="it-IT" sz="1600" b="1" i="1" dirty="0">
                <a:latin typeface="Times New Roman" pitchFamily="18" charset="0"/>
              </a:rPr>
              <a:t>, </a:t>
            </a:r>
            <a:r>
              <a:rPr lang="it-IT" sz="1600" b="1" i="1" dirty="0" err="1">
                <a:latin typeface="Times New Roman" pitchFamily="18" charset="0"/>
              </a:rPr>
              <a:t>quae</a:t>
            </a:r>
            <a:r>
              <a:rPr lang="it-IT" sz="1600" b="1" i="1" dirty="0">
                <a:latin typeface="Times New Roman" pitchFamily="18" charset="0"/>
              </a:rPr>
              <a:t> </a:t>
            </a:r>
            <a:r>
              <a:rPr lang="it-IT" sz="1600" b="1" i="1" dirty="0" err="1">
                <a:latin typeface="Times New Roman" pitchFamily="18" charset="0"/>
              </a:rPr>
              <a:t>ibi</a:t>
            </a:r>
            <a:r>
              <a:rPr lang="it-IT" sz="1600" b="1" i="1" dirty="0">
                <a:latin typeface="Times New Roman" pitchFamily="18" charset="0"/>
              </a:rPr>
              <a:t> </a:t>
            </a:r>
            <a:r>
              <a:rPr lang="it-IT" sz="1600" b="1" i="1" dirty="0" err="1">
                <a:latin typeface="Times New Roman" pitchFamily="18" charset="0"/>
              </a:rPr>
              <a:t>ab</a:t>
            </a:r>
            <a:r>
              <a:rPr lang="it-IT" sz="1600" b="1" i="1" dirty="0">
                <a:latin typeface="Times New Roman" pitchFamily="18" charset="0"/>
              </a:rPr>
              <a:t> </a:t>
            </a:r>
            <a:r>
              <a:rPr lang="it-IT" sz="1600" b="1" i="1" dirty="0" err="1">
                <a:latin typeface="Times New Roman" pitchFamily="18" charset="0"/>
              </a:rPr>
              <a:t>Sabinis</a:t>
            </a:r>
            <a:r>
              <a:rPr lang="it-IT" sz="1600" b="1" i="1" dirty="0">
                <a:latin typeface="Times New Roman" pitchFamily="18" charset="0"/>
              </a:rPr>
              <a:t> </a:t>
            </a:r>
            <a:r>
              <a:rPr lang="it-IT" sz="1600" b="1" i="1" dirty="0" err="1">
                <a:latin typeface="Times New Roman" pitchFamily="18" charset="0"/>
              </a:rPr>
              <a:t>necata</a:t>
            </a:r>
            <a:r>
              <a:rPr lang="it-IT" sz="1600" b="1" i="1" dirty="0">
                <a:latin typeface="Times New Roman" pitchFamily="18" charset="0"/>
              </a:rPr>
              <a:t> </a:t>
            </a:r>
            <a:r>
              <a:rPr lang="it-IT" sz="1600" b="1" i="1" dirty="0" err="1">
                <a:latin typeface="Times New Roman" pitchFamily="18" charset="0"/>
              </a:rPr>
              <a:t>armis</a:t>
            </a:r>
            <a:r>
              <a:rPr lang="it-IT" sz="1600" b="1" i="1" dirty="0">
                <a:latin typeface="Times New Roman" pitchFamily="18" charset="0"/>
              </a:rPr>
              <a:t> </a:t>
            </a:r>
            <a:r>
              <a:rPr lang="it-IT" sz="1600" b="1" i="1" dirty="0" err="1">
                <a:latin typeface="Times New Roman" pitchFamily="18" charset="0"/>
              </a:rPr>
              <a:t>et</a:t>
            </a:r>
            <a:r>
              <a:rPr lang="it-IT" sz="1600" b="1" i="1" dirty="0">
                <a:latin typeface="Times New Roman" pitchFamily="18" charset="0"/>
              </a:rPr>
              <a:t> </a:t>
            </a:r>
            <a:r>
              <a:rPr lang="it-IT" sz="1600" b="1" i="1" dirty="0" err="1">
                <a:latin typeface="Times New Roman" pitchFamily="18" charset="0"/>
              </a:rPr>
              <a:t>sepulta</a:t>
            </a:r>
            <a:r>
              <a:rPr lang="it-IT" sz="1600" b="1" i="1" dirty="0">
                <a:latin typeface="Times New Roman" pitchFamily="18" charset="0"/>
              </a:rPr>
              <a:t>: </a:t>
            </a:r>
            <a:r>
              <a:rPr lang="it-IT" sz="1600" b="1" i="1" dirty="0" err="1">
                <a:latin typeface="Times New Roman" pitchFamily="18" charset="0"/>
              </a:rPr>
              <a:t>cuius</a:t>
            </a:r>
            <a:r>
              <a:rPr lang="it-IT" sz="1600" b="1" i="1" dirty="0">
                <a:latin typeface="Times New Roman" pitchFamily="18" charset="0"/>
              </a:rPr>
              <a:t> </a:t>
            </a:r>
            <a:r>
              <a:rPr lang="it-IT" sz="1600" b="1" i="1" dirty="0" err="1">
                <a:latin typeface="Times New Roman" pitchFamily="18" charset="0"/>
              </a:rPr>
              <a:t>nominis</a:t>
            </a:r>
            <a:r>
              <a:rPr lang="it-IT" sz="1600" b="1" i="1" dirty="0">
                <a:latin typeface="Times New Roman" pitchFamily="18" charset="0"/>
              </a:rPr>
              <a:t> </a:t>
            </a:r>
            <a:r>
              <a:rPr lang="it-IT" sz="1600" b="1" i="1" dirty="0" err="1">
                <a:latin typeface="Times New Roman" pitchFamily="18" charset="0"/>
              </a:rPr>
              <a:t>monimentum</a:t>
            </a:r>
            <a:r>
              <a:rPr lang="it-IT" sz="1600" b="1" i="1" dirty="0">
                <a:latin typeface="Times New Roman" pitchFamily="18" charset="0"/>
              </a:rPr>
              <a:t> </a:t>
            </a:r>
            <a:r>
              <a:rPr lang="it-IT" sz="1600" b="1" i="1" dirty="0" err="1">
                <a:latin typeface="Times New Roman" pitchFamily="18" charset="0"/>
              </a:rPr>
              <a:t>relictum</a:t>
            </a:r>
            <a:r>
              <a:rPr lang="it-IT" sz="1600" b="1" i="1" dirty="0">
                <a:latin typeface="Times New Roman" pitchFamily="18" charset="0"/>
              </a:rPr>
              <a:t>, </a:t>
            </a:r>
            <a:r>
              <a:rPr lang="it-IT" sz="1600" b="1" i="1" dirty="0" err="1">
                <a:latin typeface="Times New Roman" pitchFamily="18" charset="0"/>
              </a:rPr>
              <a:t>quod</a:t>
            </a:r>
            <a:r>
              <a:rPr lang="it-IT" sz="1600" b="1" i="1" dirty="0">
                <a:latin typeface="Times New Roman" pitchFamily="18" charset="0"/>
              </a:rPr>
              <a:t> </a:t>
            </a:r>
            <a:r>
              <a:rPr lang="it-IT" sz="1600" b="1" i="1" dirty="0" err="1">
                <a:latin typeface="Times New Roman" pitchFamily="18" charset="0"/>
              </a:rPr>
              <a:t>etiam</a:t>
            </a:r>
            <a:r>
              <a:rPr lang="it-IT" sz="1600" b="1" i="1" dirty="0">
                <a:latin typeface="Times New Roman" pitchFamily="18" charset="0"/>
              </a:rPr>
              <a:t> </a:t>
            </a:r>
            <a:r>
              <a:rPr lang="it-IT" sz="1600" b="1" i="1" dirty="0" err="1">
                <a:latin typeface="Times New Roman" pitchFamily="18" charset="0"/>
              </a:rPr>
              <a:t>nunc</a:t>
            </a:r>
            <a:r>
              <a:rPr lang="it-IT" sz="1600" b="1" i="1" dirty="0">
                <a:latin typeface="Times New Roman" pitchFamily="18" charset="0"/>
              </a:rPr>
              <a:t> </a:t>
            </a:r>
            <a:r>
              <a:rPr lang="it-IT" sz="1600" b="1" i="1" dirty="0" err="1">
                <a:latin typeface="Times New Roman" pitchFamily="18" charset="0"/>
              </a:rPr>
              <a:t>eius</a:t>
            </a:r>
            <a:r>
              <a:rPr lang="it-IT" sz="1600" b="1" i="1" dirty="0">
                <a:latin typeface="Times New Roman" pitchFamily="18" charset="0"/>
              </a:rPr>
              <a:t> </a:t>
            </a:r>
            <a:r>
              <a:rPr lang="it-IT" sz="1600" b="1" i="1" dirty="0" err="1">
                <a:latin typeface="Times New Roman" pitchFamily="18" charset="0"/>
              </a:rPr>
              <a:t>rupes</a:t>
            </a:r>
            <a:r>
              <a:rPr lang="it-IT" sz="1600" b="1" i="1" dirty="0">
                <a:latin typeface="Times New Roman" pitchFamily="18" charset="0"/>
              </a:rPr>
              <a:t> </a:t>
            </a:r>
            <a:r>
              <a:rPr lang="it-IT" sz="1600" b="1" i="1" dirty="0" err="1">
                <a:latin typeface="Times New Roman" pitchFamily="18" charset="0"/>
              </a:rPr>
              <a:t>Tarpeium</a:t>
            </a:r>
            <a:r>
              <a:rPr lang="it-IT" sz="1600" b="1" i="1" dirty="0">
                <a:latin typeface="Times New Roman" pitchFamily="18" charset="0"/>
              </a:rPr>
              <a:t> </a:t>
            </a:r>
            <a:r>
              <a:rPr lang="it-IT" sz="1600" b="1" i="1" dirty="0" err="1">
                <a:latin typeface="Times New Roman" pitchFamily="18" charset="0"/>
              </a:rPr>
              <a:t>appellatur</a:t>
            </a:r>
            <a:r>
              <a:rPr lang="it-IT" sz="1600" b="1" i="1" dirty="0">
                <a:latin typeface="Times New Roman" pitchFamily="18" charset="0"/>
              </a:rPr>
              <a:t> </a:t>
            </a:r>
            <a:r>
              <a:rPr lang="it-IT" sz="1600" b="1" i="1" dirty="0" err="1">
                <a:latin typeface="Times New Roman" pitchFamily="18" charset="0"/>
              </a:rPr>
              <a:t>saxum</a:t>
            </a:r>
            <a:r>
              <a:rPr lang="it-IT" sz="1600" b="1" i="1" dirty="0">
                <a:latin typeface="Times New Roman" pitchFamily="18" charset="0"/>
              </a:rPr>
              <a:t>. </a:t>
            </a:r>
          </a:p>
          <a:p>
            <a:pPr algn="just"/>
            <a:r>
              <a:rPr lang="it-IT" sz="1600" b="1" i="1" dirty="0" err="1">
                <a:latin typeface="Times New Roman" pitchFamily="18" charset="0"/>
              </a:rPr>
              <a:t>Hunc</a:t>
            </a:r>
            <a:r>
              <a:rPr lang="it-IT" sz="1600" b="1" i="1" dirty="0">
                <a:latin typeface="Times New Roman" pitchFamily="18" charset="0"/>
              </a:rPr>
              <a:t> </a:t>
            </a:r>
            <a:r>
              <a:rPr lang="it-IT" sz="1600" b="1" i="1" dirty="0" err="1">
                <a:latin typeface="Times New Roman" pitchFamily="18" charset="0"/>
              </a:rPr>
              <a:t>antea</a:t>
            </a:r>
            <a:r>
              <a:rPr lang="it-IT" sz="1600" b="1" i="1" dirty="0">
                <a:latin typeface="Times New Roman" pitchFamily="18" charset="0"/>
              </a:rPr>
              <a:t> </a:t>
            </a:r>
            <a:r>
              <a:rPr lang="it-IT" sz="1600" b="1" i="1" dirty="0" err="1">
                <a:latin typeface="Times New Roman" pitchFamily="18" charset="0"/>
              </a:rPr>
              <a:t>montem</a:t>
            </a:r>
            <a:r>
              <a:rPr lang="it-IT" sz="1600" b="1" i="1" dirty="0">
                <a:latin typeface="Times New Roman" pitchFamily="18" charset="0"/>
              </a:rPr>
              <a:t> </a:t>
            </a:r>
            <a:r>
              <a:rPr lang="it-IT" sz="1600" b="1" i="1" dirty="0" err="1">
                <a:latin typeface="Times New Roman" pitchFamily="18" charset="0"/>
              </a:rPr>
              <a:t>Saturnium</a:t>
            </a:r>
            <a:r>
              <a:rPr lang="it-IT" sz="1600" b="1" i="1" dirty="0">
                <a:latin typeface="Times New Roman" pitchFamily="18" charset="0"/>
              </a:rPr>
              <a:t> </a:t>
            </a:r>
            <a:r>
              <a:rPr lang="it-IT" sz="1600" b="1" i="1" dirty="0" err="1">
                <a:latin typeface="Times New Roman" pitchFamily="18" charset="0"/>
              </a:rPr>
              <a:t>appellatum</a:t>
            </a:r>
            <a:r>
              <a:rPr lang="it-IT" sz="1600" b="1" i="1" dirty="0">
                <a:latin typeface="Times New Roman" pitchFamily="18" charset="0"/>
              </a:rPr>
              <a:t> </a:t>
            </a:r>
            <a:r>
              <a:rPr lang="it-IT" sz="1600" b="1" i="1" dirty="0" err="1">
                <a:latin typeface="Times New Roman" pitchFamily="18" charset="0"/>
              </a:rPr>
              <a:t>prodiderunt</a:t>
            </a:r>
            <a:r>
              <a:rPr lang="it-IT" sz="1600" b="1" i="1" dirty="0">
                <a:latin typeface="Times New Roman" pitchFamily="18" charset="0"/>
              </a:rPr>
              <a:t> </a:t>
            </a:r>
            <a:r>
              <a:rPr lang="it-IT" sz="1600" b="1" i="1" dirty="0" err="1">
                <a:latin typeface="Times New Roman" pitchFamily="18" charset="0"/>
              </a:rPr>
              <a:t>et</a:t>
            </a:r>
            <a:r>
              <a:rPr lang="it-IT" sz="1600" b="1" i="1" dirty="0">
                <a:latin typeface="Times New Roman" pitchFamily="18" charset="0"/>
              </a:rPr>
              <a:t> </a:t>
            </a:r>
            <a:r>
              <a:rPr lang="it-IT" sz="1600" b="1" i="1" dirty="0" err="1">
                <a:latin typeface="Times New Roman" pitchFamily="18" charset="0"/>
              </a:rPr>
              <a:t>ab</a:t>
            </a:r>
            <a:r>
              <a:rPr lang="it-IT" sz="1600" b="1" i="1" dirty="0">
                <a:latin typeface="Times New Roman" pitchFamily="18" charset="0"/>
              </a:rPr>
              <a:t> </a:t>
            </a:r>
            <a:r>
              <a:rPr lang="it-IT" sz="1600" b="1" i="1" dirty="0" err="1">
                <a:latin typeface="Times New Roman" pitchFamily="18" charset="0"/>
              </a:rPr>
              <a:t>eo</a:t>
            </a:r>
            <a:r>
              <a:rPr lang="it-IT" sz="1600" b="1" i="1" dirty="0">
                <a:latin typeface="Times New Roman" pitchFamily="18" charset="0"/>
              </a:rPr>
              <a:t> </a:t>
            </a:r>
            <a:r>
              <a:rPr lang="it-IT" sz="1600" b="1" i="1" dirty="0" err="1">
                <a:latin typeface="Times New Roman" pitchFamily="18" charset="0"/>
              </a:rPr>
              <a:t>Latium</a:t>
            </a:r>
            <a:r>
              <a:rPr lang="it-IT" sz="1600" b="1" i="1" dirty="0">
                <a:latin typeface="Times New Roman" pitchFamily="18" charset="0"/>
              </a:rPr>
              <a:t> </a:t>
            </a:r>
            <a:r>
              <a:rPr lang="it-IT" sz="1600" b="1" i="1" dirty="0" err="1">
                <a:latin typeface="Times New Roman" pitchFamily="18" charset="0"/>
              </a:rPr>
              <a:t>Saturniam</a:t>
            </a:r>
            <a:r>
              <a:rPr lang="it-IT" sz="1600" b="1" i="1" dirty="0">
                <a:latin typeface="Times New Roman" pitchFamily="18" charset="0"/>
              </a:rPr>
              <a:t> </a:t>
            </a:r>
            <a:r>
              <a:rPr lang="it-IT" sz="1600" b="1" i="1" dirty="0" err="1">
                <a:latin typeface="Times New Roman" pitchFamily="18" charset="0"/>
              </a:rPr>
              <a:t>terram</a:t>
            </a:r>
            <a:r>
              <a:rPr lang="it-IT" sz="1600" b="1" i="1" dirty="0">
                <a:latin typeface="Times New Roman" pitchFamily="18" charset="0"/>
              </a:rPr>
              <a:t>, </a:t>
            </a:r>
            <a:r>
              <a:rPr lang="it-IT" sz="1600" b="1" i="1" dirty="0" err="1">
                <a:latin typeface="Times New Roman" pitchFamily="18" charset="0"/>
              </a:rPr>
              <a:t>ut</a:t>
            </a:r>
            <a:r>
              <a:rPr lang="it-IT" sz="1600" b="1" i="1" dirty="0">
                <a:latin typeface="Times New Roman" pitchFamily="18" charset="0"/>
              </a:rPr>
              <a:t> </a:t>
            </a:r>
            <a:r>
              <a:rPr lang="it-IT" sz="1600" b="1" i="1" dirty="0" err="1">
                <a:latin typeface="Times New Roman" pitchFamily="18" charset="0"/>
              </a:rPr>
              <a:t>etiam</a:t>
            </a:r>
            <a:r>
              <a:rPr lang="it-IT" sz="1600" b="1" i="1" dirty="0">
                <a:latin typeface="Times New Roman" pitchFamily="18" charset="0"/>
              </a:rPr>
              <a:t> </a:t>
            </a:r>
            <a:r>
              <a:rPr lang="it-IT" sz="1600" b="1" i="1" dirty="0" err="1">
                <a:latin typeface="Times New Roman" pitchFamily="18" charset="0"/>
              </a:rPr>
              <a:t>Ennius</a:t>
            </a:r>
            <a:r>
              <a:rPr lang="it-IT" sz="1600" b="1" i="1" dirty="0">
                <a:latin typeface="Times New Roman" pitchFamily="18" charset="0"/>
              </a:rPr>
              <a:t> </a:t>
            </a:r>
            <a:r>
              <a:rPr lang="it-IT" sz="1600" b="1" i="1" dirty="0" err="1">
                <a:latin typeface="Times New Roman" pitchFamily="18" charset="0"/>
              </a:rPr>
              <a:t>appellat</a:t>
            </a:r>
            <a:r>
              <a:rPr lang="it-IT" sz="1600" b="1" i="1" dirty="0">
                <a:latin typeface="Times New Roman" pitchFamily="18" charset="0"/>
              </a:rPr>
              <a:t>. </a:t>
            </a:r>
            <a:r>
              <a:rPr lang="it-IT" sz="1600" b="1" i="1" dirty="0" err="1">
                <a:latin typeface="Times New Roman" pitchFamily="18" charset="0"/>
              </a:rPr>
              <a:t>Antiquum</a:t>
            </a:r>
            <a:r>
              <a:rPr lang="it-IT" sz="1600" b="1" i="1" dirty="0">
                <a:latin typeface="Times New Roman" pitchFamily="18" charset="0"/>
              </a:rPr>
              <a:t> </a:t>
            </a:r>
            <a:r>
              <a:rPr lang="it-IT" sz="1600" b="1" i="1" dirty="0" err="1">
                <a:latin typeface="Times New Roman" pitchFamily="18" charset="0"/>
              </a:rPr>
              <a:t>oppidum</a:t>
            </a:r>
            <a:r>
              <a:rPr lang="it-IT" sz="1600" b="1" i="1" dirty="0">
                <a:latin typeface="Times New Roman" pitchFamily="18" charset="0"/>
              </a:rPr>
              <a:t> in hoc </a:t>
            </a:r>
            <a:r>
              <a:rPr lang="it-IT" sz="1600" b="1" i="1" dirty="0" err="1">
                <a:latin typeface="Times New Roman" pitchFamily="18" charset="0"/>
              </a:rPr>
              <a:t>fuisse</a:t>
            </a:r>
            <a:r>
              <a:rPr lang="it-IT" sz="1600" b="1" i="1" dirty="0">
                <a:latin typeface="Times New Roman" pitchFamily="18" charset="0"/>
              </a:rPr>
              <a:t> </a:t>
            </a:r>
            <a:r>
              <a:rPr lang="it-IT" sz="1600" b="1" i="1" dirty="0" err="1">
                <a:latin typeface="Times New Roman" pitchFamily="18" charset="0"/>
              </a:rPr>
              <a:t>Saturniam</a:t>
            </a:r>
            <a:r>
              <a:rPr lang="it-IT" sz="1600" b="1" i="1" dirty="0">
                <a:latin typeface="Times New Roman" pitchFamily="18" charset="0"/>
              </a:rPr>
              <a:t> </a:t>
            </a:r>
            <a:r>
              <a:rPr lang="it-IT" sz="1600" b="1" i="1" dirty="0" err="1">
                <a:latin typeface="Times New Roman" pitchFamily="18" charset="0"/>
              </a:rPr>
              <a:t>scribitur</a:t>
            </a:r>
            <a:r>
              <a:rPr lang="it-IT" sz="1600" b="1" i="1" dirty="0">
                <a:latin typeface="Times New Roman" pitchFamily="18" charset="0"/>
              </a:rPr>
              <a:t>.</a:t>
            </a:r>
            <a:r>
              <a:rPr lang="it-IT" sz="1600" b="1" dirty="0">
                <a:latin typeface="Times New Roman" pitchFamily="18" charset="0"/>
              </a:rPr>
              <a:t> </a:t>
            </a:r>
          </a:p>
          <a:p>
            <a:pPr algn="just"/>
            <a:endParaRPr lang="it-IT" sz="1600" b="1" dirty="0">
              <a:latin typeface="Times New Roman" pitchFamily="18" charset="0"/>
            </a:endParaRPr>
          </a:p>
          <a:p>
            <a:pPr algn="just"/>
            <a:r>
              <a:rPr lang="it-IT" sz="1600" b="1" u="sng" dirty="0">
                <a:latin typeface="Times New Roman" pitchFamily="18" charset="0"/>
              </a:rPr>
              <a:t>Uno di essi è il Campidoglio</a:t>
            </a:r>
            <a:r>
              <a:rPr lang="it-IT" sz="1600" b="1" dirty="0">
                <a:latin typeface="Times New Roman" pitchFamily="18" charset="0"/>
              </a:rPr>
              <a:t>, detto così perché lì mentre si cavavano le fondazioni del tempio di Giove si racconta che fosse stata trovata una testa umana. </a:t>
            </a:r>
            <a:r>
              <a:rPr lang="it-IT" sz="1600" b="1" u="sng" dirty="0">
                <a:latin typeface="Times New Roman" pitchFamily="18" charset="0"/>
              </a:rPr>
              <a:t>Prima questo monte si chiamava Tarpeo dalla vergine vestale Tarpea che lì fu uccisa dai Sabini e sepolta</a:t>
            </a:r>
            <a:r>
              <a:rPr lang="it-IT" sz="1600" b="1" dirty="0">
                <a:latin typeface="Times New Roman" pitchFamily="18" charset="0"/>
              </a:rPr>
              <a:t>: di questo nome  resta una traccia perché ancora oggi una sua roccia è chiamata </a:t>
            </a:r>
            <a:r>
              <a:rPr lang="it-IT" sz="1600" b="1" u="sng" dirty="0">
                <a:latin typeface="Times New Roman" pitchFamily="18" charset="0"/>
              </a:rPr>
              <a:t>rupe Tarpea.</a:t>
            </a:r>
          </a:p>
          <a:p>
            <a:pPr algn="just"/>
            <a:r>
              <a:rPr lang="it-IT" sz="1600" b="1" dirty="0">
                <a:latin typeface="Times New Roman" pitchFamily="18" charset="0"/>
              </a:rPr>
              <a:t>Si è tramandato che questo monte in precedenza si chiamasse Saturnio e che da esso il </a:t>
            </a:r>
            <a:r>
              <a:rPr lang="it-IT" sz="1600" b="1" u="sng" dirty="0">
                <a:latin typeface="Times New Roman" pitchFamily="18" charset="0"/>
              </a:rPr>
              <a:t>Lazio sia stato definito “terra Saturnia”, </a:t>
            </a:r>
            <a:r>
              <a:rPr lang="it-IT" sz="1600" b="1" dirty="0">
                <a:latin typeface="Times New Roman" pitchFamily="18" charset="0"/>
              </a:rPr>
              <a:t>come anche Ennio lo chiama. Si dice che sulla sommità  vi fosse un’antica città, Saturnia.</a:t>
            </a:r>
          </a:p>
        </p:txBody>
      </p:sp>
      <p:sp>
        <p:nvSpPr>
          <p:cNvPr id="16387" name="Rectangle 5"/>
          <p:cNvSpPr>
            <a:spLocks noChangeArrowheads="1"/>
          </p:cNvSpPr>
          <p:nvPr/>
        </p:nvSpPr>
        <p:spPr bwMode="auto">
          <a:xfrm>
            <a:off x="457200" y="388938"/>
            <a:ext cx="8085138" cy="2085975"/>
          </a:xfrm>
          <a:prstGeom prst="rect">
            <a:avLst/>
          </a:prstGeom>
          <a:solidFill>
            <a:srgbClr val="CCFFCC"/>
          </a:solidFill>
          <a:ln w="38100">
            <a:solidFill>
              <a:srgbClr val="003300"/>
            </a:solidFill>
            <a:miter lim="800000"/>
            <a:headEnd/>
            <a:tailEnd/>
          </a:ln>
        </p:spPr>
        <p:txBody>
          <a:bodyPr anchor="ctr">
            <a:spAutoFit/>
          </a:bodyPr>
          <a:lstStyle/>
          <a:p>
            <a:pPr algn="just"/>
            <a:r>
              <a:rPr lang="it-IT" sz="1600" b="1" i="1" dirty="0" err="1">
                <a:latin typeface="Times New Roman" pitchFamily="18" charset="0"/>
              </a:rPr>
              <a:t>Origo</a:t>
            </a:r>
            <a:r>
              <a:rPr lang="it-IT" sz="1600" b="1" i="1" dirty="0">
                <a:latin typeface="Times New Roman" pitchFamily="18" charset="0"/>
              </a:rPr>
              <a:t> </a:t>
            </a:r>
            <a:r>
              <a:rPr lang="it-IT" sz="1600" b="1" i="1" dirty="0" err="1">
                <a:latin typeface="Times New Roman" pitchFamily="18" charset="0"/>
              </a:rPr>
              <a:t>populi</a:t>
            </a:r>
            <a:r>
              <a:rPr lang="it-IT" sz="1600" b="1" i="1" dirty="0">
                <a:latin typeface="Times New Roman" pitchFamily="18" charset="0"/>
              </a:rPr>
              <a:t> Romani</a:t>
            </a:r>
            <a:r>
              <a:rPr lang="it-IT" sz="1600" b="1" dirty="0">
                <a:latin typeface="Times New Roman" pitchFamily="18" charset="0"/>
              </a:rPr>
              <a:t>, 3 : </a:t>
            </a:r>
            <a:r>
              <a:rPr lang="it-IT" sz="1600" b="1" i="1" dirty="0" err="1">
                <a:latin typeface="Times New Roman" pitchFamily="18" charset="0"/>
              </a:rPr>
              <a:t>Igitur</a:t>
            </a:r>
            <a:r>
              <a:rPr lang="it-IT" sz="1600" b="1" i="1" dirty="0">
                <a:latin typeface="Times New Roman" pitchFamily="18" charset="0"/>
              </a:rPr>
              <a:t>, </a:t>
            </a:r>
            <a:r>
              <a:rPr lang="it-IT" sz="1600" b="1" i="1" dirty="0" err="1">
                <a:latin typeface="Times New Roman" pitchFamily="18" charset="0"/>
              </a:rPr>
              <a:t>Iano</a:t>
            </a:r>
            <a:r>
              <a:rPr lang="it-IT" sz="1600" b="1" i="1" dirty="0">
                <a:latin typeface="Times New Roman" pitchFamily="18" charset="0"/>
              </a:rPr>
              <a:t> regnante </a:t>
            </a:r>
            <a:r>
              <a:rPr lang="it-IT" sz="1600" b="1" i="1" dirty="0" err="1">
                <a:latin typeface="Times New Roman" pitchFamily="18" charset="0"/>
              </a:rPr>
              <a:t>apud</a:t>
            </a:r>
            <a:r>
              <a:rPr lang="it-IT" sz="1600" b="1" i="1" dirty="0">
                <a:latin typeface="Times New Roman" pitchFamily="18" charset="0"/>
              </a:rPr>
              <a:t> </a:t>
            </a:r>
            <a:r>
              <a:rPr lang="it-IT" sz="1600" b="1" i="1" dirty="0" err="1">
                <a:latin typeface="Times New Roman" pitchFamily="18" charset="0"/>
              </a:rPr>
              <a:t>indigenas</a:t>
            </a:r>
            <a:r>
              <a:rPr lang="it-IT" sz="1600" b="1" i="1" dirty="0">
                <a:latin typeface="Times New Roman" pitchFamily="18" charset="0"/>
              </a:rPr>
              <a:t> </a:t>
            </a:r>
            <a:r>
              <a:rPr lang="it-IT" sz="1600" b="1" i="1" dirty="0" err="1">
                <a:latin typeface="Times New Roman" pitchFamily="18" charset="0"/>
              </a:rPr>
              <a:t>rudes</a:t>
            </a:r>
            <a:r>
              <a:rPr lang="it-IT" sz="1600" b="1" i="1" dirty="0">
                <a:latin typeface="Times New Roman" pitchFamily="18" charset="0"/>
              </a:rPr>
              <a:t> </a:t>
            </a:r>
            <a:r>
              <a:rPr lang="it-IT" sz="1600" b="1" i="1" dirty="0" err="1">
                <a:latin typeface="Times New Roman" pitchFamily="18" charset="0"/>
              </a:rPr>
              <a:t>incultosque</a:t>
            </a:r>
            <a:r>
              <a:rPr lang="it-IT" sz="1600" b="1" i="1" dirty="0">
                <a:latin typeface="Times New Roman" pitchFamily="18" charset="0"/>
              </a:rPr>
              <a:t>, </a:t>
            </a:r>
            <a:r>
              <a:rPr lang="it-IT" sz="1600" b="1" i="1" dirty="0" err="1">
                <a:latin typeface="Times New Roman" pitchFamily="18" charset="0"/>
              </a:rPr>
              <a:t>Saturnus</a:t>
            </a:r>
            <a:r>
              <a:rPr lang="it-IT" sz="1600" b="1" i="1" dirty="0">
                <a:latin typeface="Times New Roman" pitchFamily="18" charset="0"/>
              </a:rPr>
              <a:t> regno </a:t>
            </a:r>
            <a:r>
              <a:rPr lang="it-IT" sz="1600" b="1" i="1" dirty="0" err="1">
                <a:latin typeface="Times New Roman" pitchFamily="18" charset="0"/>
              </a:rPr>
              <a:t>profugus</a:t>
            </a:r>
            <a:r>
              <a:rPr lang="it-IT" sz="1600" b="1" i="1" dirty="0">
                <a:latin typeface="Times New Roman" pitchFamily="18" charset="0"/>
              </a:rPr>
              <a:t> </a:t>
            </a:r>
            <a:r>
              <a:rPr lang="it-IT" sz="1600" b="1" i="1" dirty="0" err="1">
                <a:latin typeface="Times New Roman" pitchFamily="18" charset="0"/>
              </a:rPr>
              <a:t>cum</a:t>
            </a:r>
            <a:r>
              <a:rPr lang="it-IT" sz="1600" b="1" i="1" dirty="0">
                <a:latin typeface="Times New Roman" pitchFamily="18" charset="0"/>
              </a:rPr>
              <a:t> in </a:t>
            </a:r>
            <a:r>
              <a:rPr lang="it-IT" sz="1600" b="1" i="1" dirty="0" err="1">
                <a:latin typeface="Times New Roman" pitchFamily="18" charset="0"/>
              </a:rPr>
              <a:t>Italiam</a:t>
            </a:r>
            <a:r>
              <a:rPr lang="it-IT" sz="1600" b="1" i="1" dirty="0">
                <a:latin typeface="Times New Roman" pitchFamily="18" charset="0"/>
              </a:rPr>
              <a:t> </a:t>
            </a:r>
            <a:r>
              <a:rPr lang="it-IT" sz="1600" b="1" i="1" dirty="0" err="1">
                <a:latin typeface="Times New Roman" pitchFamily="18" charset="0"/>
              </a:rPr>
              <a:t>devenisset</a:t>
            </a:r>
            <a:r>
              <a:rPr lang="it-IT" sz="1600" b="1" i="1" dirty="0">
                <a:latin typeface="Times New Roman" pitchFamily="18" charset="0"/>
              </a:rPr>
              <a:t> benigne </a:t>
            </a:r>
            <a:r>
              <a:rPr lang="it-IT" sz="1600" b="1" i="1" dirty="0" err="1">
                <a:latin typeface="Times New Roman" pitchFamily="18" charset="0"/>
              </a:rPr>
              <a:t>exceptus</a:t>
            </a:r>
            <a:r>
              <a:rPr lang="it-IT" sz="1600" b="1" i="1" dirty="0">
                <a:latin typeface="Times New Roman" pitchFamily="18" charset="0"/>
              </a:rPr>
              <a:t> </a:t>
            </a:r>
            <a:r>
              <a:rPr lang="it-IT" sz="1600" b="1" i="1" dirty="0" err="1">
                <a:latin typeface="Times New Roman" pitchFamily="18" charset="0"/>
              </a:rPr>
              <a:t>hospitio</a:t>
            </a:r>
            <a:r>
              <a:rPr lang="it-IT" sz="1600" b="1" i="1" dirty="0">
                <a:latin typeface="Times New Roman" pitchFamily="18" charset="0"/>
              </a:rPr>
              <a:t> est </a:t>
            </a:r>
            <a:r>
              <a:rPr lang="it-IT" sz="1600" b="1" i="1" dirty="0" err="1">
                <a:latin typeface="Times New Roman" pitchFamily="18" charset="0"/>
              </a:rPr>
              <a:t>ibique</a:t>
            </a:r>
            <a:r>
              <a:rPr lang="it-IT" sz="1600" b="1" i="1" dirty="0">
                <a:latin typeface="Times New Roman" pitchFamily="18" charset="0"/>
              </a:rPr>
              <a:t> </a:t>
            </a:r>
            <a:r>
              <a:rPr lang="it-IT" sz="1600" b="1" i="1" dirty="0" err="1">
                <a:latin typeface="Times New Roman" pitchFamily="18" charset="0"/>
              </a:rPr>
              <a:t>haud</a:t>
            </a:r>
            <a:r>
              <a:rPr lang="it-IT" sz="1600" b="1" i="1" dirty="0">
                <a:latin typeface="Times New Roman" pitchFamily="18" charset="0"/>
              </a:rPr>
              <a:t> </a:t>
            </a:r>
            <a:r>
              <a:rPr lang="it-IT" sz="1600" b="1" i="1" dirty="0" err="1">
                <a:latin typeface="Times New Roman" pitchFamily="18" charset="0"/>
              </a:rPr>
              <a:t>procul</a:t>
            </a:r>
            <a:r>
              <a:rPr lang="it-IT" sz="1600" b="1" i="1" dirty="0">
                <a:latin typeface="Times New Roman" pitchFamily="18" charset="0"/>
              </a:rPr>
              <a:t> a </a:t>
            </a:r>
            <a:r>
              <a:rPr lang="it-IT" sz="1600" b="1" i="1" dirty="0" err="1">
                <a:latin typeface="Times New Roman" pitchFamily="18" charset="0"/>
              </a:rPr>
              <a:t>Ianiculo</a:t>
            </a:r>
            <a:r>
              <a:rPr lang="it-IT" sz="1600" b="1" i="1" dirty="0">
                <a:latin typeface="Times New Roman" pitchFamily="18" charset="0"/>
              </a:rPr>
              <a:t> </a:t>
            </a:r>
            <a:r>
              <a:rPr lang="it-IT" sz="1600" b="1" i="1" dirty="0" err="1">
                <a:latin typeface="Times New Roman" pitchFamily="18" charset="0"/>
              </a:rPr>
              <a:t>arcem</a:t>
            </a:r>
            <a:r>
              <a:rPr lang="it-IT" sz="1600" b="1" i="1" dirty="0">
                <a:latin typeface="Times New Roman" pitchFamily="18" charset="0"/>
              </a:rPr>
              <a:t> suo nomine </a:t>
            </a:r>
            <a:r>
              <a:rPr lang="it-IT" sz="1600" b="1" i="1" dirty="0" err="1">
                <a:latin typeface="Times New Roman" pitchFamily="18" charset="0"/>
              </a:rPr>
              <a:t>Saturniam</a:t>
            </a:r>
            <a:r>
              <a:rPr lang="it-IT" sz="1600" b="1" i="1" dirty="0">
                <a:latin typeface="Times New Roman" pitchFamily="18" charset="0"/>
              </a:rPr>
              <a:t> </a:t>
            </a:r>
            <a:r>
              <a:rPr lang="it-IT" sz="1600" b="1" i="1" dirty="0" err="1">
                <a:latin typeface="Times New Roman" pitchFamily="18" charset="0"/>
              </a:rPr>
              <a:t>constituit</a:t>
            </a:r>
            <a:r>
              <a:rPr lang="it-IT" sz="1600" b="1" dirty="0">
                <a:latin typeface="Times New Roman" pitchFamily="18" charset="0"/>
              </a:rPr>
              <a:t>. </a:t>
            </a:r>
          </a:p>
          <a:p>
            <a:pPr algn="just"/>
            <a:endParaRPr lang="it-IT" sz="1600" b="1" dirty="0">
              <a:latin typeface="Times New Roman" pitchFamily="18" charset="0"/>
            </a:endParaRPr>
          </a:p>
          <a:p>
            <a:pPr algn="just"/>
            <a:r>
              <a:rPr lang="it-IT" sz="1600" b="1" dirty="0">
                <a:latin typeface="Times New Roman" pitchFamily="18" charset="0"/>
              </a:rPr>
              <a:t>Quindi, mentre Giano regnava sugli indigeni rozzi e incolti, </a:t>
            </a:r>
            <a:r>
              <a:rPr lang="it-IT" sz="1600" b="1" u="sng" dirty="0">
                <a:latin typeface="Times New Roman" pitchFamily="18" charset="0"/>
              </a:rPr>
              <a:t>Saturno</a:t>
            </a:r>
            <a:r>
              <a:rPr lang="it-IT" sz="1600" b="1" dirty="0">
                <a:latin typeface="Times New Roman" pitchFamily="18" charset="0"/>
              </a:rPr>
              <a:t> cacciato dal suo regno, giunto profugo in Italia, fu accolto amichevolmente come ospite e lì, non lontano dal </a:t>
            </a:r>
            <a:r>
              <a:rPr lang="it-IT" sz="1600" b="1" dirty="0" err="1">
                <a:latin typeface="Times New Roman" pitchFamily="18" charset="0"/>
              </a:rPr>
              <a:t>Gianicolo</a:t>
            </a:r>
            <a:r>
              <a:rPr lang="it-IT" sz="1600" b="1" u="sng" dirty="0">
                <a:latin typeface="Times New Roman" pitchFamily="18" charset="0"/>
              </a:rPr>
              <a:t>, fondò una rocca e dal suo nome la chiamò Saturnia</a:t>
            </a:r>
            <a:r>
              <a:rPr lang="it-IT" sz="1600" b="1" dirty="0">
                <a:latin typeface="Times New Roman" pitchFamily="18" charset="0"/>
              </a:rPr>
              <a:t>.</a:t>
            </a:r>
          </a:p>
          <a:p>
            <a:pPr algn="just"/>
            <a:endParaRPr lang="it-IT" sz="1600" b="1" dirty="0">
              <a:latin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482600" y="1670050"/>
            <a:ext cx="8085138" cy="3063875"/>
          </a:xfrm>
          <a:prstGeom prst="rect">
            <a:avLst/>
          </a:prstGeom>
          <a:solidFill>
            <a:srgbClr val="CC99FF"/>
          </a:solidFill>
          <a:ln w="38100">
            <a:solidFill>
              <a:srgbClr val="333399"/>
            </a:solidFill>
            <a:miter lim="800000"/>
            <a:headEnd/>
            <a:tailEnd/>
          </a:ln>
        </p:spPr>
        <p:txBody>
          <a:bodyPr anchor="ctr">
            <a:spAutoFit/>
          </a:bodyPr>
          <a:lstStyle/>
          <a:p>
            <a:pPr algn="just"/>
            <a:r>
              <a:rPr lang="it-IT" sz="1600" b="1" i="1">
                <a:latin typeface="Times New Roman" pitchFamily="18" charset="0"/>
              </a:rPr>
              <a:t>Origo populi Romani</a:t>
            </a:r>
            <a:r>
              <a:rPr lang="it-IT" sz="1600" b="1">
                <a:latin typeface="Times New Roman" pitchFamily="18" charset="0"/>
              </a:rPr>
              <a:t>, 6, 3: </a:t>
            </a:r>
            <a:r>
              <a:rPr lang="it-IT" sz="1600" b="1" i="1">
                <a:latin typeface="Times New Roman" pitchFamily="18" charset="0"/>
              </a:rPr>
              <a:t>huius admonitu transvectus in Italiam Evander ob singularem eruditionem atque scientiam litterarum brevi tempore in familiaritatem Fauni se insinuavit atque ab eo hospitaliter benigneque exceptus non parvum agri modum ad incolendum accepit, quem suis comitibus distribuit exaedificatis domiciliis in eo monte quem primo tum illi a Pallante Pallanteum, postea nos Palatium diximus.</a:t>
            </a:r>
            <a:r>
              <a:rPr lang="it-IT" sz="1600" b="1">
                <a:latin typeface="Times New Roman" pitchFamily="18" charset="0"/>
              </a:rPr>
              <a:t> </a:t>
            </a:r>
          </a:p>
          <a:p>
            <a:pPr algn="just"/>
            <a:endParaRPr lang="it-IT" sz="1600" b="1">
              <a:latin typeface="Times New Roman" pitchFamily="18" charset="0"/>
            </a:endParaRPr>
          </a:p>
          <a:p>
            <a:pPr algn="just"/>
            <a:r>
              <a:rPr lang="it-IT" sz="1600" b="1">
                <a:latin typeface="Times New Roman" pitchFamily="18" charset="0"/>
              </a:rPr>
              <a:t>Venuto in Italia dietro suo consiglio [</a:t>
            </a:r>
            <a:r>
              <a:rPr lang="it-IT" sz="1600" b="1" i="1">
                <a:latin typeface="Times New Roman" pitchFamily="18" charset="0"/>
              </a:rPr>
              <a:t>della madre Carmenta</a:t>
            </a:r>
            <a:r>
              <a:rPr lang="it-IT" sz="1600" b="1">
                <a:latin typeface="Times New Roman" pitchFamily="18" charset="0"/>
              </a:rPr>
              <a:t>], in breve tempo Evandro, grazie alla sua straordinaria cultura e alla conoscenza delle lettere entrò in familiarità con Fauno e accolto da costui con amicizia e ospitalità, ricevette un appezzamento di terreno piuttosto ampio perché lo coltivasse. Egli distribuì questo terreno tra i suoi compagni dopo aver costruito le loro case su quel monte che costoro allora chiamarono da Pallante Pallanteo, e che noi in seguito abbiamo chiamato Palatino.</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6"/>
          <p:cNvSpPr txBox="1">
            <a:spLocks noChangeArrowheads="1"/>
          </p:cNvSpPr>
          <p:nvPr/>
        </p:nvSpPr>
        <p:spPr bwMode="auto">
          <a:xfrm>
            <a:off x="250825" y="4364038"/>
            <a:ext cx="7993063" cy="366712"/>
          </a:xfrm>
          <a:prstGeom prst="rect">
            <a:avLst/>
          </a:prstGeom>
          <a:noFill/>
          <a:ln w="9525">
            <a:noFill/>
            <a:miter lim="800000"/>
            <a:headEnd/>
            <a:tailEnd/>
          </a:ln>
        </p:spPr>
        <p:txBody>
          <a:bodyPr>
            <a:spAutoFit/>
          </a:bodyPr>
          <a:lstStyle/>
          <a:p>
            <a:endParaRPr lang="it-IT"/>
          </a:p>
        </p:txBody>
      </p:sp>
      <p:pic>
        <p:nvPicPr>
          <p:cNvPr id="18435" name="Picture 9" descr="Roma arcaica"/>
          <p:cNvPicPr>
            <a:picLocks noChangeAspect="1" noChangeArrowheads="1"/>
          </p:cNvPicPr>
          <p:nvPr/>
        </p:nvPicPr>
        <p:blipFill>
          <a:blip r:embed="rId3" cstate="print"/>
          <a:srcRect/>
          <a:stretch>
            <a:fillRect/>
          </a:stretch>
        </p:blipFill>
        <p:spPr bwMode="auto">
          <a:xfrm>
            <a:off x="3967163" y="257175"/>
            <a:ext cx="4902200" cy="5845175"/>
          </a:xfrm>
          <a:prstGeom prst="rect">
            <a:avLst/>
          </a:prstGeom>
          <a:noFill/>
          <a:ln w="38100">
            <a:solidFill>
              <a:srgbClr val="993366"/>
            </a:solidFill>
            <a:miter lim="800000"/>
            <a:headEnd/>
            <a:tailEnd/>
          </a:ln>
        </p:spPr>
      </p:pic>
      <p:sp>
        <p:nvSpPr>
          <p:cNvPr id="18436" name="Text Box 4"/>
          <p:cNvSpPr txBox="1">
            <a:spLocks noChangeArrowheads="1"/>
          </p:cNvSpPr>
          <p:nvPr/>
        </p:nvSpPr>
        <p:spPr bwMode="auto">
          <a:xfrm>
            <a:off x="177800" y="211138"/>
            <a:ext cx="3549650" cy="5508625"/>
          </a:xfrm>
          <a:prstGeom prst="rect">
            <a:avLst/>
          </a:prstGeom>
          <a:solidFill>
            <a:srgbClr val="FFFF99"/>
          </a:solidFill>
          <a:ln w="38100">
            <a:solidFill>
              <a:srgbClr val="333300"/>
            </a:solidFill>
            <a:miter lim="800000"/>
            <a:headEnd/>
            <a:tailEnd/>
          </a:ln>
        </p:spPr>
        <p:txBody>
          <a:bodyPr>
            <a:spAutoFit/>
          </a:bodyPr>
          <a:lstStyle/>
          <a:p>
            <a:pPr algn="just"/>
            <a:r>
              <a:rPr lang="it-IT" sz="1600" b="1" dirty="0">
                <a:latin typeface="Times New Roman" pitchFamily="18" charset="0"/>
              </a:rPr>
              <a:t>Nell’area del foro Boario è anche localizzato un episodio connesso all’impresa erculea dei buoi di </a:t>
            </a:r>
            <a:r>
              <a:rPr lang="it-IT" sz="1600" b="1" dirty="0" err="1">
                <a:latin typeface="Times New Roman" pitchFamily="18" charset="0"/>
              </a:rPr>
              <a:t>Gerione</a:t>
            </a:r>
            <a:r>
              <a:rPr lang="it-IT" sz="1600" b="1" dirty="0">
                <a:latin typeface="Times New Roman" pitchFamily="18" charset="0"/>
              </a:rPr>
              <a:t>: mentre Ercole passava per queste regioni con la mandria di buoi sottratta a </a:t>
            </a:r>
            <a:r>
              <a:rPr lang="it-IT" sz="1600" b="1" dirty="0" err="1">
                <a:latin typeface="Times New Roman" pitchFamily="18" charset="0"/>
              </a:rPr>
              <a:t>Gerione</a:t>
            </a:r>
            <a:r>
              <a:rPr lang="it-IT" sz="1600" b="1" dirty="0">
                <a:latin typeface="Times New Roman" pitchFamily="18" charset="0"/>
              </a:rPr>
              <a:t>, Caco avrebbe cercato di derubarlo e per questo motivo sarebbe stato ucciso; Ercole avrebbe quindi ringraziato Zeus per la vittoria ottenuta costruendo un altare a </a:t>
            </a:r>
            <a:r>
              <a:rPr lang="it-IT" sz="1600" b="1" i="1" u="sng" dirty="0" err="1">
                <a:latin typeface="Times New Roman" pitchFamily="18" charset="0"/>
              </a:rPr>
              <a:t>Iuppiter</a:t>
            </a:r>
            <a:r>
              <a:rPr lang="it-IT" sz="1600" b="1" i="1" u="sng" dirty="0">
                <a:latin typeface="Times New Roman" pitchFamily="18" charset="0"/>
              </a:rPr>
              <a:t> </a:t>
            </a:r>
            <a:r>
              <a:rPr lang="it-IT" sz="1600" b="1" i="1" u="sng" dirty="0" err="1">
                <a:latin typeface="Times New Roman" pitchFamily="18" charset="0"/>
              </a:rPr>
              <a:t>Inventor</a:t>
            </a:r>
            <a:r>
              <a:rPr lang="it-IT" sz="1600" b="1" dirty="0">
                <a:latin typeface="Times New Roman" pitchFamily="18" charset="0"/>
              </a:rPr>
              <a:t>; </a:t>
            </a:r>
            <a:r>
              <a:rPr lang="it-IT" sz="1600" b="1" dirty="0" err="1">
                <a:latin typeface="Times New Roman" pitchFamily="18" charset="0"/>
              </a:rPr>
              <a:t>Evandro</a:t>
            </a:r>
            <a:r>
              <a:rPr lang="it-IT" sz="1600" b="1" dirty="0">
                <a:latin typeface="Times New Roman" pitchFamily="18" charset="0"/>
              </a:rPr>
              <a:t>, da parte sua, avrebbe ringraziato Ercole istituendone il primo culto, ai piedi dell’Aventino, consistente in un sacrificio di tipo greco (l’</a:t>
            </a:r>
            <a:r>
              <a:rPr lang="it-IT" sz="1600" b="1" i="1" dirty="0">
                <a:latin typeface="Times New Roman" pitchFamily="18" charset="0"/>
              </a:rPr>
              <a:t>ara</a:t>
            </a:r>
            <a:r>
              <a:rPr lang="it-IT" sz="1600" b="1" dirty="0">
                <a:latin typeface="Times New Roman" pitchFamily="18" charset="0"/>
              </a:rPr>
              <a:t> </a:t>
            </a:r>
            <a:r>
              <a:rPr lang="it-IT" sz="1600" b="1" i="1" dirty="0" err="1">
                <a:latin typeface="Times New Roman" pitchFamily="18" charset="0"/>
              </a:rPr>
              <a:t>Maxima</a:t>
            </a:r>
            <a:r>
              <a:rPr lang="it-IT" sz="1600" b="1" dirty="0">
                <a:latin typeface="Times New Roman" pitchFamily="18" charset="0"/>
              </a:rPr>
              <a:t>). </a:t>
            </a:r>
            <a:r>
              <a:rPr lang="it-IT" sz="1600" b="1" u="sng" dirty="0">
                <a:latin typeface="Times New Roman" pitchFamily="18" charset="0"/>
              </a:rPr>
              <a:t>Episodi analoghi, collegati all’impresa dei buoi di </a:t>
            </a:r>
            <a:r>
              <a:rPr lang="it-IT" sz="1600" b="1" u="sng" dirty="0" err="1">
                <a:latin typeface="Times New Roman" pitchFamily="18" charset="0"/>
              </a:rPr>
              <a:t>Gerione</a:t>
            </a:r>
            <a:r>
              <a:rPr lang="it-IT" sz="1600" b="1" u="sng" dirty="0">
                <a:latin typeface="Times New Roman" pitchFamily="18" charset="0"/>
              </a:rPr>
              <a:t> sono diffusi in tutto il bacino occidentale del Mediterraneo e sono da porre in relazione con le navigazioni arcaiche greche e fenicie e le connesse attività commerciali</a:t>
            </a:r>
            <a:r>
              <a:rPr lang="it-IT" sz="1600" b="1" dirty="0">
                <a:latin typeface="Times New Roman" pitchFamily="18" charset="0"/>
              </a:rPr>
              <a:t>. </a:t>
            </a:r>
          </a:p>
        </p:txBody>
      </p:sp>
      <p:sp>
        <p:nvSpPr>
          <p:cNvPr id="27658" name="Oval 10"/>
          <p:cNvSpPr>
            <a:spLocks noChangeArrowheads="1"/>
          </p:cNvSpPr>
          <p:nvPr/>
        </p:nvSpPr>
        <p:spPr bwMode="auto">
          <a:xfrm>
            <a:off x="5051425" y="3917950"/>
            <a:ext cx="623888" cy="609600"/>
          </a:xfrm>
          <a:prstGeom prst="ellipse">
            <a:avLst/>
          </a:prstGeom>
          <a:noFill/>
          <a:ln w="28575">
            <a:solidFill>
              <a:srgbClr val="FF0000"/>
            </a:solidFill>
            <a:round/>
            <a:headEnd/>
            <a:tailEnd/>
          </a:ln>
        </p:spPr>
        <p:txBody>
          <a:bodyPr wrap="none" anchor="ctr"/>
          <a:lstStyle/>
          <a:p>
            <a:endParaRPr lang="it-IT"/>
          </a:p>
        </p:txBody>
      </p:sp>
      <p:sp>
        <p:nvSpPr>
          <p:cNvPr id="27659" name="Line 11"/>
          <p:cNvSpPr>
            <a:spLocks noChangeShapeType="1"/>
          </p:cNvSpPr>
          <p:nvPr/>
        </p:nvSpPr>
        <p:spPr bwMode="auto">
          <a:xfrm flipV="1">
            <a:off x="4557713" y="4633913"/>
            <a:ext cx="595312" cy="158750"/>
          </a:xfrm>
          <a:prstGeom prst="line">
            <a:avLst/>
          </a:prstGeom>
          <a:noFill/>
          <a:ln w="38100">
            <a:solidFill>
              <a:srgbClr val="FF0000"/>
            </a:solidFill>
            <a:round/>
            <a:headEnd/>
            <a:tailEnd type="triangle" w="med" len="med"/>
          </a:ln>
        </p:spPr>
        <p:txBody>
          <a:bodyPr/>
          <a:lstStyle/>
          <a:p>
            <a:endParaRPr lang="it-IT"/>
          </a:p>
        </p:txBody>
      </p:sp>
      <p:sp>
        <p:nvSpPr>
          <p:cNvPr id="27655" name="Text Box 7"/>
          <p:cNvSpPr txBox="1">
            <a:spLocks noChangeArrowheads="1"/>
          </p:cNvSpPr>
          <p:nvPr/>
        </p:nvSpPr>
        <p:spPr bwMode="auto">
          <a:xfrm>
            <a:off x="5994399" y="203200"/>
            <a:ext cx="3149601" cy="2308324"/>
          </a:xfrm>
          <a:prstGeom prst="rect">
            <a:avLst/>
          </a:prstGeom>
          <a:solidFill>
            <a:srgbClr val="CCFFCC"/>
          </a:solidFill>
          <a:ln w="38100">
            <a:solidFill>
              <a:srgbClr val="003300"/>
            </a:solidFill>
            <a:miter lim="800000"/>
            <a:headEnd/>
            <a:tailEnd/>
          </a:ln>
        </p:spPr>
        <p:txBody>
          <a:bodyPr wrap="square">
            <a:spAutoFit/>
          </a:bodyPr>
          <a:lstStyle/>
          <a:p>
            <a:pPr algn="just"/>
            <a:r>
              <a:rPr lang="it-IT" sz="1600" b="1" u="sng" dirty="0">
                <a:latin typeface="Times New Roman" pitchFamily="18" charset="0"/>
              </a:rPr>
              <a:t>Il culto di Ercole può dunque considerarsi come un culto </a:t>
            </a:r>
            <a:r>
              <a:rPr lang="it-IT" sz="1600" b="1" u="sng" dirty="0" err="1">
                <a:latin typeface="Times New Roman" pitchFamily="18" charset="0"/>
              </a:rPr>
              <a:t>emporico</a:t>
            </a:r>
            <a:r>
              <a:rPr lang="it-IT" sz="1600" b="1" u="sng" dirty="0">
                <a:latin typeface="Times New Roman" pitchFamily="18" charset="0"/>
              </a:rPr>
              <a:t>, un culto che proteggeva le attività di scambio che avevano luogo presso il guado sul Tevere</a:t>
            </a:r>
            <a:r>
              <a:rPr lang="it-IT" sz="1600" b="1" dirty="0">
                <a:latin typeface="Times New Roman" pitchFamily="18" charset="0"/>
              </a:rPr>
              <a:t>, attività alle quali partecipavano sia genti indigene che straniere, secondo un tipico modello “precoloniale”.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7658"/>
                                        </p:tgtEl>
                                        <p:attrNameLst>
                                          <p:attrName>style.visibility</p:attrName>
                                        </p:attrNameLst>
                                      </p:cBhvr>
                                      <p:to>
                                        <p:strVal val="visible"/>
                                      </p:to>
                                    </p:set>
                                    <p:anim calcmode="lin" valueType="num">
                                      <p:cBhvr>
                                        <p:cTn id="7" dur="500" fill="hold"/>
                                        <p:tgtEl>
                                          <p:spTgt spid="27658"/>
                                        </p:tgtEl>
                                        <p:attrNameLst>
                                          <p:attrName>ppt_w</p:attrName>
                                        </p:attrNameLst>
                                      </p:cBhvr>
                                      <p:tavLst>
                                        <p:tav tm="0">
                                          <p:val>
                                            <p:strVal val="#ppt_w*0.70"/>
                                          </p:val>
                                        </p:tav>
                                        <p:tav tm="100000">
                                          <p:val>
                                            <p:strVal val="#ppt_w"/>
                                          </p:val>
                                        </p:tav>
                                      </p:tavLst>
                                    </p:anim>
                                    <p:anim calcmode="lin" valueType="num">
                                      <p:cBhvr>
                                        <p:cTn id="8" dur="500" fill="hold"/>
                                        <p:tgtEl>
                                          <p:spTgt spid="27658"/>
                                        </p:tgtEl>
                                        <p:attrNameLst>
                                          <p:attrName>ppt_h</p:attrName>
                                        </p:attrNameLst>
                                      </p:cBhvr>
                                      <p:tavLst>
                                        <p:tav tm="0">
                                          <p:val>
                                            <p:strVal val="#ppt_h"/>
                                          </p:val>
                                        </p:tav>
                                        <p:tav tm="100000">
                                          <p:val>
                                            <p:strVal val="#ppt_h"/>
                                          </p:val>
                                        </p:tav>
                                      </p:tavLst>
                                    </p:anim>
                                    <p:animEffect transition="in" filter="fade">
                                      <p:cBhvr>
                                        <p:cTn id="9" dur="500"/>
                                        <p:tgtEl>
                                          <p:spTgt spid="27658"/>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3" fill="hold" grpId="0" nodeType="clickEffect">
                                  <p:stCondLst>
                                    <p:cond delay="0"/>
                                  </p:stCondLst>
                                  <p:childTnLst>
                                    <p:set>
                                      <p:cBhvr>
                                        <p:cTn id="13" dur="1" fill="hold">
                                          <p:stCondLst>
                                            <p:cond delay="0"/>
                                          </p:stCondLst>
                                        </p:cTn>
                                        <p:tgtEl>
                                          <p:spTgt spid="27659"/>
                                        </p:tgtEl>
                                        <p:attrNameLst>
                                          <p:attrName>style.visibility</p:attrName>
                                        </p:attrNameLst>
                                      </p:cBhvr>
                                      <p:to>
                                        <p:strVal val="visible"/>
                                      </p:to>
                                    </p:set>
                                    <p:animEffect transition="in" filter="strips(upRight)">
                                      <p:cBhvr>
                                        <p:cTn id="14" dur="500"/>
                                        <p:tgtEl>
                                          <p:spTgt spid="27659"/>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7655"/>
                                        </p:tgtEl>
                                        <p:attrNameLst>
                                          <p:attrName>style.visibility</p:attrName>
                                        </p:attrNameLst>
                                      </p:cBhvr>
                                      <p:to>
                                        <p:strVal val="visible"/>
                                      </p:to>
                                    </p:set>
                                    <p:anim calcmode="lin" valueType="num">
                                      <p:cBhvr>
                                        <p:cTn id="19" dur="500" fill="hold"/>
                                        <p:tgtEl>
                                          <p:spTgt spid="27655"/>
                                        </p:tgtEl>
                                        <p:attrNameLst>
                                          <p:attrName>ppt_w</p:attrName>
                                        </p:attrNameLst>
                                      </p:cBhvr>
                                      <p:tavLst>
                                        <p:tav tm="0">
                                          <p:val>
                                            <p:strVal val="#ppt_w*0.70"/>
                                          </p:val>
                                        </p:tav>
                                        <p:tav tm="100000">
                                          <p:val>
                                            <p:strVal val="#ppt_w"/>
                                          </p:val>
                                        </p:tav>
                                      </p:tavLst>
                                    </p:anim>
                                    <p:anim calcmode="lin" valueType="num">
                                      <p:cBhvr>
                                        <p:cTn id="20" dur="500" fill="hold"/>
                                        <p:tgtEl>
                                          <p:spTgt spid="27655"/>
                                        </p:tgtEl>
                                        <p:attrNameLst>
                                          <p:attrName>ppt_h</p:attrName>
                                        </p:attrNameLst>
                                      </p:cBhvr>
                                      <p:tavLst>
                                        <p:tav tm="0">
                                          <p:val>
                                            <p:strVal val="#ppt_h"/>
                                          </p:val>
                                        </p:tav>
                                        <p:tav tm="100000">
                                          <p:val>
                                            <p:strVal val="#ppt_h"/>
                                          </p:val>
                                        </p:tav>
                                      </p:tavLst>
                                    </p:anim>
                                    <p:animEffect transition="in" filter="fade">
                                      <p:cBhvr>
                                        <p:cTn id="21" dur="50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8" grpId="0" animBg="1"/>
      <p:bldP spid="27659" grpId="0" animBg="1"/>
      <p:bldP spid="2765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p:cNvSpPr txBox="1">
            <a:spLocks noChangeArrowheads="1"/>
          </p:cNvSpPr>
          <p:nvPr/>
        </p:nvSpPr>
        <p:spPr bwMode="auto">
          <a:xfrm>
            <a:off x="179388" y="188913"/>
            <a:ext cx="4249737" cy="1352550"/>
          </a:xfrm>
          <a:prstGeom prst="rect">
            <a:avLst/>
          </a:prstGeom>
          <a:solidFill>
            <a:srgbClr val="CCFFCC"/>
          </a:solidFill>
          <a:ln w="38100">
            <a:solidFill>
              <a:srgbClr val="003300"/>
            </a:solidFill>
            <a:miter lim="800000"/>
            <a:headEnd/>
            <a:tailEnd/>
          </a:ln>
        </p:spPr>
        <p:txBody>
          <a:bodyPr>
            <a:spAutoFit/>
          </a:bodyPr>
          <a:lstStyle/>
          <a:p>
            <a:pPr algn="just"/>
            <a:r>
              <a:rPr lang="it-IT" sz="1600" b="1">
                <a:latin typeface="Times New Roman" pitchFamily="18" charset="0"/>
              </a:rPr>
              <a:t>E’ da sottolineare, inoltre, che sul foro Boario converge la viabilità più antica. Nell’ambito di questa viabilità, l’elemento più risalente sembra essere costituito dal sistema via Campana / via Salaria.</a:t>
            </a:r>
          </a:p>
        </p:txBody>
      </p:sp>
      <p:pic>
        <p:nvPicPr>
          <p:cNvPr id="19459" name="Picture 5" descr="Roma arcaica viabilità intorno alla città"/>
          <p:cNvPicPr>
            <a:picLocks noChangeAspect="1" noChangeArrowheads="1"/>
          </p:cNvPicPr>
          <p:nvPr/>
        </p:nvPicPr>
        <p:blipFill>
          <a:blip r:embed="rId2" cstate="print"/>
          <a:srcRect/>
          <a:stretch>
            <a:fillRect/>
          </a:stretch>
        </p:blipFill>
        <p:spPr bwMode="auto">
          <a:xfrm>
            <a:off x="4572000" y="188913"/>
            <a:ext cx="4321175" cy="4295775"/>
          </a:xfrm>
          <a:prstGeom prst="rect">
            <a:avLst/>
          </a:prstGeom>
          <a:noFill/>
          <a:ln w="38100">
            <a:solidFill>
              <a:srgbClr val="003300"/>
            </a:solidFill>
            <a:miter lim="800000"/>
            <a:headEnd/>
            <a:tailEnd/>
          </a:ln>
        </p:spPr>
      </p:pic>
      <p:sp>
        <p:nvSpPr>
          <p:cNvPr id="19460" name="Text Box 6"/>
          <p:cNvSpPr txBox="1">
            <a:spLocks noChangeArrowheads="1"/>
          </p:cNvSpPr>
          <p:nvPr/>
        </p:nvSpPr>
        <p:spPr bwMode="auto">
          <a:xfrm>
            <a:off x="179388" y="1844675"/>
            <a:ext cx="4248150" cy="1108075"/>
          </a:xfrm>
          <a:prstGeom prst="rect">
            <a:avLst/>
          </a:prstGeom>
          <a:solidFill>
            <a:srgbClr val="99CCFF"/>
          </a:solidFill>
          <a:ln w="38100">
            <a:solidFill>
              <a:srgbClr val="003366"/>
            </a:solidFill>
            <a:miter lim="800000"/>
            <a:headEnd/>
            <a:tailEnd/>
          </a:ln>
        </p:spPr>
        <p:txBody>
          <a:bodyPr>
            <a:spAutoFit/>
          </a:bodyPr>
          <a:lstStyle/>
          <a:p>
            <a:pPr algn="just"/>
            <a:r>
              <a:rPr lang="it-IT" sz="1600" b="1" u="sng" dirty="0">
                <a:latin typeface="Times New Roman" pitchFamily="18" charset="0"/>
              </a:rPr>
              <a:t>La via Salaria era utilizzata per portare il sale da Roma in Sabina, mentre la via Campana raggiungeva da Roma il </a:t>
            </a:r>
            <a:r>
              <a:rPr lang="it-IT" sz="1600" b="1" i="1" u="sng" dirty="0">
                <a:latin typeface="Times New Roman" pitchFamily="18" charset="0"/>
              </a:rPr>
              <a:t>campus </a:t>
            </a:r>
            <a:r>
              <a:rPr lang="it-IT" sz="1600" b="1" i="1" u="sng" dirty="0" err="1">
                <a:latin typeface="Times New Roman" pitchFamily="18" charset="0"/>
              </a:rPr>
              <a:t>salinae</a:t>
            </a:r>
            <a:r>
              <a:rPr lang="it-IT" sz="1600" b="1" u="sng" dirty="0">
                <a:latin typeface="Times New Roman" pitchFamily="18" charset="0"/>
              </a:rPr>
              <a:t> alla foce del Tevere.</a:t>
            </a:r>
          </a:p>
        </p:txBody>
      </p:sp>
      <p:sp>
        <p:nvSpPr>
          <p:cNvPr id="19461" name="Text Box 7"/>
          <p:cNvSpPr txBox="1">
            <a:spLocks noChangeArrowheads="1"/>
          </p:cNvSpPr>
          <p:nvPr/>
        </p:nvSpPr>
        <p:spPr bwMode="auto">
          <a:xfrm>
            <a:off x="179388" y="3357563"/>
            <a:ext cx="4248150" cy="1108075"/>
          </a:xfrm>
          <a:prstGeom prst="rect">
            <a:avLst/>
          </a:prstGeom>
          <a:solidFill>
            <a:srgbClr val="CC99FF"/>
          </a:solidFill>
          <a:ln w="38100">
            <a:solidFill>
              <a:srgbClr val="333399"/>
            </a:solidFill>
            <a:miter lim="800000"/>
            <a:headEnd/>
            <a:tailEnd/>
          </a:ln>
        </p:spPr>
        <p:txBody>
          <a:bodyPr>
            <a:spAutoFit/>
          </a:bodyPr>
          <a:lstStyle/>
          <a:p>
            <a:pPr algn="just"/>
            <a:r>
              <a:rPr lang="it-IT" sz="1600" b="1" dirty="0">
                <a:latin typeface="Times New Roman" pitchFamily="18" charset="0"/>
              </a:rPr>
              <a:t>Le due strade devono essere necessariamente contemporanee e </a:t>
            </a:r>
            <a:r>
              <a:rPr lang="it-IT" sz="1600" b="1" u="sng" dirty="0">
                <a:latin typeface="Times New Roman" pitchFamily="18" charset="0"/>
              </a:rPr>
              <a:t>l’area del guado posto dinanzi al foro Boario ne costituisce il punto di snodo. </a:t>
            </a:r>
          </a:p>
        </p:txBody>
      </p:sp>
      <p:sp>
        <p:nvSpPr>
          <p:cNvPr id="19462" name="Text Box 8"/>
          <p:cNvSpPr txBox="1">
            <a:spLocks noChangeArrowheads="1"/>
          </p:cNvSpPr>
          <p:nvPr/>
        </p:nvSpPr>
        <p:spPr bwMode="auto">
          <a:xfrm>
            <a:off x="179388" y="4868863"/>
            <a:ext cx="8713787" cy="1108075"/>
          </a:xfrm>
          <a:prstGeom prst="rect">
            <a:avLst/>
          </a:prstGeom>
          <a:solidFill>
            <a:srgbClr val="FF99CC"/>
          </a:solidFill>
          <a:ln w="38100">
            <a:solidFill>
              <a:srgbClr val="000000"/>
            </a:solidFill>
            <a:miter lim="800000"/>
            <a:headEnd/>
            <a:tailEnd/>
          </a:ln>
        </p:spPr>
        <p:txBody>
          <a:bodyPr>
            <a:spAutoFit/>
          </a:bodyPr>
          <a:lstStyle/>
          <a:p>
            <a:pPr algn="just"/>
            <a:r>
              <a:rPr lang="it-IT" sz="1600" b="1" dirty="0">
                <a:latin typeface="Times New Roman" pitchFamily="18" charset="0"/>
              </a:rPr>
              <a:t>Ai limiti tra il foro Boario e l’Aventino, dunque in prossimità dell’</a:t>
            </a:r>
            <a:r>
              <a:rPr lang="it-IT" sz="1600" b="1" i="1" dirty="0" err="1">
                <a:latin typeface="Times New Roman" pitchFamily="18" charset="0"/>
              </a:rPr>
              <a:t>Herculis</a:t>
            </a:r>
            <a:r>
              <a:rPr lang="it-IT" sz="1600" b="1" dirty="0">
                <a:latin typeface="Times New Roman" pitchFamily="18" charset="0"/>
              </a:rPr>
              <a:t> </a:t>
            </a:r>
            <a:r>
              <a:rPr lang="it-IT" sz="1600" b="1" i="1" dirty="0">
                <a:latin typeface="Times New Roman" pitchFamily="18" charset="0"/>
              </a:rPr>
              <a:t>ara </a:t>
            </a:r>
            <a:r>
              <a:rPr lang="it-IT" sz="1600" b="1" i="1" dirty="0" err="1">
                <a:latin typeface="Times New Roman" pitchFamily="18" charset="0"/>
              </a:rPr>
              <a:t>Maxima</a:t>
            </a:r>
            <a:r>
              <a:rPr lang="it-IT" sz="1600" b="1" i="1" dirty="0">
                <a:latin typeface="Times New Roman" pitchFamily="18" charset="0"/>
              </a:rPr>
              <a:t>,</a:t>
            </a:r>
            <a:r>
              <a:rPr lang="it-IT" sz="1600" b="1" dirty="0">
                <a:latin typeface="Times New Roman" pitchFamily="18" charset="0"/>
              </a:rPr>
              <a:t> esisteva </a:t>
            </a:r>
            <a:r>
              <a:rPr lang="it-IT" sz="1600" b="1" u="sng" dirty="0">
                <a:latin typeface="Times New Roman" pitchFamily="18" charset="0"/>
              </a:rPr>
              <a:t>un’area definita </a:t>
            </a:r>
            <a:r>
              <a:rPr lang="it-IT" sz="1600" b="1" i="1" u="sng" dirty="0" err="1">
                <a:latin typeface="Times New Roman" pitchFamily="18" charset="0"/>
              </a:rPr>
              <a:t>Salinae</a:t>
            </a:r>
            <a:r>
              <a:rPr lang="it-IT" sz="1600" b="1" u="sng" dirty="0">
                <a:latin typeface="Times New Roman" pitchFamily="18" charset="0"/>
              </a:rPr>
              <a:t>. </a:t>
            </a:r>
            <a:r>
              <a:rPr lang="it-IT" sz="1600" b="1" dirty="0">
                <a:latin typeface="Times New Roman" pitchFamily="18" charset="0"/>
              </a:rPr>
              <a:t>Queste non possono essere identificate come vere e proprie saline, ma probabilmente costituiscono semplicemente </a:t>
            </a:r>
            <a:r>
              <a:rPr lang="it-IT" sz="1600" b="1" u="sng" dirty="0">
                <a:latin typeface="Times New Roman" pitchFamily="18" charset="0"/>
              </a:rPr>
              <a:t>un luogo dove il sale proveniente dalla foce del Tevere veniva ammassato e distribuito.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Roma palatino capanne"/>
          <p:cNvPicPr>
            <a:picLocks noChangeAspect="1" noChangeArrowheads="1"/>
          </p:cNvPicPr>
          <p:nvPr/>
        </p:nvPicPr>
        <p:blipFill>
          <a:blip r:embed="rId2" cstate="print"/>
          <a:srcRect/>
          <a:stretch>
            <a:fillRect/>
          </a:stretch>
        </p:blipFill>
        <p:spPr bwMode="auto">
          <a:xfrm>
            <a:off x="0" y="98425"/>
            <a:ext cx="9144000" cy="6657975"/>
          </a:xfrm>
          <a:prstGeom prst="rect">
            <a:avLst/>
          </a:prstGeom>
          <a:noFill/>
          <a:ln w="25400">
            <a:solidFill>
              <a:srgbClr val="000080"/>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descr="Roma capanna Palatino"/>
          <p:cNvPicPr>
            <a:picLocks noChangeAspect="1" noChangeArrowheads="1"/>
          </p:cNvPicPr>
          <p:nvPr/>
        </p:nvPicPr>
        <p:blipFill>
          <a:blip r:embed="rId3" cstate="print"/>
          <a:srcRect/>
          <a:stretch>
            <a:fillRect/>
          </a:stretch>
        </p:blipFill>
        <p:spPr bwMode="auto">
          <a:xfrm>
            <a:off x="0" y="625475"/>
            <a:ext cx="9144000" cy="5607050"/>
          </a:xfrm>
          <a:prstGeom prst="rect">
            <a:avLst/>
          </a:prstGeom>
          <a:noFill/>
          <a:ln w="25400">
            <a:solidFill>
              <a:srgbClr val="333399"/>
            </a:solidFill>
            <a:miter lim="800000"/>
            <a:headEnd/>
            <a:tailEnd/>
          </a:ln>
        </p:spPr>
      </p:pic>
      <p:sp>
        <p:nvSpPr>
          <p:cNvPr id="21507" name="Text Box 6"/>
          <p:cNvSpPr txBox="1">
            <a:spLocks noChangeArrowheads="1"/>
          </p:cNvSpPr>
          <p:nvPr/>
        </p:nvSpPr>
        <p:spPr bwMode="auto">
          <a:xfrm>
            <a:off x="3348038" y="6381750"/>
            <a:ext cx="1727200" cy="300038"/>
          </a:xfrm>
          <a:prstGeom prst="rect">
            <a:avLst/>
          </a:prstGeom>
          <a:solidFill>
            <a:srgbClr val="FFCC99"/>
          </a:solidFill>
          <a:ln w="25400">
            <a:solidFill>
              <a:srgbClr val="0000FF"/>
            </a:solidFill>
            <a:miter lim="800000"/>
            <a:headEnd/>
            <a:tailEnd/>
          </a:ln>
        </p:spPr>
        <p:txBody>
          <a:bodyPr wrap="none">
            <a:spAutoFit/>
          </a:bodyPr>
          <a:lstStyle/>
          <a:p>
            <a:r>
              <a:rPr lang="it-IT" sz="1200" b="1"/>
              <a:t>capanna del Palatino</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Roma capanna Palatino 2"/>
          <p:cNvPicPr>
            <a:picLocks noChangeAspect="1" noChangeArrowheads="1"/>
          </p:cNvPicPr>
          <p:nvPr/>
        </p:nvPicPr>
        <p:blipFill>
          <a:blip r:embed="rId2" cstate="print"/>
          <a:srcRect/>
          <a:stretch>
            <a:fillRect/>
          </a:stretch>
        </p:blipFill>
        <p:spPr bwMode="auto">
          <a:xfrm>
            <a:off x="0" y="523875"/>
            <a:ext cx="9144000" cy="5810250"/>
          </a:xfrm>
          <a:prstGeom prst="rect">
            <a:avLst/>
          </a:prstGeom>
          <a:noFill/>
          <a:ln w="25400">
            <a:solidFill>
              <a:srgbClr val="0000FF"/>
            </a:solidFill>
            <a:miter lim="800000"/>
            <a:headEnd/>
            <a:tailEnd/>
          </a:ln>
        </p:spPr>
      </p:pic>
      <p:sp>
        <p:nvSpPr>
          <p:cNvPr id="22531" name="Text Box 5"/>
          <p:cNvSpPr txBox="1">
            <a:spLocks noChangeArrowheads="1"/>
          </p:cNvSpPr>
          <p:nvPr/>
        </p:nvSpPr>
        <p:spPr bwMode="auto">
          <a:xfrm>
            <a:off x="3348038" y="6381750"/>
            <a:ext cx="1727200" cy="300038"/>
          </a:xfrm>
          <a:prstGeom prst="rect">
            <a:avLst/>
          </a:prstGeom>
          <a:solidFill>
            <a:srgbClr val="FFCC99"/>
          </a:solidFill>
          <a:ln w="25400">
            <a:solidFill>
              <a:srgbClr val="0000FF"/>
            </a:solidFill>
            <a:miter lim="800000"/>
            <a:headEnd/>
            <a:tailEnd/>
          </a:ln>
        </p:spPr>
        <p:txBody>
          <a:bodyPr wrap="none">
            <a:spAutoFit/>
          </a:bodyPr>
          <a:lstStyle/>
          <a:p>
            <a:r>
              <a:rPr lang="it-IT" sz="1200" b="1"/>
              <a:t>capanna del Palatino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7" descr="Roma fondi di capanna Palatino ricostruzione"/>
          <p:cNvPicPr>
            <a:picLocks noChangeAspect="1" noChangeArrowheads="1"/>
          </p:cNvPicPr>
          <p:nvPr/>
        </p:nvPicPr>
        <p:blipFill>
          <a:blip r:embed="rId3" cstate="print"/>
          <a:srcRect/>
          <a:stretch>
            <a:fillRect/>
          </a:stretch>
        </p:blipFill>
        <p:spPr bwMode="auto">
          <a:xfrm>
            <a:off x="4859338" y="2133600"/>
            <a:ext cx="4284662" cy="2755900"/>
          </a:xfrm>
          <a:prstGeom prst="rect">
            <a:avLst/>
          </a:prstGeom>
          <a:noFill/>
          <a:ln w="25400">
            <a:solidFill>
              <a:srgbClr val="808000"/>
            </a:solidFill>
            <a:miter lim="800000"/>
            <a:headEnd/>
            <a:tailEnd/>
          </a:ln>
        </p:spPr>
      </p:pic>
      <p:pic>
        <p:nvPicPr>
          <p:cNvPr id="23555" name="Picture 5" descr="Roma capanna Palatino modellino"/>
          <p:cNvPicPr>
            <a:picLocks noChangeAspect="1" noChangeArrowheads="1"/>
          </p:cNvPicPr>
          <p:nvPr/>
        </p:nvPicPr>
        <p:blipFill>
          <a:blip r:embed="rId4" cstate="print"/>
          <a:srcRect/>
          <a:stretch>
            <a:fillRect/>
          </a:stretch>
        </p:blipFill>
        <p:spPr bwMode="auto">
          <a:xfrm>
            <a:off x="0" y="0"/>
            <a:ext cx="4859338" cy="4013200"/>
          </a:xfrm>
          <a:prstGeom prst="rect">
            <a:avLst/>
          </a:prstGeom>
          <a:noFill/>
          <a:ln w="25400">
            <a:solidFill>
              <a:srgbClr val="FF0000"/>
            </a:solidFill>
            <a:miter lim="800000"/>
            <a:headEnd/>
            <a:tailEnd/>
          </a:ln>
        </p:spPr>
      </p:pic>
      <p:pic>
        <p:nvPicPr>
          <p:cNvPr id="23556" name="Picture 10" descr="Capanna in bronzo da Vulci"/>
          <p:cNvPicPr>
            <a:picLocks noChangeAspect="1" noChangeArrowheads="1"/>
          </p:cNvPicPr>
          <p:nvPr/>
        </p:nvPicPr>
        <p:blipFill>
          <a:blip r:embed="rId5" cstate="print"/>
          <a:srcRect/>
          <a:stretch>
            <a:fillRect/>
          </a:stretch>
        </p:blipFill>
        <p:spPr bwMode="auto">
          <a:xfrm>
            <a:off x="250825" y="4000500"/>
            <a:ext cx="4211638" cy="2857500"/>
          </a:xfrm>
          <a:prstGeom prst="rect">
            <a:avLst/>
          </a:prstGeom>
          <a:noFill/>
          <a:ln w="25400">
            <a:solidFill>
              <a:srgbClr val="00FFFF"/>
            </a:solidFill>
            <a:miter lim="800000"/>
            <a:headEnd/>
            <a:tailEnd/>
          </a:ln>
        </p:spPr>
      </p:pic>
      <p:sp>
        <p:nvSpPr>
          <p:cNvPr id="23557" name="Text Box 11"/>
          <p:cNvSpPr txBox="1">
            <a:spLocks noChangeArrowheads="1"/>
          </p:cNvSpPr>
          <p:nvPr/>
        </p:nvSpPr>
        <p:spPr bwMode="auto">
          <a:xfrm>
            <a:off x="4211638" y="6381750"/>
            <a:ext cx="2941637" cy="300038"/>
          </a:xfrm>
          <a:prstGeom prst="rect">
            <a:avLst/>
          </a:prstGeom>
          <a:solidFill>
            <a:srgbClr val="FFCC99"/>
          </a:solidFill>
          <a:ln w="25400">
            <a:solidFill>
              <a:srgbClr val="0000FF"/>
            </a:solidFill>
            <a:miter lim="800000"/>
            <a:headEnd/>
            <a:tailEnd/>
          </a:ln>
        </p:spPr>
        <p:txBody>
          <a:bodyPr wrap="none">
            <a:spAutoFit/>
          </a:bodyPr>
          <a:lstStyle/>
          <a:p>
            <a:r>
              <a:rPr lang="it-IT" sz="1200" b="1"/>
              <a:t>Urna a capanna in bronzo (da Vulci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Roma urna a capanna"/>
          <p:cNvPicPr>
            <a:picLocks noChangeAspect="1" noChangeArrowheads="1"/>
          </p:cNvPicPr>
          <p:nvPr/>
        </p:nvPicPr>
        <p:blipFill>
          <a:blip r:embed="rId2" cstate="print"/>
          <a:srcRect/>
          <a:stretch>
            <a:fillRect/>
          </a:stretch>
        </p:blipFill>
        <p:spPr bwMode="auto">
          <a:xfrm>
            <a:off x="827088" y="-6350"/>
            <a:ext cx="7489825" cy="6870700"/>
          </a:xfrm>
          <a:prstGeom prst="rect">
            <a:avLst/>
          </a:prstGeom>
          <a:noFill/>
          <a:ln w="25400">
            <a:solidFill>
              <a:srgbClr val="339966"/>
            </a:solidFill>
            <a:miter lim="800000"/>
            <a:headEnd/>
            <a:tailEnd/>
          </a:ln>
        </p:spPr>
      </p:pic>
      <p:sp>
        <p:nvSpPr>
          <p:cNvPr id="24579" name="Text Box 5"/>
          <p:cNvSpPr txBox="1">
            <a:spLocks noChangeArrowheads="1"/>
          </p:cNvSpPr>
          <p:nvPr/>
        </p:nvSpPr>
        <p:spPr bwMode="auto">
          <a:xfrm>
            <a:off x="323850" y="333375"/>
            <a:ext cx="2173288" cy="300038"/>
          </a:xfrm>
          <a:prstGeom prst="rect">
            <a:avLst/>
          </a:prstGeom>
          <a:solidFill>
            <a:srgbClr val="CCFFFF"/>
          </a:solidFill>
          <a:ln w="25400">
            <a:solidFill>
              <a:srgbClr val="003366"/>
            </a:solidFill>
            <a:miter lim="800000"/>
            <a:headEnd/>
            <a:tailEnd/>
          </a:ln>
        </p:spPr>
        <p:txBody>
          <a:bodyPr wrap="none">
            <a:spAutoFit/>
          </a:bodyPr>
          <a:lstStyle/>
          <a:p>
            <a:r>
              <a:rPr lang="it-IT" sz="1200" b="1"/>
              <a:t>urna funeraria “a capanna”</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Roma villaggio Palatino modellino"/>
          <p:cNvPicPr>
            <a:picLocks noChangeAspect="1" noChangeArrowheads="1"/>
          </p:cNvPicPr>
          <p:nvPr/>
        </p:nvPicPr>
        <p:blipFill>
          <a:blip r:embed="rId3" cstate="print"/>
          <a:srcRect/>
          <a:stretch>
            <a:fillRect/>
          </a:stretch>
        </p:blipFill>
        <p:spPr bwMode="auto">
          <a:xfrm>
            <a:off x="0" y="201613"/>
            <a:ext cx="9144000" cy="6454775"/>
          </a:xfrm>
          <a:prstGeom prst="rect">
            <a:avLst/>
          </a:prstGeom>
          <a:noFill/>
          <a:ln w="25400">
            <a:solidFill>
              <a:srgbClr val="FF6600"/>
            </a:solidFill>
            <a:miter lim="800000"/>
            <a:headEnd/>
            <a:tailEnd/>
          </a:ln>
        </p:spPr>
      </p:pic>
      <p:sp>
        <p:nvSpPr>
          <p:cNvPr id="25603" name="Text Box 5"/>
          <p:cNvSpPr txBox="1">
            <a:spLocks noChangeArrowheads="1"/>
          </p:cNvSpPr>
          <p:nvPr/>
        </p:nvSpPr>
        <p:spPr bwMode="auto">
          <a:xfrm>
            <a:off x="5435600" y="6165850"/>
            <a:ext cx="3544888" cy="300038"/>
          </a:xfrm>
          <a:prstGeom prst="rect">
            <a:avLst/>
          </a:prstGeom>
          <a:solidFill>
            <a:srgbClr val="CCFFFF"/>
          </a:solidFill>
          <a:ln w="25400">
            <a:solidFill>
              <a:srgbClr val="003366"/>
            </a:solidFill>
            <a:miter lim="800000"/>
            <a:headEnd/>
            <a:tailEnd/>
          </a:ln>
        </p:spPr>
        <p:txBody>
          <a:bodyPr wrap="none">
            <a:spAutoFit/>
          </a:bodyPr>
          <a:lstStyle/>
          <a:p>
            <a:r>
              <a:rPr lang="it-IT" sz="1200" b="1"/>
              <a:t>plastico ricostruttivo del villaggio del Palatino</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541338" y="1801813"/>
            <a:ext cx="8137525" cy="2862322"/>
          </a:xfrm>
          <a:prstGeom prst="rect">
            <a:avLst/>
          </a:prstGeom>
          <a:solidFill>
            <a:srgbClr val="FFCC99"/>
          </a:solidFill>
          <a:ln w="38100">
            <a:solidFill>
              <a:srgbClr val="993300"/>
            </a:solidFill>
            <a:miter lim="800000"/>
            <a:headEnd/>
            <a:tailEnd/>
          </a:ln>
        </p:spPr>
        <p:txBody>
          <a:bodyPr>
            <a:spAutoFit/>
          </a:bodyPr>
          <a:lstStyle/>
          <a:p>
            <a:pPr algn="just"/>
            <a:r>
              <a:rPr lang="it-IT" b="1" u="sng" dirty="0">
                <a:latin typeface="Times New Roman" pitchFamily="18" charset="0"/>
              </a:rPr>
              <a:t>L’abitato proto-urbano ad un certo punto diventa una città, ovvero un organismo con  strutture urbane ed istituzioni politiche, sociali e religiose unitarie.</a:t>
            </a:r>
            <a:r>
              <a:rPr lang="it-IT" sz="1600" b="1" dirty="0">
                <a:latin typeface="Times New Roman" pitchFamily="18" charset="0"/>
              </a:rPr>
              <a:t> </a:t>
            </a:r>
          </a:p>
          <a:p>
            <a:pPr algn="just"/>
            <a:r>
              <a:rPr lang="it-IT" b="1" dirty="0">
                <a:latin typeface="Times New Roman" pitchFamily="18" charset="0"/>
              </a:rPr>
              <a:t>La tradizione letteraria antica data con precisione (sia pure con differenze cronologiche anche notevoli) il </a:t>
            </a:r>
            <a:r>
              <a:rPr lang="it-IT" b="1" u="sng" dirty="0">
                <a:latin typeface="Times New Roman" pitchFamily="18" charset="0"/>
              </a:rPr>
              <a:t>momento della “nascita” di Roma:</a:t>
            </a:r>
            <a:r>
              <a:rPr lang="it-IT" b="1" dirty="0">
                <a:latin typeface="Times New Roman" pitchFamily="18" charset="0"/>
              </a:rPr>
              <a:t> </a:t>
            </a:r>
          </a:p>
          <a:p>
            <a:pPr algn="just"/>
            <a:r>
              <a:rPr lang="it-IT" b="1" dirty="0" err="1">
                <a:latin typeface="Times New Roman" pitchFamily="18" charset="0"/>
              </a:rPr>
              <a:t>Timeo</a:t>
            </a:r>
            <a:r>
              <a:rPr lang="it-IT" b="1" dirty="0">
                <a:latin typeface="Times New Roman" pitchFamily="18" charset="0"/>
              </a:rPr>
              <a:t> (III sec. a.C.)                              </a:t>
            </a:r>
            <a:r>
              <a:rPr lang="it-IT" b="1" dirty="0">
                <a:latin typeface="Times New Roman" pitchFamily="18" charset="0"/>
                <a:cs typeface="Times New Roman" pitchFamily="18" charset="0"/>
              </a:rPr>
              <a:t>→</a:t>
            </a:r>
            <a:r>
              <a:rPr lang="it-IT" b="1" dirty="0">
                <a:latin typeface="Times New Roman" pitchFamily="18" charset="0"/>
              </a:rPr>
              <a:t> 814 a.C. </a:t>
            </a:r>
          </a:p>
          <a:p>
            <a:pPr algn="just"/>
            <a:r>
              <a:rPr lang="it-IT" b="1" dirty="0" err="1">
                <a:latin typeface="Times New Roman" pitchFamily="18" charset="0"/>
              </a:rPr>
              <a:t>Varrone</a:t>
            </a:r>
            <a:r>
              <a:rPr lang="it-IT" b="1" dirty="0">
                <a:latin typeface="Times New Roman" pitchFamily="18" charset="0"/>
              </a:rPr>
              <a:t> (I sec. a.C.)                              </a:t>
            </a:r>
            <a:r>
              <a:rPr lang="it-IT" b="1" dirty="0"/>
              <a:t>→ </a:t>
            </a:r>
            <a:r>
              <a:rPr lang="it-IT" b="1" dirty="0">
                <a:latin typeface="Times New Roman" pitchFamily="18" charset="0"/>
              </a:rPr>
              <a:t>753 a.C.</a:t>
            </a:r>
          </a:p>
          <a:p>
            <a:pPr algn="just"/>
            <a:r>
              <a:rPr lang="it-IT" b="1" dirty="0">
                <a:latin typeface="Times New Roman" pitchFamily="18" charset="0"/>
              </a:rPr>
              <a:t>Catone (II sec. a.C.)                              </a:t>
            </a:r>
            <a:r>
              <a:rPr lang="it-IT" b="1" dirty="0"/>
              <a:t>→</a:t>
            </a:r>
            <a:r>
              <a:rPr lang="it-IT" dirty="0"/>
              <a:t> </a:t>
            </a:r>
            <a:r>
              <a:rPr lang="it-IT" b="1" dirty="0">
                <a:latin typeface="Times New Roman" pitchFamily="18" charset="0"/>
              </a:rPr>
              <a:t>751 a.C.</a:t>
            </a:r>
          </a:p>
          <a:p>
            <a:pPr algn="just"/>
            <a:r>
              <a:rPr lang="it-IT" b="1" dirty="0" err="1">
                <a:latin typeface="Times New Roman" pitchFamily="18" charset="0"/>
              </a:rPr>
              <a:t>Polibio</a:t>
            </a:r>
            <a:r>
              <a:rPr lang="it-IT" b="1" dirty="0">
                <a:latin typeface="Times New Roman" pitchFamily="18" charset="0"/>
              </a:rPr>
              <a:t> (II sec. a.C.)                              </a:t>
            </a:r>
            <a:r>
              <a:rPr lang="it-IT" b="1" dirty="0"/>
              <a:t>→</a:t>
            </a:r>
            <a:r>
              <a:rPr lang="it-IT" dirty="0"/>
              <a:t> </a:t>
            </a:r>
            <a:r>
              <a:rPr lang="it-IT" b="1" dirty="0">
                <a:latin typeface="Times New Roman" pitchFamily="18" charset="0"/>
              </a:rPr>
              <a:t>750 a.C.</a:t>
            </a:r>
          </a:p>
          <a:p>
            <a:pPr algn="just"/>
            <a:r>
              <a:rPr lang="it-IT" b="1" dirty="0">
                <a:latin typeface="Times New Roman" pitchFamily="18" charset="0"/>
              </a:rPr>
              <a:t>Fabio Pittore (</a:t>
            </a:r>
            <a:r>
              <a:rPr lang="it-IT" b="1" dirty="0" err="1">
                <a:latin typeface="Times New Roman" pitchFamily="18" charset="0"/>
              </a:rPr>
              <a:t>III</a:t>
            </a:r>
            <a:r>
              <a:rPr lang="it-IT" b="1" dirty="0">
                <a:latin typeface="Times New Roman" pitchFamily="18" charset="0"/>
              </a:rPr>
              <a:t>/II sec. a.C.)              </a:t>
            </a:r>
            <a:r>
              <a:rPr lang="it-IT" b="1" dirty="0"/>
              <a:t>→</a:t>
            </a:r>
            <a:r>
              <a:rPr lang="it-IT" dirty="0"/>
              <a:t> </a:t>
            </a:r>
            <a:r>
              <a:rPr lang="it-IT" b="1" dirty="0">
                <a:latin typeface="Times New Roman" pitchFamily="18" charset="0"/>
              </a:rPr>
              <a:t>747 a.C.</a:t>
            </a:r>
          </a:p>
          <a:p>
            <a:pPr algn="just"/>
            <a:r>
              <a:rPr lang="it-IT" b="1" dirty="0" err="1">
                <a:latin typeface="Times New Roman" pitchFamily="18" charset="0"/>
              </a:rPr>
              <a:t>Cincio</a:t>
            </a:r>
            <a:r>
              <a:rPr lang="it-IT" b="1" dirty="0">
                <a:latin typeface="Times New Roman" pitchFamily="18" charset="0"/>
              </a:rPr>
              <a:t> Alimento (II sec. a.C.)              →</a:t>
            </a:r>
            <a:r>
              <a:rPr lang="it-IT" dirty="0">
                <a:latin typeface="Times New Roman" pitchFamily="18" charset="0"/>
              </a:rPr>
              <a:t> </a:t>
            </a:r>
            <a:r>
              <a:rPr lang="it-IT" b="1" dirty="0">
                <a:latin typeface="Times New Roman" pitchFamily="18" charset="0"/>
              </a:rPr>
              <a:t>728 a.C.</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527050" y="466725"/>
            <a:ext cx="8137525" cy="2940050"/>
          </a:xfrm>
          <a:prstGeom prst="rect">
            <a:avLst/>
          </a:prstGeom>
          <a:solidFill>
            <a:srgbClr val="FFCC99"/>
          </a:solidFill>
          <a:ln w="38100">
            <a:solidFill>
              <a:srgbClr val="993300"/>
            </a:solidFill>
            <a:miter lim="800000"/>
            <a:headEnd/>
            <a:tailEnd/>
          </a:ln>
        </p:spPr>
        <p:txBody>
          <a:bodyPr>
            <a:spAutoFit/>
          </a:bodyPr>
          <a:lstStyle/>
          <a:p>
            <a:pPr marL="342900" indent="-342900" algn="just"/>
            <a:r>
              <a:rPr lang="it-IT" b="1" dirty="0">
                <a:latin typeface="Times New Roman" pitchFamily="18" charset="0"/>
              </a:rPr>
              <a:t>In base ai dati archeologici sono state proposte datazioni ugualmente varie per il momento in cui sarebbe nata la “città”:</a:t>
            </a:r>
          </a:p>
          <a:p>
            <a:pPr marL="342900" indent="-342900" algn="just"/>
            <a:endParaRPr lang="it-IT" b="1" dirty="0">
              <a:latin typeface="Times New Roman" pitchFamily="18" charset="0"/>
            </a:endParaRPr>
          </a:p>
          <a:p>
            <a:pPr marL="342900" indent="-342900" algn="just"/>
            <a:r>
              <a:rPr lang="it-IT" sz="1600" b="1" dirty="0" err="1">
                <a:latin typeface="Times New Roman" pitchFamily="18" charset="0"/>
              </a:rPr>
              <a:t>M</a:t>
            </a:r>
            <a:r>
              <a:rPr lang="it-IT" sz="1600" b="1" dirty="0" err="1">
                <a:latin typeface="Times New Roman" pitchFamily="18" charset="0"/>
                <a:cs typeface="Times New Roman" pitchFamily="18" charset="0"/>
              </a:rPr>
              <a:t>üller-Karpe</a:t>
            </a:r>
            <a:r>
              <a:rPr lang="it-IT" sz="1600" b="1" dirty="0">
                <a:latin typeface="Times New Roman" pitchFamily="18" charset="0"/>
                <a:cs typeface="Times New Roman" pitchFamily="18" charset="0"/>
              </a:rPr>
              <a:t> (1959): individua tre elementi sufficienti a far dire che esiste un centro urbano già nell’VIII sec.</a:t>
            </a:r>
            <a:r>
              <a:rPr lang="en-US" sz="1600" b="1" dirty="0">
                <a:latin typeface="Times New Roman" pitchFamily="18" charset="0"/>
                <a:cs typeface="Times New Roman" pitchFamily="18" charset="0"/>
              </a:rPr>
              <a:t> </a:t>
            </a:r>
          </a:p>
          <a:p>
            <a:pPr marL="342900" indent="-342900" algn="just">
              <a:buFontTx/>
              <a:buAutoNum type="alphaLcParenR"/>
            </a:pPr>
            <a:r>
              <a:rPr lang="it-IT" sz="1600" b="1" i="1" u="sng" dirty="0">
                <a:latin typeface="Times New Roman" pitchFamily="18" charset="0"/>
              </a:rPr>
              <a:t>l’insediamento sui colli romani è notevolmente cresciuto in questa fase</a:t>
            </a:r>
            <a:r>
              <a:rPr lang="it-IT" sz="1600" b="1" i="1" dirty="0">
                <a:latin typeface="Times New Roman" pitchFamily="18" charset="0"/>
              </a:rPr>
              <a:t>, con più nuclei insediativi nessuno dei quali avrebbe il carattere di insediamento autonomo;</a:t>
            </a:r>
          </a:p>
          <a:p>
            <a:pPr marL="342900" indent="-342900" algn="just">
              <a:buFontTx/>
              <a:buAutoNum type="alphaLcParenR"/>
            </a:pPr>
            <a:r>
              <a:rPr lang="it-IT" sz="1600" b="1" i="1" u="sng" dirty="0">
                <a:latin typeface="Times New Roman" pitchFamily="18" charset="0"/>
              </a:rPr>
              <a:t>l’utilizzo dell’area del Foro come area di necropoli sarebbe cessata proprio per poter adibire quest’area ad usi civic</a:t>
            </a:r>
            <a:r>
              <a:rPr lang="it-IT" sz="1600" b="1" i="1" dirty="0">
                <a:latin typeface="Times New Roman" pitchFamily="18" charset="0"/>
              </a:rPr>
              <a:t>i (religiosi e pubblici);</a:t>
            </a:r>
          </a:p>
          <a:p>
            <a:pPr marL="342900" indent="-342900" algn="just">
              <a:buFontTx/>
              <a:buAutoNum type="alphaLcParenR"/>
            </a:pPr>
            <a:r>
              <a:rPr lang="it-IT" sz="1600" b="1" i="1" dirty="0">
                <a:latin typeface="Times New Roman" pitchFamily="18" charset="0"/>
              </a:rPr>
              <a:t>si osserva lo sviluppo di una notevole </a:t>
            </a:r>
            <a:r>
              <a:rPr lang="it-IT" sz="1600" b="1" i="1" u="sng" dirty="0">
                <a:latin typeface="Times New Roman" pitchFamily="18" charset="0"/>
              </a:rPr>
              <a:t>attività artigianale e lo sviluppo di una differenziazione sociale e quindi di una aristocrazia</a:t>
            </a:r>
            <a:r>
              <a:rPr lang="it-IT" sz="1600" b="1" i="1" dirty="0">
                <a:latin typeface="Times New Roman" pitchFamily="18" charset="0"/>
              </a:rPr>
              <a:t>. </a:t>
            </a:r>
            <a:r>
              <a:rPr lang="it-IT" b="1" dirty="0"/>
              <a:t>  </a:t>
            </a:r>
            <a:endParaRPr lang="it-IT" b="1" dirty="0">
              <a:latin typeface="Times New Roman" pitchFamily="18" charset="0"/>
            </a:endParaRPr>
          </a:p>
        </p:txBody>
      </p:sp>
      <p:sp>
        <p:nvSpPr>
          <p:cNvPr id="50179" name="Rectangle 3"/>
          <p:cNvSpPr>
            <a:spLocks noChangeArrowheads="1"/>
          </p:cNvSpPr>
          <p:nvPr/>
        </p:nvSpPr>
        <p:spPr bwMode="auto">
          <a:xfrm>
            <a:off x="531813" y="3867150"/>
            <a:ext cx="8137525" cy="2420938"/>
          </a:xfrm>
          <a:prstGeom prst="rect">
            <a:avLst/>
          </a:prstGeom>
          <a:solidFill>
            <a:srgbClr val="99CCFF"/>
          </a:solidFill>
          <a:ln w="38100">
            <a:solidFill>
              <a:srgbClr val="000080"/>
            </a:solidFill>
            <a:miter lim="800000"/>
            <a:headEnd/>
            <a:tailEnd/>
          </a:ln>
        </p:spPr>
        <p:txBody>
          <a:bodyPr>
            <a:spAutoFit/>
          </a:bodyPr>
          <a:lstStyle/>
          <a:p>
            <a:pPr marL="342900" indent="-342900" algn="just"/>
            <a:r>
              <a:rPr lang="it-IT" b="1">
                <a:latin typeface="Times New Roman" pitchFamily="18" charset="0"/>
              </a:rPr>
              <a:t>Si osserva tuttavia che:</a:t>
            </a:r>
          </a:p>
          <a:p>
            <a:pPr marL="342900" indent="-342900" algn="just"/>
            <a:endParaRPr lang="it-IT" b="1">
              <a:latin typeface="Times New Roman" pitchFamily="18" charset="0"/>
            </a:endParaRPr>
          </a:p>
          <a:p>
            <a:pPr marL="342900" indent="-342900" algn="just">
              <a:buFontTx/>
              <a:buAutoNum type="alphaLcParenR"/>
            </a:pPr>
            <a:r>
              <a:rPr lang="it-IT" sz="1600" b="1" i="1">
                <a:latin typeface="Times New Roman" pitchFamily="18" charset="0"/>
              </a:rPr>
              <a:t>la documentazione archeologica potrebbe anche adattarsi ad un insediamento per villaggi  distinti;</a:t>
            </a:r>
          </a:p>
          <a:p>
            <a:pPr marL="342900" indent="-342900" algn="just">
              <a:buFontTx/>
              <a:buAutoNum type="alphaLcParenR"/>
            </a:pPr>
            <a:r>
              <a:rPr lang="it-IT" sz="1600" b="1" i="1">
                <a:latin typeface="Times New Roman" pitchFamily="18" charset="0"/>
              </a:rPr>
              <a:t>l’area del Foro anche se cessa di essere utilizzata come area di necropoli continua ad avere una destinazione “privata”, risultando occupata da capanne a cui sono connesse le sepolture infantili;</a:t>
            </a:r>
          </a:p>
          <a:p>
            <a:pPr marL="342900" indent="-342900" algn="just">
              <a:buFontTx/>
              <a:buAutoNum type="alphaLcParenR"/>
            </a:pPr>
            <a:r>
              <a:rPr lang="it-IT" sz="1600" b="1" i="1">
                <a:latin typeface="Times New Roman" pitchFamily="18" charset="0"/>
              </a:rPr>
              <a:t>l’esistenza di una differenziazione sociale e la presenza di una aristocrazia non significa necessariamente la presenza di una città. </a:t>
            </a:r>
            <a:r>
              <a:rPr lang="it-IT" b="1"/>
              <a:t>  </a:t>
            </a:r>
            <a:endParaRPr lang="it-IT" b="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 calcmode="lin" valueType="num">
                                      <p:cBhvr>
                                        <p:cTn id="7" dur="500" fill="hold"/>
                                        <p:tgtEl>
                                          <p:spTgt spid="50179"/>
                                        </p:tgtEl>
                                        <p:attrNameLst>
                                          <p:attrName>ppt_w</p:attrName>
                                        </p:attrNameLst>
                                      </p:cBhvr>
                                      <p:tavLst>
                                        <p:tav tm="0">
                                          <p:val>
                                            <p:fltVal val="0"/>
                                          </p:val>
                                        </p:tav>
                                        <p:tav tm="100000">
                                          <p:val>
                                            <p:strVal val="#ppt_w"/>
                                          </p:val>
                                        </p:tav>
                                      </p:tavLst>
                                    </p:anim>
                                    <p:anim calcmode="lin" valueType="num">
                                      <p:cBhvr>
                                        <p:cTn id="8" dur="500" fill="hold"/>
                                        <p:tgtEl>
                                          <p:spTgt spid="5017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527050" y="466725"/>
            <a:ext cx="8137525" cy="1108075"/>
          </a:xfrm>
          <a:prstGeom prst="rect">
            <a:avLst/>
          </a:prstGeom>
          <a:solidFill>
            <a:srgbClr val="FFCC99"/>
          </a:solidFill>
          <a:ln w="38100">
            <a:solidFill>
              <a:srgbClr val="993300"/>
            </a:solidFill>
            <a:miter lim="800000"/>
            <a:headEnd/>
            <a:tailEnd/>
          </a:ln>
        </p:spPr>
        <p:txBody>
          <a:bodyPr>
            <a:spAutoFit/>
          </a:bodyPr>
          <a:lstStyle/>
          <a:p>
            <a:pPr marL="342900" indent="-342900" algn="just"/>
            <a:r>
              <a:rPr lang="it-IT" sz="1600" b="1">
                <a:latin typeface="Times New Roman" pitchFamily="18" charset="0"/>
              </a:rPr>
              <a:t>Gjerstad </a:t>
            </a:r>
            <a:r>
              <a:rPr lang="it-IT" sz="1600" b="1">
                <a:latin typeface="Times New Roman" pitchFamily="18" charset="0"/>
                <a:cs typeface="Times New Roman" pitchFamily="18" charset="0"/>
              </a:rPr>
              <a:t>(1955):</a:t>
            </a:r>
            <a:r>
              <a:rPr lang="en-US" sz="1600" b="1">
                <a:latin typeface="Times New Roman" pitchFamily="18" charset="0"/>
                <a:cs typeface="Times New Roman" pitchFamily="18" charset="0"/>
              </a:rPr>
              <a:t> </a:t>
            </a:r>
          </a:p>
          <a:p>
            <a:pPr marL="342900" indent="-342900" algn="just">
              <a:buFontTx/>
              <a:buAutoNum type="alphaLcParenR"/>
            </a:pPr>
            <a:r>
              <a:rPr lang="it-IT" sz="1600" b="1" i="1">
                <a:latin typeface="Times New Roman" pitchFamily="18" charset="0"/>
              </a:rPr>
              <a:t>data la prima pavimentazione del Foro intorno al 575 a.C.: sarebbe questo il momento in cui nasce la città. </a:t>
            </a:r>
          </a:p>
          <a:p>
            <a:pPr marL="342900" indent="-342900" algn="just">
              <a:buFontTx/>
              <a:buAutoNum type="alphaLcParenR"/>
            </a:pPr>
            <a:r>
              <a:rPr lang="it-IT" sz="1600" b="1" i="1">
                <a:latin typeface="Times New Roman" pitchFamily="18" charset="0"/>
              </a:rPr>
              <a:t>coerentemente, sposta verso il basso l’inizio dell’età repubblicana, dal 510 al 450 a.C. ca. </a:t>
            </a:r>
          </a:p>
        </p:txBody>
      </p:sp>
      <p:sp>
        <p:nvSpPr>
          <p:cNvPr id="51203" name="Rectangle 3"/>
          <p:cNvSpPr>
            <a:spLocks noChangeArrowheads="1"/>
          </p:cNvSpPr>
          <p:nvPr/>
        </p:nvSpPr>
        <p:spPr bwMode="auto">
          <a:xfrm>
            <a:off x="488950" y="2181225"/>
            <a:ext cx="8137525" cy="1168400"/>
          </a:xfrm>
          <a:prstGeom prst="rect">
            <a:avLst/>
          </a:prstGeom>
          <a:solidFill>
            <a:srgbClr val="99CCFF"/>
          </a:solidFill>
          <a:ln w="38100">
            <a:solidFill>
              <a:srgbClr val="000080"/>
            </a:solidFill>
            <a:miter lim="800000"/>
            <a:headEnd/>
            <a:tailEnd/>
          </a:ln>
        </p:spPr>
        <p:txBody>
          <a:bodyPr>
            <a:spAutoFit/>
          </a:bodyPr>
          <a:lstStyle/>
          <a:p>
            <a:pPr marL="342900" indent="-342900" algn="just"/>
            <a:r>
              <a:rPr lang="it-IT" b="1">
                <a:latin typeface="Times New Roman" pitchFamily="18" charset="0"/>
              </a:rPr>
              <a:t>Si osserva tuttavia che:</a:t>
            </a:r>
          </a:p>
          <a:p>
            <a:pPr marL="342900" indent="-342900" algn="just"/>
            <a:endParaRPr lang="it-IT" b="1">
              <a:latin typeface="Times New Roman" pitchFamily="18" charset="0"/>
            </a:endParaRPr>
          </a:p>
          <a:p>
            <a:pPr marL="342900" indent="-342900" algn="just">
              <a:buFontTx/>
              <a:buAutoNum type="alphaLcParenR"/>
            </a:pPr>
            <a:r>
              <a:rPr lang="it-IT" sz="1600" b="1" i="1">
                <a:latin typeface="Times New Roman" pitchFamily="18" charset="0"/>
              </a:rPr>
              <a:t>Il riesame dei materiali archeologici consente di datare la prima pavimentazione del Foro intorno al 650 a.C. (o tra 700 e 675 a.C., secondo la nuova cronologia proposta).</a:t>
            </a:r>
            <a:endParaRPr lang="it-IT" b="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1203"/>
                                        </p:tgtEl>
                                        <p:attrNameLst>
                                          <p:attrName>style.visibility</p:attrName>
                                        </p:attrNameLst>
                                      </p:cBhvr>
                                      <p:to>
                                        <p:strVal val="visible"/>
                                      </p:to>
                                    </p:set>
                                    <p:anim calcmode="lin" valueType="num">
                                      <p:cBhvr>
                                        <p:cTn id="7" dur="500" fill="hold"/>
                                        <p:tgtEl>
                                          <p:spTgt spid="51203"/>
                                        </p:tgtEl>
                                        <p:attrNameLst>
                                          <p:attrName>ppt_w</p:attrName>
                                        </p:attrNameLst>
                                      </p:cBhvr>
                                      <p:tavLst>
                                        <p:tav tm="0">
                                          <p:val>
                                            <p:fltVal val="0"/>
                                          </p:val>
                                        </p:tav>
                                        <p:tav tm="100000">
                                          <p:val>
                                            <p:strVal val="#ppt_w"/>
                                          </p:val>
                                        </p:tav>
                                      </p:tavLst>
                                    </p:anim>
                                    <p:anim calcmode="lin" valueType="num">
                                      <p:cBhvr>
                                        <p:cTn id="8" dur="500" fill="hold"/>
                                        <p:tgtEl>
                                          <p:spTgt spid="5120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Muro di Romolo"/>
          <p:cNvPicPr>
            <a:picLocks noChangeAspect="1" noChangeArrowheads="1"/>
          </p:cNvPicPr>
          <p:nvPr/>
        </p:nvPicPr>
        <p:blipFill>
          <a:blip r:embed="rId3" cstate="print"/>
          <a:srcRect/>
          <a:stretch>
            <a:fillRect/>
          </a:stretch>
        </p:blipFill>
        <p:spPr bwMode="auto">
          <a:xfrm>
            <a:off x="0" y="0"/>
            <a:ext cx="5345113" cy="6858000"/>
          </a:xfrm>
          <a:prstGeom prst="rect">
            <a:avLst/>
          </a:prstGeom>
          <a:noFill/>
          <a:ln w="25400">
            <a:solidFill>
              <a:srgbClr val="000080"/>
            </a:solidFill>
            <a:miter lim="800000"/>
            <a:headEnd/>
            <a:tailEnd/>
          </a:ln>
        </p:spPr>
      </p:pic>
      <p:sp>
        <p:nvSpPr>
          <p:cNvPr id="29699" name="Text Box 5"/>
          <p:cNvSpPr txBox="1">
            <a:spLocks noChangeArrowheads="1"/>
          </p:cNvSpPr>
          <p:nvPr/>
        </p:nvSpPr>
        <p:spPr bwMode="auto">
          <a:xfrm>
            <a:off x="184150" y="3730625"/>
            <a:ext cx="2268538" cy="304800"/>
          </a:xfrm>
          <a:prstGeom prst="rect">
            <a:avLst/>
          </a:prstGeom>
          <a:noFill/>
          <a:ln w="9525">
            <a:noFill/>
            <a:miter lim="800000"/>
            <a:headEnd/>
            <a:tailEnd/>
          </a:ln>
        </p:spPr>
        <p:txBody>
          <a:bodyPr wrap="none">
            <a:spAutoFit/>
          </a:bodyPr>
          <a:lstStyle/>
          <a:p>
            <a:r>
              <a:rPr lang="it-IT" sz="1400" b="1">
                <a:latin typeface="Times New Roman" pitchFamily="18" charset="0"/>
              </a:rPr>
              <a:t>Fossa di fondazione e massi</a:t>
            </a:r>
          </a:p>
        </p:txBody>
      </p:sp>
      <p:sp>
        <p:nvSpPr>
          <p:cNvPr id="29700" name="Text Box 6"/>
          <p:cNvSpPr txBox="1">
            <a:spLocks noChangeArrowheads="1"/>
          </p:cNvSpPr>
          <p:nvPr/>
        </p:nvSpPr>
        <p:spPr bwMode="auto">
          <a:xfrm>
            <a:off x="2840038" y="3746500"/>
            <a:ext cx="1062037" cy="304800"/>
          </a:xfrm>
          <a:prstGeom prst="rect">
            <a:avLst/>
          </a:prstGeom>
          <a:noFill/>
          <a:ln w="9525">
            <a:noFill/>
            <a:miter lim="800000"/>
            <a:headEnd/>
            <a:tailEnd/>
          </a:ln>
        </p:spPr>
        <p:txBody>
          <a:bodyPr>
            <a:spAutoFit/>
          </a:bodyPr>
          <a:lstStyle/>
          <a:p>
            <a:r>
              <a:rPr lang="it-IT" sz="1400" b="1">
                <a:latin typeface="Times New Roman" pitchFamily="18" charset="0"/>
              </a:rPr>
              <a:t>Fondazione</a:t>
            </a:r>
          </a:p>
        </p:txBody>
      </p:sp>
      <p:sp>
        <p:nvSpPr>
          <p:cNvPr id="29701" name="Text Box 7"/>
          <p:cNvSpPr txBox="1">
            <a:spLocks noChangeArrowheads="1"/>
          </p:cNvSpPr>
          <p:nvPr/>
        </p:nvSpPr>
        <p:spPr bwMode="auto">
          <a:xfrm>
            <a:off x="0" y="6340475"/>
            <a:ext cx="2801938" cy="517525"/>
          </a:xfrm>
          <a:prstGeom prst="rect">
            <a:avLst/>
          </a:prstGeom>
          <a:noFill/>
          <a:ln w="9525">
            <a:noFill/>
            <a:miter lim="800000"/>
            <a:headEnd/>
            <a:tailEnd/>
          </a:ln>
        </p:spPr>
        <p:txBody>
          <a:bodyPr>
            <a:spAutoFit/>
          </a:bodyPr>
          <a:lstStyle/>
          <a:p>
            <a:r>
              <a:rPr lang="it-IT" sz="1400" b="1">
                <a:latin typeface="Times New Roman" pitchFamily="18" charset="0"/>
              </a:rPr>
              <a:t>Massi del bastione tagliati dal pozzo arcaico</a:t>
            </a:r>
          </a:p>
        </p:txBody>
      </p:sp>
      <p:sp>
        <p:nvSpPr>
          <p:cNvPr id="29702" name="Text Box 8"/>
          <p:cNvSpPr txBox="1">
            <a:spLocks noChangeArrowheads="1"/>
          </p:cNvSpPr>
          <p:nvPr/>
        </p:nvSpPr>
        <p:spPr bwMode="auto">
          <a:xfrm>
            <a:off x="2752725" y="6357938"/>
            <a:ext cx="2671763" cy="304800"/>
          </a:xfrm>
          <a:prstGeom prst="rect">
            <a:avLst/>
          </a:prstGeom>
          <a:noFill/>
          <a:ln w="9525">
            <a:noFill/>
            <a:miter lim="800000"/>
            <a:headEnd/>
            <a:tailEnd/>
          </a:ln>
        </p:spPr>
        <p:txBody>
          <a:bodyPr wrap="none">
            <a:spAutoFit/>
          </a:bodyPr>
          <a:lstStyle/>
          <a:p>
            <a:r>
              <a:rPr lang="it-IT" sz="1400" b="1">
                <a:latin typeface="Times New Roman" pitchFamily="18" charset="0"/>
              </a:rPr>
              <a:t>Fossa di fondazione e fondazione</a:t>
            </a:r>
          </a:p>
        </p:txBody>
      </p:sp>
      <p:pic>
        <p:nvPicPr>
          <p:cNvPr id="29703" name="Picture 9" descr="Muro di Romolo planimetria"/>
          <p:cNvPicPr>
            <a:picLocks noChangeAspect="1" noChangeArrowheads="1"/>
          </p:cNvPicPr>
          <p:nvPr/>
        </p:nvPicPr>
        <p:blipFill>
          <a:blip r:embed="rId4" cstate="print"/>
          <a:srcRect/>
          <a:stretch>
            <a:fillRect/>
          </a:stretch>
        </p:blipFill>
        <p:spPr bwMode="auto">
          <a:xfrm>
            <a:off x="5487988" y="404813"/>
            <a:ext cx="3622675" cy="6453187"/>
          </a:xfrm>
          <a:prstGeom prst="rect">
            <a:avLst/>
          </a:prstGeom>
          <a:noFill/>
          <a:ln w="25400">
            <a:solidFill>
              <a:srgbClr val="000080"/>
            </a:solidFill>
            <a:miter lim="800000"/>
            <a:headEnd/>
            <a:tailEnd/>
          </a:ln>
        </p:spPr>
      </p:pic>
      <p:sp>
        <p:nvSpPr>
          <p:cNvPr id="29704" name="Text Box 10"/>
          <p:cNvSpPr txBox="1">
            <a:spLocks noChangeArrowheads="1"/>
          </p:cNvSpPr>
          <p:nvPr/>
        </p:nvSpPr>
        <p:spPr bwMode="auto">
          <a:xfrm>
            <a:off x="4973638" y="212725"/>
            <a:ext cx="1879600" cy="404813"/>
          </a:xfrm>
          <a:prstGeom prst="rect">
            <a:avLst/>
          </a:prstGeom>
          <a:solidFill>
            <a:srgbClr val="CC99FF"/>
          </a:solidFill>
          <a:ln w="38100">
            <a:solidFill>
              <a:srgbClr val="333399"/>
            </a:solidFill>
            <a:miter lim="800000"/>
            <a:headEnd/>
            <a:tailEnd/>
          </a:ln>
        </p:spPr>
        <p:txBody>
          <a:bodyPr wrap="none">
            <a:spAutoFit/>
          </a:bodyPr>
          <a:lstStyle/>
          <a:p>
            <a:r>
              <a:rPr lang="it-IT" b="1">
                <a:latin typeface="Times New Roman" pitchFamily="18" charset="0"/>
              </a:rPr>
              <a:t>Muro “romuleo”</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54025" y="481013"/>
            <a:ext cx="8194675" cy="3797300"/>
          </a:xfrm>
          <a:prstGeom prst="rect">
            <a:avLst/>
          </a:prstGeom>
          <a:solidFill>
            <a:srgbClr val="FFCC99"/>
          </a:solidFill>
          <a:ln w="38100">
            <a:solidFill>
              <a:srgbClr val="993300"/>
            </a:solidFill>
            <a:miter lim="800000"/>
            <a:headEnd/>
            <a:tailEnd/>
          </a:ln>
        </p:spPr>
        <p:txBody>
          <a:bodyPr>
            <a:spAutoFit/>
          </a:bodyPr>
          <a:lstStyle/>
          <a:p>
            <a:pPr marL="342900" indent="-342900" algn="just"/>
            <a:r>
              <a:rPr lang="it-IT" sz="1600" b="1" dirty="0" err="1">
                <a:latin typeface="Times New Roman" pitchFamily="18" charset="0"/>
              </a:rPr>
              <a:t>Carandini</a:t>
            </a:r>
            <a:r>
              <a:rPr lang="it-IT" sz="1600" b="1" dirty="0">
                <a:latin typeface="Times New Roman" pitchFamily="18" charset="0"/>
              </a:rPr>
              <a:t> </a:t>
            </a:r>
            <a:r>
              <a:rPr lang="it-IT" sz="1600" b="1" dirty="0">
                <a:latin typeface="Times New Roman" pitchFamily="18" charset="0"/>
                <a:cs typeface="Times New Roman" pitchFamily="18" charset="0"/>
              </a:rPr>
              <a:t>(1997):</a:t>
            </a:r>
            <a:r>
              <a:rPr lang="en-US" sz="1600" b="1" dirty="0">
                <a:latin typeface="Times New Roman" pitchFamily="18" charset="0"/>
                <a:cs typeface="Times New Roman" pitchFamily="18" charset="0"/>
              </a:rPr>
              <a:t> </a:t>
            </a:r>
          </a:p>
          <a:p>
            <a:pPr marL="342900" indent="-342900" algn="just">
              <a:buFontTx/>
              <a:buAutoNum type="alphaLcParenR"/>
            </a:pPr>
            <a:r>
              <a:rPr lang="it-IT" sz="1600" b="1" i="1" dirty="0">
                <a:latin typeface="Times New Roman" pitchFamily="18" charset="0"/>
              </a:rPr>
              <a:t>evidenzia come la tradizione letteraria, che colloca la nascita della città intorno alla metà dell’VIII secolo trovi un parallelo nella più recente documentazione archeologica e nel rinvenimento di un muro di fortificazione, datato verso il 730-720 </a:t>
            </a:r>
            <a:r>
              <a:rPr lang="it-IT" sz="1600" b="1" i="1" dirty="0" err="1">
                <a:latin typeface="Times New Roman" pitchFamily="18" charset="0"/>
              </a:rPr>
              <a:t>a.C</a:t>
            </a:r>
            <a:r>
              <a:rPr lang="it-IT" sz="1600" b="1" i="1" dirty="0">
                <a:latin typeface="Times New Roman" pitchFamily="18" charset="0"/>
              </a:rPr>
              <a:t>.. che separa il Palatino dalla Velia; </a:t>
            </a:r>
          </a:p>
          <a:p>
            <a:pPr marL="342900" indent="-342900" algn="just">
              <a:buFontTx/>
              <a:buAutoNum type="alphaLcParenR"/>
            </a:pPr>
            <a:r>
              <a:rPr lang="it-IT" sz="1600" b="1" i="1" dirty="0">
                <a:latin typeface="Times New Roman" pitchFamily="18" charset="0"/>
              </a:rPr>
              <a:t>la costruzione del muro comporta la distruzione di un quartiere di capanne: sia l’importanza che il valore simbolico di un tale intervento pubblico sono comprensibili solo in presenza di un’autorità forte, capace di ordinare e far eseguire un tale lavoro;</a:t>
            </a:r>
          </a:p>
          <a:p>
            <a:pPr marL="342900" indent="-342900" algn="just">
              <a:buFontTx/>
              <a:buAutoNum type="alphaLcParenR"/>
            </a:pPr>
            <a:r>
              <a:rPr lang="it-IT" sz="1600" b="1" i="1" dirty="0">
                <a:latin typeface="Times New Roman" pitchFamily="18" charset="0"/>
              </a:rPr>
              <a:t>la costruzione di questo muro di fortificazione, separando il Palatino (ovvero </a:t>
            </a:r>
            <a:r>
              <a:rPr lang="it-IT" sz="1600" b="1" dirty="0" err="1">
                <a:latin typeface="Times New Roman" pitchFamily="18" charset="0"/>
              </a:rPr>
              <a:t>Palatium</a:t>
            </a:r>
            <a:r>
              <a:rPr lang="it-IT" sz="1600" b="1" i="1" dirty="0">
                <a:latin typeface="Times New Roman" pitchFamily="18" charset="0"/>
              </a:rPr>
              <a:t> e </a:t>
            </a:r>
            <a:r>
              <a:rPr lang="it-IT" sz="1600" b="1" dirty="0" err="1">
                <a:latin typeface="Times New Roman" pitchFamily="18" charset="0"/>
              </a:rPr>
              <a:t>Cermalus</a:t>
            </a:r>
            <a:r>
              <a:rPr lang="it-IT" sz="1600" b="1" i="1" dirty="0">
                <a:latin typeface="Times New Roman" pitchFamily="18" charset="0"/>
              </a:rPr>
              <a:t>) dalla Velia, sancisce anche il nuovo rilievo che assume il primo nel sistema dei </a:t>
            </a:r>
            <a:r>
              <a:rPr lang="it-IT" sz="1600" b="1" i="1" dirty="0" err="1">
                <a:latin typeface="Times New Roman" pitchFamily="18" charset="0"/>
              </a:rPr>
              <a:t>montes</a:t>
            </a:r>
            <a:r>
              <a:rPr lang="it-IT" sz="1600" b="1" i="1" dirty="0">
                <a:latin typeface="Times New Roman" pitchFamily="18" charset="0"/>
              </a:rPr>
              <a:t>, ed il superamento della fase </a:t>
            </a:r>
            <a:r>
              <a:rPr lang="it-IT" sz="1600" b="1" i="1" dirty="0" err="1">
                <a:latin typeface="Times New Roman" pitchFamily="18" charset="0"/>
              </a:rPr>
              <a:t>protourbana</a:t>
            </a:r>
            <a:r>
              <a:rPr lang="it-IT" sz="1600" b="1" i="1" dirty="0">
                <a:latin typeface="Times New Roman" pitchFamily="18" charset="0"/>
              </a:rPr>
              <a:t> durante la quale a prevalere sono il </a:t>
            </a:r>
            <a:r>
              <a:rPr lang="it-IT" sz="1600" b="1" i="1" dirty="0" err="1">
                <a:latin typeface="Times New Roman" pitchFamily="18" charset="0"/>
              </a:rPr>
              <a:t>Palatium</a:t>
            </a:r>
            <a:r>
              <a:rPr lang="it-IT" sz="1600" b="1" i="1" dirty="0">
                <a:latin typeface="Times New Roman" pitchFamily="18" charset="0"/>
              </a:rPr>
              <a:t> e la Velia;</a:t>
            </a:r>
          </a:p>
          <a:p>
            <a:pPr marL="342900" indent="-342900" algn="just">
              <a:buFontTx/>
              <a:buAutoNum type="alphaLcParenR"/>
            </a:pPr>
            <a:r>
              <a:rPr lang="it-IT" sz="1600" b="1" i="1" u="sng" dirty="0">
                <a:latin typeface="Times New Roman" pitchFamily="18" charset="0"/>
              </a:rPr>
              <a:t>la nuova fase urbana, sul piano religioso, sarebbe riflessa nella processione dei </a:t>
            </a:r>
            <a:r>
              <a:rPr lang="it-IT" sz="1600" b="1" i="1" u="sng" dirty="0" err="1">
                <a:latin typeface="Times New Roman" pitchFamily="18" charset="0"/>
              </a:rPr>
              <a:t>Lupercalia</a:t>
            </a:r>
            <a:r>
              <a:rPr lang="it-IT" sz="1600" b="1" i="1" u="sng" dirty="0">
                <a:latin typeface="Times New Roman" pitchFamily="18" charset="0"/>
              </a:rPr>
              <a:t>, che corre tutto intorno al Palatino escludendo la Velia, mentre la situazione </a:t>
            </a:r>
            <a:r>
              <a:rPr lang="it-IT" sz="1600" b="1" i="1" u="sng" dirty="0" err="1">
                <a:latin typeface="Times New Roman" pitchFamily="18" charset="0"/>
              </a:rPr>
              <a:t>protourbana</a:t>
            </a:r>
            <a:r>
              <a:rPr lang="it-IT" sz="1600" b="1" i="1" u="sng" dirty="0">
                <a:latin typeface="Times New Roman" pitchFamily="18" charset="0"/>
              </a:rPr>
              <a:t> sarebbe riflessa nella festa del </a:t>
            </a:r>
            <a:r>
              <a:rPr lang="it-IT" sz="1600" b="1" i="1" u="sng" dirty="0" err="1">
                <a:latin typeface="Times New Roman" pitchFamily="18" charset="0"/>
              </a:rPr>
              <a:t>Septimontium</a:t>
            </a:r>
            <a:r>
              <a:rPr lang="it-IT" sz="1600" b="1" i="1" u="sng" dirty="0">
                <a:latin typeface="Times New Roman" pitchFamily="18" charset="0"/>
              </a:rPr>
              <a:t>. </a:t>
            </a:r>
          </a:p>
        </p:txBody>
      </p:sp>
      <p:sp>
        <p:nvSpPr>
          <p:cNvPr id="52227" name="Rectangle 3"/>
          <p:cNvSpPr>
            <a:spLocks noChangeArrowheads="1"/>
          </p:cNvSpPr>
          <p:nvPr/>
        </p:nvSpPr>
        <p:spPr bwMode="auto">
          <a:xfrm>
            <a:off x="460375" y="4751388"/>
            <a:ext cx="8137525" cy="1412875"/>
          </a:xfrm>
          <a:prstGeom prst="rect">
            <a:avLst/>
          </a:prstGeom>
          <a:solidFill>
            <a:srgbClr val="99CCFF"/>
          </a:solidFill>
          <a:ln w="38100">
            <a:solidFill>
              <a:srgbClr val="000080"/>
            </a:solidFill>
            <a:miter lim="800000"/>
            <a:headEnd/>
            <a:tailEnd/>
          </a:ln>
        </p:spPr>
        <p:txBody>
          <a:bodyPr>
            <a:spAutoFit/>
          </a:bodyPr>
          <a:lstStyle/>
          <a:p>
            <a:pPr marL="342900" indent="-342900" algn="just"/>
            <a:r>
              <a:rPr lang="it-IT" b="1">
                <a:latin typeface="Times New Roman" pitchFamily="18" charset="0"/>
              </a:rPr>
              <a:t>Si osserva tuttavia che:</a:t>
            </a:r>
          </a:p>
          <a:p>
            <a:pPr marL="342900" indent="-342900" algn="just"/>
            <a:endParaRPr lang="it-IT" b="1">
              <a:latin typeface="Times New Roman" pitchFamily="18" charset="0"/>
            </a:endParaRPr>
          </a:p>
          <a:p>
            <a:pPr marL="342900" indent="-342900" algn="just">
              <a:buFontTx/>
              <a:buAutoNum type="alphaLcParenR"/>
            </a:pPr>
            <a:r>
              <a:rPr lang="it-IT" sz="1600" b="1" i="1" u="sng">
                <a:latin typeface="Times New Roman" pitchFamily="18" charset="0"/>
              </a:rPr>
              <a:t>un muro è un muro</a:t>
            </a:r>
            <a:r>
              <a:rPr lang="it-IT" sz="1600" b="1" i="1">
                <a:latin typeface="Times New Roman" pitchFamily="18" charset="0"/>
              </a:rPr>
              <a:t>. </a:t>
            </a:r>
          </a:p>
          <a:p>
            <a:pPr marL="342900" indent="-342900" algn="just">
              <a:buFontTx/>
              <a:buAutoNum type="alphaLcParenR"/>
            </a:pPr>
            <a:r>
              <a:rPr lang="it-IT" sz="1600" b="1" i="1">
                <a:latin typeface="Times New Roman" pitchFamily="18" charset="0"/>
              </a:rPr>
              <a:t>L’esame dei rituali legati alle due feste (Lupercalia e Septimontium) potrebbe autorizzare, a sua volta, una ricostruzione del tutto diversa.</a:t>
            </a:r>
            <a:endParaRPr lang="it-IT" b="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2227"/>
                                        </p:tgtEl>
                                        <p:attrNameLst>
                                          <p:attrName>style.visibility</p:attrName>
                                        </p:attrNameLst>
                                      </p:cBhvr>
                                      <p:to>
                                        <p:strVal val="visible"/>
                                      </p:to>
                                    </p:set>
                                    <p:anim calcmode="lin" valueType="num">
                                      <p:cBhvr>
                                        <p:cTn id="7" dur="500" fill="hold"/>
                                        <p:tgtEl>
                                          <p:spTgt spid="52227"/>
                                        </p:tgtEl>
                                        <p:attrNameLst>
                                          <p:attrName>ppt_w</p:attrName>
                                        </p:attrNameLst>
                                      </p:cBhvr>
                                      <p:tavLst>
                                        <p:tav tm="0">
                                          <p:val>
                                            <p:fltVal val="0"/>
                                          </p:val>
                                        </p:tav>
                                        <p:tav tm="100000">
                                          <p:val>
                                            <p:strVal val="#ppt_w"/>
                                          </p:val>
                                        </p:tav>
                                      </p:tavLst>
                                    </p:anim>
                                    <p:anim calcmode="lin" valueType="num">
                                      <p:cBhvr>
                                        <p:cTn id="8" dur="500" fill="hold"/>
                                        <p:tgtEl>
                                          <p:spTgt spid="522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468313" y="1438275"/>
            <a:ext cx="8194675" cy="3308350"/>
          </a:xfrm>
          <a:prstGeom prst="rect">
            <a:avLst/>
          </a:prstGeom>
          <a:solidFill>
            <a:srgbClr val="99CCFF"/>
          </a:solidFill>
          <a:ln w="38100">
            <a:solidFill>
              <a:srgbClr val="000080"/>
            </a:solidFill>
            <a:miter lim="800000"/>
            <a:headEnd/>
            <a:tailEnd/>
          </a:ln>
        </p:spPr>
        <p:txBody>
          <a:bodyPr>
            <a:spAutoFit/>
          </a:bodyPr>
          <a:lstStyle/>
          <a:p>
            <a:pPr marL="342900" indent="-342900" algn="just"/>
            <a:endParaRPr lang="it-IT" sz="1600" b="1">
              <a:latin typeface="Times New Roman" pitchFamily="18" charset="0"/>
            </a:endParaRPr>
          </a:p>
          <a:p>
            <a:pPr marL="342900" indent="-342900" algn="just"/>
            <a:r>
              <a:rPr lang="it-IT" sz="1600" b="1">
                <a:latin typeface="Times New Roman" pitchFamily="18" charset="0"/>
              </a:rPr>
              <a:t>Queste tre posizioni riflettono tre diversi modi di concepire il processo di formazione</a:t>
            </a:r>
            <a:r>
              <a:rPr lang="en-US" sz="1600" b="1">
                <a:latin typeface="Times New Roman" pitchFamily="18" charset="0"/>
                <a:cs typeface="Times New Roman" pitchFamily="18" charset="0"/>
              </a:rPr>
              <a:t> che ha portato alla nascita della città.</a:t>
            </a:r>
          </a:p>
          <a:p>
            <a:pPr marL="342900" indent="-342900" algn="just"/>
            <a:endParaRPr lang="en-US" sz="1600" b="1">
              <a:latin typeface="Times New Roman" pitchFamily="18" charset="0"/>
              <a:cs typeface="Times New Roman" pitchFamily="18" charset="0"/>
            </a:endParaRPr>
          </a:p>
          <a:p>
            <a:pPr marL="342900" indent="-342900" algn="just">
              <a:buFontTx/>
              <a:buAutoNum type="alphaLcParenR"/>
            </a:pPr>
            <a:r>
              <a:rPr lang="it-IT" sz="1600" b="1">
                <a:latin typeface="Times New Roman" pitchFamily="18" charset="0"/>
              </a:rPr>
              <a:t>per il Müller-Karpe il “divenire città” di Roma sarebbe il risultato di un lento, graduale ed  egemonico sviluppo dell’insediamento del Palatino -Velia;</a:t>
            </a:r>
            <a:r>
              <a:rPr lang="it-IT" sz="1600" b="1" i="1">
                <a:latin typeface="Times New Roman" pitchFamily="18" charset="0"/>
              </a:rPr>
              <a:t> </a:t>
            </a:r>
          </a:p>
          <a:p>
            <a:pPr marL="342900" indent="-342900" algn="just">
              <a:buFontTx/>
              <a:buAutoNum type="alphaLcParenR"/>
            </a:pPr>
            <a:endParaRPr lang="it-IT" sz="1600" b="1" i="1">
              <a:latin typeface="Times New Roman" pitchFamily="18" charset="0"/>
            </a:endParaRPr>
          </a:p>
          <a:p>
            <a:pPr marL="342900" indent="-342900" algn="just">
              <a:buFontTx/>
              <a:buAutoNum type="alphaLcParenR"/>
            </a:pPr>
            <a:r>
              <a:rPr lang="it-IT" sz="1600" b="1">
                <a:latin typeface="Times New Roman" pitchFamily="18" charset="0"/>
              </a:rPr>
              <a:t>per il Gjerstad, la città sarebbe sorta attraverso il sinecismo dei villaggi che si erano sviluppati sui </a:t>
            </a:r>
            <a:r>
              <a:rPr lang="it-IT" sz="1600" b="1" i="1">
                <a:latin typeface="Times New Roman" pitchFamily="18" charset="0"/>
              </a:rPr>
              <a:t>montes</a:t>
            </a:r>
            <a:r>
              <a:rPr lang="it-IT" sz="1600" b="1">
                <a:latin typeface="Times New Roman" pitchFamily="18" charset="0"/>
              </a:rPr>
              <a:t>;</a:t>
            </a:r>
          </a:p>
          <a:p>
            <a:pPr marL="342900" indent="-342900" algn="just">
              <a:buFontTx/>
              <a:buAutoNum type="alphaLcParenR"/>
            </a:pPr>
            <a:endParaRPr lang="it-IT" sz="1600" b="1">
              <a:latin typeface="Times New Roman" pitchFamily="18" charset="0"/>
            </a:endParaRPr>
          </a:p>
          <a:p>
            <a:pPr marL="342900" indent="-342900" algn="just">
              <a:buFontTx/>
              <a:buAutoNum type="alphaLcParenR"/>
            </a:pPr>
            <a:r>
              <a:rPr lang="it-IT" sz="1600" b="1">
                <a:latin typeface="Times New Roman" pitchFamily="18" charset="0"/>
              </a:rPr>
              <a:t>per il Carandini la nascita della città segna una brusca cesura rispetto alla fase precedente, con un mutamento di ruolo delle parti che componevano l’abitato.</a:t>
            </a:r>
          </a:p>
          <a:p>
            <a:pPr marL="342900" indent="-342900" algn="just">
              <a:buFontTx/>
              <a:buAutoNum type="alphaLcParenR"/>
            </a:pPr>
            <a:endParaRPr lang="it-IT" sz="1600" b="1">
              <a:latin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pianta del foro in età repubblicana"/>
          <p:cNvPicPr>
            <a:picLocks noChangeAspect="1" noChangeArrowheads="1"/>
          </p:cNvPicPr>
          <p:nvPr/>
        </p:nvPicPr>
        <p:blipFill>
          <a:blip r:embed="rId3" cstate="print"/>
          <a:srcRect/>
          <a:stretch>
            <a:fillRect/>
          </a:stretch>
        </p:blipFill>
        <p:spPr bwMode="auto">
          <a:xfrm>
            <a:off x="152400" y="0"/>
            <a:ext cx="8839200" cy="6848475"/>
          </a:xfrm>
          <a:prstGeom prst="rect">
            <a:avLst/>
          </a:prstGeom>
          <a:noFill/>
          <a:ln w="25400">
            <a:solidFill>
              <a:srgbClr val="CC99FF"/>
            </a:solidFill>
            <a:miter lim="800000"/>
            <a:headEnd/>
            <a:tailEnd/>
          </a:ln>
        </p:spPr>
      </p:pic>
      <p:sp>
        <p:nvSpPr>
          <p:cNvPr id="32771" name="Line 3"/>
          <p:cNvSpPr>
            <a:spLocks noChangeShapeType="1"/>
          </p:cNvSpPr>
          <p:nvPr/>
        </p:nvSpPr>
        <p:spPr bwMode="auto">
          <a:xfrm flipH="1">
            <a:off x="6045200" y="939800"/>
            <a:ext cx="876300" cy="876300"/>
          </a:xfrm>
          <a:prstGeom prst="line">
            <a:avLst/>
          </a:prstGeom>
          <a:noFill/>
          <a:ln w="57150">
            <a:solidFill>
              <a:srgbClr val="FF0000"/>
            </a:solidFill>
            <a:round/>
            <a:headEnd/>
            <a:tailEnd type="triangle" w="med" len="med"/>
          </a:ln>
        </p:spPr>
        <p:txBody>
          <a:bodyPr/>
          <a:lstStyle/>
          <a:p>
            <a:endParaRPr lang="it-IT"/>
          </a:p>
        </p:txBody>
      </p:sp>
      <p:sp>
        <p:nvSpPr>
          <p:cNvPr id="32772" name="Text Box 4"/>
          <p:cNvSpPr txBox="1">
            <a:spLocks noChangeArrowheads="1"/>
          </p:cNvSpPr>
          <p:nvPr/>
        </p:nvSpPr>
        <p:spPr bwMode="auto">
          <a:xfrm>
            <a:off x="6442075" y="527050"/>
            <a:ext cx="1212850" cy="404813"/>
          </a:xfrm>
          <a:prstGeom prst="rect">
            <a:avLst/>
          </a:prstGeom>
          <a:solidFill>
            <a:srgbClr val="CCFFCC"/>
          </a:solidFill>
          <a:ln w="38100">
            <a:solidFill>
              <a:srgbClr val="003300"/>
            </a:solidFill>
            <a:miter lim="800000"/>
            <a:headEnd/>
            <a:tailEnd/>
          </a:ln>
        </p:spPr>
        <p:txBody>
          <a:bodyPr wrap="none">
            <a:spAutoFit/>
          </a:bodyPr>
          <a:lstStyle/>
          <a:p>
            <a:r>
              <a:rPr lang="it-IT" b="1">
                <a:latin typeface="Times New Roman" pitchFamily="18" charset="0"/>
              </a:rPr>
              <a:t>Comitium</a:t>
            </a:r>
          </a:p>
        </p:txBody>
      </p:sp>
      <p:sp>
        <p:nvSpPr>
          <p:cNvPr id="32773" name="Line 5"/>
          <p:cNvSpPr>
            <a:spLocks noChangeShapeType="1"/>
          </p:cNvSpPr>
          <p:nvPr/>
        </p:nvSpPr>
        <p:spPr bwMode="auto">
          <a:xfrm flipV="1">
            <a:off x="6589713" y="4470400"/>
            <a:ext cx="623887" cy="1204913"/>
          </a:xfrm>
          <a:prstGeom prst="line">
            <a:avLst/>
          </a:prstGeom>
          <a:noFill/>
          <a:ln w="57150">
            <a:solidFill>
              <a:srgbClr val="FF0000"/>
            </a:solidFill>
            <a:round/>
            <a:headEnd/>
            <a:tailEnd type="triangle" w="med" len="med"/>
          </a:ln>
        </p:spPr>
        <p:txBody>
          <a:bodyPr/>
          <a:lstStyle/>
          <a:p>
            <a:endParaRPr lang="it-IT"/>
          </a:p>
        </p:txBody>
      </p:sp>
      <p:sp>
        <p:nvSpPr>
          <p:cNvPr id="32774" name="Text Box 6"/>
          <p:cNvSpPr txBox="1">
            <a:spLocks noChangeArrowheads="1"/>
          </p:cNvSpPr>
          <p:nvPr/>
        </p:nvSpPr>
        <p:spPr bwMode="auto">
          <a:xfrm>
            <a:off x="5838825" y="5638800"/>
            <a:ext cx="1822450" cy="404813"/>
          </a:xfrm>
          <a:prstGeom prst="rect">
            <a:avLst/>
          </a:prstGeom>
          <a:solidFill>
            <a:srgbClr val="CCFFCC"/>
          </a:solidFill>
          <a:ln w="38100">
            <a:solidFill>
              <a:srgbClr val="003300"/>
            </a:solidFill>
            <a:miter lim="800000"/>
            <a:headEnd/>
            <a:tailEnd/>
          </a:ln>
        </p:spPr>
        <p:txBody>
          <a:bodyPr wrap="none">
            <a:spAutoFit/>
          </a:bodyPr>
          <a:lstStyle/>
          <a:p>
            <a:r>
              <a:rPr lang="it-IT" b="1">
                <a:latin typeface="Times New Roman" pitchFamily="18" charset="0"/>
              </a:rPr>
              <a:t>Tempio di Vesta</a:t>
            </a:r>
          </a:p>
        </p:txBody>
      </p:sp>
      <p:sp>
        <p:nvSpPr>
          <p:cNvPr id="32775" name="Line 7"/>
          <p:cNvSpPr>
            <a:spLocks noChangeShapeType="1"/>
          </p:cNvSpPr>
          <p:nvPr/>
        </p:nvSpPr>
        <p:spPr bwMode="auto">
          <a:xfrm flipV="1">
            <a:off x="4165600" y="2511425"/>
            <a:ext cx="1306513" cy="2001838"/>
          </a:xfrm>
          <a:prstGeom prst="line">
            <a:avLst/>
          </a:prstGeom>
          <a:noFill/>
          <a:ln w="57150">
            <a:solidFill>
              <a:srgbClr val="FF0000"/>
            </a:solidFill>
            <a:round/>
            <a:headEnd/>
            <a:tailEnd type="triangle" w="med" len="med"/>
          </a:ln>
        </p:spPr>
        <p:txBody>
          <a:bodyPr/>
          <a:lstStyle/>
          <a:p>
            <a:endParaRPr lang="it-IT"/>
          </a:p>
        </p:txBody>
      </p:sp>
      <p:sp>
        <p:nvSpPr>
          <p:cNvPr id="32776" name="Text Box 8"/>
          <p:cNvSpPr txBox="1">
            <a:spLocks noChangeArrowheads="1"/>
          </p:cNvSpPr>
          <p:nvPr/>
        </p:nvSpPr>
        <p:spPr bwMode="auto">
          <a:xfrm>
            <a:off x="3695700" y="4511675"/>
            <a:ext cx="1085850" cy="404813"/>
          </a:xfrm>
          <a:prstGeom prst="rect">
            <a:avLst/>
          </a:prstGeom>
          <a:solidFill>
            <a:srgbClr val="CCFFCC"/>
          </a:solidFill>
          <a:ln w="38100">
            <a:solidFill>
              <a:srgbClr val="003300"/>
            </a:solidFill>
            <a:miter lim="800000"/>
            <a:headEnd/>
            <a:tailEnd/>
          </a:ln>
        </p:spPr>
        <p:txBody>
          <a:bodyPr wrap="none">
            <a:spAutoFit/>
          </a:bodyPr>
          <a:lstStyle/>
          <a:p>
            <a:r>
              <a:rPr lang="it-IT" b="1">
                <a:latin typeface="Times New Roman" pitchFamily="18" charset="0"/>
              </a:rPr>
              <a:t>Volcanal</a:t>
            </a:r>
          </a:p>
        </p:txBody>
      </p:sp>
      <p:sp>
        <p:nvSpPr>
          <p:cNvPr id="32777" name="Text Box 9"/>
          <p:cNvSpPr txBox="1">
            <a:spLocks noChangeArrowheads="1"/>
          </p:cNvSpPr>
          <p:nvPr/>
        </p:nvSpPr>
        <p:spPr bwMode="auto">
          <a:xfrm>
            <a:off x="0" y="544513"/>
            <a:ext cx="2806700" cy="4530725"/>
          </a:xfrm>
          <a:prstGeom prst="rect">
            <a:avLst/>
          </a:prstGeom>
          <a:solidFill>
            <a:srgbClr val="99CCFF"/>
          </a:solidFill>
          <a:ln w="38100">
            <a:solidFill>
              <a:srgbClr val="000080"/>
            </a:solidFill>
            <a:miter lim="800000"/>
            <a:headEnd/>
            <a:tailEnd/>
          </a:ln>
        </p:spPr>
        <p:txBody>
          <a:bodyPr>
            <a:spAutoFit/>
          </a:bodyPr>
          <a:lstStyle/>
          <a:p>
            <a:pPr algn="just"/>
            <a:r>
              <a:rPr lang="it-IT" sz="1600" b="1">
                <a:latin typeface="Times New Roman" pitchFamily="18" charset="0"/>
              </a:rPr>
              <a:t>Quale che siano state le dinamiche che hanno condotto alla “nascita” di Roma, resta che la documentazione archeologica permette di individuare una serie di “segni” che suggeriscono effettivamente, nella seconda metà dell’VIII sec., l’esistenza di un “centro urbano”. Oltre al muro del Palatino (databile intorno al 730/20 a.C.), abbiamo altra documentazione archeologica che documenta lo sviluppo precoce di luoghi destinati all’aggregazione religiosa e politica: </a:t>
            </a:r>
          </a:p>
        </p:txBody>
      </p:sp>
      <p:sp>
        <p:nvSpPr>
          <p:cNvPr id="74762" name="Text Box 10"/>
          <p:cNvSpPr txBox="1">
            <a:spLocks noChangeArrowheads="1"/>
          </p:cNvSpPr>
          <p:nvPr/>
        </p:nvSpPr>
        <p:spPr bwMode="auto">
          <a:xfrm>
            <a:off x="627063" y="5500688"/>
            <a:ext cx="3141662" cy="1108075"/>
          </a:xfrm>
          <a:prstGeom prst="rect">
            <a:avLst/>
          </a:prstGeom>
          <a:solidFill>
            <a:schemeClr val="folHlink"/>
          </a:solidFill>
          <a:ln w="38100">
            <a:solidFill>
              <a:srgbClr val="000080"/>
            </a:solidFill>
            <a:miter lim="800000"/>
            <a:headEnd/>
            <a:tailEnd/>
          </a:ln>
        </p:spPr>
        <p:txBody>
          <a:bodyPr>
            <a:spAutoFit/>
          </a:bodyPr>
          <a:lstStyle/>
          <a:p>
            <a:pPr algn="just"/>
            <a:r>
              <a:rPr lang="it-IT" sz="1600" b="1">
                <a:latin typeface="Times New Roman" pitchFamily="18" charset="0"/>
              </a:rPr>
              <a:t>  agli anni 730/20-700 a.C. sono databili le prime manifestazioni di culto nell’area del </a:t>
            </a:r>
            <a:r>
              <a:rPr lang="it-IT" sz="1600" b="1" i="1">
                <a:latin typeface="Times New Roman" pitchFamily="18" charset="0"/>
              </a:rPr>
              <a:t>Volcanal</a:t>
            </a:r>
            <a:r>
              <a:rPr lang="it-IT" sz="1600" b="1">
                <a:latin typeface="Times New Roman" pitchFamily="18" charset="0"/>
              </a:rPr>
              <a:t> e in quella del tempio di Vesta;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4762"/>
                                        </p:tgtEl>
                                        <p:attrNameLst>
                                          <p:attrName>style.visibility</p:attrName>
                                        </p:attrNameLst>
                                      </p:cBhvr>
                                      <p:to>
                                        <p:strVal val="visible"/>
                                      </p:to>
                                    </p:set>
                                    <p:anim calcmode="lin" valueType="num">
                                      <p:cBhvr>
                                        <p:cTn id="7" dur="500" fill="hold"/>
                                        <p:tgtEl>
                                          <p:spTgt spid="74762"/>
                                        </p:tgtEl>
                                        <p:attrNameLst>
                                          <p:attrName>ppt_w</p:attrName>
                                        </p:attrNameLst>
                                      </p:cBhvr>
                                      <p:tavLst>
                                        <p:tav tm="0">
                                          <p:val>
                                            <p:strVal val="#ppt_w*0.70"/>
                                          </p:val>
                                        </p:tav>
                                        <p:tav tm="100000">
                                          <p:val>
                                            <p:strVal val="#ppt_w"/>
                                          </p:val>
                                        </p:tav>
                                      </p:tavLst>
                                    </p:anim>
                                    <p:anim calcmode="lin" valueType="num">
                                      <p:cBhvr>
                                        <p:cTn id="8" dur="500" fill="hold"/>
                                        <p:tgtEl>
                                          <p:spTgt spid="74762"/>
                                        </p:tgtEl>
                                        <p:attrNameLst>
                                          <p:attrName>ppt_h</p:attrName>
                                        </p:attrNameLst>
                                      </p:cBhvr>
                                      <p:tavLst>
                                        <p:tav tm="0">
                                          <p:val>
                                            <p:strVal val="#ppt_h"/>
                                          </p:val>
                                        </p:tav>
                                        <p:tav tm="100000">
                                          <p:val>
                                            <p:strVal val="#ppt_h"/>
                                          </p:val>
                                        </p:tav>
                                      </p:tavLst>
                                    </p:anim>
                                    <p:animEffect transition="in" filter="fade">
                                      <p:cBhvr>
                                        <p:cTn id="9" dur="500"/>
                                        <p:tgtEl>
                                          <p:spTgt spid="747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descr="pianta del foro in età repubblicana"/>
          <p:cNvPicPr>
            <a:picLocks noChangeAspect="1" noChangeArrowheads="1"/>
          </p:cNvPicPr>
          <p:nvPr/>
        </p:nvPicPr>
        <p:blipFill>
          <a:blip r:embed="rId3" cstate="print"/>
          <a:srcRect/>
          <a:stretch>
            <a:fillRect/>
          </a:stretch>
        </p:blipFill>
        <p:spPr bwMode="auto">
          <a:xfrm>
            <a:off x="152400" y="0"/>
            <a:ext cx="8839200" cy="6848475"/>
          </a:xfrm>
          <a:prstGeom prst="rect">
            <a:avLst/>
          </a:prstGeom>
          <a:noFill/>
          <a:ln w="25400">
            <a:solidFill>
              <a:srgbClr val="CC99FF"/>
            </a:solidFill>
            <a:miter lim="800000"/>
            <a:headEnd/>
            <a:tailEnd/>
          </a:ln>
        </p:spPr>
      </p:pic>
      <p:sp>
        <p:nvSpPr>
          <p:cNvPr id="33795" name="Line 7"/>
          <p:cNvSpPr>
            <a:spLocks noChangeShapeType="1"/>
          </p:cNvSpPr>
          <p:nvPr/>
        </p:nvSpPr>
        <p:spPr bwMode="auto">
          <a:xfrm flipH="1">
            <a:off x="6045200" y="939800"/>
            <a:ext cx="876300" cy="876300"/>
          </a:xfrm>
          <a:prstGeom prst="line">
            <a:avLst/>
          </a:prstGeom>
          <a:noFill/>
          <a:ln w="57150">
            <a:solidFill>
              <a:srgbClr val="FF0000"/>
            </a:solidFill>
            <a:round/>
            <a:headEnd/>
            <a:tailEnd type="triangle" w="med" len="med"/>
          </a:ln>
        </p:spPr>
        <p:txBody>
          <a:bodyPr/>
          <a:lstStyle/>
          <a:p>
            <a:endParaRPr lang="it-IT"/>
          </a:p>
        </p:txBody>
      </p:sp>
      <p:sp>
        <p:nvSpPr>
          <p:cNvPr id="33796" name="Text Box 8"/>
          <p:cNvSpPr txBox="1">
            <a:spLocks noChangeArrowheads="1"/>
          </p:cNvSpPr>
          <p:nvPr/>
        </p:nvSpPr>
        <p:spPr bwMode="auto">
          <a:xfrm>
            <a:off x="6442075" y="527050"/>
            <a:ext cx="1212850" cy="404813"/>
          </a:xfrm>
          <a:prstGeom prst="rect">
            <a:avLst/>
          </a:prstGeom>
          <a:solidFill>
            <a:srgbClr val="CCFFCC"/>
          </a:solidFill>
          <a:ln w="38100">
            <a:solidFill>
              <a:srgbClr val="003300"/>
            </a:solidFill>
            <a:miter lim="800000"/>
            <a:headEnd/>
            <a:tailEnd/>
          </a:ln>
        </p:spPr>
        <p:txBody>
          <a:bodyPr wrap="none">
            <a:spAutoFit/>
          </a:bodyPr>
          <a:lstStyle/>
          <a:p>
            <a:r>
              <a:rPr lang="it-IT" b="1">
                <a:latin typeface="Times New Roman" pitchFamily="18" charset="0"/>
              </a:rPr>
              <a:t>Comitium</a:t>
            </a:r>
          </a:p>
        </p:txBody>
      </p:sp>
      <p:sp>
        <p:nvSpPr>
          <p:cNvPr id="33797" name="Line 10"/>
          <p:cNvSpPr>
            <a:spLocks noChangeShapeType="1"/>
          </p:cNvSpPr>
          <p:nvPr/>
        </p:nvSpPr>
        <p:spPr bwMode="auto">
          <a:xfrm flipV="1">
            <a:off x="6589713" y="4470400"/>
            <a:ext cx="623887" cy="1204913"/>
          </a:xfrm>
          <a:prstGeom prst="line">
            <a:avLst/>
          </a:prstGeom>
          <a:noFill/>
          <a:ln w="57150">
            <a:solidFill>
              <a:srgbClr val="FF0000"/>
            </a:solidFill>
            <a:round/>
            <a:headEnd/>
            <a:tailEnd type="triangle" w="med" len="med"/>
          </a:ln>
        </p:spPr>
        <p:txBody>
          <a:bodyPr/>
          <a:lstStyle/>
          <a:p>
            <a:endParaRPr lang="it-IT"/>
          </a:p>
        </p:txBody>
      </p:sp>
      <p:sp>
        <p:nvSpPr>
          <p:cNvPr id="33798" name="Text Box 11"/>
          <p:cNvSpPr txBox="1">
            <a:spLocks noChangeArrowheads="1"/>
          </p:cNvSpPr>
          <p:nvPr/>
        </p:nvSpPr>
        <p:spPr bwMode="auto">
          <a:xfrm>
            <a:off x="5838825" y="5638800"/>
            <a:ext cx="1822450" cy="404813"/>
          </a:xfrm>
          <a:prstGeom prst="rect">
            <a:avLst/>
          </a:prstGeom>
          <a:solidFill>
            <a:srgbClr val="CCFFCC"/>
          </a:solidFill>
          <a:ln w="38100">
            <a:solidFill>
              <a:srgbClr val="003300"/>
            </a:solidFill>
            <a:miter lim="800000"/>
            <a:headEnd/>
            <a:tailEnd/>
          </a:ln>
        </p:spPr>
        <p:txBody>
          <a:bodyPr wrap="none">
            <a:spAutoFit/>
          </a:bodyPr>
          <a:lstStyle/>
          <a:p>
            <a:r>
              <a:rPr lang="it-IT" b="1">
                <a:latin typeface="Times New Roman" pitchFamily="18" charset="0"/>
              </a:rPr>
              <a:t>Tempio di Vesta</a:t>
            </a:r>
          </a:p>
        </p:txBody>
      </p:sp>
      <p:sp>
        <p:nvSpPr>
          <p:cNvPr id="33799" name="Line 13"/>
          <p:cNvSpPr>
            <a:spLocks noChangeShapeType="1"/>
          </p:cNvSpPr>
          <p:nvPr/>
        </p:nvSpPr>
        <p:spPr bwMode="auto">
          <a:xfrm flipV="1">
            <a:off x="4165600" y="2511425"/>
            <a:ext cx="1306513" cy="2001838"/>
          </a:xfrm>
          <a:prstGeom prst="line">
            <a:avLst/>
          </a:prstGeom>
          <a:noFill/>
          <a:ln w="57150">
            <a:solidFill>
              <a:srgbClr val="FF0000"/>
            </a:solidFill>
            <a:round/>
            <a:headEnd/>
            <a:tailEnd type="triangle" w="med" len="med"/>
          </a:ln>
        </p:spPr>
        <p:txBody>
          <a:bodyPr/>
          <a:lstStyle/>
          <a:p>
            <a:endParaRPr lang="it-IT"/>
          </a:p>
        </p:txBody>
      </p:sp>
      <p:sp>
        <p:nvSpPr>
          <p:cNvPr id="33800" name="Text Box 14"/>
          <p:cNvSpPr txBox="1">
            <a:spLocks noChangeArrowheads="1"/>
          </p:cNvSpPr>
          <p:nvPr/>
        </p:nvSpPr>
        <p:spPr bwMode="auto">
          <a:xfrm>
            <a:off x="3695700" y="4511675"/>
            <a:ext cx="1085850" cy="404813"/>
          </a:xfrm>
          <a:prstGeom prst="rect">
            <a:avLst/>
          </a:prstGeom>
          <a:solidFill>
            <a:srgbClr val="CCFFCC"/>
          </a:solidFill>
          <a:ln w="38100">
            <a:solidFill>
              <a:srgbClr val="003300"/>
            </a:solidFill>
            <a:miter lim="800000"/>
            <a:headEnd/>
            <a:tailEnd/>
          </a:ln>
        </p:spPr>
        <p:txBody>
          <a:bodyPr wrap="none">
            <a:spAutoFit/>
          </a:bodyPr>
          <a:lstStyle/>
          <a:p>
            <a:r>
              <a:rPr lang="it-IT" b="1">
                <a:latin typeface="Times New Roman" pitchFamily="18" charset="0"/>
              </a:rPr>
              <a:t>Volcanal</a:t>
            </a:r>
          </a:p>
        </p:txBody>
      </p:sp>
      <p:sp>
        <p:nvSpPr>
          <p:cNvPr id="33801" name="Text Box 15"/>
          <p:cNvSpPr txBox="1">
            <a:spLocks noChangeArrowheads="1"/>
          </p:cNvSpPr>
          <p:nvPr/>
        </p:nvSpPr>
        <p:spPr bwMode="auto">
          <a:xfrm>
            <a:off x="358775" y="544513"/>
            <a:ext cx="3170238" cy="2085975"/>
          </a:xfrm>
          <a:prstGeom prst="rect">
            <a:avLst/>
          </a:prstGeom>
          <a:solidFill>
            <a:schemeClr val="folHlink"/>
          </a:solidFill>
          <a:ln w="38100">
            <a:solidFill>
              <a:srgbClr val="000080"/>
            </a:solidFill>
            <a:miter lim="800000"/>
            <a:headEnd/>
            <a:tailEnd/>
          </a:ln>
        </p:spPr>
        <p:txBody>
          <a:bodyPr>
            <a:spAutoFit/>
          </a:bodyPr>
          <a:lstStyle/>
          <a:p>
            <a:pPr algn="just"/>
            <a:r>
              <a:rPr lang="it-IT" sz="1600" b="1">
                <a:latin typeface="Times New Roman" pitchFamily="18" charset="0"/>
              </a:rPr>
              <a:t> al 700-675 a.C. può collocarsi il primo pavimento nell’area del </a:t>
            </a:r>
            <a:r>
              <a:rPr lang="it-IT" sz="1600" b="1" i="1">
                <a:latin typeface="Times New Roman" pitchFamily="18" charset="0"/>
              </a:rPr>
              <a:t>Comitium</a:t>
            </a:r>
            <a:r>
              <a:rPr lang="it-IT" sz="1600" b="1">
                <a:latin typeface="Times New Roman" pitchFamily="18" charset="0"/>
              </a:rPr>
              <a:t>, l’obliterazione del muro “romuleo” e la costruzione di un nuovo muro di fortificazione, la bonifica della valle del Foro e la prima pavimentazione della piazza.</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4"/>
          <p:cNvSpPr txBox="1">
            <a:spLocks noChangeArrowheads="1"/>
          </p:cNvSpPr>
          <p:nvPr/>
        </p:nvSpPr>
        <p:spPr bwMode="auto">
          <a:xfrm>
            <a:off x="638175" y="261938"/>
            <a:ext cx="8004175" cy="6394450"/>
          </a:xfrm>
          <a:prstGeom prst="rect">
            <a:avLst/>
          </a:prstGeom>
          <a:solidFill>
            <a:srgbClr val="99CCFF"/>
          </a:solidFill>
          <a:ln w="38100">
            <a:solidFill>
              <a:srgbClr val="000080"/>
            </a:solidFill>
            <a:miter lim="800000"/>
            <a:headEnd/>
            <a:tailEnd/>
          </a:ln>
        </p:spPr>
        <p:txBody>
          <a:bodyPr>
            <a:spAutoFit/>
          </a:bodyPr>
          <a:lstStyle/>
          <a:p>
            <a:pPr algn="just"/>
            <a:r>
              <a:rPr lang="it-IT" sz="1600" b="1">
                <a:latin typeface="Times New Roman" pitchFamily="18" charset="0"/>
              </a:rPr>
              <a:t>E’ da sottolineare l’importanza del culto di Vesta, un culto civico la cui introduzione era attribuita ora a Romolo, ora a Numa Pompilio:</a:t>
            </a:r>
          </a:p>
          <a:p>
            <a:pPr algn="just"/>
            <a:endParaRPr lang="it-IT" sz="1600" b="1">
              <a:latin typeface="Times New Roman" pitchFamily="18" charset="0"/>
            </a:endParaRPr>
          </a:p>
          <a:p>
            <a:pPr algn="just"/>
            <a:r>
              <a:rPr lang="it-IT" sz="1400" b="1" i="1">
                <a:latin typeface="Times New Roman" pitchFamily="18" charset="0"/>
              </a:rPr>
              <a:t>Dion. Hal</a:t>
            </a:r>
            <a:r>
              <a:rPr lang="it-IT" sz="1400" b="1">
                <a:latin typeface="Times New Roman" pitchFamily="18" charset="0"/>
              </a:rPr>
              <a:t>., II, 65-66,1: Alcuni attribuiscono la costruzione del tempio di Vesta a Romolo, poiché secondo loro era impossibile che, essendo stata  fondata la città da lui, esperto di divinazione, non fosse stato  costruito in primo luogo un focolare comune della città; peraltro il fondatore era stato allevato ad Alba dove c’era fin dai tempi antichi un tempio di questa dea; sua madre poi era stata sacerdotessa della dea. Poiché si distinguevano due tipi di cerimonie religiose, quelle pubbliche e comuni a tutti i cittadini e quelle private e riservate  alle famiglie, dicono che per questi motivi Romolo dovette necessariamente onorare questa dea. [2] </a:t>
            </a:r>
            <a:r>
              <a:rPr lang="it-IT" sz="1400" b="1">
                <a:solidFill>
                  <a:srgbClr val="FF0000"/>
                </a:solidFill>
                <a:latin typeface="Times New Roman" pitchFamily="18" charset="0"/>
              </a:rPr>
              <a:t>Infatti non c’è nulla di più necessario per gli uomini di un focolare comune</a:t>
            </a:r>
            <a:r>
              <a:rPr lang="it-IT" sz="1400" b="1">
                <a:latin typeface="Times New Roman" pitchFamily="18" charset="0"/>
              </a:rPr>
              <a:t> e non c’era nulla che riguardasse più da vicino Romolo per la sua discendenza, poiché i suoi antenati avevano portato il culto della dea  da Troia e sua madre ne era stata sacerdotessa. Quanti per questi motivi attribuiscono la costruzione del tempio a Romolo piuttosto che a Numa sembrano essere nel giusto quando affermano che in occasione della fondazione di una città bisognava  in primo luogo innalzare un focolare, particolarmente poi da parte di un uomo certo non inesperto di cose sacre; però costoro appaiono ignorare i particolari relativi all’istituzione del tempio attuale e delle vergini preposte  a servire la dea. [3] </a:t>
            </a:r>
            <a:r>
              <a:rPr lang="it-IT" sz="1400" b="1">
                <a:solidFill>
                  <a:srgbClr val="FF0000"/>
                </a:solidFill>
                <a:latin typeface="Times New Roman" pitchFamily="18" charset="0"/>
              </a:rPr>
              <a:t>Non fu infatti Romolo a consacrare alla dea il luogo dove si custodisce il fuoco sacro; ne è testimonianza grande che esso si trovi fuori dalla Roma quadrata che egli cinse di mura, mentre tutti collocano il santuario del focolare pubblico nel luogo più importante della città, nessuno fuori dalle mura</a:t>
            </a:r>
            <a:r>
              <a:rPr lang="it-IT" sz="1400" b="1">
                <a:latin typeface="Times New Roman" pitchFamily="18" charset="0"/>
              </a:rPr>
              <a:t>; né affidò il culto della dea a vergini, memore – come credo – delle vicende della madre, cui accadde, mentre era al servizio della dea , di perdere la sua verginità [….]. [4] Per questo non costruì il tempio di Vesta né le assegnò vergini come sacerdotesse ma, </a:t>
            </a:r>
            <a:r>
              <a:rPr lang="it-IT" sz="1400" b="1">
                <a:solidFill>
                  <a:srgbClr val="FF0000"/>
                </a:solidFill>
                <a:latin typeface="Times New Roman" pitchFamily="18" charset="0"/>
              </a:rPr>
              <a:t>avendo innalzato in ciascuna delle trenta curie un focolare, su cui sacrificavano i membri delle curie, nominò sacerdoti i capi delle  stesse curie</a:t>
            </a:r>
            <a:r>
              <a:rPr lang="it-IT" sz="1400" b="1">
                <a:latin typeface="Times New Roman" pitchFamily="18" charset="0"/>
              </a:rPr>
              <a:t>, imitando i costumi dei Greci che ancora esistono nelle città più antiche. Infatti, quelli che presso i Greci sono i cosiddetti pritanei sono sacri a Hestia e se ne occupano coloro che nelle città ricoprono la suprema magistratura.</a:t>
            </a:r>
          </a:p>
          <a:p>
            <a:pPr algn="just"/>
            <a:r>
              <a:rPr lang="it-IT" sz="1400" b="1">
                <a:latin typeface="Times New Roman" pitchFamily="18" charset="0"/>
              </a:rPr>
              <a:t>66: </a:t>
            </a:r>
            <a:r>
              <a:rPr lang="it-IT" sz="1400" b="1">
                <a:solidFill>
                  <a:srgbClr val="FF0000"/>
                </a:solidFill>
                <a:latin typeface="Times New Roman" pitchFamily="18" charset="0"/>
              </a:rPr>
              <a:t>Numa, quando prese il potere, non abolì i singoli focolari delle curie, ma ne costruì uno comune a tutti nella zona pianeggiante tra il Campidoglio ed il Palatino</a:t>
            </a:r>
            <a:r>
              <a:rPr lang="it-IT" sz="1400" b="1">
                <a:latin typeface="Times New Roman" pitchFamily="18" charset="0"/>
              </a:rPr>
              <a:t> […] e fissò per legge  che la custodia del fuoco fosse competenza di vergini secondo l’antico uso dei Latini.</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Roma arcaica plastico Museo Civiltà romana 2"/>
          <p:cNvPicPr>
            <a:picLocks noChangeAspect="1" noChangeArrowheads="1"/>
          </p:cNvPicPr>
          <p:nvPr/>
        </p:nvPicPr>
        <p:blipFill>
          <a:blip r:embed="rId2" cstate="print"/>
          <a:srcRect/>
          <a:stretch>
            <a:fillRect/>
          </a:stretch>
        </p:blipFill>
        <p:spPr bwMode="auto">
          <a:xfrm>
            <a:off x="2051050" y="488950"/>
            <a:ext cx="6842125" cy="4545013"/>
          </a:xfrm>
          <a:prstGeom prst="rect">
            <a:avLst/>
          </a:prstGeom>
          <a:noFill/>
          <a:ln w="38100">
            <a:solidFill>
              <a:srgbClr val="800080"/>
            </a:solidFill>
            <a:miter lim="800000"/>
            <a:headEnd/>
            <a:tailEnd/>
          </a:ln>
        </p:spPr>
      </p:pic>
      <p:sp>
        <p:nvSpPr>
          <p:cNvPr id="35843" name="Rectangle 4"/>
          <p:cNvSpPr>
            <a:spLocks noChangeArrowheads="1"/>
          </p:cNvSpPr>
          <p:nvPr/>
        </p:nvSpPr>
        <p:spPr bwMode="auto">
          <a:xfrm>
            <a:off x="323850" y="5013325"/>
            <a:ext cx="6264275" cy="1228725"/>
          </a:xfrm>
          <a:prstGeom prst="rect">
            <a:avLst/>
          </a:prstGeom>
          <a:solidFill>
            <a:srgbClr val="CCFFCC"/>
          </a:solidFill>
          <a:ln w="38100">
            <a:solidFill>
              <a:srgbClr val="003300"/>
            </a:solidFill>
            <a:miter lim="800000"/>
            <a:headEnd/>
            <a:tailEnd/>
          </a:ln>
        </p:spPr>
        <p:txBody>
          <a:bodyPr>
            <a:spAutoFit/>
          </a:bodyPr>
          <a:lstStyle/>
          <a:p>
            <a:pPr algn="just"/>
            <a:r>
              <a:rPr lang="it-IT" b="1">
                <a:latin typeface="Times New Roman" pitchFamily="18" charset="0"/>
              </a:rPr>
              <a:t>I dati  archeologici sembrano indicare che verso la metà del VII sec. si fosse ormai pienamente sviluppata a Roma una comunità civica (con edifici di culto comuni, edifici politici), pienamente corrispondente alla </a:t>
            </a:r>
            <a:r>
              <a:rPr lang="it-IT" b="1" i="1">
                <a:latin typeface="Times New Roman" pitchFamily="18" charset="0"/>
              </a:rPr>
              <a:t>polis</a:t>
            </a:r>
            <a:r>
              <a:rPr lang="it-IT" b="1">
                <a:latin typeface="Times New Roman" pitchFamily="18" charset="0"/>
              </a:rPr>
              <a:t> ellenica.</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4"/>
          <p:cNvSpPr txBox="1">
            <a:spLocks noChangeArrowheads="1"/>
          </p:cNvSpPr>
          <p:nvPr/>
        </p:nvSpPr>
        <p:spPr bwMode="auto">
          <a:xfrm>
            <a:off x="482600" y="1058863"/>
            <a:ext cx="8156575" cy="5441950"/>
          </a:xfrm>
          <a:prstGeom prst="rect">
            <a:avLst/>
          </a:prstGeom>
          <a:solidFill>
            <a:srgbClr val="99CCFF"/>
          </a:solidFill>
          <a:ln w="25400">
            <a:solidFill>
              <a:srgbClr val="003366"/>
            </a:solidFill>
            <a:miter lim="800000"/>
            <a:headEnd/>
            <a:tailEnd/>
          </a:ln>
        </p:spPr>
        <p:txBody>
          <a:bodyPr>
            <a:spAutoFit/>
          </a:bodyPr>
          <a:lstStyle/>
          <a:p>
            <a:endParaRPr lang="it-IT" sz="2400" b="1">
              <a:solidFill>
                <a:schemeClr val="hlink"/>
              </a:solidFill>
            </a:endParaRPr>
          </a:p>
          <a:p>
            <a:r>
              <a:rPr lang="it-IT" sz="2400" b="1">
                <a:solidFill>
                  <a:schemeClr val="hlink"/>
                </a:solidFill>
              </a:rPr>
              <a:t>Tribù:</a:t>
            </a:r>
            <a:r>
              <a:rPr lang="it-IT" sz="2400"/>
              <a:t>      </a:t>
            </a:r>
            <a:r>
              <a:rPr lang="it-IT" sz="2400" b="1">
                <a:solidFill>
                  <a:schemeClr val="accent2"/>
                </a:solidFill>
              </a:rPr>
              <a:t>Tities           Ramnes           Luceres      =       </a:t>
            </a:r>
            <a:r>
              <a:rPr lang="it-IT" sz="2400" b="1">
                <a:solidFill>
                  <a:srgbClr val="FF0000"/>
                </a:solidFill>
              </a:rPr>
              <a:t>3</a:t>
            </a:r>
          </a:p>
          <a:p>
            <a:endParaRPr lang="it-IT" sz="2400"/>
          </a:p>
          <a:p>
            <a:r>
              <a:rPr lang="it-IT" sz="2400" b="1">
                <a:solidFill>
                  <a:schemeClr val="hlink"/>
                </a:solidFill>
              </a:rPr>
              <a:t>Curie:       </a:t>
            </a:r>
            <a:r>
              <a:rPr lang="it-IT" sz="2400" b="1">
                <a:solidFill>
                  <a:schemeClr val="accent2"/>
                </a:solidFill>
              </a:rPr>
              <a:t>10                    10                     10           =</a:t>
            </a:r>
            <a:r>
              <a:rPr lang="it-IT" sz="2400" b="1">
                <a:solidFill>
                  <a:schemeClr val="hlink"/>
                </a:solidFill>
              </a:rPr>
              <a:t>      </a:t>
            </a:r>
            <a:r>
              <a:rPr lang="it-IT" sz="2400" b="1">
                <a:solidFill>
                  <a:srgbClr val="FF0000"/>
                </a:solidFill>
              </a:rPr>
              <a:t>30</a:t>
            </a:r>
          </a:p>
          <a:p>
            <a:r>
              <a:rPr lang="it-IT" sz="2400" b="1">
                <a:solidFill>
                  <a:srgbClr val="FF0000"/>
                </a:solidFill>
              </a:rPr>
              <a:t>   </a:t>
            </a:r>
          </a:p>
          <a:p>
            <a:pPr algn="just"/>
            <a:r>
              <a:rPr lang="it-IT" sz="2400" b="1">
                <a:solidFill>
                  <a:schemeClr val="hlink"/>
                </a:solidFill>
              </a:rPr>
              <a:t>Divisione della cittadinanza tra </a:t>
            </a:r>
            <a:r>
              <a:rPr lang="it-IT" sz="2400" b="1">
                <a:solidFill>
                  <a:schemeClr val="accent2"/>
                </a:solidFill>
              </a:rPr>
              <a:t>patrizi</a:t>
            </a:r>
            <a:r>
              <a:rPr lang="it-IT" sz="2400" b="1">
                <a:solidFill>
                  <a:schemeClr val="hlink"/>
                </a:solidFill>
              </a:rPr>
              <a:t> e </a:t>
            </a:r>
            <a:r>
              <a:rPr lang="it-IT" sz="2400" b="1">
                <a:solidFill>
                  <a:schemeClr val="accent2"/>
                </a:solidFill>
              </a:rPr>
              <a:t>plebei </a:t>
            </a:r>
            <a:r>
              <a:rPr lang="it-IT" sz="1400" b="1"/>
              <a:t>(solo i patrizi possono accedere al Senato e alle cariche sacerdotali).</a:t>
            </a:r>
          </a:p>
          <a:p>
            <a:pPr algn="just"/>
            <a:endParaRPr lang="it-IT" sz="2400" b="1">
              <a:solidFill>
                <a:schemeClr val="accent2"/>
              </a:solidFill>
            </a:endParaRPr>
          </a:p>
          <a:p>
            <a:pPr algn="just"/>
            <a:r>
              <a:rPr lang="it-IT" sz="2400" b="1">
                <a:solidFill>
                  <a:schemeClr val="hlink"/>
                </a:solidFill>
              </a:rPr>
              <a:t>Istituzione della</a:t>
            </a:r>
            <a:r>
              <a:rPr lang="it-IT" sz="2400" b="1">
                <a:solidFill>
                  <a:schemeClr val="accent2"/>
                </a:solidFill>
              </a:rPr>
              <a:t> clientela </a:t>
            </a:r>
            <a:r>
              <a:rPr lang="it-IT" sz="2400" b="1">
                <a:solidFill>
                  <a:schemeClr val="hlink"/>
                </a:solidFill>
              </a:rPr>
              <a:t>e del</a:t>
            </a:r>
            <a:r>
              <a:rPr lang="it-IT" sz="2400" b="1">
                <a:solidFill>
                  <a:schemeClr val="accent2"/>
                </a:solidFill>
              </a:rPr>
              <a:t> patronato</a:t>
            </a:r>
            <a:r>
              <a:rPr lang="it-IT" sz="2400" b="1">
                <a:solidFill>
                  <a:schemeClr val="hlink"/>
                </a:solidFill>
              </a:rPr>
              <a:t>.</a:t>
            </a:r>
          </a:p>
          <a:p>
            <a:pPr algn="just"/>
            <a:endParaRPr lang="it-IT" sz="2400" b="1">
              <a:solidFill>
                <a:schemeClr val="hlink"/>
              </a:solidFill>
            </a:endParaRPr>
          </a:p>
          <a:p>
            <a:pPr algn="just"/>
            <a:r>
              <a:rPr lang="it-IT" sz="2400" b="1">
                <a:solidFill>
                  <a:schemeClr val="hlink"/>
                </a:solidFill>
              </a:rPr>
              <a:t>Senato </a:t>
            </a:r>
            <a:r>
              <a:rPr lang="it-IT" sz="1400" b="1"/>
              <a:t>(composto da soli patrizi)</a:t>
            </a:r>
          </a:p>
          <a:p>
            <a:pPr algn="just"/>
            <a:endParaRPr lang="it-IT" sz="2400" b="1">
              <a:solidFill>
                <a:schemeClr val="hlink"/>
              </a:solidFill>
            </a:endParaRPr>
          </a:p>
          <a:p>
            <a:r>
              <a:rPr lang="it-IT" sz="2400" b="1">
                <a:solidFill>
                  <a:schemeClr val="hlink"/>
                </a:solidFill>
              </a:rPr>
              <a:t>Comizi curiati</a:t>
            </a:r>
          </a:p>
          <a:p>
            <a:r>
              <a:rPr lang="it-IT" sz="2400" b="1">
                <a:solidFill>
                  <a:schemeClr val="hlink"/>
                </a:solidFill>
              </a:rPr>
              <a:t> </a:t>
            </a:r>
          </a:p>
          <a:p>
            <a:r>
              <a:rPr lang="it-IT" sz="2400" b="1">
                <a:solidFill>
                  <a:srgbClr val="FF0000"/>
                </a:solidFill>
              </a:rPr>
              <a:t> </a:t>
            </a:r>
          </a:p>
        </p:txBody>
      </p:sp>
      <p:sp>
        <p:nvSpPr>
          <p:cNvPr id="36867" name="Text Box 6"/>
          <p:cNvSpPr txBox="1">
            <a:spLocks noChangeArrowheads="1"/>
          </p:cNvSpPr>
          <p:nvPr/>
        </p:nvSpPr>
        <p:spPr bwMode="auto">
          <a:xfrm>
            <a:off x="1831975" y="303213"/>
            <a:ext cx="4657725" cy="544512"/>
          </a:xfrm>
          <a:prstGeom prst="rect">
            <a:avLst/>
          </a:prstGeom>
          <a:noFill/>
          <a:ln w="25400">
            <a:solidFill>
              <a:srgbClr val="339966"/>
            </a:solidFill>
            <a:miter lim="800000"/>
            <a:headEnd/>
            <a:tailEnd/>
          </a:ln>
        </p:spPr>
        <p:txBody>
          <a:bodyPr wrap="none">
            <a:spAutoFit/>
          </a:bodyPr>
          <a:lstStyle/>
          <a:p>
            <a:r>
              <a:rPr lang="it-IT" sz="2800" b="1"/>
              <a:t>Organizzazione “romulea”</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425450" y="508000"/>
            <a:ext cx="8156575" cy="6156325"/>
          </a:xfrm>
          <a:prstGeom prst="rect">
            <a:avLst/>
          </a:prstGeom>
          <a:solidFill>
            <a:srgbClr val="99CCFF"/>
          </a:solidFill>
          <a:ln w="25400">
            <a:solidFill>
              <a:srgbClr val="FF0000"/>
            </a:solidFill>
            <a:miter lim="800000"/>
            <a:headEnd/>
            <a:tailEnd/>
          </a:ln>
        </p:spPr>
        <p:txBody>
          <a:bodyPr>
            <a:spAutoFit/>
          </a:bodyPr>
          <a:lstStyle/>
          <a:p>
            <a:endParaRPr lang="it-IT" sz="2400" b="1">
              <a:solidFill>
                <a:schemeClr val="hlink"/>
              </a:solidFill>
            </a:endParaRPr>
          </a:p>
          <a:p>
            <a:pPr algn="just"/>
            <a:r>
              <a:rPr lang="it-IT" b="1" u="sng">
                <a:latin typeface="Times New Roman" pitchFamily="18" charset="0"/>
              </a:rPr>
              <a:t>Tribù</a:t>
            </a:r>
            <a:r>
              <a:rPr lang="it-IT" b="1">
                <a:latin typeface="Times New Roman" pitchFamily="18" charset="0"/>
              </a:rPr>
              <a:t>:</a:t>
            </a:r>
            <a:r>
              <a:rPr lang="it-IT" sz="2400" b="1">
                <a:solidFill>
                  <a:schemeClr val="hlink"/>
                </a:solidFill>
                <a:latin typeface="Times New Roman" pitchFamily="18" charset="0"/>
              </a:rPr>
              <a:t> </a:t>
            </a:r>
            <a:r>
              <a:rPr lang="it-IT" b="1">
                <a:latin typeface="Times New Roman" pitchFamily="18" charset="0"/>
              </a:rPr>
              <a:t>la divisione in tre tribù è certamente anteriore al regno di Servio Tullio (che avrebbe introdotto una nuova forma di divisione tribale). La tradizione vuole che esse siano state introdotte dopo l’unione con i Sabini (per spiegare l’etimologia di </a:t>
            </a:r>
            <a:r>
              <a:rPr lang="it-IT" b="1" i="1">
                <a:latin typeface="Times New Roman" pitchFamily="18" charset="0"/>
              </a:rPr>
              <a:t>Titienses</a:t>
            </a:r>
            <a:r>
              <a:rPr lang="it-IT" b="1">
                <a:latin typeface="Times New Roman" pitchFamily="18" charset="0"/>
              </a:rPr>
              <a:t> con il nome di Tazio; fa eccezione Dionigi di Alicarnasso): </a:t>
            </a:r>
          </a:p>
          <a:p>
            <a:pPr algn="just"/>
            <a:endParaRPr lang="it-IT" b="1">
              <a:latin typeface="Times New Roman" pitchFamily="18" charset="0"/>
            </a:endParaRPr>
          </a:p>
          <a:p>
            <a:pPr algn="just"/>
            <a:r>
              <a:rPr lang="it-IT" b="1">
                <a:latin typeface="Times New Roman" pitchFamily="18" charset="0"/>
              </a:rPr>
              <a:t>Plutarco, </a:t>
            </a:r>
            <a:r>
              <a:rPr lang="it-IT" b="1" i="1">
                <a:latin typeface="Times New Roman" pitchFamily="18" charset="0"/>
              </a:rPr>
              <a:t>Rom</a:t>
            </a:r>
            <a:r>
              <a:rPr lang="it-IT" b="1">
                <a:latin typeface="Times New Roman" pitchFamily="18" charset="0"/>
              </a:rPr>
              <a:t>. 20,2: </a:t>
            </a:r>
            <a:r>
              <a:rPr lang="it-IT" b="1" i="1">
                <a:latin typeface="Times New Roman" pitchFamily="18" charset="0"/>
              </a:rPr>
              <a:t>Istituirono le tre tribù e le chiamarono dei </a:t>
            </a:r>
            <a:r>
              <a:rPr lang="it-IT" b="1">
                <a:latin typeface="Times New Roman" pitchFamily="18" charset="0"/>
              </a:rPr>
              <a:t>Ramnenses</a:t>
            </a:r>
            <a:r>
              <a:rPr lang="it-IT" b="1" i="1">
                <a:latin typeface="Times New Roman" pitchFamily="18" charset="0"/>
              </a:rPr>
              <a:t> dal nome di Romolo, dei </a:t>
            </a:r>
            <a:r>
              <a:rPr lang="it-IT" b="1">
                <a:latin typeface="Times New Roman" pitchFamily="18" charset="0"/>
              </a:rPr>
              <a:t>Tatienses</a:t>
            </a:r>
            <a:r>
              <a:rPr lang="it-IT" b="1" i="1">
                <a:latin typeface="Times New Roman" pitchFamily="18" charset="0"/>
              </a:rPr>
              <a:t> dal nome di Tazio, dei </a:t>
            </a:r>
            <a:r>
              <a:rPr lang="it-IT" b="1">
                <a:latin typeface="Times New Roman" pitchFamily="18" charset="0"/>
              </a:rPr>
              <a:t>Lucerenses</a:t>
            </a:r>
            <a:r>
              <a:rPr lang="it-IT" b="1" i="1">
                <a:latin typeface="Times New Roman" pitchFamily="18" charset="0"/>
              </a:rPr>
              <a:t> dal bosco in cui molti si erano rifugiati per il diritto d’asilo, ricevendo poi la cittadinanza; in latino i boschi si chiamano </a:t>
            </a:r>
            <a:r>
              <a:rPr lang="it-IT" b="1">
                <a:latin typeface="Times New Roman" pitchFamily="18" charset="0"/>
              </a:rPr>
              <a:t>luci.</a:t>
            </a:r>
          </a:p>
          <a:p>
            <a:pPr algn="just"/>
            <a:endParaRPr lang="it-IT" b="1">
              <a:solidFill>
                <a:schemeClr val="hlink"/>
              </a:solidFill>
            </a:endParaRPr>
          </a:p>
          <a:p>
            <a:pPr algn="just"/>
            <a:r>
              <a:rPr lang="it-IT" b="1">
                <a:latin typeface="Times New Roman" pitchFamily="18" charset="0"/>
              </a:rPr>
              <a:t>Varrone, </a:t>
            </a:r>
            <a:r>
              <a:rPr lang="it-IT" b="1" i="1">
                <a:latin typeface="Times New Roman" pitchFamily="18" charset="0"/>
              </a:rPr>
              <a:t>de ling. lat</a:t>
            </a:r>
            <a:r>
              <a:rPr lang="it-IT" b="1">
                <a:latin typeface="Times New Roman" pitchFamily="18" charset="0"/>
              </a:rPr>
              <a:t>. V, 9, 55:</a:t>
            </a:r>
            <a:r>
              <a:rPr lang="it-IT" b="1">
                <a:solidFill>
                  <a:schemeClr val="hlink"/>
                </a:solidFill>
                <a:latin typeface="Times New Roman" pitchFamily="18" charset="0"/>
              </a:rPr>
              <a:t> </a:t>
            </a:r>
            <a:r>
              <a:rPr lang="it-IT" b="1" i="1">
                <a:latin typeface="Times New Roman" pitchFamily="18" charset="0"/>
              </a:rPr>
              <a:t>Ager Romanus primum divisus in partis tris, a quo tribus appellata Titiensium, Ramnium, Lucerum. Nominatae, ut ait Ennius, Titienses ab Tatio, Ramnenses ab Romulo, Luceres, ut Iunius, ab Lucumone; sed omnia haec vocabula Tusca, ut Volnius, qui tragoedias Tuscas scripsit, dicebat.</a:t>
            </a:r>
            <a:r>
              <a:rPr lang="it-IT"/>
              <a:t> </a:t>
            </a:r>
            <a:endParaRPr lang="it-IT" sz="2400" b="1">
              <a:solidFill>
                <a:schemeClr val="hlink"/>
              </a:solidFill>
            </a:endParaRPr>
          </a:p>
          <a:p>
            <a:pPr algn="just"/>
            <a:r>
              <a:rPr lang="it-IT" sz="2400" b="1">
                <a:solidFill>
                  <a:srgbClr val="FF0000"/>
                </a:solidFill>
              </a:rPr>
              <a:t> </a:t>
            </a:r>
            <a:r>
              <a:rPr lang="it-IT" b="1">
                <a:latin typeface="Times New Roman" pitchFamily="18" charset="0"/>
              </a:rPr>
              <a:t>“in origine l’</a:t>
            </a:r>
            <a:r>
              <a:rPr lang="it-IT" b="1" i="1">
                <a:latin typeface="Times New Roman" pitchFamily="18" charset="0"/>
              </a:rPr>
              <a:t>ager</a:t>
            </a:r>
            <a:r>
              <a:rPr lang="it-IT" b="1">
                <a:latin typeface="Times New Roman" pitchFamily="18" charset="0"/>
              </a:rPr>
              <a:t> </a:t>
            </a:r>
            <a:r>
              <a:rPr lang="it-IT" b="1" i="1">
                <a:latin typeface="Times New Roman" pitchFamily="18" charset="0"/>
              </a:rPr>
              <a:t>Romanus</a:t>
            </a:r>
            <a:r>
              <a:rPr lang="it-IT" b="1">
                <a:latin typeface="Times New Roman" pitchFamily="18" charset="0"/>
              </a:rPr>
              <a:t> era diviso in tre parti, da cui le tribù trassero i nomi di </a:t>
            </a:r>
            <a:r>
              <a:rPr lang="it-IT" b="1" i="1">
                <a:latin typeface="Times New Roman" pitchFamily="18" charset="0"/>
              </a:rPr>
              <a:t>Tities</a:t>
            </a:r>
            <a:r>
              <a:rPr lang="it-IT" b="1">
                <a:latin typeface="Times New Roman" pitchFamily="18" charset="0"/>
              </a:rPr>
              <a:t>, </a:t>
            </a:r>
            <a:r>
              <a:rPr lang="it-IT" b="1" i="1">
                <a:latin typeface="Times New Roman" pitchFamily="18" charset="0"/>
              </a:rPr>
              <a:t>Ramnes</a:t>
            </a:r>
            <a:r>
              <a:rPr lang="it-IT" b="1">
                <a:latin typeface="Times New Roman" pitchFamily="18" charset="0"/>
              </a:rPr>
              <a:t>, </a:t>
            </a:r>
            <a:r>
              <a:rPr lang="it-IT" b="1" i="1">
                <a:latin typeface="Times New Roman" pitchFamily="18" charset="0"/>
              </a:rPr>
              <a:t>Luceres</a:t>
            </a:r>
            <a:r>
              <a:rPr lang="it-IT" b="1">
                <a:latin typeface="Times New Roman" pitchFamily="18" charset="0"/>
              </a:rPr>
              <a:t>. I </a:t>
            </a:r>
            <a:r>
              <a:rPr lang="it-IT" b="1" i="1">
                <a:latin typeface="Times New Roman" pitchFamily="18" charset="0"/>
              </a:rPr>
              <a:t>Titienses</a:t>
            </a:r>
            <a:r>
              <a:rPr lang="it-IT" b="1">
                <a:latin typeface="Times New Roman" pitchFamily="18" charset="0"/>
              </a:rPr>
              <a:t>, come ci dice Ennio, furono così chiamati da Tazio, i </a:t>
            </a:r>
            <a:r>
              <a:rPr lang="it-IT" b="1" i="1">
                <a:latin typeface="Times New Roman" pitchFamily="18" charset="0"/>
              </a:rPr>
              <a:t>Ramnenses</a:t>
            </a:r>
            <a:r>
              <a:rPr lang="it-IT" b="1">
                <a:latin typeface="Times New Roman" pitchFamily="18" charset="0"/>
              </a:rPr>
              <a:t> da Romolo, i </a:t>
            </a:r>
            <a:r>
              <a:rPr lang="it-IT" b="1" i="1">
                <a:latin typeface="Times New Roman" pitchFamily="18" charset="0"/>
              </a:rPr>
              <a:t>Luceres</a:t>
            </a:r>
            <a:r>
              <a:rPr lang="it-IT" b="1">
                <a:latin typeface="Times New Roman" pitchFamily="18" charset="0"/>
              </a:rPr>
              <a:t>, secondo Giunio, da Lucumone; ma tutti questi termini sono etruschi, come affermava Volnius, autore di tragedie etrusche”.</a:t>
            </a:r>
          </a:p>
        </p:txBody>
      </p:sp>
      <p:sp>
        <p:nvSpPr>
          <p:cNvPr id="37891" name="Text Box 3"/>
          <p:cNvSpPr txBox="1">
            <a:spLocks noChangeArrowheads="1"/>
          </p:cNvSpPr>
          <p:nvPr/>
        </p:nvSpPr>
        <p:spPr bwMode="auto">
          <a:xfrm>
            <a:off x="1831975" y="303213"/>
            <a:ext cx="4657725" cy="544512"/>
          </a:xfrm>
          <a:prstGeom prst="rect">
            <a:avLst/>
          </a:prstGeom>
          <a:solidFill>
            <a:srgbClr val="CCFFCC"/>
          </a:solidFill>
          <a:ln w="25400">
            <a:solidFill>
              <a:srgbClr val="339966"/>
            </a:solidFill>
            <a:miter lim="800000"/>
            <a:headEnd/>
            <a:tailEnd/>
          </a:ln>
        </p:spPr>
        <p:txBody>
          <a:bodyPr wrap="none">
            <a:spAutoFit/>
          </a:bodyPr>
          <a:lstStyle/>
          <a:p>
            <a:r>
              <a:rPr lang="it-IT" sz="2800" b="1"/>
              <a:t>Organizzazione “romulea”</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850900" y="1646238"/>
            <a:ext cx="184150" cy="366712"/>
          </a:xfrm>
          <a:prstGeom prst="rect">
            <a:avLst/>
          </a:prstGeom>
          <a:noFill/>
          <a:ln w="9525">
            <a:noFill/>
            <a:miter lim="800000"/>
            <a:headEnd/>
            <a:tailEnd/>
          </a:ln>
        </p:spPr>
        <p:txBody>
          <a:bodyPr wrap="none">
            <a:spAutoFit/>
          </a:bodyPr>
          <a:lstStyle/>
          <a:p>
            <a:endParaRPr lang="it-IT"/>
          </a:p>
        </p:txBody>
      </p:sp>
      <p:sp>
        <p:nvSpPr>
          <p:cNvPr id="38915" name="Text Box 6"/>
          <p:cNvSpPr txBox="1">
            <a:spLocks noChangeArrowheads="1"/>
          </p:cNvSpPr>
          <p:nvPr/>
        </p:nvSpPr>
        <p:spPr bwMode="auto">
          <a:xfrm>
            <a:off x="549275" y="850232"/>
            <a:ext cx="8069263" cy="4801314"/>
          </a:xfrm>
          <a:prstGeom prst="rect">
            <a:avLst/>
          </a:prstGeom>
          <a:solidFill>
            <a:srgbClr val="CC99FF"/>
          </a:solidFill>
          <a:ln w="38100">
            <a:solidFill>
              <a:srgbClr val="333399"/>
            </a:solidFill>
            <a:miter lim="800000"/>
            <a:headEnd/>
            <a:tailEnd/>
          </a:ln>
        </p:spPr>
        <p:txBody>
          <a:bodyPr wrap="square">
            <a:spAutoFit/>
          </a:bodyPr>
          <a:lstStyle/>
          <a:p>
            <a:pPr algn="just"/>
            <a:r>
              <a:rPr lang="it-IT" b="1" i="1" dirty="0">
                <a:latin typeface="Times New Roman" pitchFamily="18" charset="0"/>
              </a:rPr>
              <a:t>Curia</a:t>
            </a:r>
            <a:r>
              <a:rPr lang="it-IT" b="1" dirty="0">
                <a:latin typeface="Times New Roman" pitchFamily="18" charset="0"/>
              </a:rPr>
              <a:t>: </a:t>
            </a:r>
            <a:r>
              <a:rPr lang="it-IT" sz="1600" b="1" dirty="0">
                <a:latin typeface="Times New Roman" pitchFamily="18" charset="0"/>
              </a:rPr>
              <a:t>il termine doveva indicare un’associazione di uomini uniti da un legame più esteso di quello </a:t>
            </a:r>
            <a:r>
              <a:rPr lang="it-IT" sz="1600" b="1" dirty="0" err="1">
                <a:latin typeface="Times New Roman" pitchFamily="18" charset="0"/>
              </a:rPr>
              <a:t>parentelare</a:t>
            </a:r>
            <a:r>
              <a:rPr lang="it-IT" sz="1600" b="1" dirty="0">
                <a:latin typeface="Times New Roman" pitchFamily="18" charset="0"/>
              </a:rPr>
              <a:t>. L’appartenenza alla curia era per nascita secondo l’affermazione  del </a:t>
            </a:r>
            <a:r>
              <a:rPr lang="it-IT" sz="1600" b="1" dirty="0" err="1">
                <a:latin typeface="Times New Roman" pitchFamily="18" charset="0"/>
              </a:rPr>
              <a:t>giurisprudente</a:t>
            </a:r>
            <a:r>
              <a:rPr lang="it-IT" sz="1600" b="1" dirty="0">
                <a:latin typeface="Times New Roman" pitchFamily="18" charset="0"/>
              </a:rPr>
              <a:t> di età </a:t>
            </a:r>
            <a:r>
              <a:rPr lang="it-IT" sz="1600" b="1" dirty="0" err="1">
                <a:latin typeface="Times New Roman" pitchFamily="18" charset="0"/>
              </a:rPr>
              <a:t>antonina</a:t>
            </a:r>
            <a:r>
              <a:rPr lang="it-IT" sz="1600" b="1" dirty="0">
                <a:latin typeface="Times New Roman" pitchFamily="18" charset="0"/>
              </a:rPr>
              <a:t> </a:t>
            </a:r>
            <a:r>
              <a:rPr lang="it-IT" sz="1600" b="1" dirty="0" err="1">
                <a:latin typeface="Times New Roman" pitchFamily="18" charset="0"/>
              </a:rPr>
              <a:t>Lelio</a:t>
            </a:r>
            <a:r>
              <a:rPr lang="it-IT" sz="1600" b="1" dirty="0">
                <a:latin typeface="Times New Roman" pitchFamily="18" charset="0"/>
              </a:rPr>
              <a:t> Felice: chi votava nei comizi curiati, dava il proprio voto “</a:t>
            </a:r>
            <a:r>
              <a:rPr lang="it-IT" sz="1600" b="1" i="1" dirty="0">
                <a:latin typeface="Times New Roman" pitchFamily="18" charset="0"/>
              </a:rPr>
              <a:t>ex </a:t>
            </a:r>
            <a:r>
              <a:rPr lang="it-IT" sz="1600" b="1" i="1" dirty="0" err="1">
                <a:latin typeface="Times New Roman" pitchFamily="18" charset="0"/>
              </a:rPr>
              <a:t>generibus</a:t>
            </a:r>
            <a:r>
              <a:rPr lang="it-IT" sz="1600" b="1" i="1" dirty="0">
                <a:latin typeface="Times New Roman" pitchFamily="18" charset="0"/>
              </a:rPr>
              <a:t> </a:t>
            </a:r>
            <a:r>
              <a:rPr lang="it-IT" sz="1600" b="1" i="1" dirty="0" err="1">
                <a:latin typeface="Times New Roman" pitchFamily="18" charset="0"/>
              </a:rPr>
              <a:t>hominum</a:t>
            </a:r>
            <a:r>
              <a:rPr lang="it-IT" sz="1600" b="1" dirty="0">
                <a:latin typeface="Times New Roman" pitchFamily="18" charset="0"/>
              </a:rPr>
              <a:t>”; il </a:t>
            </a:r>
            <a:r>
              <a:rPr lang="it-IT" sz="1600" b="1" u="sng" dirty="0">
                <a:latin typeface="Times New Roman" pitchFamily="18" charset="0"/>
              </a:rPr>
              <a:t>termine </a:t>
            </a:r>
            <a:r>
              <a:rPr lang="it-IT" sz="1600" b="1" i="1" u="sng" dirty="0" err="1">
                <a:latin typeface="Times New Roman" pitchFamily="18" charset="0"/>
              </a:rPr>
              <a:t>genus</a:t>
            </a:r>
            <a:r>
              <a:rPr lang="it-IT" sz="1600" b="1" u="sng" dirty="0">
                <a:latin typeface="Times New Roman" pitchFamily="18" charset="0"/>
              </a:rPr>
              <a:t> “indica un gruppo di esseri umani ai quali un insieme di caratteri ben definiti conferiscono una fisionomia propria</a:t>
            </a:r>
            <a:r>
              <a:rPr lang="it-IT" sz="1600" b="1" dirty="0">
                <a:latin typeface="Times New Roman" pitchFamily="18" charset="0"/>
              </a:rPr>
              <a:t>”.  A </a:t>
            </a:r>
            <a:r>
              <a:rPr lang="it-IT" sz="1600" b="1" u="sng" dirty="0">
                <a:latin typeface="Times New Roman" pitchFamily="18" charset="0"/>
              </a:rPr>
              <a:t>ciascuna </a:t>
            </a:r>
            <a:r>
              <a:rPr lang="it-IT" sz="1600" b="1" i="1" u="sng" dirty="0">
                <a:latin typeface="Times New Roman" pitchFamily="18" charset="0"/>
              </a:rPr>
              <a:t>curia</a:t>
            </a:r>
            <a:r>
              <a:rPr lang="it-IT" sz="1600" b="1" u="sng" dirty="0">
                <a:latin typeface="Times New Roman" pitchFamily="18" charset="0"/>
              </a:rPr>
              <a:t> doveva corrispondere un territorio</a:t>
            </a:r>
            <a:r>
              <a:rPr lang="it-IT" sz="1600" b="1" dirty="0">
                <a:latin typeface="Times New Roman" pitchFamily="18" charset="0"/>
              </a:rPr>
              <a:t>. Secondo la tradizione letteraria, le </a:t>
            </a:r>
            <a:r>
              <a:rPr lang="it-IT" sz="1600" b="1" i="1" dirty="0" err="1">
                <a:latin typeface="Times New Roman" pitchFamily="18" charset="0"/>
              </a:rPr>
              <a:t>curiae</a:t>
            </a:r>
            <a:r>
              <a:rPr lang="it-IT" sz="1600" b="1" dirty="0">
                <a:latin typeface="Times New Roman" pitchFamily="18" charset="0"/>
              </a:rPr>
              <a:t> sarebbero state una creazione di Romolo; tuttavia alcuni elementi fanno propendere per una loro maggiore antichità:</a:t>
            </a:r>
          </a:p>
          <a:p>
            <a:pPr algn="just"/>
            <a:endParaRPr lang="it-IT" sz="1600" b="1" dirty="0">
              <a:latin typeface="Times New Roman" pitchFamily="18" charset="0"/>
            </a:endParaRPr>
          </a:p>
          <a:p>
            <a:pPr algn="just"/>
            <a:r>
              <a:rPr lang="it-IT" sz="1600" b="1" dirty="0">
                <a:latin typeface="Times New Roman" pitchFamily="18" charset="0"/>
              </a:rPr>
              <a:t>- esiste un dualismo, inspiegabile in età monarchica, tra il </a:t>
            </a:r>
            <a:r>
              <a:rPr lang="it-IT" sz="1600" b="1" i="1" dirty="0" err="1">
                <a:latin typeface="Times New Roman" pitchFamily="18" charset="0"/>
              </a:rPr>
              <a:t>rex</a:t>
            </a:r>
            <a:r>
              <a:rPr lang="it-IT" sz="1600" b="1" dirty="0">
                <a:latin typeface="Times New Roman" pitchFamily="18" charset="0"/>
              </a:rPr>
              <a:t> ed il </a:t>
            </a:r>
            <a:r>
              <a:rPr lang="it-IT" sz="1600" b="1" i="1" dirty="0">
                <a:latin typeface="Times New Roman" pitchFamily="18" charset="0"/>
              </a:rPr>
              <a:t>curio </a:t>
            </a:r>
            <a:r>
              <a:rPr lang="it-IT" sz="1600" b="1" i="1" dirty="0" err="1">
                <a:latin typeface="Times New Roman" pitchFamily="18" charset="0"/>
              </a:rPr>
              <a:t>maximus</a:t>
            </a:r>
            <a:r>
              <a:rPr lang="it-IT" sz="1600" b="1" dirty="0">
                <a:latin typeface="Times New Roman" pitchFamily="18" charset="0"/>
              </a:rPr>
              <a:t>, capo comune delle </a:t>
            </a:r>
            <a:r>
              <a:rPr lang="it-IT" sz="1600" b="1" i="1" dirty="0" err="1">
                <a:latin typeface="Times New Roman" pitchFamily="18" charset="0"/>
              </a:rPr>
              <a:t>curiae</a:t>
            </a:r>
            <a:r>
              <a:rPr lang="it-IT" sz="1600" b="1" dirty="0">
                <a:latin typeface="Times New Roman" pitchFamily="18" charset="0"/>
              </a:rPr>
              <a:t> (Paul. </a:t>
            </a:r>
            <a:r>
              <a:rPr lang="it-IT" sz="1600" b="1" dirty="0" err="1">
                <a:latin typeface="Times New Roman" pitchFamily="18" charset="0"/>
              </a:rPr>
              <a:t>Fest</a:t>
            </a:r>
            <a:r>
              <a:rPr lang="it-IT" sz="1600" b="1" dirty="0">
                <a:latin typeface="Times New Roman" pitchFamily="18" charset="0"/>
              </a:rPr>
              <a:t>, 113 L: </a:t>
            </a:r>
            <a:r>
              <a:rPr lang="it-IT" sz="1600" b="1" i="1" dirty="0" err="1">
                <a:latin typeface="Times New Roman" pitchFamily="18" charset="0"/>
              </a:rPr>
              <a:t>Maximus</a:t>
            </a:r>
            <a:r>
              <a:rPr lang="it-IT" sz="1600" b="1" i="1" dirty="0">
                <a:latin typeface="Times New Roman" pitchFamily="18" charset="0"/>
              </a:rPr>
              <a:t> curio, </a:t>
            </a:r>
            <a:r>
              <a:rPr lang="it-IT" sz="1600" b="1" i="1" dirty="0" err="1">
                <a:latin typeface="Times New Roman" pitchFamily="18" charset="0"/>
              </a:rPr>
              <a:t>cuius</a:t>
            </a:r>
            <a:r>
              <a:rPr lang="it-IT" sz="1600" b="1" i="1" dirty="0">
                <a:latin typeface="Times New Roman" pitchFamily="18" charset="0"/>
              </a:rPr>
              <a:t> </a:t>
            </a:r>
            <a:r>
              <a:rPr lang="it-IT" sz="1600" b="1" i="1" dirty="0" err="1">
                <a:latin typeface="Times New Roman" pitchFamily="18" charset="0"/>
              </a:rPr>
              <a:t>auctoritate</a:t>
            </a:r>
            <a:r>
              <a:rPr lang="it-IT" sz="1600" b="1" i="1" dirty="0">
                <a:latin typeface="Times New Roman" pitchFamily="18" charset="0"/>
              </a:rPr>
              <a:t> </a:t>
            </a:r>
            <a:r>
              <a:rPr lang="it-IT" sz="1600" b="1" i="1" dirty="0" err="1">
                <a:latin typeface="Times New Roman" pitchFamily="18" charset="0"/>
              </a:rPr>
              <a:t>curiae</a:t>
            </a:r>
            <a:r>
              <a:rPr lang="it-IT" sz="1600" b="1" i="1" dirty="0">
                <a:latin typeface="Times New Roman" pitchFamily="18" charset="0"/>
              </a:rPr>
              <a:t> </a:t>
            </a:r>
            <a:r>
              <a:rPr lang="it-IT" sz="1600" b="1" i="1" dirty="0" err="1">
                <a:latin typeface="Times New Roman" pitchFamily="18" charset="0"/>
              </a:rPr>
              <a:t>omnesque</a:t>
            </a:r>
            <a:r>
              <a:rPr lang="it-IT" sz="1600" b="1" i="1" dirty="0">
                <a:latin typeface="Times New Roman" pitchFamily="18" charset="0"/>
              </a:rPr>
              <a:t> </a:t>
            </a:r>
            <a:r>
              <a:rPr lang="it-IT" sz="1600" b="1" i="1" dirty="0" err="1">
                <a:latin typeface="Times New Roman" pitchFamily="18" charset="0"/>
              </a:rPr>
              <a:t>curiones</a:t>
            </a:r>
            <a:r>
              <a:rPr lang="it-IT" sz="1600" b="1" i="1" dirty="0">
                <a:latin typeface="Times New Roman" pitchFamily="18" charset="0"/>
              </a:rPr>
              <a:t> </a:t>
            </a:r>
            <a:r>
              <a:rPr lang="it-IT" sz="1600" b="1" i="1" dirty="0" err="1">
                <a:latin typeface="Times New Roman" pitchFamily="18" charset="0"/>
              </a:rPr>
              <a:t>reguntur</a:t>
            </a:r>
            <a:r>
              <a:rPr lang="it-IT" sz="1600" b="1" i="1" dirty="0">
                <a:latin typeface="Times New Roman" pitchFamily="18" charset="0"/>
              </a:rPr>
              <a:t>  = </a:t>
            </a:r>
            <a:r>
              <a:rPr lang="it-IT" sz="1600" b="1" dirty="0">
                <a:latin typeface="Times New Roman" pitchFamily="18" charset="0"/>
              </a:rPr>
              <a:t>“</a:t>
            </a:r>
            <a:r>
              <a:rPr lang="it-IT" sz="1600" b="1" i="1" dirty="0">
                <a:latin typeface="Times New Roman" pitchFamily="18" charset="0"/>
              </a:rPr>
              <a:t>Curio </a:t>
            </a:r>
            <a:r>
              <a:rPr lang="it-IT" sz="1600" b="1" i="1" dirty="0" err="1">
                <a:latin typeface="Times New Roman" pitchFamily="18" charset="0"/>
              </a:rPr>
              <a:t>maximus</a:t>
            </a:r>
            <a:r>
              <a:rPr lang="it-IT" sz="1600" b="1" dirty="0">
                <a:latin typeface="Times New Roman" pitchFamily="18" charset="0"/>
              </a:rPr>
              <a:t>, dalla cui autorità le </a:t>
            </a:r>
            <a:r>
              <a:rPr lang="it-IT" sz="1600" b="1" i="1" dirty="0" err="1">
                <a:latin typeface="Times New Roman" pitchFamily="18" charset="0"/>
              </a:rPr>
              <a:t>curiae</a:t>
            </a:r>
            <a:r>
              <a:rPr lang="it-IT" sz="1600" b="1" dirty="0">
                <a:latin typeface="Times New Roman" pitchFamily="18" charset="0"/>
              </a:rPr>
              <a:t> e tutti i </a:t>
            </a:r>
            <a:r>
              <a:rPr lang="it-IT" sz="1600" b="1" i="1" dirty="0" err="1">
                <a:latin typeface="Times New Roman" pitchFamily="18" charset="0"/>
              </a:rPr>
              <a:t>curiones</a:t>
            </a:r>
            <a:r>
              <a:rPr lang="it-IT" sz="1600" b="1" dirty="0">
                <a:latin typeface="Times New Roman" pitchFamily="18" charset="0"/>
              </a:rPr>
              <a:t> sono guidati”)</a:t>
            </a:r>
          </a:p>
          <a:p>
            <a:pPr algn="just"/>
            <a:endParaRPr lang="it-IT" sz="1600" b="1" dirty="0">
              <a:latin typeface="Times New Roman" pitchFamily="18" charset="0"/>
            </a:endParaRPr>
          </a:p>
          <a:p>
            <a:pPr algn="just"/>
            <a:r>
              <a:rPr lang="it-IT" sz="1600" b="1" dirty="0">
                <a:latin typeface="Times New Roman" pitchFamily="18" charset="0"/>
              </a:rPr>
              <a:t>- </a:t>
            </a:r>
            <a:r>
              <a:rPr lang="it-IT" sz="1600" b="1" u="sng" dirty="0">
                <a:latin typeface="Times New Roman" pitchFamily="18" charset="0"/>
              </a:rPr>
              <a:t>le cariche curiate sono incompatibili con la carriera militare</a:t>
            </a:r>
            <a:r>
              <a:rPr lang="it-IT" sz="1600" b="1" dirty="0">
                <a:latin typeface="Times New Roman" pitchFamily="18" charset="0"/>
              </a:rPr>
              <a:t>;</a:t>
            </a:r>
          </a:p>
          <a:p>
            <a:pPr algn="just">
              <a:buFontTx/>
              <a:buChar char="-"/>
            </a:pPr>
            <a:endParaRPr lang="it-IT" sz="1600" b="1" dirty="0">
              <a:latin typeface="Times New Roman" pitchFamily="18" charset="0"/>
            </a:endParaRPr>
          </a:p>
          <a:p>
            <a:pPr algn="just">
              <a:buFontTx/>
              <a:buChar char="-"/>
            </a:pPr>
            <a:r>
              <a:rPr lang="it-IT" sz="1600" b="1" dirty="0">
                <a:latin typeface="Times New Roman" pitchFamily="18" charset="0"/>
              </a:rPr>
              <a:t> la festa delle </a:t>
            </a:r>
            <a:r>
              <a:rPr lang="it-IT" sz="1600" b="1" i="1" dirty="0" err="1">
                <a:latin typeface="Times New Roman" pitchFamily="18" charset="0"/>
              </a:rPr>
              <a:t>curiae</a:t>
            </a:r>
            <a:r>
              <a:rPr lang="it-IT" sz="1600" b="1" dirty="0">
                <a:latin typeface="Times New Roman" pitchFamily="18" charset="0"/>
              </a:rPr>
              <a:t>, i </a:t>
            </a:r>
            <a:r>
              <a:rPr lang="it-IT" sz="1600" b="1" i="1" dirty="0" err="1">
                <a:latin typeface="Times New Roman" pitchFamily="18" charset="0"/>
              </a:rPr>
              <a:t>fornacalia</a:t>
            </a:r>
            <a:r>
              <a:rPr lang="it-IT" sz="1600" b="1" dirty="0">
                <a:latin typeface="Times New Roman" pitchFamily="18" charset="0"/>
              </a:rPr>
              <a:t>, non era organizzata dai pontefici e, durante la sua celebrazione, si tostava il farro, cereale sostituito da specie più resistenti già durante la prima età del ferro.</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549275" y="935038"/>
            <a:ext cx="8027988" cy="4775200"/>
          </a:xfrm>
          <a:prstGeom prst="rect">
            <a:avLst/>
          </a:prstGeom>
          <a:solidFill>
            <a:srgbClr val="CC99FF"/>
          </a:solidFill>
          <a:ln w="38100">
            <a:solidFill>
              <a:srgbClr val="333399"/>
            </a:solidFill>
            <a:miter lim="800000"/>
            <a:headEnd/>
            <a:tailEnd/>
          </a:ln>
        </p:spPr>
        <p:txBody>
          <a:bodyPr>
            <a:spAutoFit/>
          </a:bodyPr>
          <a:lstStyle/>
          <a:p>
            <a:pPr algn="just"/>
            <a:r>
              <a:rPr lang="it-IT" sz="1600" b="1">
                <a:latin typeface="Times New Roman" pitchFamily="18" charset="0"/>
              </a:rPr>
              <a:t>Il termine </a:t>
            </a:r>
            <a:r>
              <a:rPr lang="it-IT" sz="1600" b="1" i="1">
                <a:latin typeface="Times New Roman" pitchFamily="18" charset="0"/>
              </a:rPr>
              <a:t>curia</a:t>
            </a:r>
            <a:r>
              <a:rPr lang="it-IT" sz="1600" b="1">
                <a:latin typeface="Times New Roman" pitchFamily="18" charset="0"/>
              </a:rPr>
              <a:t> indicava anche i luoghi dove i membri delle </a:t>
            </a:r>
            <a:r>
              <a:rPr lang="it-IT" sz="1600" b="1" i="1">
                <a:latin typeface="Times New Roman" pitchFamily="18" charset="0"/>
              </a:rPr>
              <a:t>curiae</a:t>
            </a:r>
            <a:r>
              <a:rPr lang="it-IT" sz="1600" b="1">
                <a:latin typeface="Times New Roman" pitchFamily="18" charset="0"/>
              </a:rPr>
              <a:t> si riunivano per banchettare insieme . Questi banchetti, a scopi cultuali, erano ancora in uso in età tardo-repubblicana e ci sono descritti da Dionigi di Alicarnasso:</a:t>
            </a:r>
          </a:p>
          <a:p>
            <a:pPr algn="just"/>
            <a:endParaRPr lang="it-IT" sz="1600" b="1">
              <a:latin typeface="Times New Roman" pitchFamily="18" charset="0"/>
            </a:endParaRPr>
          </a:p>
          <a:p>
            <a:pPr algn="just"/>
            <a:r>
              <a:rPr lang="it-IT" sz="1600" b="1" i="1">
                <a:latin typeface="Times New Roman" pitchFamily="18" charset="0"/>
              </a:rPr>
              <a:t>Dion. Hal</a:t>
            </a:r>
            <a:r>
              <a:rPr lang="it-IT" sz="1600" b="1">
                <a:latin typeface="Times New Roman" pitchFamily="18" charset="0"/>
              </a:rPr>
              <a:t>., II, 23,1-2 e 4-5: “Romolo, ordinate queste cose a proposito dei ministri degli dei, divise […] ancora  con criterio tra  le fratrie [curie] i culti, assegnando a ciascuna gli dei e i geni che avrebbero dovuto adorare sempre; definì anche le spese che dovevano essere sostenute dal popolo per ogni culto. 2. I membri di ogni fratria celebravano con i sacerdoti i riti loro assegnati, e nei giorni di festa banchettavano insieme nelle mense delle curie. Per questo infatti in ogni fratria era stato approntato un cenacolo e in esso era stata consacrata, come nei pritanei greci, una mensa comune delle curie. 4. Non solo per la saggezza mostrata a questo proposito Romolo è degno di lode, ma anche per la semplicità dei riti che stabilì nel culto degli dei., la maggior parte dei quali sono praticati ancora ai nostri giorni, anche se non tutti secondo l’uso antico. 5. Da parte mia, ho visto cibi imbanditi agli dei su antiche mense di legno in canestri e piatti di creta, pani e focacce d’orzo, farro e primizie di frutti e altre cose  ugualmente semplici, frugali e prive di  ogni volgarità. Ho visto le libagioni versate  non in vasi d’oro o d’argento ma in tazze coppe di creta, ho ammirato molto questi uomini per aver conservato intatte  le consuetudini degli antenati senza cambiare nulla degli antichi riti per ostentazione di fasto”.</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490538" y="833438"/>
            <a:ext cx="8116887" cy="5019675"/>
          </a:xfrm>
          <a:prstGeom prst="rect">
            <a:avLst/>
          </a:prstGeom>
          <a:solidFill>
            <a:srgbClr val="CC99FF"/>
          </a:solidFill>
          <a:ln w="38100">
            <a:solidFill>
              <a:srgbClr val="333399"/>
            </a:solidFill>
            <a:miter lim="800000"/>
            <a:headEnd/>
            <a:tailEnd/>
          </a:ln>
        </p:spPr>
        <p:txBody>
          <a:bodyPr>
            <a:spAutoFit/>
          </a:bodyPr>
          <a:lstStyle/>
          <a:p>
            <a:pPr algn="just"/>
            <a:r>
              <a:rPr lang="it-IT" sz="1600" b="1" dirty="0">
                <a:latin typeface="Times New Roman" pitchFamily="18" charset="0"/>
              </a:rPr>
              <a:t>     Le curie esprimevano la loro volontà e svolgevano una certa attività deliberativa attraverso i comizi curiati.</a:t>
            </a:r>
          </a:p>
          <a:p>
            <a:pPr algn="just"/>
            <a:r>
              <a:rPr lang="it-IT" sz="1600" b="1" dirty="0">
                <a:latin typeface="Times New Roman" pitchFamily="18" charset="0"/>
              </a:rPr>
              <a:t>     </a:t>
            </a:r>
          </a:p>
          <a:p>
            <a:pPr algn="just"/>
            <a:r>
              <a:rPr lang="it-IT" sz="1600" b="1" dirty="0">
                <a:latin typeface="Times New Roman" pitchFamily="18" charset="0"/>
              </a:rPr>
              <a:t>     </a:t>
            </a:r>
            <a:r>
              <a:rPr lang="it-IT" sz="1600" b="1" u="sng" dirty="0">
                <a:latin typeface="Times New Roman" pitchFamily="18" charset="0"/>
              </a:rPr>
              <a:t>I comizi curiati erano chiamati per pronunciarsi sulla scelta tra guerra e pace, </a:t>
            </a:r>
            <a:r>
              <a:rPr lang="it-IT" sz="1600" b="1" dirty="0">
                <a:latin typeface="Times New Roman" pitchFamily="18" charset="0"/>
              </a:rPr>
              <a:t>per la nomina di magistrati ausiliari del </a:t>
            </a:r>
            <a:r>
              <a:rPr lang="it-IT" sz="1600" b="1" i="1" dirty="0" err="1">
                <a:latin typeface="Times New Roman" pitchFamily="18" charset="0"/>
              </a:rPr>
              <a:t>rex</a:t>
            </a:r>
            <a:r>
              <a:rPr lang="it-IT" sz="1600" b="1" dirty="0">
                <a:latin typeface="Times New Roman" pitchFamily="18" charset="0"/>
              </a:rPr>
              <a:t>, per ratificare la nomina di quest’ultimo; presenziano, ancora, ad una serie di attività che interessano la sfera familiare e gentilizia:</a:t>
            </a:r>
          </a:p>
          <a:p>
            <a:pPr algn="just"/>
            <a:endParaRPr lang="it-IT" sz="1600" b="1" dirty="0">
              <a:latin typeface="Times New Roman" pitchFamily="18" charset="0"/>
            </a:endParaRPr>
          </a:p>
          <a:p>
            <a:pPr algn="just"/>
            <a:r>
              <a:rPr lang="it-IT" sz="1600" b="1" dirty="0">
                <a:latin typeface="Times New Roman" pitchFamily="18" charset="0"/>
              </a:rPr>
              <a:t>- </a:t>
            </a:r>
            <a:r>
              <a:rPr lang="it-IT" sz="1600" b="1" u="sng" dirty="0">
                <a:latin typeface="Times New Roman" pitchFamily="18" charset="0"/>
              </a:rPr>
              <a:t>il passaggio di un </a:t>
            </a:r>
            <a:r>
              <a:rPr lang="it-IT" sz="1600" b="1" i="1" u="sng" dirty="0">
                <a:latin typeface="Times New Roman" pitchFamily="18" charset="0"/>
              </a:rPr>
              <a:t>pater </a:t>
            </a:r>
            <a:r>
              <a:rPr lang="it-IT" sz="1600" b="1" i="1" u="sng" dirty="0" err="1">
                <a:latin typeface="Times New Roman" pitchFamily="18" charset="0"/>
              </a:rPr>
              <a:t>familias</a:t>
            </a:r>
            <a:r>
              <a:rPr lang="it-IT" sz="1600" b="1" u="sng" dirty="0">
                <a:latin typeface="Times New Roman" pitchFamily="18" charset="0"/>
              </a:rPr>
              <a:t> sotto la tutela di un altro </a:t>
            </a:r>
            <a:r>
              <a:rPr lang="it-IT" sz="1600" b="1" i="1" u="sng" dirty="0">
                <a:latin typeface="Times New Roman" pitchFamily="18" charset="0"/>
              </a:rPr>
              <a:t>pater </a:t>
            </a:r>
            <a:r>
              <a:rPr lang="it-IT" sz="1600" b="1" i="1" u="sng" dirty="0" err="1">
                <a:latin typeface="Times New Roman" pitchFamily="18" charset="0"/>
              </a:rPr>
              <a:t>familias</a:t>
            </a:r>
            <a:r>
              <a:rPr lang="it-IT" sz="1600" b="1" u="sng" dirty="0">
                <a:latin typeface="Times New Roman" pitchFamily="18" charset="0"/>
              </a:rPr>
              <a:t> </a:t>
            </a:r>
            <a:r>
              <a:rPr lang="it-IT" sz="1600" b="1" dirty="0">
                <a:latin typeface="Times New Roman" pitchFamily="18" charset="0"/>
              </a:rPr>
              <a:t>(la </a:t>
            </a:r>
            <a:r>
              <a:rPr lang="it-IT" sz="1600" b="1" i="1" dirty="0" err="1">
                <a:latin typeface="Times New Roman" pitchFamily="18" charset="0"/>
              </a:rPr>
              <a:t>adrogatio</a:t>
            </a:r>
            <a:r>
              <a:rPr lang="it-IT" sz="1600" b="1" dirty="0">
                <a:latin typeface="Times New Roman" pitchFamily="18" charset="0"/>
              </a:rPr>
              <a:t>);</a:t>
            </a:r>
          </a:p>
          <a:p>
            <a:pPr algn="just">
              <a:buFontTx/>
              <a:buChar char="-"/>
            </a:pPr>
            <a:r>
              <a:rPr lang="it-IT" sz="1600" b="1" dirty="0">
                <a:latin typeface="Times New Roman" pitchFamily="18" charset="0"/>
              </a:rPr>
              <a:t> </a:t>
            </a:r>
            <a:r>
              <a:rPr lang="it-IT" sz="1600" b="1" u="sng" dirty="0">
                <a:latin typeface="Times New Roman" pitchFamily="18" charset="0"/>
              </a:rPr>
              <a:t>i testamenti mediante i quali viene lasciato erede un estraneo alla famiglia</a:t>
            </a:r>
            <a:r>
              <a:rPr lang="it-IT" sz="1600" b="1" dirty="0">
                <a:latin typeface="Times New Roman" pitchFamily="18" charset="0"/>
              </a:rPr>
              <a:t>.</a:t>
            </a:r>
          </a:p>
          <a:p>
            <a:pPr algn="just">
              <a:buFontTx/>
              <a:buChar char="-"/>
            </a:pPr>
            <a:endParaRPr lang="it-IT" sz="1600" b="1" dirty="0">
              <a:latin typeface="Times New Roman" pitchFamily="18" charset="0"/>
            </a:endParaRPr>
          </a:p>
          <a:p>
            <a:pPr algn="just"/>
            <a:r>
              <a:rPr lang="it-IT" sz="1600" b="1" dirty="0">
                <a:latin typeface="Times New Roman" pitchFamily="18" charset="0"/>
              </a:rPr>
              <a:t>     </a:t>
            </a:r>
            <a:r>
              <a:rPr lang="it-IT" sz="1600" b="1" u="sng" dirty="0">
                <a:latin typeface="Times New Roman" pitchFamily="18" charset="0"/>
              </a:rPr>
              <a:t>Ciascun cittadino votava nella curia di appartenenza e ciascuna curia costituiva un’unità di voto. La maggioranza era data non dalla maggioranza dei voti ma dalla maggioranza delle curie </a:t>
            </a:r>
            <a:r>
              <a:rPr lang="it-IT" sz="1600" b="1" dirty="0">
                <a:latin typeface="Times New Roman" pitchFamily="18" charset="0"/>
              </a:rPr>
              <a:t>(vinceva la proposta che otteneva il voto favorevole di almeno 16 curie). </a:t>
            </a:r>
            <a:r>
              <a:rPr lang="it-IT" sz="1600" b="1" u="sng" dirty="0">
                <a:latin typeface="Times New Roman" pitchFamily="18" charset="0"/>
              </a:rPr>
              <a:t>Le operazioni di voto, inoltre, avvenivano simultaneamente. </a:t>
            </a:r>
          </a:p>
          <a:p>
            <a:pPr algn="just"/>
            <a:r>
              <a:rPr lang="it-IT" sz="1600" b="1" u="sng" dirty="0">
                <a:latin typeface="Times New Roman" pitchFamily="18" charset="0"/>
              </a:rPr>
              <a:t> </a:t>
            </a:r>
          </a:p>
          <a:p>
            <a:pPr algn="just"/>
            <a:r>
              <a:rPr lang="it-IT" sz="1600" b="1" dirty="0">
                <a:solidFill>
                  <a:srgbClr val="C00000"/>
                </a:solidFill>
                <a:latin typeface="Times New Roman" pitchFamily="18" charset="0"/>
              </a:rPr>
              <a:t>     </a:t>
            </a:r>
            <a:r>
              <a:rPr lang="it-IT" sz="1600" b="1" dirty="0">
                <a:solidFill>
                  <a:srgbClr val="009900"/>
                </a:solidFill>
                <a:latin typeface="Times New Roman" pitchFamily="18" charset="0"/>
              </a:rPr>
              <a:t>La </a:t>
            </a:r>
            <a:r>
              <a:rPr lang="it-IT" sz="1600" b="1" dirty="0" err="1">
                <a:solidFill>
                  <a:srgbClr val="009900"/>
                </a:solidFill>
                <a:latin typeface="Times New Roman" pitchFamily="18" charset="0"/>
              </a:rPr>
              <a:t>paritarietà</a:t>
            </a:r>
            <a:r>
              <a:rPr lang="it-IT" sz="1600" b="1" dirty="0">
                <a:solidFill>
                  <a:srgbClr val="009900"/>
                </a:solidFill>
                <a:latin typeface="Times New Roman" pitchFamily="18" charset="0"/>
              </a:rPr>
              <a:t> del voto nei comizi curiati costituisce una caratteristica fondamentale, tale da dover essere segnalata, per differenza, da Dionigi di Alicarnasso (</a:t>
            </a:r>
            <a:r>
              <a:rPr lang="it-IT" sz="1600" b="1" dirty="0" err="1">
                <a:solidFill>
                  <a:srgbClr val="009900"/>
                </a:solidFill>
                <a:latin typeface="Times New Roman" pitchFamily="18" charset="0"/>
              </a:rPr>
              <a:t>IV</a:t>
            </a:r>
            <a:r>
              <a:rPr lang="it-IT" sz="1600" b="1" dirty="0">
                <a:solidFill>
                  <a:srgbClr val="009900"/>
                </a:solidFill>
                <a:latin typeface="Times New Roman" pitchFamily="18" charset="0"/>
              </a:rPr>
              <a:t>, 20, 1-3) il quale a proposito del re </a:t>
            </a:r>
            <a:r>
              <a:rPr lang="it-IT" sz="1600" b="1" dirty="0" err="1">
                <a:solidFill>
                  <a:srgbClr val="009900"/>
                </a:solidFill>
                <a:latin typeface="Times New Roman" pitchFamily="18" charset="0"/>
              </a:rPr>
              <a:t>Servio</a:t>
            </a:r>
            <a:r>
              <a:rPr lang="it-IT" sz="1600" b="1" dirty="0">
                <a:solidFill>
                  <a:srgbClr val="009900"/>
                </a:solidFill>
                <a:latin typeface="Times New Roman" pitchFamily="18" charset="0"/>
              </a:rPr>
              <a:t> Tullio, che  introduce l’ordinamento centuriato, dice che “ogni volta che riteneva opportuno che si eleggessero magistrati, si decidesse di una legge, si dichiarasse una guerra, avrebbe convocato l’assemblea per centurie anziché per curie”.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668338" y="622300"/>
            <a:ext cx="5830887" cy="941388"/>
          </a:xfrm>
          <a:prstGeom prst="rect">
            <a:avLst/>
          </a:prstGeom>
          <a:solidFill>
            <a:srgbClr val="CC99FF"/>
          </a:solidFill>
          <a:ln w="25400">
            <a:solidFill>
              <a:srgbClr val="333399"/>
            </a:solidFill>
            <a:miter lim="800000"/>
            <a:headEnd/>
            <a:tailEnd/>
          </a:ln>
        </p:spPr>
        <p:txBody>
          <a:bodyPr anchor="ctr">
            <a:spAutoFit/>
          </a:bodyPr>
          <a:lstStyle/>
          <a:p>
            <a:pPr algn="just"/>
            <a:r>
              <a:rPr lang="it-IT" b="1">
                <a:latin typeface="Times New Roman" pitchFamily="18" charset="0"/>
              </a:rPr>
              <a:t>La tradizione, nel descrivere le prime fasi della storia della città, insiste sui  romani come popolo di pastori     e  su di un primato dell’allevamento sull’agricoltura. </a:t>
            </a:r>
          </a:p>
        </p:txBody>
      </p:sp>
      <p:sp>
        <p:nvSpPr>
          <p:cNvPr id="41987" name="Rectangle 5"/>
          <p:cNvSpPr>
            <a:spLocks noChangeArrowheads="1"/>
          </p:cNvSpPr>
          <p:nvPr/>
        </p:nvSpPr>
        <p:spPr bwMode="auto">
          <a:xfrm>
            <a:off x="669925" y="2390775"/>
            <a:ext cx="7850188" cy="3413125"/>
          </a:xfrm>
          <a:prstGeom prst="rect">
            <a:avLst/>
          </a:prstGeom>
          <a:solidFill>
            <a:srgbClr val="FF99CC"/>
          </a:solidFill>
          <a:ln w="25400">
            <a:solidFill>
              <a:srgbClr val="000000"/>
            </a:solidFill>
            <a:miter lim="800000"/>
            <a:headEnd/>
            <a:tailEnd/>
          </a:ln>
        </p:spPr>
        <p:txBody>
          <a:bodyPr anchor="ctr">
            <a:spAutoFit/>
          </a:bodyPr>
          <a:lstStyle/>
          <a:p>
            <a:pPr algn="just"/>
            <a:r>
              <a:rPr lang="it-IT" b="1" i="1" dirty="0" err="1">
                <a:latin typeface="Times New Roman" pitchFamily="18" charset="0"/>
              </a:rPr>
              <a:t>Varrone</a:t>
            </a:r>
            <a:r>
              <a:rPr lang="it-IT" b="1" i="1" dirty="0">
                <a:latin typeface="Times New Roman" pitchFamily="18" charset="0"/>
              </a:rPr>
              <a:t>, RR, </a:t>
            </a:r>
            <a:r>
              <a:rPr lang="it-IT" b="1" i="1" dirty="0" err="1">
                <a:latin typeface="Times New Roman" pitchFamily="18" charset="0"/>
              </a:rPr>
              <a:t>II</a:t>
            </a:r>
            <a:r>
              <a:rPr lang="it-IT" b="1" i="1" dirty="0">
                <a:latin typeface="Times New Roman" pitchFamily="18" charset="0"/>
              </a:rPr>
              <a:t>, 1, 9-10</a:t>
            </a:r>
          </a:p>
          <a:p>
            <a:pPr algn="just"/>
            <a:endParaRPr lang="it-IT" b="1" dirty="0">
              <a:latin typeface="Times New Roman" pitchFamily="18" charset="0"/>
            </a:endParaRPr>
          </a:p>
          <a:p>
            <a:pPr algn="just"/>
            <a:r>
              <a:rPr lang="it-IT" b="1" dirty="0">
                <a:latin typeface="Times New Roman" pitchFamily="18" charset="0"/>
              </a:rPr>
              <a:t>      Chi può negare che il popolo romano discenda da pastori ? </a:t>
            </a:r>
            <a:r>
              <a:rPr lang="it-IT" b="1" dirty="0">
                <a:solidFill>
                  <a:srgbClr val="009900"/>
                </a:solidFill>
                <a:latin typeface="Times New Roman" pitchFamily="18" charset="0"/>
              </a:rPr>
              <a:t>Chi ignora che </a:t>
            </a:r>
            <a:r>
              <a:rPr lang="it-IT" b="1" dirty="0" err="1">
                <a:solidFill>
                  <a:srgbClr val="009900"/>
                </a:solidFill>
                <a:latin typeface="Times New Roman" pitchFamily="18" charset="0"/>
              </a:rPr>
              <a:t>Faustolo</a:t>
            </a:r>
            <a:r>
              <a:rPr lang="it-IT" b="1" dirty="0">
                <a:solidFill>
                  <a:srgbClr val="009900"/>
                </a:solidFill>
                <a:latin typeface="Times New Roman" pitchFamily="18" charset="0"/>
              </a:rPr>
              <a:t>, colui che accolse e allevò  Romolo e Remo, era un pastore </a:t>
            </a:r>
            <a:r>
              <a:rPr lang="it-IT" b="1" dirty="0">
                <a:latin typeface="Times New Roman" pitchFamily="18" charset="0"/>
              </a:rPr>
              <a:t>? Come prova che anche costoro  furono pastori non varrà il fatto che fondarono la città proprio nel giorno delle </a:t>
            </a:r>
            <a:r>
              <a:rPr lang="it-IT" b="1" dirty="0" err="1">
                <a:latin typeface="Times New Roman" pitchFamily="18" charset="0"/>
              </a:rPr>
              <a:t>Parilie</a:t>
            </a:r>
            <a:r>
              <a:rPr lang="it-IT" b="1" dirty="0">
                <a:latin typeface="Times New Roman" pitchFamily="18" charset="0"/>
              </a:rPr>
              <a:t> ? Ed il fatto che anche oggi le multe, per una antica usanza, sono inflitte in buoi e pecore; e che la più antica moneta coniata era contrassegnata con figure di animali;  e che quando fu fondata la città il circuito delle mura e la posizione delle porte fu circoscritto con un toro e una vacca;  e che quando il popolo Romano è purificato con il rito del </a:t>
            </a:r>
            <a:r>
              <a:rPr lang="it-IT" b="1" i="1" dirty="0" err="1">
                <a:latin typeface="Times New Roman" pitchFamily="18" charset="0"/>
              </a:rPr>
              <a:t>suovetaurilia</a:t>
            </a:r>
            <a:r>
              <a:rPr lang="it-IT" b="1" dirty="0">
                <a:latin typeface="Times New Roman" pitchFamily="18" charset="0"/>
              </a:rPr>
              <a:t>, sono portati in processione un </a:t>
            </a:r>
            <a:r>
              <a:rPr lang="it-IT" b="1" dirty="0" err="1">
                <a:latin typeface="Times New Roman" pitchFamily="18" charset="0"/>
              </a:rPr>
              <a:t>verre</a:t>
            </a:r>
            <a:r>
              <a:rPr lang="it-IT" b="1" dirty="0">
                <a:latin typeface="Times New Roman" pitchFamily="18" charset="0"/>
              </a:rPr>
              <a:t>, un ariete e  un toro; e che  molti dei nostri nomi derivano dal bestiame, sia grande che piccolo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382556" y="696913"/>
            <a:ext cx="8188325" cy="5060950"/>
          </a:xfrm>
          <a:prstGeom prst="rect">
            <a:avLst/>
          </a:prstGeom>
          <a:solidFill>
            <a:srgbClr val="CCFFCC"/>
          </a:solidFill>
          <a:ln w="25400">
            <a:solidFill>
              <a:srgbClr val="008000"/>
            </a:solidFill>
            <a:miter lim="800000"/>
            <a:headEnd/>
            <a:tailEnd/>
          </a:ln>
        </p:spPr>
        <p:txBody>
          <a:bodyPr anchor="ctr">
            <a:spAutoFit/>
          </a:bodyPr>
          <a:lstStyle/>
          <a:p>
            <a:pPr algn="just"/>
            <a:r>
              <a:rPr lang="it-IT" b="1" dirty="0">
                <a:solidFill>
                  <a:srgbClr val="FF0000"/>
                </a:solidFill>
                <a:latin typeface="Times New Roman" pitchFamily="18" charset="0"/>
              </a:rPr>
              <a:t>Le origini pastorali di Roma sono una ricostruzione erudita, che risente dell’influsso delle teorie greche sul processo di incivilimento dell’uomo, avvenuto per stadi</a:t>
            </a:r>
            <a:r>
              <a:rPr lang="it-IT" b="1" dirty="0">
                <a:latin typeface="Times New Roman" pitchFamily="18" charset="0"/>
              </a:rPr>
              <a:t>, ove la fase caratterizzata dall’attività pastorale precede quella dell’agricoltura. In realtà, se consideriamo il calendario romano arcaico, risalente al </a:t>
            </a:r>
            <a:r>
              <a:rPr lang="it-IT" b="1" dirty="0" err="1">
                <a:latin typeface="Times New Roman" pitchFamily="18" charset="0"/>
              </a:rPr>
              <a:t>VI</a:t>
            </a:r>
            <a:r>
              <a:rPr lang="it-IT" b="1" dirty="0">
                <a:latin typeface="Times New Roman" pitchFamily="18" charset="0"/>
              </a:rPr>
              <a:t> secolo o, al più tardi, alla metà del V secolo a.C., possiamo osservare che le festività connesse con la pastorizia sono sostanzialmente due: la festa delle </a:t>
            </a:r>
            <a:r>
              <a:rPr lang="it-IT" b="1" dirty="0" err="1">
                <a:latin typeface="Times New Roman" pitchFamily="18" charset="0"/>
              </a:rPr>
              <a:t>Parilie</a:t>
            </a:r>
            <a:r>
              <a:rPr lang="it-IT" b="1" dirty="0">
                <a:latin typeface="Times New Roman" pitchFamily="18" charset="0"/>
              </a:rPr>
              <a:t> e i Lupercali. Pur trattandosi di feste particolarmente importanti, </a:t>
            </a:r>
            <a:r>
              <a:rPr lang="it-IT" b="1" dirty="0">
                <a:solidFill>
                  <a:srgbClr val="FF0000"/>
                </a:solidFill>
                <a:latin typeface="Times New Roman" pitchFamily="18" charset="0"/>
              </a:rPr>
              <a:t>è difficile ricavare da questo dato un ruolo preminente della pastorizia sull’agricoltura</a:t>
            </a:r>
            <a:r>
              <a:rPr lang="it-IT" b="1" dirty="0">
                <a:latin typeface="Times New Roman" pitchFamily="18" charset="0"/>
              </a:rPr>
              <a:t>, della quale il calendario arcaico ben scandiva, con le sue festività, il ciclo di lavoro.</a:t>
            </a:r>
            <a:r>
              <a:rPr lang="it-IT" dirty="0"/>
              <a:t> </a:t>
            </a:r>
          </a:p>
          <a:p>
            <a:pPr algn="just"/>
            <a:endParaRPr lang="it-IT" dirty="0"/>
          </a:p>
          <a:p>
            <a:pPr algn="just"/>
            <a:r>
              <a:rPr lang="it-IT" b="1" dirty="0">
                <a:latin typeface="Times New Roman" pitchFamily="18" charset="0"/>
              </a:rPr>
              <a:t>      La stessa tradizione, del resto, sottolinea come l’agricoltura abbia svolto un ruolo importante a Roma fin dalle origini. A Romolo e a </a:t>
            </a:r>
            <a:r>
              <a:rPr lang="it-IT" b="1" dirty="0" err="1">
                <a:latin typeface="Times New Roman" pitchFamily="18" charset="0"/>
              </a:rPr>
              <a:t>Numa</a:t>
            </a:r>
            <a:r>
              <a:rPr lang="it-IT" b="1" dirty="0">
                <a:latin typeface="Times New Roman" pitchFamily="18" charset="0"/>
              </a:rPr>
              <a:t> sono infatti attribuiti una serie di misure legate al mondo agricolo, sia  in relazione alla sfera religiosa che lo controllava, sia in rapporto alle tecniche di lavorazione e al consumo dei prodotti. Le fonti insistono sul </a:t>
            </a:r>
            <a:r>
              <a:rPr lang="it-IT" b="1" dirty="0">
                <a:solidFill>
                  <a:srgbClr val="FF0000"/>
                </a:solidFill>
                <a:latin typeface="Times New Roman" pitchFamily="18" charset="0"/>
              </a:rPr>
              <a:t>consumo di farro, cereale di qualità “inferiore</a:t>
            </a:r>
            <a:r>
              <a:rPr lang="it-IT" b="1" dirty="0">
                <a:latin typeface="Times New Roman" pitchFamily="18" charset="0"/>
              </a:rPr>
              <a:t>” ma in grado di crescere su qualsiasi tipo di terreno, anche su quelli molto umidi come ve ne erano nell’agro romano: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ChangeArrowheads="1"/>
          </p:cNvSpPr>
          <p:nvPr/>
        </p:nvSpPr>
        <p:spPr bwMode="auto">
          <a:xfrm>
            <a:off x="276225" y="420688"/>
            <a:ext cx="8667750" cy="5610225"/>
          </a:xfrm>
          <a:prstGeom prst="rect">
            <a:avLst/>
          </a:prstGeom>
          <a:solidFill>
            <a:srgbClr val="FFCC99"/>
          </a:solidFill>
          <a:ln w="25400">
            <a:solidFill>
              <a:srgbClr val="993300"/>
            </a:solidFill>
            <a:miter lim="800000"/>
            <a:headEnd/>
            <a:tailEnd/>
          </a:ln>
        </p:spPr>
        <p:txBody>
          <a:bodyPr anchor="ctr">
            <a:spAutoFit/>
          </a:bodyPr>
          <a:lstStyle/>
          <a:p>
            <a:pPr algn="just"/>
            <a:r>
              <a:rPr lang="it-IT" b="1" i="1">
                <a:latin typeface="Times New Roman" pitchFamily="18" charset="0"/>
              </a:rPr>
              <a:t>Plinio, NH, XVIII, 6-10</a:t>
            </a:r>
          </a:p>
          <a:p>
            <a:pPr algn="just"/>
            <a:endParaRPr lang="it-IT" b="1">
              <a:latin typeface="Times New Roman" pitchFamily="18" charset="0"/>
            </a:endParaRPr>
          </a:p>
          <a:p>
            <a:pPr algn="just"/>
            <a:r>
              <a:rPr lang="it-IT" b="1">
                <a:latin typeface="Times New Roman" pitchFamily="18" charset="0"/>
              </a:rPr>
              <a:t>     Romolo per primi creò i sacerdoti dei campi e chiamò se stesso dodicesimo fratello tra i figli della sua nutrice Acca Larentia, e a quel sacerdozio come sacra insegna diede una corona di spighe, legate da una benda bianca. Fu questa la prima corona  in uso presso i Romani e tale onorificenza ha termine solo con la morte ed accompagna anche gli esuli e i prigionieri. …  Numa stabilì di onorare gli dei con l’offerta di cereali e di supplicarli offrendo la </a:t>
            </a:r>
            <a:r>
              <a:rPr lang="it-IT" b="1" i="1">
                <a:latin typeface="Times New Roman" pitchFamily="18" charset="0"/>
              </a:rPr>
              <a:t>mola salsa</a:t>
            </a:r>
            <a:r>
              <a:rPr lang="it-IT" b="1">
                <a:latin typeface="Times New Roman" pitchFamily="18" charset="0"/>
              </a:rPr>
              <a:t> e, come ci informa Emina, di abbrustolire il farro poiché tostato risultava più sano da mangiare e ottenne ciò solo in un modo, stabilendo che solo il farro tostato fosse puro per i sacrifici agli dei. Costui istituì anche i </a:t>
            </a:r>
            <a:r>
              <a:rPr lang="it-IT" b="1" i="1">
                <a:latin typeface="Times New Roman" pitchFamily="18" charset="0"/>
              </a:rPr>
              <a:t>Fornacalia</a:t>
            </a:r>
            <a:r>
              <a:rPr lang="it-IT" b="1">
                <a:latin typeface="Times New Roman" pitchFamily="18" charset="0"/>
              </a:rPr>
              <a:t>, feste per la torrefazione del farro e, ugualmente religiose, quelle per i </a:t>
            </a:r>
            <a:r>
              <a:rPr lang="it-IT" b="1" i="1">
                <a:latin typeface="Times New Roman" pitchFamily="18" charset="0"/>
              </a:rPr>
              <a:t>Termini</a:t>
            </a:r>
            <a:r>
              <a:rPr lang="it-IT" b="1">
                <a:latin typeface="Times New Roman" pitchFamily="18" charset="0"/>
              </a:rPr>
              <a:t> dei campi. Ed infatti allora i Romani conoscevano soprattutto queste divinità e Seia, da </a:t>
            </a:r>
            <a:r>
              <a:rPr lang="it-IT" b="1" i="1">
                <a:latin typeface="Times New Roman" pitchFamily="18" charset="0"/>
              </a:rPr>
              <a:t>serere</a:t>
            </a:r>
            <a:r>
              <a:rPr lang="it-IT" b="1">
                <a:latin typeface="Times New Roman" pitchFamily="18" charset="0"/>
              </a:rPr>
              <a:t>, e Segesta, da </a:t>
            </a:r>
            <a:r>
              <a:rPr lang="it-IT" b="1" i="1">
                <a:latin typeface="Times New Roman" pitchFamily="18" charset="0"/>
              </a:rPr>
              <a:t>seges</a:t>
            </a:r>
            <a:r>
              <a:rPr lang="it-IT" b="1">
                <a:latin typeface="Times New Roman" pitchFamily="18" charset="0"/>
              </a:rPr>
              <a:t>, le cui statue vediamo nel circo – la terza di queste divinità è proibito pronunciarne il nome al coperto –  e neppure assaggiavano i nuovi frutti né i nuovi vini se prima i sacerdoti non avevano offerto le primizie. … Anche i </a:t>
            </a:r>
            <a:r>
              <a:rPr lang="it-IT" b="1" i="1">
                <a:latin typeface="Times New Roman" pitchFamily="18" charset="0"/>
              </a:rPr>
              <a:t>cognomina</a:t>
            </a:r>
            <a:r>
              <a:rPr lang="it-IT" b="1">
                <a:latin typeface="Times New Roman" pitchFamily="18" charset="0"/>
              </a:rPr>
              <a:t> più antichi sono legati all’agricoltura: Pilumno perché aveva inventato il </a:t>
            </a:r>
            <a:r>
              <a:rPr lang="it-IT" b="1" i="1">
                <a:latin typeface="Times New Roman" pitchFamily="18" charset="0"/>
              </a:rPr>
              <a:t>pilum</a:t>
            </a:r>
            <a:r>
              <a:rPr lang="it-IT" b="1">
                <a:latin typeface="Times New Roman" pitchFamily="18" charset="0"/>
              </a:rPr>
              <a:t> per i mulini, Pisone da </a:t>
            </a:r>
            <a:r>
              <a:rPr lang="it-IT" b="1" i="1">
                <a:latin typeface="Times New Roman" pitchFamily="18" charset="0"/>
              </a:rPr>
              <a:t>pisere</a:t>
            </a:r>
            <a:r>
              <a:rPr lang="it-IT" b="1">
                <a:latin typeface="Times New Roman" pitchFamily="18" charset="0"/>
              </a:rPr>
              <a:t> [macinare], Fabi, Lentuli, Ciceroni a seconda di ciò che ciascuno coltivava meglio. Nella famiglia dei Giunii chiamarono Bubulco uno bravissimo con i buoi. Persino nell’ambito religioso non vi era nulla di più sacro del vincolo della confarreatio, e le giovani spose portavano un pane di farro.</a:t>
            </a:r>
            <a:r>
              <a:rPr lang="it-IT"/>
              <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ChangeArrowheads="1"/>
          </p:cNvSpPr>
          <p:nvPr/>
        </p:nvSpPr>
        <p:spPr bwMode="auto">
          <a:xfrm>
            <a:off x="822325" y="1546225"/>
            <a:ext cx="7569200" cy="3138488"/>
          </a:xfrm>
          <a:prstGeom prst="rect">
            <a:avLst/>
          </a:prstGeom>
          <a:solidFill>
            <a:srgbClr val="CCFFCC"/>
          </a:solidFill>
          <a:ln w="25400">
            <a:solidFill>
              <a:srgbClr val="008000"/>
            </a:solidFill>
            <a:miter lim="800000"/>
            <a:headEnd/>
            <a:tailEnd/>
          </a:ln>
        </p:spPr>
        <p:txBody>
          <a:bodyPr anchor="ctr">
            <a:spAutoFit/>
          </a:bodyPr>
          <a:lstStyle/>
          <a:p>
            <a:pPr algn="just"/>
            <a:r>
              <a:rPr lang="it-IT" b="1" dirty="0">
                <a:latin typeface="Times New Roman" pitchFamily="18" charset="0"/>
              </a:rPr>
              <a:t>     </a:t>
            </a:r>
            <a:r>
              <a:rPr lang="it-IT" b="1" dirty="0">
                <a:solidFill>
                  <a:srgbClr val="FF0000"/>
                </a:solidFill>
                <a:latin typeface="Times New Roman" pitchFamily="18" charset="0"/>
              </a:rPr>
              <a:t>L’importanza dell’agricoltura sembra confermata, per questa fase, anche dal divieto arcaico di uccidere e consumare la carne dei buoi utilizzati per l’aratura</a:t>
            </a:r>
            <a:r>
              <a:rPr lang="it-IT" b="1" dirty="0">
                <a:latin typeface="Times New Roman" pitchFamily="18" charset="0"/>
              </a:rPr>
              <a:t>:</a:t>
            </a:r>
          </a:p>
          <a:p>
            <a:pPr algn="just"/>
            <a:endParaRPr lang="it-IT" b="1" dirty="0">
              <a:latin typeface="Times New Roman" pitchFamily="18" charset="0"/>
            </a:endParaRPr>
          </a:p>
          <a:p>
            <a:pPr algn="just"/>
            <a:endParaRPr lang="it-IT" b="1" i="1" dirty="0">
              <a:latin typeface="Times New Roman" pitchFamily="18" charset="0"/>
            </a:endParaRPr>
          </a:p>
          <a:p>
            <a:pPr algn="just"/>
            <a:r>
              <a:rPr lang="it-IT" b="1" i="1" dirty="0" err="1">
                <a:latin typeface="Times New Roman" pitchFamily="18" charset="0"/>
              </a:rPr>
              <a:t>Varrone</a:t>
            </a:r>
            <a:r>
              <a:rPr lang="it-IT" b="1" i="1" dirty="0">
                <a:latin typeface="Times New Roman" pitchFamily="18" charset="0"/>
              </a:rPr>
              <a:t>, RR, </a:t>
            </a:r>
            <a:r>
              <a:rPr lang="it-IT" b="1" i="1" dirty="0" err="1">
                <a:latin typeface="Times New Roman" pitchFamily="18" charset="0"/>
              </a:rPr>
              <a:t>II</a:t>
            </a:r>
            <a:r>
              <a:rPr lang="it-IT" b="1" i="1" dirty="0">
                <a:latin typeface="Times New Roman" pitchFamily="18" charset="0"/>
              </a:rPr>
              <a:t>, 5, 3-4</a:t>
            </a:r>
          </a:p>
          <a:p>
            <a:pPr algn="just"/>
            <a:endParaRPr lang="it-IT" b="1" dirty="0">
              <a:latin typeface="Times New Roman" pitchFamily="18" charset="0"/>
            </a:endParaRPr>
          </a:p>
          <a:p>
            <a:pPr algn="just"/>
            <a:r>
              <a:rPr lang="it-IT" b="1" dirty="0">
                <a:latin typeface="Times New Roman" pitchFamily="18" charset="0"/>
              </a:rPr>
              <a:t>     </a:t>
            </a:r>
            <a:r>
              <a:rPr lang="it-IT" b="1" dirty="0">
                <a:solidFill>
                  <a:srgbClr val="FF0000"/>
                </a:solidFill>
                <a:latin typeface="Times New Roman" pitchFamily="18" charset="0"/>
              </a:rPr>
              <a:t>Il bue è compagno dell’uomo nei lavori agricoli </a:t>
            </a:r>
            <a:r>
              <a:rPr lang="it-IT" b="1" dirty="0">
                <a:latin typeface="Times New Roman" pitchFamily="18" charset="0"/>
              </a:rPr>
              <a:t>e ministro di Cerere; gli antichi vollero che si tenessero le mani lontano da questo animale a tal punto da condannare a morte chi lo avesse ucciso.</a:t>
            </a:r>
          </a:p>
          <a:p>
            <a:pPr algn="just"/>
            <a:endParaRPr lang="it-IT" b="1" dirty="0">
              <a:latin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808038" y="450850"/>
            <a:ext cx="7569200" cy="5355312"/>
          </a:xfrm>
          <a:prstGeom prst="rect">
            <a:avLst/>
          </a:prstGeom>
          <a:solidFill>
            <a:srgbClr val="CCFFCC"/>
          </a:solidFill>
          <a:ln w="25400">
            <a:solidFill>
              <a:srgbClr val="008000"/>
            </a:solidFill>
            <a:miter lim="800000"/>
            <a:headEnd/>
            <a:tailEnd/>
          </a:ln>
        </p:spPr>
        <p:txBody>
          <a:bodyPr anchor="ctr">
            <a:spAutoFit/>
          </a:bodyPr>
          <a:lstStyle/>
          <a:p>
            <a:pPr algn="just"/>
            <a:r>
              <a:rPr lang="it-IT" b="1" dirty="0">
                <a:latin typeface="Times New Roman" pitchFamily="18" charset="0"/>
              </a:rPr>
              <a:t>     Già in questa fase è prodotto e consumato il vino, sia pure con limitazioni: secondo le fonti, infatti, </a:t>
            </a:r>
            <a:r>
              <a:rPr lang="it-IT" b="1" dirty="0" err="1">
                <a:solidFill>
                  <a:srgbClr val="FF0000"/>
                </a:solidFill>
                <a:latin typeface="Times New Roman" pitchFamily="18" charset="0"/>
              </a:rPr>
              <a:t>Numa</a:t>
            </a:r>
            <a:r>
              <a:rPr lang="it-IT" b="1" dirty="0">
                <a:solidFill>
                  <a:srgbClr val="FF0000"/>
                </a:solidFill>
                <a:latin typeface="Times New Roman" pitchFamily="18" charset="0"/>
              </a:rPr>
              <a:t> avrebbe introdotto alcune norme che regolavano il consumo del vino nella sfera sacrale, vietandone l’uso nei riti funebri, e imponendo nelle cerimonie religiose il vino ricavato dall’uva di viti potate</a:t>
            </a:r>
            <a:r>
              <a:rPr lang="it-IT" b="1" dirty="0">
                <a:latin typeface="Times New Roman" pitchFamily="18" charset="0"/>
              </a:rPr>
              <a:t>. Ciò sembra indicare il carattere ancora prezioso e raro del vino e come stesse adesso avvenendo il passaggio dalla semplice raccolta dell’uva dalla pianta selvatica alla coltura vera e propria della vite.</a:t>
            </a:r>
            <a:r>
              <a:rPr lang="it-IT" dirty="0"/>
              <a:t> </a:t>
            </a:r>
            <a:endParaRPr lang="it-IT" b="1" dirty="0">
              <a:latin typeface="Times New Roman" pitchFamily="18" charset="0"/>
            </a:endParaRPr>
          </a:p>
          <a:p>
            <a:pPr algn="just"/>
            <a:endParaRPr lang="it-IT" b="1" dirty="0">
              <a:latin typeface="Times New Roman" pitchFamily="18" charset="0"/>
            </a:endParaRPr>
          </a:p>
          <a:p>
            <a:pPr algn="just"/>
            <a:endParaRPr lang="it-IT" b="1" dirty="0">
              <a:latin typeface="Times New Roman" pitchFamily="18" charset="0"/>
            </a:endParaRPr>
          </a:p>
          <a:p>
            <a:pPr algn="just"/>
            <a:r>
              <a:rPr lang="it-IT" b="1" i="1" dirty="0">
                <a:latin typeface="Times New Roman" pitchFamily="18" charset="0"/>
              </a:rPr>
              <a:t>Plinio, NH, </a:t>
            </a:r>
            <a:r>
              <a:rPr lang="it-IT" b="1" i="1" dirty="0" err="1">
                <a:latin typeface="Times New Roman" pitchFamily="18" charset="0"/>
              </a:rPr>
              <a:t>XIV</a:t>
            </a:r>
            <a:r>
              <a:rPr lang="it-IT" b="1" i="1" dirty="0">
                <a:latin typeface="Times New Roman" pitchFamily="18" charset="0"/>
              </a:rPr>
              <a:t>, 88</a:t>
            </a:r>
          </a:p>
          <a:p>
            <a:pPr algn="just"/>
            <a:endParaRPr lang="it-IT" b="1" dirty="0">
              <a:latin typeface="Times New Roman" pitchFamily="18" charset="0"/>
            </a:endParaRPr>
          </a:p>
          <a:p>
            <a:pPr algn="just"/>
            <a:r>
              <a:rPr lang="it-IT" b="1" dirty="0">
                <a:latin typeface="Times New Roman" pitchFamily="18" charset="0"/>
              </a:rPr>
              <a:t>     Che Romolo libasse con il latte e non con il vino è provato dalle cerimonie religiose che istituì e che ancora oggi ne conservano la regola. Una legge del re </a:t>
            </a:r>
            <a:r>
              <a:rPr lang="it-IT" b="1" dirty="0" err="1">
                <a:latin typeface="Times New Roman" pitchFamily="18" charset="0"/>
              </a:rPr>
              <a:t>Numa</a:t>
            </a:r>
            <a:r>
              <a:rPr lang="it-IT" b="1" dirty="0">
                <a:latin typeface="Times New Roman" pitchFamily="18" charset="0"/>
              </a:rPr>
              <a:t>, suo successore stabilisce: “non cospargere di vino il rogo”. Non vi è dubbio che </a:t>
            </a:r>
            <a:r>
              <a:rPr lang="it-IT" b="1" dirty="0" err="1">
                <a:latin typeface="Times New Roman" pitchFamily="18" charset="0"/>
              </a:rPr>
              <a:t>Numa</a:t>
            </a:r>
            <a:r>
              <a:rPr lang="it-IT" b="1" dirty="0">
                <a:latin typeface="Times New Roman" pitchFamily="18" charset="0"/>
              </a:rPr>
              <a:t> abbia sancito ciò per la rarità del prodotto. Con la medesima legge stabilì che fosse cosa empia offrire agli dei  vini ottenuti da viti non potate, misura escogitata affinché fossero invece  costretti a potare i contadini, restii ad affrontare il rischio degli alberi che sostengono le viti.</a:t>
            </a:r>
            <a:r>
              <a:rPr lang="it-IT" dirty="0"/>
              <a:t> </a:t>
            </a:r>
          </a:p>
        </p:txBody>
      </p:sp>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10622</TotalTime>
  <Words>7302</Words>
  <Application>Microsoft Office PowerPoint</Application>
  <PresentationFormat>Presentazione su schermo (4:3)</PresentationFormat>
  <Paragraphs>260</Paragraphs>
  <Slides>44</Slides>
  <Notes>34</Notes>
  <HiddenSlides>0</HiddenSlides>
  <MMClips>0</MMClips>
  <ScaleCrop>false</ScaleCrop>
  <HeadingPairs>
    <vt:vector size="4" baseType="variant">
      <vt:variant>
        <vt:lpstr>Tema</vt:lpstr>
      </vt:variant>
      <vt:variant>
        <vt:i4>1</vt:i4>
      </vt:variant>
      <vt:variant>
        <vt:lpstr>Titoli diapositive</vt:lpstr>
      </vt:variant>
      <vt:variant>
        <vt:i4>44</vt:i4>
      </vt:variant>
    </vt:vector>
  </HeadingPairs>
  <TitlesOfParts>
    <vt:vector size="45"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161</cp:revision>
  <dcterms:created xsi:type="dcterms:W3CDTF">2004-10-07T16:34:53Z</dcterms:created>
  <dcterms:modified xsi:type="dcterms:W3CDTF">2017-01-31T02:51:45Z</dcterms:modified>
</cp:coreProperties>
</file>